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4"/>
  </p:sldMasterIdLst>
  <p:notesMasterIdLst>
    <p:notesMasterId r:id="rId85"/>
  </p:notesMasterIdLst>
  <p:handoutMasterIdLst>
    <p:handoutMasterId r:id="rId86"/>
  </p:handoutMasterIdLst>
  <p:sldIdLst>
    <p:sldId id="271" r:id="rId5"/>
    <p:sldId id="304" r:id="rId6"/>
    <p:sldId id="273" r:id="rId7"/>
    <p:sldId id="274" r:id="rId8"/>
    <p:sldId id="275" r:id="rId9"/>
    <p:sldId id="276" r:id="rId10"/>
    <p:sldId id="279" r:id="rId11"/>
    <p:sldId id="280" r:id="rId12"/>
    <p:sldId id="283" r:id="rId13"/>
    <p:sldId id="281" r:id="rId14"/>
    <p:sldId id="292" r:id="rId15"/>
    <p:sldId id="293" r:id="rId16"/>
    <p:sldId id="284" r:id="rId17"/>
    <p:sldId id="287" r:id="rId18"/>
    <p:sldId id="305" r:id="rId19"/>
    <p:sldId id="290" r:id="rId20"/>
    <p:sldId id="291" r:id="rId21"/>
    <p:sldId id="294" r:id="rId22"/>
    <p:sldId id="289" r:id="rId23"/>
    <p:sldId id="277" r:id="rId24"/>
    <p:sldId id="297" r:id="rId25"/>
    <p:sldId id="265" r:id="rId26"/>
    <p:sldId id="295" r:id="rId27"/>
    <p:sldId id="286" r:id="rId28"/>
    <p:sldId id="302" r:id="rId29"/>
    <p:sldId id="306" r:id="rId30"/>
    <p:sldId id="308" r:id="rId31"/>
    <p:sldId id="309" r:id="rId32"/>
    <p:sldId id="312" r:id="rId33"/>
    <p:sldId id="310" r:id="rId34"/>
    <p:sldId id="311" r:id="rId35"/>
    <p:sldId id="313" r:id="rId36"/>
    <p:sldId id="314" r:id="rId37"/>
    <p:sldId id="315" r:id="rId38"/>
    <p:sldId id="316" r:id="rId39"/>
    <p:sldId id="317" r:id="rId40"/>
    <p:sldId id="318" r:id="rId41"/>
    <p:sldId id="319" r:id="rId42"/>
    <p:sldId id="320" r:id="rId43"/>
    <p:sldId id="321" r:id="rId44"/>
    <p:sldId id="322" r:id="rId45"/>
    <p:sldId id="323" r:id="rId46"/>
    <p:sldId id="324" r:id="rId47"/>
    <p:sldId id="325" r:id="rId48"/>
    <p:sldId id="326" r:id="rId49"/>
    <p:sldId id="327" r:id="rId50"/>
    <p:sldId id="328" r:id="rId51"/>
    <p:sldId id="329" r:id="rId52"/>
    <p:sldId id="330" r:id="rId53"/>
    <p:sldId id="331" r:id="rId54"/>
    <p:sldId id="332" r:id="rId55"/>
    <p:sldId id="333" r:id="rId56"/>
    <p:sldId id="334" r:id="rId57"/>
    <p:sldId id="335" r:id="rId58"/>
    <p:sldId id="336" r:id="rId59"/>
    <p:sldId id="337" r:id="rId60"/>
    <p:sldId id="338" r:id="rId61"/>
    <p:sldId id="339" r:id="rId62"/>
    <p:sldId id="340" r:id="rId63"/>
    <p:sldId id="341" r:id="rId64"/>
    <p:sldId id="342" r:id="rId65"/>
    <p:sldId id="343" r:id="rId66"/>
    <p:sldId id="344" r:id="rId67"/>
    <p:sldId id="345" r:id="rId68"/>
    <p:sldId id="346" r:id="rId69"/>
    <p:sldId id="347" r:id="rId70"/>
    <p:sldId id="348" r:id="rId71"/>
    <p:sldId id="349" r:id="rId72"/>
    <p:sldId id="350" r:id="rId73"/>
    <p:sldId id="351" r:id="rId74"/>
    <p:sldId id="352" r:id="rId75"/>
    <p:sldId id="353" r:id="rId76"/>
    <p:sldId id="354" r:id="rId77"/>
    <p:sldId id="355" r:id="rId78"/>
    <p:sldId id="356" r:id="rId79"/>
    <p:sldId id="357" r:id="rId80"/>
    <p:sldId id="358" r:id="rId81"/>
    <p:sldId id="359" r:id="rId82"/>
    <p:sldId id="360" r:id="rId83"/>
    <p:sldId id="361" r:id="rId84"/>
  </p:sldIdLst>
  <p:sldSz cx="9144000" cy="6858000" type="screen4x3"/>
  <p:notesSz cx="9866313" cy="6735763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429"/>
    <p:restoredTop sz="94667"/>
  </p:normalViewPr>
  <p:slideViewPr>
    <p:cSldViewPr>
      <p:cViewPr varScale="1">
        <p:scale>
          <a:sx n="68" d="100"/>
          <a:sy n="68" d="100"/>
        </p:scale>
        <p:origin x="80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76" Type="http://schemas.openxmlformats.org/officeDocument/2006/relationships/slide" Target="slides/slide72.xml"/><Relationship Id="rId84" Type="http://schemas.openxmlformats.org/officeDocument/2006/relationships/slide" Target="slides/slide80.xml"/><Relationship Id="rId89" Type="http://schemas.openxmlformats.org/officeDocument/2006/relationships/theme" Target="theme/theme1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87" Type="http://schemas.openxmlformats.org/officeDocument/2006/relationships/presProps" Target="presProp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90" Type="http://schemas.openxmlformats.org/officeDocument/2006/relationships/tableStyles" Target="tableStyles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slide" Target="slides/slide73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slide" Target="slides/slide76.xml"/><Relationship Id="rId85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slide" Target="slides/slide79.xml"/><Relationship Id="rId88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5588629" y="0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2" y="6397806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5588629" y="6397806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9E35C5-A29A-4C61-BF2B-FC920227B0B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79801025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5588629" y="0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3248025" y="504825"/>
            <a:ext cx="3370263" cy="2527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986632" y="3199488"/>
            <a:ext cx="7893050" cy="303109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2" y="6397806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5588629" y="6397806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B2A7E6-900F-44E6-86C9-A03D7E8B18D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46186190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934632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654A5C-DD82-4217-9DA4-5AC2853FFCD5}" type="slidenum">
              <a:rPr lang="fi-FI"/>
              <a:t>25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66859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3328F-4B38-418F-8800-0A5B55C0F307}" type="datetimeFigureOut">
              <a:rPr lang="fi-FI" smtClean="0"/>
              <a:t>23.1.2017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21629-87D1-411F-8619-9922F24D5A8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06934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3328F-4B38-418F-8800-0A5B55C0F307}" type="datetimeFigureOut">
              <a:rPr lang="fi-FI" smtClean="0"/>
              <a:t>23.1.2017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21629-87D1-411F-8619-9922F24D5A8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44963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3328F-4B38-418F-8800-0A5B55C0F307}" type="datetimeFigureOut">
              <a:rPr lang="fi-FI" smtClean="0"/>
              <a:t>23.1.2017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21629-87D1-411F-8619-9922F24D5A8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70571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3328F-4B38-418F-8800-0A5B55C0F307}" type="datetimeFigureOut">
              <a:rPr lang="fi-FI" smtClean="0"/>
              <a:t>23.1.2017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21629-87D1-411F-8619-9922F24D5A8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56593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3328F-4B38-418F-8800-0A5B55C0F307}" type="datetimeFigureOut">
              <a:rPr lang="fi-FI" smtClean="0"/>
              <a:t>23.1.2017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21629-87D1-411F-8619-9922F24D5A8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68797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3328F-4B38-418F-8800-0A5B55C0F307}" type="datetimeFigureOut">
              <a:rPr lang="fi-FI" smtClean="0"/>
              <a:t>23.1.2017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21629-87D1-411F-8619-9922F24D5A8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40173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3328F-4B38-418F-8800-0A5B55C0F307}" type="datetimeFigureOut">
              <a:rPr lang="fi-FI" smtClean="0"/>
              <a:t>23.1.2017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21629-87D1-411F-8619-9922F24D5A8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96880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3328F-4B38-418F-8800-0A5B55C0F307}" type="datetimeFigureOut">
              <a:rPr lang="fi-FI" smtClean="0"/>
              <a:t>23.1.2017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21629-87D1-411F-8619-9922F24D5A8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17629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3328F-4B38-418F-8800-0A5B55C0F307}" type="datetimeFigureOut">
              <a:rPr lang="fi-FI" smtClean="0"/>
              <a:t>23.1.2017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21629-87D1-411F-8619-9922F24D5A8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23922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3328F-4B38-418F-8800-0A5B55C0F307}" type="datetimeFigureOut">
              <a:rPr lang="fi-FI" smtClean="0"/>
              <a:t>23.1.2017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21629-87D1-411F-8619-9922F24D5A8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93245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3328F-4B38-418F-8800-0A5B55C0F307}" type="datetimeFigureOut">
              <a:rPr lang="fi-FI" smtClean="0"/>
              <a:t>23.1.2017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21629-87D1-411F-8619-9922F24D5A8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98742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E3328F-4B38-418F-8800-0A5B55C0F307}" type="datetimeFigureOut">
              <a:rPr lang="fi-FI" smtClean="0"/>
              <a:t>23.1.2017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921629-87D1-411F-8619-9922F24D5A8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70168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aatieto.net/" TargetMode="External"/><Relationship Id="rId3" Type="http://schemas.openxmlformats.org/officeDocument/2006/relationships/hyperlink" Target="http://www.te-palvelut.fi/" TargetMode="External"/><Relationship Id="rId7" Type="http://schemas.openxmlformats.org/officeDocument/2006/relationships/hyperlink" Target="http://www.kansanopistot.fi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voinamk.fi/" TargetMode="External"/><Relationship Id="rId5" Type="http://schemas.openxmlformats.org/officeDocument/2006/relationships/hyperlink" Target="http://www.avoinyliopisto.fi/" TargetMode="External"/><Relationship Id="rId10" Type="http://schemas.openxmlformats.org/officeDocument/2006/relationships/image" Target="../media/image17.jpeg"/><Relationship Id="rId4" Type="http://schemas.openxmlformats.org/officeDocument/2006/relationships/hyperlink" Target="http://www.oppisopimus.fi/" TargetMode="External"/><Relationship Id="rId9" Type="http://schemas.openxmlformats.org/officeDocument/2006/relationships/hyperlink" Target="http://www.maailmalle.net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l.fi/" TargetMode="External"/><Relationship Id="rId2" Type="http://schemas.openxmlformats.org/officeDocument/2006/relationships/hyperlink" Target="http://www.raja.fi/" TargetMode="Externa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8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peda.net/jao/jyl/korkeakoulut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opintopolku.fi/" TargetMode="External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c478exgeMKQ" TargetMode="Externa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Jatko-opintojen hakuinfo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Kevät 2017</a:t>
            </a:r>
          </a:p>
          <a:p>
            <a:r>
              <a:rPr lang="fi-FI" dirty="0"/>
              <a:t>Jyväskylän Lyseon lukio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02649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Korkeakoulujen yhteishaku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28650" y="1825625"/>
            <a:ext cx="4951462" cy="435133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fi-FI" altLang="en-US" sz="2400" b="1" dirty="0"/>
              <a:t>Yliopisto</a:t>
            </a:r>
          </a:p>
          <a:p>
            <a:pPr marL="0" indent="0">
              <a:buNone/>
            </a:pPr>
            <a:endParaRPr lang="fi-FI" altLang="en-US" sz="2400" dirty="0"/>
          </a:p>
          <a:p>
            <a:pPr marL="0" indent="0">
              <a:buNone/>
            </a:pPr>
            <a:r>
              <a:rPr lang="fi-FI" altLang="en-US" sz="2400" dirty="0"/>
              <a:t>Valintaperusteet vaihtelevat aloittain:</a:t>
            </a:r>
          </a:p>
          <a:p>
            <a:pPr marL="0" indent="0">
              <a:buNone/>
            </a:pPr>
            <a:endParaRPr lang="fi-FI" altLang="en-US" sz="2400" dirty="0"/>
          </a:p>
          <a:p>
            <a:r>
              <a:rPr lang="fi-FI" altLang="en-US" sz="2400" dirty="0"/>
              <a:t>YO-tulokset</a:t>
            </a:r>
          </a:p>
          <a:p>
            <a:r>
              <a:rPr lang="fi-FI" altLang="en-US" sz="2400" dirty="0"/>
              <a:t>Valintakoe</a:t>
            </a:r>
          </a:p>
          <a:p>
            <a:r>
              <a:rPr lang="fi-FI" altLang="en-US" sz="2400" dirty="0"/>
              <a:t>(Ennakkotehtävät – esim. Taide / arkkitehtuuri)</a:t>
            </a:r>
          </a:p>
          <a:p>
            <a:r>
              <a:rPr lang="fi-FI" altLang="en-US" sz="2400" dirty="0"/>
              <a:t>(lukion päättötodistuksen arvosanat)</a:t>
            </a:r>
          </a:p>
          <a:p>
            <a:endParaRPr lang="fi-FI" altLang="en-US" sz="2400" dirty="0"/>
          </a:p>
          <a:p>
            <a:pPr marL="0" indent="0">
              <a:buNone/>
            </a:pPr>
            <a:r>
              <a:rPr lang="en-GB" altLang="fi-FI" sz="2400" dirty="0" err="1"/>
              <a:t>Hyväksyminen</a:t>
            </a:r>
            <a:r>
              <a:rPr lang="en-GB" altLang="fi-FI" sz="2400" dirty="0"/>
              <a:t> </a:t>
            </a:r>
            <a:r>
              <a:rPr lang="en-GB" altLang="fi-FI" sz="2400" dirty="0" err="1"/>
              <a:t>vaihtelee</a:t>
            </a:r>
            <a:r>
              <a:rPr lang="en-GB" altLang="fi-FI" sz="2400" dirty="0"/>
              <a:t>/</a:t>
            </a:r>
            <a:r>
              <a:rPr lang="en-GB" altLang="fi-FI" sz="2400" dirty="0" err="1"/>
              <a:t>eri</a:t>
            </a:r>
            <a:r>
              <a:rPr lang="en-GB" altLang="fi-FI" sz="2400" dirty="0"/>
              <a:t> </a:t>
            </a:r>
            <a:r>
              <a:rPr lang="en-GB" altLang="fi-FI" sz="2400" dirty="0" err="1"/>
              <a:t>kiintiöitä</a:t>
            </a:r>
            <a:r>
              <a:rPr lang="en-GB" altLang="fi-FI" sz="2400" dirty="0"/>
              <a:t>:</a:t>
            </a:r>
          </a:p>
          <a:p>
            <a:endParaRPr lang="en-GB" altLang="fi-FI" sz="2400" dirty="0"/>
          </a:p>
          <a:p>
            <a:r>
              <a:rPr lang="en-GB" altLang="fi-FI" sz="2400" dirty="0" err="1"/>
              <a:t>Yo-tulokset</a:t>
            </a:r>
            <a:r>
              <a:rPr lang="en-GB" altLang="fi-FI" sz="2400" dirty="0"/>
              <a:t> + </a:t>
            </a:r>
            <a:r>
              <a:rPr lang="en-GB" altLang="fi-FI" sz="2400" dirty="0" err="1"/>
              <a:t>valintakoe</a:t>
            </a:r>
            <a:endParaRPr lang="en-GB" altLang="fi-FI" sz="2400" dirty="0"/>
          </a:p>
          <a:p>
            <a:r>
              <a:rPr lang="en-GB" altLang="fi-FI" sz="2400" dirty="0" err="1"/>
              <a:t>Valintakoe</a:t>
            </a:r>
            <a:endParaRPr lang="en-GB" altLang="fi-FI" sz="2400" dirty="0"/>
          </a:p>
          <a:p>
            <a:r>
              <a:rPr lang="en-GB" altLang="fi-FI" sz="2400" dirty="0" err="1"/>
              <a:t>Yo-tulokset</a:t>
            </a:r>
            <a:r>
              <a:rPr lang="en-GB" altLang="fi-FI" sz="2400" dirty="0"/>
              <a:t> (</a:t>
            </a:r>
            <a:r>
              <a:rPr lang="en-GB" altLang="fi-FI" sz="2400" dirty="0" err="1"/>
              <a:t>esim</a:t>
            </a:r>
            <a:r>
              <a:rPr lang="en-GB" altLang="fi-FI" sz="2400" dirty="0"/>
              <a:t>. </a:t>
            </a:r>
            <a:r>
              <a:rPr lang="en-GB" altLang="fi-FI" sz="2400" dirty="0" err="1"/>
              <a:t>Luonnontieteet</a:t>
            </a:r>
            <a:r>
              <a:rPr lang="en-GB" altLang="fi-FI" sz="2400" dirty="0"/>
              <a:t>)</a:t>
            </a:r>
          </a:p>
          <a:p>
            <a:r>
              <a:rPr lang="en-GB" altLang="fi-FI" sz="2400" dirty="0" err="1"/>
              <a:t>Erilaisissa</a:t>
            </a:r>
            <a:r>
              <a:rPr lang="en-GB" altLang="fi-FI" sz="2400" dirty="0"/>
              <a:t> </a:t>
            </a:r>
            <a:r>
              <a:rPr lang="en-GB" altLang="fi-FI" sz="2400" dirty="0" err="1"/>
              <a:t>kilpailuissa</a:t>
            </a:r>
            <a:r>
              <a:rPr lang="en-GB" altLang="fi-FI" sz="2400" dirty="0"/>
              <a:t> </a:t>
            </a:r>
            <a:r>
              <a:rPr lang="en-GB" altLang="fi-FI" sz="2400" dirty="0" err="1"/>
              <a:t>menestyminen</a:t>
            </a:r>
            <a:endParaRPr lang="en-GB" altLang="fi-FI" sz="2400" dirty="0"/>
          </a:p>
          <a:p>
            <a:r>
              <a:rPr lang="en-GB" altLang="fi-FI" sz="2400" dirty="0" err="1"/>
              <a:t>Avoimen</a:t>
            </a:r>
            <a:r>
              <a:rPr lang="en-GB" altLang="fi-FI" sz="2400" dirty="0"/>
              <a:t> </a:t>
            </a:r>
            <a:r>
              <a:rPr lang="en-GB" altLang="fi-FI" sz="2400" dirty="0" err="1"/>
              <a:t>yliopiston</a:t>
            </a:r>
            <a:r>
              <a:rPr lang="en-GB" altLang="fi-FI" sz="2400" dirty="0"/>
              <a:t> </a:t>
            </a:r>
            <a:r>
              <a:rPr lang="en-GB" altLang="fi-FI" sz="2400" dirty="0" err="1"/>
              <a:t>väylä</a:t>
            </a:r>
            <a:endParaRPr lang="en-GB" altLang="fi-FI" sz="2400" dirty="0"/>
          </a:p>
          <a:p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4365104"/>
            <a:ext cx="3035829" cy="2276872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366423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Korkeakoulujen yhteishaku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fi-FI" altLang="en-US" sz="2400" b="1" dirty="0"/>
              <a:t>AMK</a:t>
            </a:r>
          </a:p>
          <a:p>
            <a:pPr marL="0" indent="0">
              <a:buNone/>
            </a:pPr>
            <a:endParaRPr lang="fi-FI" altLang="en-US" sz="2400" dirty="0"/>
          </a:p>
          <a:p>
            <a:pPr marL="0" indent="0">
              <a:buNone/>
            </a:pPr>
            <a:r>
              <a:rPr lang="fi-FI" altLang="en-US" sz="2400" dirty="0"/>
              <a:t>Valintaperusteet vaihtelevat aloittain:</a:t>
            </a:r>
          </a:p>
          <a:p>
            <a:pPr marL="0" indent="0">
              <a:buNone/>
            </a:pPr>
            <a:endParaRPr lang="fi-FI" altLang="en-US" sz="2400" dirty="0"/>
          </a:p>
          <a:p>
            <a:r>
              <a:rPr lang="fi-FI" altLang="en-US" sz="2400" dirty="0"/>
              <a:t>YO-tulokset</a:t>
            </a:r>
          </a:p>
          <a:p>
            <a:r>
              <a:rPr lang="fi-FI" altLang="en-US" sz="2400" dirty="0"/>
              <a:t>Valintakoe</a:t>
            </a:r>
          </a:p>
          <a:p>
            <a:r>
              <a:rPr lang="fi-FI" altLang="en-US" sz="2400" dirty="0"/>
              <a:t>Ennakkotehtävät</a:t>
            </a:r>
          </a:p>
          <a:p>
            <a:endParaRPr lang="fi-FI" altLang="en-US" sz="2400" dirty="0"/>
          </a:p>
          <a:p>
            <a:endParaRPr lang="fi-FI" altLang="en-US" sz="2400" dirty="0"/>
          </a:p>
          <a:p>
            <a:pPr marL="0" indent="0">
              <a:buNone/>
            </a:pPr>
            <a:r>
              <a:rPr lang="en-GB" altLang="fi-FI" sz="2400" dirty="0" err="1"/>
              <a:t>Hyväksyminen</a:t>
            </a:r>
            <a:r>
              <a:rPr lang="en-GB" altLang="fi-FI" sz="2400" dirty="0"/>
              <a:t> </a:t>
            </a:r>
            <a:r>
              <a:rPr lang="en-GB" altLang="fi-FI" sz="2400" dirty="0" err="1"/>
              <a:t>vaihtelee</a:t>
            </a:r>
            <a:r>
              <a:rPr lang="en-GB" altLang="fi-FI" sz="2400" dirty="0"/>
              <a:t>/</a:t>
            </a:r>
            <a:r>
              <a:rPr lang="en-GB" altLang="fi-FI" sz="2400" dirty="0" err="1"/>
              <a:t>eri</a:t>
            </a:r>
            <a:r>
              <a:rPr lang="en-GB" altLang="fi-FI" sz="2400" dirty="0"/>
              <a:t> </a:t>
            </a:r>
            <a:r>
              <a:rPr lang="en-GB" altLang="fi-FI" sz="2400" dirty="0" err="1"/>
              <a:t>kiintiöitä</a:t>
            </a:r>
            <a:r>
              <a:rPr lang="en-GB" altLang="fi-FI" sz="2400" dirty="0"/>
              <a:t>:</a:t>
            </a:r>
          </a:p>
          <a:p>
            <a:endParaRPr lang="en-GB" altLang="fi-FI" sz="2400" dirty="0"/>
          </a:p>
          <a:p>
            <a:r>
              <a:rPr lang="en-GB" altLang="fi-FI" sz="2400" dirty="0" err="1"/>
              <a:t>Yo-tulokset</a:t>
            </a:r>
            <a:r>
              <a:rPr lang="en-GB" altLang="fi-FI" sz="2400" dirty="0"/>
              <a:t> + </a:t>
            </a:r>
            <a:r>
              <a:rPr lang="en-GB" altLang="fi-FI" sz="2400" dirty="0" err="1"/>
              <a:t>valintakoe</a:t>
            </a:r>
            <a:endParaRPr lang="en-GB" altLang="fi-FI" sz="2400" dirty="0"/>
          </a:p>
          <a:p>
            <a:r>
              <a:rPr lang="en-GB" altLang="fi-FI" sz="2400" dirty="0" err="1"/>
              <a:t>Valintakoe</a:t>
            </a:r>
            <a:endParaRPr lang="en-GB" altLang="fi-FI" sz="2400" dirty="0"/>
          </a:p>
          <a:p>
            <a:r>
              <a:rPr lang="en-GB" altLang="fi-FI" sz="2400" dirty="0" err="1"/>
              <a:t>Avoimen</a:t>
            </a:r>
            <a:r>
              <a:rPr lang="en-GB" altLang="fi-FI" sz="2400" dirty="0"/>
              <a:t> </a:t>
            </a:r>
            <a:r>
              <a:rPr lang="en-GB" altLang="fi-FI" sz="2400" dirty="0" err="1"/>
              <a:t>AMK:n</a:t>
            </a:r>
            <a:r>
              <a:rPr lang="en-GB" altLang="fi-FI" sz="2400" dirty="0"/>
              <a:t> </a:t>
            </a:r>
            <a:r>
              <a:rPr lang="en-GB" altLang="fi-FI" sz="2400" dirty="0" err="1"/>
              <a:t>väylä</a:t>
            </a:r>
            <a:endParaRPr lang="en-GB" altLang="fi-FI" sz="2400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74290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Korkeakoulujen yhteishaku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i-FI" altLang="en-US" sz="2400" b="1" dirty="0"/>
              <a:t>AMK</a:t>
            </a:r>
          </a:p>
          <a:p>
            <a:pPr marL="0" indent="0">
              <a:buNone/>
            </a:pPr>
            <a:endParaRPr lang="fi-FI" altLang="en-US" sz="2400" b="1" dirty="0"/>
          </a:p>
          <a:p>
            <a:pPr marL="0" indent="0">
              <a:buNone/>
            </a:pPr>
            <a:r>
              <a:rPr lang="fi-FI" altLang="fi-FI" sz="2400" dirty="0"/>
              <a:t>Muista: AMK tarjoaa koulutusta sekä päivätoteutuksena että monimuotototeutuksena! Valitse sinulle sopiva</a:t>
            </a:r>
            <a:r>
              <a:rPr lang="is-IS" altLang="fi-FI" sz="2400" dirty="0"/>
              <a:t>…</a:t>
            </a:r>
            <a:endParaRPr lang="fi-FI" altLang="fi-FI" sz="2400" dirty="0"/>
          </a:p>
          <a:p>
            <a:pPr marL="0" indent="0">
              <a:buNone/>
            </a:pPr>
            <a:endParaRPr lang="fi-FI" altLang="fi-FI" sz="2400" dirty="0"/>
          </a:p>
          <a:p>
            <a:pPr marL="0" indent="0">
              <a:buNone/>
            </a:pPr>
            <a:endParaRPr lang="fi-FI" altLang="fi-FI" sz="2400" dirty="0"/>
          </a:p>
          <a:p>
            <a:pPr marL="0" indent="0">
              <a:buNone/>
            </a:pPr>
            <a:endParaRPr lang="fi-FI" altLang="en-US" sz="2400" b="1" dirty="0"/>
          </a:p>
          <a:p>
            <a:pPr marL="0" indent="0">
              <a:buNone/>
            </a:pPr>
            <a:endParaRPr lang="fi-FI" altLang="en-US" sz="2400" dirty="0"/>
          </a:p>
          <a:p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3871371"/>
            <a:ext cx="6084168" cy="2986629"/>
          </a:xfrm>
          <a:prstGeom prst="rect">
            <a:avLst/>
          </a:prstGeom>
        </p:spPr>
      </p:pic>
      <p:sp>
        <p:nvSpPr>
          <p:cNvPr id="5" name="Alanuoli 4"/>
          <p:cNvSpPr/>
          <p:nvPr/>
        </p:nvSpPr>
        <p:spPr>
          <a:xfrm rot="3337732">
            <a:off x="2873184" y="3463803"/>
            <a:ext cx="432048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Alanuoli 5"/>
          <p:cNvSpPr/>
          <p:nvPr/>
        </p:nvSpPr>
        <p:spPr>
          <a:xfrm rot="3337732">
            <a:off x="3305231" y="4813283"/>
            <a:ext cx="432048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52661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Korkeakoulujen yhteishaku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Joillakin aloilla käytössä yhteisvalinta = voit hakea yhdellä pääsykokeella useaan hakukohteeseen</a:t>
            </a:r>
          </a:p>
          <a:p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344" y="4509120"/>
            <a:ext cx="2915816" cy="2181167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492047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Yliopistojen valintakoeyhteistyö 2017</a:t>
            </a:r>
          </a:p>
        </p:txBody>
      </p:sp>
      <p:sp>
        <p:nvSpPr>
          <p:cNvPr id="5" name="Tekstiruutu 4"/>
          <p:cNvSpPr txBox="1"/>
          <p:nvPr/>
        </p:nvSpPr>
        <p:spPr>
          <a:xfrm>
            <a:off x="5076056" y="6453336"/>
            <a:ext cx="17385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dirty="0"/>
              <a:t>Lähde: Valmennuskeskus</a:t>
            </a:r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 rotWithShape="1">
          <a:blip r:embed="rId2"/>
          <a:srcRect l="14958" t="18050" r="27555" b="26521"/>
          <a:stretch/>
        </p:blipFill>
        <p:spPr>
          <a:xfrm>
            <a:off x="628650" y="1412776"/>
            <a:ext cx="8496944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7804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Yliopistojen valinnat – mahdollisuus päästä ilman pääsykokeita</a:t>
            </a:r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5517" t="17210" r="28780" b="36577"/>
          <a:stretch/>
        </p:blipFill>
        <p:spPr>
          <a:xfrm>
            <a:off x="395536" y="1844824"/>
            <a:ext cx="8579236" cy="4003646"/>
          </a:xfrm>
          <a:prstGeom prst="rect">
            <a:avLst/>
          </a:prstGeom>
        </p:spPr>
      </p:pic>
      <p:sp>
        <p:nvSpPr>
          <p:cNvPr id="5" name="Tekstiruutu 4"/>
          <p:cNvSpPr txBox="1"/>
          <p:nvPr/>
        </p:nvSpPr>
        <p:spPr>
          <a:xfrm>
            <a:off x="5076056" y="6453336"/>
            <a:ext cx="17385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dirty="0"/>
              <a:t>Lähde: Valmennuskeskus</a:t>
            </a:r>
          </a:p>
        </p:txBody>
      </p:sp>
    </p:spTree>
    <p:extLst>
      <p:ext uri="{BB962C8B-B14F-4D97-AF65-F5344CB8AC3E}">
        <p14:creationId xmlns:p14="http://schemas.microsoft.com/office/powerpoint/2010/main" val="12062455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Ensimmäistä korkeakoulupaikkaa hakevien kiintiö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fi-FI" altLang="fi-FI" sz="2600" dirty="0"/>
              <a:t>Korkeakoulut ovat varanneet osan aloituspaikoista ensimmäistä korkeakoulupaikkaa hakeville (kiintiöt) </a:t>
            </a:r>
            <a:r>
              <a:rPr lang="fi-FI" sz="1800" dirty="0"/>
              <a:t>(Poikkeuksia olisivat hyvin pienen sisäänoton hakukohteet ja vieraskielinen koulutus) </a:t>
            </a:r>
            <a:endParaRPr lang="fi-FI" altLang="fi-FI" sz="1800" dirty="0"/>
          </a:p>
          <a:p>
            <a:pPr>
              <a:buFontTx/>
              <a:buChar char="-"/>
            </a:pPr>
            <a:r>
              <a:rPr lang="fi-FI" altLang="fi-FI" sz="2600" dirty="0"/>
              <a:t>Olet niin kauan kelpoinen hakemaan myös tässä kiintiössä kun otat korkeakoulututkintoon johtavan opiskelupaikan vastaan</a:t>
            </a:r>
          </a:p>
          <a:p>
            <a:pPr>
              <a:buFontTx/>
              <a:buChar char="-"/>
            </a:pPr>
            <a:endParaRPr lang="fi-FI" altLang="fi-FI" sz="2600" dirty="0"/>
          </a:p>
          <a:p>
            <a:pPr>
              <a:buFontTx/>
              <a:buChar char="-"/>
            </a:pPr>
            <a:r>
              <a:rPr lang="fi-FI" altLang="fi-FI" sz="2600" dirty="0"/>
              <a:t>Tulkinta: opiskelualan vaihto mahdollista myös tämän jälkeen, mutta tällöin käytettävissä pienempi kiintiö opiskelupaikkoja</a:t>
            </a:r>
          </a:p>
          <a:p>
            <a:pPr>
              <a:buFontTx/>
              <a:buChar char="-"/>
            </a:pPr>
            <a:endParaRPr lang="fi-FI" altLang="fi-FI" dirty="0"/>
          </a:p>
          <a:p>
            <a:pPr>
              <a:buFontTx/>
              <a:buChar char="-"/>
            </a:pPr>
            <a:endParaRPr lang="fi-FI" alt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25341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Ensimmäistä korkeakoulupaikkaa hakevien kiintiö (kevät 2017)</a:t>
            </a:r>
          </a:p>
        </p:txBody>
      </p:sp>
      <p:sp>
        <p:nvSpPr>
          <p:cNvPr id="6" name="Tekstiruutu 5"/>
          <p:cNvSpPr txBox="1"/>
          <p:nvPr/>
        </p:nvSpPr>
        <p:spPr>
          <a:xfrm>
            <a:off x="5200476" y="5661248"/>
            <a:ext cx="2583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>
                <a:solidFill>
                  <a:schemeClr val="bg1"/>
                </a:solidFill>
              </a:rPr>
              <a:t>Lähde: Valmennuskeskus</a:t>
            </a:r>
          </a:p>
        </p:txBody>
      </p:sp>
      <p:pic>
        <p:nvPicPr>
          <p:cNvPr id="7" name="Sisällön paikkamerkki 6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5744" t="17801" r="17713" b="19899"/>
          <a:stretch/>
        </p:blipFill>
        <p:spPr>
          <a:xfrm>
            <a:off x="628650" y="1924595"/>
            <a:ext cx="7886700" cy="4153397"/>
          </a:xfrm>
          <a:prstGeom prst="rect">
            <a:avLst/>
          </a:prstGeom>
        </p:spPr>
      </p:pic>
      <p:sp>
        <p:nvSpPr>
          <p:cNvPr id="8" name="Tekstiruutu 7"/>
          <p:cNvSpPr txBox="1"/>
          <p:nvPr/>
        </p:nvSpPr>
        <p:spPr>
          <a:xfrm>
            <a:off x="5076056" y="6453336"/>
            <a:ext cx="17385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dirty="0"/>
              <a:t>Lähde: Valmennuskeskus</a:t>
            </a:r>
          </a:p>
        </p:txBody>
      </p:sp>
    </p:spTree>
    <p:extLst>
      <p:ext uri="{BB962C8B-B14F-4D97-AF65-F5344CB8AC3E}">
        <p14:creationId xmlns:p14="http://schemas.microsoft.com/office/powerpoint/2010/main" val="11894296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Pääsykokeet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/>
              <a:t>Ei välttämättä erillistä kutsua -&gt; varmista ajankohta, paikka ja kokeen sisältö Opintopolusta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3022488"/>
            <a:ext cx="4095800" cy="2926791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5" name="Tekstiruutu 4"/>
          <p:cNvSpPr txBox="1"/>
          <p:nvPr/>
        </p:nvSpPr>
        <p:spPr>
          <a:xfrm flipH="1">
            <a:off x="628650" y="5917600"/>
            <a:ext cx="15841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dirty="0"/>
              <a:t>Kuva: pexels.com (CC0)</a:t>
            </a:r>
          </a:p>
        </p:txBody>
      </p:sp>
    </p:spTree>
    <p:extLst>
      <p:ext uri="{BB962C8B-B14F-4D97-AF65-F5344CB8AC3E}">
        <p14:creationId xmlns:p14="http://schemas.microsoft.com/office/powerpoint/2010/main" val="17911539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Opiskelupaikan vastaanottaminen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sz="2400" dirty="0"/>
              <a:t>Valinnan tulokset viimeistään 30.6.2017. (tulee ripotellen)</a:t>
            </a:r>
          </a:p>
          <a:p>
            <a:r>
              <a:rPr lang="fi-FI" sz="2400" dirty="0"/>
              <a:t>Paikka otettava vastaan viimeistään  14.7.2017 klo 15.00.</a:t>
            </a:r>
          </a:p>
          <a:p>
            <a:r>
              <a:rPr lang="fi-FI" sz="2400" dirty="0"/>
              <a:t>Varasijoilta hyväksyminen päättyy 14.8.2017.</a:t>
            </a:r>
          </a:p>
          <a:p>
            <a:endParaRPr lang="fi-FI" dirty="0"/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272" y="1844824"/>
            <a:ext cx="3886200" cy="2914650"/>
          </a:xfrm>
          <a:effectLst>
            <a:softEdge rad="127000"/>
          </a:effectLst>
        </p:spPr>
      </p:pic>
      <p:sp>
        <p:nvSpPr>
          <p:cNvPr id="6" name="Tekstiruutu 5"/>
          <p:cNvSpPr txBox="1"/>
          <p:nvPr/>
        </p:nvSpPr>
        <p:spPr>
          <a:xfrm flipH="1">
            <a:off x="7236296" y="4751090"/>
            <a:ext cx="15841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dirty="0"/>
              <a:t>Kuva: pexels.com (CC0)</a:t>
            </a:r>
          </a:p>
        </p:txBody>
      </p:sp>
    </p:spTree>
    <p:extLst>
      <p:ext uri="{BB962C8B-B14F-4D97-AF65-F5344CB8AC3E}">
        <p14:creationId xmlns:p14="http://schemas.microsoft.com/office/powerpoint/2010/main" val="1297459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Koulutusjärjestelmä Suomessa</a:t>
            </a:r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163" t="22000" r="35038" b="19201"/>
          <a:stretch/>
        </p:blipFill>
        <p:spPr>
          <a:xfrm>
            <a:off x="755576" y="1412776"/>
            <a:ext cx="6192688" cy="5418654"/>
          </a:xfrm>
          <a:prstGeom prst="rect">
            <a:avLst/>
          </a:prstGeom>
        </p:spPr>
      </p:pic>
      <p:sp>
        <p:nvSpPr>
          <p:cNvPr id="5" name="Tekstiruutu 4"/>
          <p:cNvSpPr txBox="1"/>
          <p:nvPr/>
        </p:nvSpPr>
        <p:spPr>
          <a:xfrm flipH="1">
            <a:off x="6948264" y="6525344"/>
            <a:ext cx="13510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dirty="0"/>
              <a:t>Kuva: </a:t>
            </a:r>
            <a:r>
              <a:rPr lang="fi-FI" sz="1000" dirty="0" err="1"/>
              <a:t>Tabletkoulu</a:t>
            </a:r>
            <a:endParaRPr lang="fi-FI" sz="1000" dirty="0"/>
          </a:p>
        </p:txBody>
      </p:sp>
    </p:spTree>
    <p:extLst>
      <p:ext uri="{BB962C8B-B14F-4D97-AF65-F5344CB8AC3E}">
        <p14:creationId xmlns:p14="http://schemas.microsoft.com/office/powerpoint/2010/main" val="21502184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Opiskelupaikan vastaanottaminen</a:t>
            </a:r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4486" t="45122" r="37589" b="31710"/>
          <a:stretch/>
        </p:blipFill>
        <p:spPr>
          <a:xfrm>
            <a:off x="628650" y="1844824"/>
            <a:ext cx="8193474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7257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uvaselitepilvi 4"/>
          <p:cNvSpPr/>
          <p:nvPr/>
        </p:nvSpPr>
        <p:spPr>
          <a:xfrm>
            <a:off x="2703555" y="1879788"/>
            <a:ext cx="1817671" cy="1244436"/>
          </a:xfrm>
          <a:prstGeom prst="cloudCallout">
            <a:avLst>
              <a:gd name="adj1" fmla="val 14206"/>
              <a:gd name="adj2" fmla="val 98246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350" dirty="0"/>
              <a:t>Kansanopisto?</a:t>
            </a:r>
          </a:p>
        </p:txBody>
      </p:sp>
      <p:sp>
        <p:nvSpPr>
          <p:cNvPr id="6" name="Kuvaselitepilvi 5"/>
          <p:cNvSpPr/>
          <p:nvPr/>
        </p:nvSpPr>
        <p:spPr>
          <a:xfrm>
            <a:off x="160530" y="1538298"/>
            <a:ext cx="2399141" cy="1485987"/>
          </a:xfrm>
          <a:prstGeom prst="cloudCallout">
            <a:avLst>
              <a:gd name="adj1" fmla="val 47805"/>
              <a:gd name="adj2" fmla="val 103924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350" dirty="0"/>
              <a:t>Töihin?</a:t>
            </a:r>
          </a:p>
        </p:txBody>
      </p:sp>
      <p:sp>
        <p:nvSpPr>
          <p:cNvPr id="7" name="Kuvaselitepilvi 6"/>
          <p:cNvSpPr/>
          <p:nvPr/>
        </p:nvSpPr>
        <p:spPr>
          <a:xfrm>
            <a:off x="4626020" y="1371601"/>
            <a:ext cx="1836682" cy="1594027"/>
          </a:xfrm>
          <a:prstGeom prst="cloudCallout">
            <a:avLst>
              <a:gd name="adj1" fmla="val -31783"/>
              <a:gd name="adj2" fmla="val 1088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350" dirty="0"/>
              <a:t>Avoin yliopisto?</a:t>
            </a:r>
          </a:p>
        </p:txBody>
      </p:sp>
      <p:sp>
        <p:nvSpPr>
          <p:cNvPr id="8" name="Kuvaselitepilvi 7"/>
          <p:cNvSpPr/>
          <p:nvPr/>
        </p:nvSpPr>
        <p:spPr>
          <a:xfrm>
            <a:off x="6705793" y="3753120"/>
            <a:ext cx="1917712" cy="1512562"/>
          </a:xfrm>
          <a:prstGeom prst="cloudCallout">
            <a:avLst>
              <a:gd name="adj1" fmla="val -99800"/>
              <a:gd name="adj2" fmla="val 29783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350" dirty="0"/>
              <a:t>Avoin AMK?</a:t>
            </a:r>
          </a:p>
        </p:txBody>
      </p:sp>
      <p:sp>
        <p:nvSpPr>
          <p:cNvPr id="9" name="Kuvaselitepilvi 8"/>
          <p:cNvSpPr/>
          <p:nvPr/>
        </p:nvSpPr>
        <p:spPr>
          <a:xfrm>
            <a:off x="6570742" y="1486660"/>
            <a:ext cx="2349873" cy="2030694"/>
          </a:xfrm>
          <a:prstGeom prst="cloudCallout">
            <a:avLst>
              <a:gd name="adj1" fmla="val -89263"/>
              <a:gd name="adj2" fmla="val 88052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350" dirty="0"/>
              <a:t>Ulkomaille?</a:t>
            </a:r>
          </a:p>
        </p:txBody>
      </p:sp>
      <p:pic>
        <p:nvPicPr>
          <p:cNvPr id="35842" name="Picture 2" descr="C:\Users\Rupusakki\AppData\Local\Microsoft\Windows\Temporary Internet Files\Content.IE5\2H2WTHO2\MC900056149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989" y="3965239"/>
            <a:ext cx="2038858" cy="1768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Kuvaselitepilvi 3"/>
          <p:cNvSpPr/>
          <p:nvPr/>
        </p:nvSpPr>
        <p:spPr>
          <a:xfrm>
            <a:off x="160530" y="3517353"/>
            <a:ext cx="1890702" cy="1485987"/>
          </a:xfrm>
          <a:prstGeom prst="cloudCallout">
            <a:avLst>
              <a:gd name="adj1" fmla="val 79718"/>
              <a:gd name="adj2" fmla="val 51058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350" dirty="0"/>
              <a:t>Oppisopimus-koulutus?</a:t>
            </a:r>
          </a:p>
        </p:txBody>
      </p:sp>
      <p:sp>
        <p:nvSpPr>
          <p:cNvPr id="2" name="Tekstiruutu 1"/>
          <p:cNvSpPr txBox="1"/>
          <p:nvPr/>
        </p:nvSpPr>
        <p:spPr>
          <a:xfrm>
            <a:off x="755576" y="548680"/>
            <a:ext cx="2079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Muita vaihtoehtoja?</a:t>
            </a:r>
          </a:p>
        </p:txBody>
      </p:sp>
    </p:spTree>
    <p:extLst>
      <p:ext uri="{BB962C8B-B14F-4D97-AF65-F5344CB8AC3E}">
        <p14:creationId xmlns:p14="http://schemas.microsoft.com/office/powerpoint/2010/main" val="1956974165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Nice</a:t>
            </a:r>
            <a:r>
              <a:rPr lang="fi-FI" dirty="0"/>
              <a:t> to </a:t>
            </a:r>
            <a:r>
              <a:rPr lang="fi-FI" dirty="0" err="1"/>
              <a:t>know</a:t>
            </a:r>
            <a:r>
              <a:rPr lang="is-IS" dirty="0"/>
              <a:t>…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07504" y="1930400"/>
            <a:ext cx="8640960" cy="43069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000" dirty="0"/>
              <a:t>MUITA VAIHTOEHTOJA LUKION JÄLKEEN</a:t>
            </a:r>
            <a:endParaRPr lang="fi-FI" altLang="fi-FI" sz="2000" dirty="0"/>
          </a:p>
          <a:p>
            <a:pPr>
              <a:buFont typeface="Arial" panose="020B0604020202020204" pitchFamily="34" charset="0"/>
              <a:buChar char="•"/>
            </a:pPr>
            <a:endParaRPr lang="fi-FI" altLang="fi-FI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fi-FI" altLang="fi-FI" sz="2000" dirty="0"/>
              <a:t>Ammatilliset aikuisopistot (esim. Jyväskylän aikuisopisto)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altLang="fi-FI" sz="2000" dirty="0"/>
              <a:t>Armeijaan / siviilipalvelukseen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altLang="fi-FI" sz="2000" dirty="0"/>
              <a:t>töihin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altLang="fi-FI" sz="2000" dirty="0"/>
              <a:t>työkokeiluun työ- ja elinkeinotoimiston kautta (</a:t>
            </a:r>
            <a:r>
              <a:rPr lang="fi-FI" altLang="fi-FI" sz="2000" dirty="0" err="1">
                <a:hlinkClick r:id="rId3"/>
              </a:rPr>
              <a:t>www.te-palvelut.fi</a:t>
            </a:r>
            <a:r>
              <a:rPr lang="fi-FI" altLang="fi-FI" sz="2000" dirty="0"/>
              <a:t> 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altLang="fi-FI" sz="2000" dirty="0"/>
              <a:t>oppisopimuskoulutukseen (</a:t>
            </a:r>
            <a:r>
              <a:rPr lang="fi-FI" altLang="fi-FI" sz="2000" dirty="0">
                <a:hlinkClick r:id="rId4"/>
              </a:rPr>
              <a:t>http://www.oppisopimus.fi/</a:t>
            </a:r>
            <a:r>
              <a:rPr lang="fi-FI" altLang="fi-FI" sz="2000" dirty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altLang="fi-FI" sz="2000" dirty="0"/>
              <a:t>avoimeen yliopistoon (</a:t>
            </a:r>
            <a:r>
              <a:rPr lang="fi-FI" altLang="fi-FI" sz="2000" dirty="0" err="1">
                <a:hlinkClick r:id="rId5"/>
              </a:rPr>
              <a:t>www.avoinyliopisto.fi</a:t>
            </a:r>
            <a:r>
              <a:rPr lang="fi-FI" altLang="fi-FI" sz="2000" dirty="0"/>
              <a:t> 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altLang="fi-FI" sz="2000" dirty="0"/>
              <a:t>avoimeen ammattikorkeakouluun (</a:t>
            </a:r>
            <a:r>
              <a:rPr lang="fi-FI" altLang="fi-FI" sz="2000" dirty="0" err="1">
                <a:hlinkClick r:id="rId6"/>
              </a:rPr>
              <a:t>www.avoinamk.fi</a:t>
            </a:r>
            <a:r>
              <a:rPr lang="fi-FI" altLang="fi-FI" sz="2000" dirty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altLang="fi-FI" sz="2000" dirty="0"/>
              <a:t>kansanopistoon (</a:t>
            </a:r>
            <a:r>
              <a:rPr lang="fi-FI" altLang="fi-FI" sz="2000" dirty="0" err="1">
                <a:hlinkClick r:id="rId7"/>
              </a:rPr>
              <a:t>www.kansanopistot.fi</a:t>
            </a:r>
            <a:r>
              <a:rPr lang="fi-FI" altLang="fi-FI" sz="2000" dirty="0"/>
              <a:t> 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altLang="fi-FI" sz="2000" dirty="0"/>
              <a:t>ulkomaille (</a:t>
            </a:r>
            <a:r>
              <a:rPr lang="fi-FI" altLang="fi-FI" sz="2000" dirty="0">
                <a:hlinkClick r:id="rId8"/>
              </a:rPr>
              <a:t>www.maatieto.net</a:t>
            </a:r>
            <a:r>
              <a:rPr lang="fi-FI" altLang="fi-FI" sz="2000" dirty="0"/>
              <a:t>, </a:t>
            </a:r>
            <a:r>
              <a:rPr lang="fi-FI" altLang="fi-FI" sz="2000" dirty="0">
                <a:hlinkClick r:id="rId9"/>
              </a:rPr>
              <a:t>www.maailmalle.net</a:t>
            </a:r>
            <a:r>
              <a:rPr lang="fi-FI" altLang="fi-FI" sz="2000" dirty="0"/>
              <a:t>, </a:t>
            </a:r>
            <a:r>
              <a:rPr lang="fi-FI" altLang="fi-FI" sz="2000" dirty="0">
                <a:hlinkClick r:id="rId3"/>
              </a:rPr>
              <a:t>www.te-palvelut.fi</a:t>
            </a:r>
            <a:r>
              <a:rPr lang="fi-FI" altLang="fi-FI" sz="2000" dirty="0"/>
              <a:t> )</a:t>
            </a: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5766" y="369908"/>
            <a:ext cx="1422698" cy="2133306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5" name="Tekstiruutu 4"/>
          <p:cNvSpPr txBox="1"/>
          <p:nvPr/>
        </p:nvSpPr>
        <p:spPr>
          <a:xfrm flipH="1">
            <a:off x="7325766" y="2496704"/>
            <a:ext cx="15841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dirty="0"/>
              <a:t>Kuva: pexels.com (CC0)</a:t>
            </a:r>
          </a:p>
        </p:txBody>
      </p:sp>
    </p:spTree>
    <p:extLst>
      <p:ext uri="{BB962C8B-B14F-4D97-AF65-F5344CB8AC3E}">
        <p14:creationId xmlns:p14="http://schemas.microsoft.com/office/powerpoint/2010/main" val="7270679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Nice to know</a:t>
            </a:r>
            <a:r>
              <a:rPr lang="is-IS" sz="2800" dirty="0"/>
              <a:t>…</a:t>
            </a:r>
            <a:endParaRPr lang="fi-FI" sz="2800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GB" sz="2000" dirty="0" err="1"/>
              <a:t>Armeijan</a:t>
            </a:r>
            <a:r>
              <a:rPr lang="en-GB" sz="2000" dirty="0"/>
              <a:t> </a:t>
            </a:r>
            <a:r>
              <a:rPr lang="en-GB" sz="2000" dirty="0" err="1"/>
              <a:t>erikoislinjat</a:t>
            </a:r>
            <a:r>
              <a:rPr lang="en-GB" sz="2000" dirty="0"/>
              <a:t> (</a:t>
            </a:r>
            <a:r>
              <a:rPr lang="en-GB" sz="2000" dirty="0" err="1"/>
              <a:t>Heinäkuun</a:t>
            </a:r>
            <a:r>
              <a:rPr lang="en-GB" sz="2000" dirty="0"/>
              <a:t> </a:t>
            </a:r>
            <a:r>
              <a:rPr lang="en-GB" sz="2000" dirty="0" err="1"/>
              <a:t>erät</a:t>
            </a:r>
            <a:r>
              <a:rPr lang="en-GB" sz="2000" dirty="0"/>
              <a:t>)</a:t>
            </a:r>
          </a:p>
          <a:p>
            <a:endParaRPr lang="en-GB" sz="2000" dirty="0"/>
          </a:p>
          <a:p>
            <a:r>
              <a:rPr lang="en-GB" sz="1600" dirty="0"/>
              <a:t>6.12. </a:t>
            </a:r>
            <a:r>
              <a:rPr lang="en-GB" sz="1600" dirty="0" err="1"/>
              <a:t>Haku</a:t>
            </a:r>
            <a:r>
              <a:rPr lang="en-GB" sz="1600" dirty="0"/>
              <a:t> </a:t>
            </a:r>
            <a:r>
              <a:rPr lang="en-GB" sz="1600" dirty="0" err="1"/>
              <a:t>erikoisrajajääkärikoulutukseen</a:t>
            </a:r>
            <a:r>
              <a:rPr lang="en-GB" sz="1600" dirty="0"/>
              <a:t> (</a:t>
            </a:r>
            <a:r>
              <a:rPr lang="en-GB" sz="1600" dirty="0">
                <a:hlinkClick r:id="rId2"/>
              </a:rPr>
              <a:t>www.raja.fi</a:t>
            </a:r>
            <a:r>
              <a:rPr lang="en-GB" sz="1600" dirty="0"/>
              <a:t>)</a:t>
            </a:r>
          </a:p>
          <a:p>
            <a:r>
              <a:rPr lang="en-GB" sz="1600" dirty="0"/>
              <a:t>1.12. </a:t>
            </a:r>
            <a:r>
              <a:rPr lang="en-GB" sz="1600" dirty="0" err="1"/>
              <a:t>Lentoreserviupseerikurssi</a:t>
            </a:r>
            <a:r>
              <a:rPr lang="en-GB" sz="1600" dirty="0"/>
              <a:t> (</a:t>
            </a:r>
            <a:r>
              <a:rPr lang="en-GB" sz="1600" dirty="0">
                <a:hlinkClick r:id="rId3"/>
              </a:rPr>
              <a:t>www.mil.fi</a:t>
            </a:r>
            <a:r>
              <a:rPr lang="en-GB" sz="1600" dirty="0"/>
              <a:t>)</a:t>
            </a:r>
          </a:p>
          <a:p>
            <a:r>
              <a:rPr lang="en-GB" sz="1600" dirty="0"/>
              <a:t>1. 3. </a:t>
            </a:r>
            <a:r>
              <a:rPr lang="en-GB" sz="1600" dirty="0" err="1"/>
              <a:t>Muut</a:t>
            </a:r>
            <a:r>
              <a:rPr lang="en-GB" sz="1600" dirty="0"/>
              <a:t> </a:t>
            </a:r>
            <a:r>
              <a:rPr lang="en-GB" sz="1600" dirty="0" err="1"/>
              <a:t>erikoisjoukot</a:t>
            </a:r>
            <a:r>
              <a:rPr lang="en-GB" sz="1600" dirty="0"/>
              <a:t> (</a:t>
            </a:r>
            <a:r>
              <a:rPr lang="en-GB" sz="1600" dirty="0" err="1"/>
              <a:t>esim</a:t>
            </a:r>
            <a:r>
              <a:rPr lang="en-GB" sz="1600" dirty="0"/>
              <a:t>. </a:t>
            </a:r>
            <a:r>
              <a:rPr lang="en-GB" sz="1600" dirty="0" err="1"/>
              <a:t>valmiusjoukot</a:t>
            </a:r>
            <a:r>
              <a:rPr lang="en-GB" sz="1600" dirty="0"/>
              <a:t>, </a:t>
            </a:r>
            <a:r>
              <a:rPr lang="en-GB" sz="1600" dirty="0" err="1"/>
              <a:t>laskuvarjojääkärikoulutus</a:t>
            </a:r>
            <a:r>
              <a:rPr lang="en-GB" sz="1600" dirty="0"/>
              <a:t>, </a:t>
            </a:r>
            <a:r>
              <a:rPr lang="en-GB" sz="1600" dirty="0" err="1"/>
              <a:t>sukelluskoulu</a:t>
            </a:r>
            <a:r>
              <a:rPr lang="en-GB" sz="1600" dirty="0"/>
              <a:t>, ELSO)</a:t>
            </a:r>
          </a:p>
          <a:p>
            <a:endParaRPr lang="en-GB" dirty="0"/>
          </a:p>
          <a:p>
            <a:endParaRPr lang="fi-FI" dirty="0"/>
          </a:p>
        </p:txBody>
      </p:sp>
      <p:pic>
        <p:nvPicPr>
          <p:cNvPr id="5" name="Kuvan paikkamerkki 4"/>
          <p:cNvPicPr>
            <a:picLocks noGrp="1" noChangeAspect="1"/>
          </p:cNvPicPr>
          <p:nvPr>
            <p:ph type="pic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51" r="18351"/>
          <a:stretch>
            <a:fillRect/>
          </a:stretch>
        </p:blipFill>
        <p:spPr>
          <a:prstGeom prst="rect">
            <a:avLst/>
          </a:prstGeom>
          <a:effectLst>
            <a:softEdge rad="127000"/>
          </a:effectLst>
        </p:spPr>
      </p:pic>
      <p:sp>
        <p:nvSpPr>
          <p:cNvPr id="6" name="Tekstiruutu 5"/>
          <p:cNvSpPr txBox="1"/>
          <p:nvPr/>
        </p:nvSpPr>
        <p:spPr>
          <a:xfrm flipH="1">
            <a:off x="6932365" y="5861051"/>
            <a:ext cx="15841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dirty="0"/>
              <a:t>Kuva: pexels.com (CC0)</a:t>
            </a:r>
          </a:p>
        </p:txBody>
      </p:sp>
    </p:spTree>
    <p:extLst>
      <p:ext uri="{BB962C8B-B14F-4D97-AF65-F5344CB8AC3E}">
        <p14:creationId xmlns:p14="http://schemas.microsoft.com/office/powerpoint/2010/main" val="2441001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”pakkohaku”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b="1" u="sng" dirty="0"/>
              <a:t>Säilyttääksesi oikeuden työmarkkinatukeen</a:t>
            </a:r>
            <a:endParaRPr lang="fi-FI" dirty="0"/>
          </a:p>
          <a:p>
            <a:pPr marL="0" indent="0">
              <a:buNone/>
            </a:pPr>
            <a:r>
              <a:rPr lang="fi-FI" b="1" u="sng" dirty="0"/>
              <a:t>TE-Palvelut</a:t>
            </a:r>
            <a:r>
              <a:rPr lang="fi-FI" b="1" dirty="0"/>
              <a:t> ohjeistavat: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/>
              <a:t>Toimi näin, kun olet alle 25-vuotias ja olet suorittanut </a:t>
            </a:r>
            <a:r>
              <a:rPr lang="fi-FI" b="1" dirty="0"/>
              <a:t>vain lukion</a:t>
            </a:r>
            <a:r>
              <a:rPr lang="fi-FI" dirty="0"/>
              <a:t>:</a:t>
            </a:r>
          </a:p>
          <a:p>
            <a:pPr fontAlgn="base"/>
            <a:r>
              <a:rPr lang="fi-FI" dirty="0"/>
              <a:t>Hae aina keväällä seuraavana syksynä alkavaan tutkintoon johtavaan, ammatillisia valmiuksia antavaan koulutukseen (esim. YO, AMK, AO). Koulutuksen ei tarvitse kuulua yhteishakuun. Hakukohde voi olla myös ulkomailla.</a:t>
            </a:r>
          </a:p>
          <a:p>
            <a:pPr fontAlgn="base"/>
            <a:r>
              <a:rPr lang="fi-FI" dirty="0"/>
              <a:t>Hae vähintään kahta opiskelupaikkaa.</a:t>
            </a:r>
          </a:p>
          <a:p>
            <a:pPr fontAlgn="base"/>
            <a:r>
              <a:rPr lang="fi-FI" dirty="0"/>
              <a:t>Vie haku loppuun saakka (pääsykokeisiin osallistuttava)</a:t>
            </a:r>
          </a:p>
          <a:p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8926" y="188640"/>
            <a:ext cx="3415073" cy="2232248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5" name="Tekstiruutu 4"/>
          <p:cNvSpPr txBox="1"/>
          <p:nvPr/>
        </p:nvSpPr>
        <p:spPr>
          <a:xfrm flipH="1">
            <a:off x="7380467" y="2350253"/>
            <a:ext cx="15841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dirty="0"/>
              <a:t>Kuva: pexels.com (CC0)</a:t>
            </a:r>
          </a:p>
        </p:txBody>
      </p:sp>
    </p:spTree>
    <p:extLst>
      <p:ext uri="{BB962C8B-B14F-4D97-AF65-F5344CB8AC3E}">
        <p14:creationId xmlns:p14="http://schemas.microsoft.com/office/powerpoint/2010/main" val="1103403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Jatko-opintoesittelyjä Jyväskylän lukioissa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 vert="horz" lIns="68580" tIns="34290" rIns="68580" bIns="34290" rtlCol="0" anchor="t">
            <a:normAutofit/>
          </a:bodyPr>
          <a:lstStyle/>
          <a:p>
            <a:pPr marL="0" indent="0">
              <a:buNone/>
            </a:pPr>
            <a:r>
              <a:rPr lang="fi-FI" sz="1800" dirty="0">
                <a:solidFill>
                  <a:srgbClr val="595959"/>
                </a:solidFill>
              </a:rPr>
              <a:t>Jatko-opintoesittelyjä järjestetään pitkin lukuvuotta Jyväskylän lukioissa. </a:t>
            </a:r>
          </a:p>
          <a:p>
            <a:pPr marL="0" indent="0">
              <a:buNone/>
            </a:pPr>
            <a:r>
              <a:rPr lang="fi-FI" sz="1800" dirty="0">
                <a:solidFill>
                  <a:srgbClr val="595959"/>
                </a:solidFill>
              </a:rPr>
              <a:t>Tarjonta löytyy </a:t>
            </a:r>
            <a:r>
              <a:rPr lang="fi-FI" sz="1800" dirty="0">
                <a:solidFill>
                  <a:srgbClr val="595959"/>
                </a:solidFill>
                <a:hlinkClick r:id="rId3"/>
              </a:rPr>
              <a:t>TÄÄLTÄ</a:t>
            </a:r>
            <a:endParaRPr lang="fi-FI" sz="1800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6706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Hyödyllisiä materiaaleja hakuasioista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Seuraavat materiaalit ovat koostettu Valmennuskeskuksen esittelymateriaalista, niissä käsitellään tapausesimerkkejä yliopistojen ja ammattikorkeakoulujen hakukohteista aloittain.</a:t>
            </a:r>
          </a:p>
        </p:txBody>
      </p:sp>
    </p:spTree>
    <p:extLst>
      <p:ext uri="{BB962C8B-B14F-4D97-AF65-F5344CB8AC3E}">
        <p14:creationId xmlns:p14="http://schemas.microsoft.com/office/powerpoint/2010/main" val="24767278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7" y="718881"/>
            <a:ext cx="8021065" cy="5590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9967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588349"/>
            <a:ext cx="7634028" cy="5576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5557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810" y="548680"/>
            <a:ext cx="8124380" cy="57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2094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Ylioppilaan hakukuviot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i-FI" b="1" dirty="0"/>
              <a:t>Yhteishaku: </a:t>
            </a:r>
            <a:endParaRPr lang="fi-FI" dirty="0"/>
          </a:p>
          <a:p>
            <a:pPr fontAlgn="base"/>
            <a:r>
              <a:rPr lang="fi-FI" b="1" dirty="0"/>
              <a:t>Ammattiopiston yo-pohjaiset linjat</a:t>
            </a:r>
            <a:endParaRPr lang="fi-FI" dirty="0"/>
          </a:p>
          <a:p>
            <a:pPr fontAlgn="base"/>
            <a:r>
              <a:rPr lang="fi-FI" b="1" dirty="0"/>
              <a:t>Korkeakoulut</a:t>
            </a:r>
            <a:endParaRPr lang="fi-FI" dirty="0"/>
          </a:p>
          <a:p>
            <a:pPr marL="0" indent="0">
              <a:buNone/>
            </a:pPr>
            <a:br>
              <a:rPr lang="fi-FI" b="1" dirty="0"/>
            </a:br>
            <a:r>
              <a:rPr lang="fi-FI" b="1" dirty="0"/>
              <a:t>Korkeakoulujen yhteishaku on kaksi kertaa </a:t>
            </a:r>
            <a:r>
              <a:rPr lang="fi-FI" dirty="0"/>
              <a:t>vuodessa</a:t>
            </a:r>
          </a:p>
          <a:p>
            <a:pPr marL="0" indent="0">
              <a:buNone/>
            </a:pPr>
            <a:r>
              <a:rPr lang="fi-FI" dirty="0"/>
              <a:t>	Isompi haku keväällä</a:t>
            </a:r>
          </a:p>
          <a:p>
            <a:pPr marL="0" indent="0">
              <a:buNone/>
            </a:pPr>
            <a:r>
              <a:rPr lang="fi-FI" dirty="0"/>
              <a:t>	Syksyn haku melko suppea</a:t>
            </a:r>
          </a:p>
          <a:p>
            <a:pPr marL="0" indent="0">
              <a:buNone/>
            </a:pPr>
            <a:br>
              <a:rPr lang="fi-FI" dirty="0"/>
            </a:br>
            <a:r>
              <a:rPr lang="fi-FI" b="1" dirty="0"/>
              <a:t>Toisen asteen yhteishaku </a:t>
            </a:r>
            <a:r>
              <a:rPr lang="fi-FI" sz="1200" b="1" dirty="0"/>
              <a:t>(Ammattiopiston yo-pohjaiset linjat) </a:t>
            </a:r>
            <a:r>
              <a:rPr lang="fi-FI" b="1" dirty="0"/>
              <a:t>kerran vuodessa </a:t>
            </a:r>
            <a:r>
              <a:rPr lang="fi-FI" dirty="0"/>
              <a:t>(keväällä) </a:t>
            </a:r>
          </a:p>
          <a:p>
            <a:pPr marL="0" indent="0">
              <a:buNone/>
            </a:pPr>
            <a:endParaRPr lang="fi-FI" b="1" dirty="0"/>
          </a:p>
          <a:p>
            <a:pPr marL="0" indent="0">
              <a:buNone/>
            </a:pPr>
            <a:r>
              <a:rPr lang="fi-FI" dirty="0"/>
              <a:t>Lisäksi erillisiä koulutushakuja! (erillishaut, ulkomaat…)</a:t>
            </a: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342614"/>
            <a:ext cx="2915816" cy="1944827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677754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827924"/>
            <a:ext cx="6826200" cy="4931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5897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908720"/>
            <a:ext cx="6786066" cy="505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9653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756544"/>
            <a:ext cx="6938466" cy="4952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1147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587815"/>
            <a:ext cx="7173540" cy="5146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5642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614795"/>
            <a:ext cx="7141790" cy="5074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12939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562996"/>
            <a:ext cx="7154490" cy="5177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5985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679042"/>
            <a:ext cx="6997774" cy="5042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6554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692696"/>
            <a:ext cx="7162998" cy="5303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8737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844713"/>
            <a:ext cx="6929958" cy="487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63007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858136"/>
            <a:ext cx="6529784" cy="4856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0996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Kevät 2017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5609926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fi-FI" b="1" dirty="0"/>
              <a:t>10.-25.1.2017</a:t>
            </a:r>
          </a:p>
          <a:p>
            <a:pPr marL="0" indent="0" fontAlgn="base">
              <a:buNone/>
            </a:pPr>
            <a:r>
              <a:rPr lang="fi-FI" b="1" dirty="0"/>
              <a:t>Korkeakoulujen yhteishaku 1</a:t>
            </a:r>
            <a:br>
              <a:rPr lang="fi-FI" dirty="0"/>
            </a:br>
            <a:r>
              <a:rPr lang="fi-FI" sz="1800" dirty="0"/>
              <a:t>(vieraskieliset &amp; taideyliopiston koulutukset)</a:t>
            </a:r>
          </a:p>
          <a:p>
            <a:pPr marL="0" indent="0" fontAlgn="base">
              <a:buNone/>
            </a:pPr>
            <a:br>
              <a:rPr lang="fi-FI" dirty="0"/>
            </a:br>
            <a:r>
              <a:rPr lang="fi-FI" b="1" dirty="0"/>
              <a:t>21.2.-14.3.2017</a:t>
            </a:r>
          </a:p>
          <a:p>
            <a:pPr marL="0" indent="0" fontAlgn="base">
              <a:buNone/>
            </a:pPr>
            <a:r>
              <a:rPr lang="fi-FI" b="1" dirty="0"/>
              <a:t>Toisen asteen yhteishaku </a:t>
            </a:r>
            <a:r>
              <a:rPr lang="fi-FI" sz="1800" dirty="0"/>
              <a:t>(Ammattiopiston yo-pohjaiset linjat)  </a:t>
            </a:r>
            <a:r>
              <a:rPr lang="fi-FI" dirty="0"/>
              <a:t>   </a:t>
            </a:r>
          </a:p>
          <a:p>
            <a:pPr marL="0" indent="0" fontAlgn="base">
              <a:buNone/>
            </a:pPr>
            <a:br>
              <a:rPr lang="fi-FI" dirty="0"/>
            </a:br>
            <a:r>
              <a:rPr lang="fi-FI" b="1" dirty="0"/>
              <a:t>15.3.-5.4.2017</a:t>
            </a:r>
          </a:p>
          <a:p>
            <a:pPr marL="0" indent="0" fontAlgn="base">
              <a:buNone/>
            </a:pPr>
            <a:r>
              <a:rPr lang="fi-FI" b="1" dirty="0"/>
              <a:t>Korkeakoulujen yhteishaku 2</a:t>
            </a:r>
            <a:br>
              <a:rPr lang="fi-FI" dirty="0"/>
            </a:br>
            <a:endParaRPr lang="fi-FI" dirty="0"/>
          </a:p>
          <a:p>
            <a:pPr marL="0" indent="0" fontAlgn="base">
              <a:buNone/>
            </a:pPr>
            <a:endParaRPr lang="fi-FI" dirty="0"/>
          </a:p>
          <a:p>
            <a:pPr marL="0" indent="0" fontAlgn="base">
              <a:buNone/>
            </a:pPr>
            <a:r>
              <a:rPr lang="fi-FI" dirty="0">
                <a:hlinkClick r:id="rId2"/>
              </a:rPr>
              <a:t>www.opintopolku.fi</a:t>
            </a:r>
            <a:endParaRPr lang="fi-FI" dirty="0"/>
          </a:p>
          <a:p>
            <a:pPr marL="0" indent="0" fontAlgn="base">
              <a:buNone/>
            </a:pPr>
            <a:endParaRPr lang="fi-FI" dirty="0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841" y="3212977"/>
            <a:ext cx="2949178" cy="1965416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6" name="Tekstiruutu 5"/>
          <p:cNvSpPr txBox="1"/>
          <p:nvPr/>
        </p:nvSpPr>
        <p:spPr>
          <a:xfrm flipH="1">
            <a:off x="629840" y="5301208"/>
            <a:ext cx="15658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dirty="0"/>
              <a:t>Kuva: Johanna Ahonen</a:t>
            </a:r>
          </a:p>
        </p:txBody>
      </p:sp>
    </p:spTree>
    <p:extLst>
      <p:ext uri="{BB962C8B-B14F-4D97-AF65-F5344CB8AC3E}">
        <p14:creationId xmlns:p14="http://schemas.microsoft.com/office/powerpoint/2010/main" val="3408335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793124"/>
            <a:ext cx="6705550" cy="4909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04073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803254"/>
            <a:ext cx="6743650" cy="4918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33217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2550" y="1123950"/>
            <a:ext cx="6438900" cy="461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70295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713961"/>
            <a:ext cx="6790258" cy="5020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30340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855769"/>
            <a:ext cx="6671642" cy="4865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19185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600660"/>
            <a:ext cx="6591250" cy="517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30430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886586"/>
            <a:ext cx="6709742" cy="4834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49049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819803"/>
            <a:ext cx="6737300" cy="4882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65279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893629"/>
            <a:ext cx="6709742" cy="4821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94929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5100" y="1149350"/>
            <a:ext cx="6273800" cy="455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8354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Toisen asteen yhteishaku (ammattiopisto)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lvl="0">
              <a:buChar char="-"/>
            </a:pPr>
            <a:r>
              <a:rPr lang="fi-FI" sz="2400" dirty="0"/>
              <a:t>1-5 hakutoivetta mieluisuusjärjestykseen, ensimmäisestä hakutoiveesta 2 lisäpistettä</a:t>
            </a:r>
          </a:p>
          <a:p>
            <a:pPr lvl="0">
              <a:buChar char="-"/>
            </a:pPr>
            <a:r>
              <a:rPr lang="fi-FI" sz="2400" dirty="0"/>
              <a:t>Ylioppilaat voivat hakea vain ylioppilaspohjaisille linjoille (yleensä 2-vuotisia linjoja)</a:t>
            </a:r>
          </a:p>
          <a:p>
            <a:pPr lvl="0"/>
            <a:r>
              <a:rPr lang="fi-FI" sz="2400" dirty="0"/>
              <a:t>Kutsu  mahdolliseen pääsy- ja soveltuvuuskokeeseen</a:t>
            </a:r>
          </a:p>
          <a:p>
            <a:pPr marL="0" lvl="0" indent="0">
              <a:buNone/>
            </a:pPr>
            <a:endParaRPr lang="fi-FI" sz="2400" dirty="0"/>
          </a:p>
          <a:p>
            <a:pPr lvl="0">
              <a:buChar char="-"/>
            </a:pPr>
            <a:r>
              <a:rPr lang="fi-FI" sz="2400" dirty="0"/>
              <a:t>Tämä haku ei vaikuta korkeakouluhakuun!</a:t>
            </a:r>
          </a:p>
          <a:p>
            <a:endParaRPr lang="fi-FI" dirty="0"/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705894"/>
            <a:ext cx="3079254" cy="2052836"/>
          </a:xfrm>
          <a:effectLst>
            <a:softEdge rad="127000"/>
          </a:effectLst>
        </p:spPr>
      </p:pic>
      <p:sp>
        <p:nvSpPr>
          <p:cNvPr id="6" name="Tekstiruutu 5"/>
          <p:cNvSpPr txBox="1"/>
          <p:nvPr/>
        </p:nvSpPr>
        <p:spPr>
          <a:xfrm flipH="1">
            <a:off x="7236296" y="4751090"/>
            <a:ext cx="15841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dirty="0"/>
              <a:t>Kuva: pexels.com (CC0)</a:t>
            </a:r>
          </a:p>
        </p:txBody>
      </p:sp>
    </p:spTree>
    <p:extLst>
      <p:ext uri="{BB962C8B-B14F-4D97-AF65-F5344CB8AC3E}">
        <p14:creationId xmlns:p14="http://schemas.microsoft.com/office/powerpoint/2010/main" val="422205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0650" y="1143000"/>
            <a:ext cx="63627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32940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350" y="1155700"/>
            <a:ext cx="6591300" cy="454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25885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5100" y="1181100"/>
            <a:ext cx="627380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34233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2550" y="1136650"/>
            <a:ext cx="6438900" cy="458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47014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2400" y="1123950"/>
            <a:ext cx="6299200" cy="461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8815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6850" y="1123950"/>
            <a:ext cx="6210300" cy="461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38106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6200" y="1136650"/>
            <a:ext cx="6451600" cy="458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60430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4150" y="1149350"/>
            <a:ext cx="6235700" cy="455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30686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9700" y="1143000"/>
            <a:ext cx="63246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33887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350" y="1155700"/>
            <a:ext cx="6337300" cy="454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880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Toisen asteen yhteishaku (ammattiopisto)</a:t>
            </a:r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3203183"/>
            <a:ext cx="3007246" cy="2255435"/>
          </a:xfrm>
          <a:effectLst>
            <a:softEdge rad="127000"/>
          </a:effectLst>
        </p:spPr>
      </p:pic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fi-FI" dirty="0"/>
              <a:t>Valintaperusteet: </a:t>
            </a:r>
          </a:p>
          <a:p>
            <a:pPr marL="0" indent="0">
              <a:buNone/>
            </a:pPr>
            <a:r>
              <a:rPr lang="fi-FI" dirty="0"/>
              <a:t>1-16 p. lukion päättötodistuksen keskiarvosta</a:t>
            </a:r>
            <a:br>
              <a:rPr lang="fi-FI" dirty="0"/>
            </a:br>
            <a:r>
              <a:rPr lang="fi-FI" sz="1700" dirty="0"/>
              <a:t>(16 p. = 9.25, 15 p. = 9.00, 14 p. = 8.75 </a:t>
            </a:r>
            <a:r>
              <a:rPr lang="fi-FI" sz="1700" dirty="0" err="1"/>
              <a:t>jne</a:t>
            </a:r>
            <a:r>
              <a:rPr lang="fi-FI" sz="1700" dirty="0"/>
              <a:t>)</a:t>
            </a:r>
          </a:p>
          <a:p>
            <a:pPr marL="0" indent="0">
              <a:buNone/>
            </a:pPr>
            <a:r>
              <a:rPr lang="fi-FI" dirty="0"/>
              <a:t>0-3 p. työkokemuksesta </a:t>
            </a:r>
            <a:br>
              <a:rPr lang="fi-FI" dirty="0"/>
            </a:br>
            <a:r>
              <a:rPr lang="fi-FI" sz="1700" dirty="0"/>
              <a:t>(3 p. = yli 12 kk, 2 p. = 6-12 kk, 1 p. = 3-6 kk)</a:t>
            </a:r>
          </a:p>
          <a:p>
            <a:pPr marL="0" indent="0">
              <a:buNone/>
            </a:pPr>
            <a:r>
              <a:rPr lang="fi-FI" dirty="0"/>
              <a:t>1-10 p. mahdollisesta pääsykokeesta</a:t>
            </a:r>
          </a:p>
          <a:p>
            <a:pPr marL="0" indent="0">
              <a:buNone/>
            </a:pPr>
            <a:r>
              <a:rPr lang="fi-FI" dirty="0"/>
              <a:t>2 p. ykköshakutoiveesta</a:t>
            </a:r>
          </a:p>
          <a:p>
            <a:pPr marL="0" indent="0">
              <a:buNone/>
            </a:pPr>
            <a:r>
              <a:rPr lang="fi-FI" dirty="0"/>
              <a:t>2 p. sukupuolesta (jos alle 30% hakijoista samaa sukupuolta)</a:t>
            </a:r>
          </a:p>
          <a:p>
            <a:pPr marL="0" indent="0">
              <a:buNone/>
            </a:pPr>
            <a:r>
              <a:rPr lang="fi-FI" dirty="0"/>
              <a:t>+ mahdollisesta harrastaneisuudesta tai aiemmista opinnoista (0-3 p.)</a:t>
            </a:r>
          </a:p>
        </p:txBody>
      </p:sp>
      <p:sp>
        <p:nvSpPr>
          <p:cNvPr id="6" name="Tekstiruutu 5"/>
          <p:cNvSpPr txBox="1"/>
          <p:nvPr/>
        </p:nvSpPr>
        <p:spPr>
          <a:xfrm flipH="1">
            <a:off x="634400" y="5458618"/>
            <a:ext cx="15841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dirty="0"/>
              <a:t>Kuva: pexels.com (CC0)</a:t>
            </a:r>
          </a:p>
        </p:txBody>
      </p:sp>
    </p:spTree>
    <p:extLst>
      <p:ext uri="{BB962C8B-B14F-4D97-AF65-F5344CB8AC3E}">
        <p14:creationId xmlns:p14="http://schemas.microsoft.com/office/powerpoint/2010/main" val="3040935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2250" y="1168400"/>
            <a:ext cx="6159500" cy="452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76033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8900" y="1143000"/>
            <a:ext cx="64262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49772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0650" y="1149350"/>
            <a:ext cx="6362700" cy="455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3761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9850" y="1162050"/>
            <a:ext cx="6464300" cy="453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88806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8900" y="1162050"/>
            <a:ext cx="6426200" cy="453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811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6200" y="1136650"/>
            <a:ext cx="6451600" cy="458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08291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6700" y="1149350"/>
            <a:ext cx="6070600" cy="455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58384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4450" y="1136650"/>
            <a:ext cx="6515100" cy="458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14064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4300" y="1111250"/>
            <a:ext cx="6375400" cy="463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47595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130300"/>
            <a:ext cx="6400800" cy="459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9958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Korkeakoulujen yhteishaku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>
                <a:hlinkClick r:id="rId2"/>
              </a:rPr>
              <a:t>VIDEO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328083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2700" y="1130300"/>
            <a:ext cx="6578600" cy="459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51669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50" y="1136650"/>
            <a:ext cx="6286500" cy="458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72396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9850" y="1149350"/>
            <a:ext cx="6464300" cy="455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11508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5250" y="1143000"/>
            <a:ext cx="64135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5817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6200" y="1130300"/>
            <a:ext cx="6451600" cy="459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63011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350" y="1155700"/>
            <a:ext cx="6337300" cy="454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24861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0650" y="1181100"/>
            <a:ext cx="636270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34450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7150" y="1143000"/>
            <a:ext cx="64897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74506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9850" y="1168400"/>
            <a:ext cx="6464300" cy="452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931489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5250" y="1149350"/>
            <a:ext cx="6413500" cy="455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9969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Korkeakoulujen yhteishaku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br>
              <a:rPr lang="fi-FI" sz="2000" dirty="0"/>
            </a:br>
            <a:r>
              <a:rPr lang="fi-FI" sz="2000" dirty="0"/>
              <a:t>Voit hakea </a:t>
            </a:r>
            <a:r>
              <a:rPr lang="fi-FI" sz="2000" u="sng" dirty="0"/>
              <a:t>kuuteen</a:t>
            </a:r>
            <a:r>
              <a:rPr lang="fi-FI" sz="2000" dirty="0"/>
              <a:t> hakukohteeseen. </a:t>
            </a:r>
            <a:br>
              <a:rPr lang="fi-FI" sz="2000" dirty="0"/>
            </a:br>
            <a:r>
              <a:rPr lang="fi-FI" sz="2000" dirty="0"/>
              <a:t> - 1. vaiheen hakukohteet kuuluvat kuuden kiintiöön</a:t>
            </a:r>
          </a:p>
          <a:p>
            <a:pPr marL="0" indent="0">
              <a:buNone/>
            </a:pPr>
            <a:r>
              <a:rPr lang="fi-FI" sz="2000" dirty="0"/>
              <a:t> - joillakin aloilla saat ensisijaisuuspisteitä sen alan ylimpään/ylimpiin hakukohteisiisi</a:t>
            </a:r>
            <a:br>
              <a:rPr lang="fi-FI" sz="2000" dirty="0"/>
            </a:br>
            <a:endParaRPr lang="fi-FI" sz="2000" dirty="0"/>
          </a:p>
          <a:p>
            <a:pPr marL="0" indent="0">
              <a:buNone/>
            </a:pPr>
            <a:r>
              <a:rPr lang="fi-FI" sz="2000" b="1" dirty="0" err="1"/>
              <a:t>Tunnistautuminen</a:t>
            </a:r>
            <a:r>
              <a:rPr lang="fi-FI" sz="2000" b="1" dirty="0"/>
              <a:t> omilla pankkitunnuksilla </a:t>
            </a:r>
            <a:r>
              <a:rPr lang="fi-FI" sz="2000" dirty="0"/>
              <a:t>helpottaa haun edistymisen seuraamista: Hakija voi itse muuttaa hakemustaan hakuaikana ja vastaanottaa opiskelupaikan.</a:t>
            </a:r>
          </a:p>
          <a:p>
            <a:pPr marL="0" indent="0">
              <a:buNone/>
            </a:pPr>
            <a:br>
              <a:rPr lang="fi-FI" sz="2000" dirty="0"/>
            </a:br>
            <a:endParaRPr lang="fi-FI" sz="2000" dirty="0"/>
          </a:p>
          <a:p>
            <a:pPr marL="0" indent="0">
              <a:buNone/>
            </a:pPr>
            <a:r>
              <a:rPr lang="fi-FI" sz="2000" dirty="0"/>
              <a:t>Hakijalle </a:t>
            </a:r>
            <a:r>
              <a:rPr lang="fi-FI" sz="2000" u="sng" dirty="0"/>
              <a:t>tarjotaan enintään yhtä opiskelupaikkaa </a:t>
            </a:r>
            <a:r>
              <a:rPr lang="fi-FI" sz="2000" dirty="0"/>
              <a:t>-&gt; Korkeimman prioriteetin mukainen paikka, johon pisteet riittävät</a:t>
            </a:r>
          </a:p>
          <a:p>
            <a:pPr marL="0" indent="0">
              <a:buNone/>
            </a:pPr>
            <a:br>
              <a:rPr lang="fi-FI" sz="2000" dirty="0"/>
            </a:br>
            <a:r>
              <a:rPr lang="fi-FI" sz="2000" dirty="0"/>
              <a:t>Valintaperusteet vaihtelevat </a:t>
            </a:r>
            <a:r>
              <a:rPr lang="fi-FI" sz="2000" u="sng" dirty="0"/>
              <a:t>todella paljon</a:t>
            </a:r>
            <a:endParaRPr lang="fi-FI" sz="2000" dirty="0"/>
          </a:p>
        </p:txBody>
      </p:sp>
    </p:spTree>
    <p:extLst>
      <p:ext uri="{BB962C8B-B14F-4D97-AF65-F5344CB8AC3E}">
        <p14:creationId xmlns:p14="http://schemas.microsoft.com/office/powerpoint/2010/main" val="1815193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6500" y="1085850"/>
            <a:ext cx="6731000" cy="468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2361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Korkeakoulujen yhteishaku</a:t>
            </a:r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7800" y="1825625"/>
            <a:ext cx="6928400" cy="4351338"/>
          </a:xfrm>
          <a:prstGeom prst="rect">
            <a:avLst/>
          </a:prstGeom>
        </p:spPr>
      </p:pic>
      <p:cxnSp>
        <p:nvCxnSpPr>
          <p:cNvPr id="6" name="Suora nuoliyhdysviiva 5"/>
          <p:cNvCxnSpPr/>
          <p:nvPr/>
        </p:nvCxnSpPr>
        <p:spPr>
          <a:xfrm>
            <a:off x="467544" y="2708920"/>
            <a:ext cx="936104" cy="864096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uora nuoliyhdysviiva 6"/>
          <p:cNvCxnSpPr/>
          <p:nvPr/>
        </p:nvCxnSpPr>
        <p:spPr>
          <a:xfrm>
            <a:off x="467544" y="1556792"/>
            <a:ext cx="2376264" cy="864096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5-sakarainen tähti 9"/>
          <p:cNvSpPr/>
          <p:nvPr/>
        </p:nvSpPr>
        <p:spPr>
          <a:xfrm>
            <a:off x="9861" y="1218456"/>
            <a:ext cx="377130" cy="33833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5-sakarainen tähti 10"/>
          <p:cNvSpPr/>
          <p:nvPr/>
        </p:nvSpPr>
        <p:spPr>
          <a:xfrm>
            <a:off x="75885" y="2370584"/>
            <a:ext cx="377130" cy="33833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Tekstiruutu 2"/>
          <p:cNvSpPr txBox="1"/>
          <p:nvPr/>
        </p:nvSpPr>
        <p:spPr>
          <a:xfrm>
            <a:off x="827584" y="1259468"/>
            <a:ext cx="583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Valintaperusteet löydät:</a:t>
            </a:r>
          </a:p>
        </p:txBody>
      </p:sp>
    </p:spTree>
    <p:extLst>
      <p:ext uri="{BB962C8B-B14F-4D97-AF65-F5344CB8AC3E}">
        <p14:creationId xmlns:p14="http://schemas.microsoft.com/office/powerpoint/2010/main" val="8435516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061070E23F71A444996F01AF871BC563" ma:contentTypeVersion="2" ma:contentTypeDescription="Luo uusi asiakirja." ma:contentTypeScope="" ma:versionID="2b8d8924674259c1026c38ac6faf955f">
  <xsd:schema xmlns:xsd="http://www.w3.org/2001/XMLSchema" xmlns:xs="http://www.w3.org/2001/XMLSchema" xmlns:p="http://schemas.microsoft.com/office/2006/metadata/properties" xmlns:ns2="085cb736-652a-4ab7-a4d7-370458f813e0" targetNamespace="http://schemas.microsoft.com/office/2006/metadata/properties" ma:root="true" ma:fieldsID="d1e9f7697059af773a0d5f83463169f1" ns2:_="">
    <xsd:import namespace="085cb736-652a-4ab7-a4d7-370458f813e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5cb736-652a-4ab7-a4d7-370458f813e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Jaettu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Jakamisen tiedot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63F2E62-3B5B-4EAD-BFA8-38496624C63F}">
  <ds:schemaRefs>
    <ds:schemaRef ds:uri="http://purl.org/dc/elements/1.1/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http://purl.org/dc/dcmitype/"/>
    <ds:schemaRef ds:uri="085cb736-652a-4ab7-a4d7-370458f813e0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8BE52A8-53C0-42E5-B247-6C4596A05A9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42FF653-D853-4A6B-85D6-F79C680E60F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85cb736-652a-4ab7-a4d7-370458f813e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945</TotalTime>
  <Words>568</Words>
  <Application>Microsoft Office PowerPoint</Application>
  <PresentationFormat>Näytössä katseltava diaesitys (4:3)</PresentationFormat>
  <Paragraphs>157</Paragraphs>
  <Slides>80</Slides>
  <Notes>2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80</vt:i4>
      </vt:variant>
    </vt:vector>
  </HeadingPairs>
  <TitlesOfParts>
    <vt:vector size="84" baseType="lpstr">
      <vt:lpstr>Arial</vt:lpstr>
      <vt:lpstr>Calibri</vt:lpstr>
      <vt:lpstr>Calibri Light</vt:lpstr>
      <vt:lpstr>Office-teema</vt:lpstr>
      <vt:lpstr>Jatko-opintojen hakuinfo</vt:lpstr>
      <vt:lpstr>Koulutusjärjestelmä Suomessa</vt:lpstr>
      <vt:lpstr>Ylioppilaan hakukuviot</vt:lpstr>
      <vt:lpstr>Kevät 2017</vt:lpstr>
      <vt:lpstr>Toisen asteen yhteishaku (ammattiopisto)</vt:lpstr>
      <vt:lpstr>Toisen asteen yhteishaku (ammattiopisto)</vt:lpstr>
      <vt:lpstr>Korkeakoulujen yhteishaku</vt:lpstr>
      <vt:lpstr>Korkeakoulujen yhteishaku</vt:lpstr>
      <vt:lpstr>Korkeakoulujen yhteishaku</vt:lpstr>
      <vt:lpstr>Korkeakoulujen yhteishaku</vt:lpstr>
      <vt:lpstr>Korkeakoulujen yhteishaku</vt:lpstr>
      <vt:lpstr>Korkeakoulujen yhteishaku</vt:lpstr>
      <vt:lpstr>Korkeakoulujen yhteishaku</vt:lpstr>
      <vt:lpstr>Yliopistojen valintakoeyhteistyö 2017</vt:lpstr>
      <vt:lpstr>Yliopistojen valinnat – mahdollisuus päästä ilman pääsykokeita</vt:lpstr>
      <vt:lpstr>Ensimmäistä korkeakoulupaikkaa hakevien kiintiö</vt:lpstr>
      <vt:lpstr>Ensimmäistä korkeakoulupaikkaa hakevien kiintiö (kevät 2017)</vt:lpstr>
      <vt:lpstr>Pääsykokeet</vt:lpstr>
      <vt:lpstr>Opiskelupaikan vastaanottaminen</vt:lpstr>
      <vt:lpstr>Opiskelupaikan vastaanottaminen</vt:lpstr>
      <vt:lpstr>PowerPoint-esitys</vt:lpstr>
      <vt:lpstr>Nice to know…</vt:lpstr>
      <vt:lpstr>Nice to know…</vt:lpstr>
      <vt:lpstr>”pakkohaku”</vt:lpstr>
      <vt:lpstr>Jatko-opintoesittelyjä Jyväskylän lukioissa</vt:lpstr>
      <vt:lpstr>Hyödyllisiä materiaaleja hakuasioista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>JAO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Syksyllä valmistuvien hakuinfo</dc:title>
  <dc:creator>Ottavainen Johanna</dc:creator>
  <cp:lastModifiedBy>Lamminsivu-Risku Liisa</cp:lastModifiedBy>
  <cp:revision>67</cp:revision>
  <cp:lastPrinted>2014-12-03T13:35:50Z</cp:lastPrinted>
  <dcterms:created xsi:type="dcterms:W3CDTF">2014-08-28T06:20:03Z</dcterms:created>
  <dcterms:modified xsi:type="dcterms:W3CDTF">2017-01-23T18:45:40Z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0x010100061070E23F71A444996F01AF871BC563</vt:lpwstr>
  </property>
</Properties>
</file>