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BDE495-6334-E1C4-045B-FCAA2ECC9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B567535-0F69-2609-0704-67EA42420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E84BDAD-B721-DA5A-07B8-9C0AF39F6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1A70AFA-63D0-599B-69CF-BD9D64C61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1490C63-B59D-4A54-1300-EA830F86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0104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7402CE-7ED5-324B-61BF-3682B12EA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BBEC35C-47F2-D8C7-208B-97A94AFA7F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F213D6E-B649-FC69-2DC9-8BF6BBE9D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0A59D57-1ACC-A8C4-95C5-16E2EA26F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C129820-E081-0C51-2E2F-8A366861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131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B5E3D9E-4090-9114-62EA-876472EE6F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D3E6EF4-509B-E74E-6F9F-F0C78434CC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68C971-ECFC-F5B0-3FB0-0DB77B527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E681A52-8BF5-10FE-C5E4-F56121C36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AFE15B0-0BCB-3981-E4B8-FADC2ED5B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592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D2EAF0-27E7-40C8-07C9-8FFFEAED4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3C418B-89F2-2751-0C67-DABECB2E1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0B0E959-619C-36BC-1ACA-5C02538D5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46B0603-4777-C1E8-99B0-4BEFDCFE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6431EC-4593-1EBF-601B-343AB3908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221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CDEB2D-CA3E-7EDA-F339-72EE1FA57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3C77782-DFEC-876D-0D4B-AF96B9D7B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0AC258D-63EC-BDB4-FE3A-20F755C65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3A03161-E5FE-21BD-26B8-6507DF241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8BC5884-4A2C-B7D8-9663-C79A2EDEC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6184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D598AC-E129-A862-72AF-45176208A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406FEC-C898-1DD5-5131-0015840486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1F4400D-2B13-DED1-B611-BEB50AFD4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73D7081-BEA5-5C8D-3400-173B0078F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50D8F9C-E36C-D3BC-9C9F-6DCFFEB60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C65E6DA-D8D4-7A8F-85E8-C54E7AB5F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1305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D91BD9-C8C6-8513-DD76-6BBF9D6C4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0486341-D564-7C4E-76ED-97FF80B37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74A6FD4-03B0-69DB-CA6D-79421CFF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4D8A328-3199-C494-3B9B-435D47D9E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DB068CD-3E65-6446-0266-8862A7519B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4D36AE7-8DE4-6E9D-3297-C8207C4FF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F9D3AD52-C347-CF20-CA60-7ADBC7FBF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B0F2007-52FE-8B3F-20C6-7E07B4C89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5650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FD294A-8775-DA81-0465-ED57F6404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1064DB4-6CE2-7462-17D2-4C7169BDD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24F2075-95C1-1473-C680-C38A4F5CD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0228165-4A24-874D-24B8-8538D14AC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4094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6ABA726-5BA7-7EA9-2034-5313DFDD0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9567D77-F419-BA47-431B-83634F1A3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E1773CA-355A-6541-BA0A-D31D090C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0629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768EE4-7213-A459-4FD1-35F164BFA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449425-F91F-9798-A622-62C8F7DC7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8276697-E735-0A3C-9430-48A123C43D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F2F8E7A-2256-010D-F3A7-432ED7D33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B9CA69C-2603-9E95-94CD-6C80983F2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ACD88CD-263A-3209-279B-7FE442EA0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4757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D43F57-4E0D-4FFF-A9A6-219ECBF1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E5D021A-91A7-1D52-6E54-057F891DD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D05B79F-5693-3A98-4CFF-D1B81300CE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A167BD5-C31E-C95F-92AD-A141CFCBD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5E6B999-62B0-9336-CA10-1CE0D44FB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898C341-65CB-1F37-3C7C-082426A5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480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82EAFF3-FCAE-D12C-68EA-A5BFF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C577BB7-6FD0-F243-8709-EE9C5BD55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3BEF8FD-7224-9943-605C-0E45DA8655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6A33DD-5D7B-4C06-A755-D461505070C7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BF19EE7-E374-B6C8-22A7-44F1D76CD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63B747D-9196-FBA5-EACD-929134AF6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87617A-6A98-4F94-8266-CA20C8A0FC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506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1049EB-DC1F-D060-FC0F-F03DD00F43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Lasten perustarpeet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79BEC24-5681-2D1B-7F7D-182E6A27F5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Johanna Rantsi 2025</a:t>
            </a:r>
          </a:p>
        </p:txBody>
      </p:sp>
    </p:spTree>
    <p:extLst>
      <p:ext uri="{BB962C8B-B14F-4D97-AF65-F5344CB8AC3E}">
        <p14:creationId xmlns:p14="http://schemas.microsoft.com/office/powerpoint/2010/main" val="2698847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BEA194-6B6F-2308-2270-C6BFF680A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0522"/>
            <a:ext cx="10515600" cy="788761"/>
          </a:xfrm>
        </p:spPr>
        <p:txBody>
          <a:bodyPr>
            <a:normAutofit fontScale="90000"/>
          </a:bodyPr>
          <a:lstStyle/>
          <a:p>
            <a:r>
              <a:rPr lang="fi-FI" dirty="0"/>
              <a:t>Päivittäisen toiminnan suunnittelun lähtökohdat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56F884-75AF-59F8-BA36-72F8FC4CD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Varhaiskasvatussuunnitelman perusteet (VASU)</a:t>
            </a:r>
            <a:r>
              <a:rPr lang="fi-FI" dirty="0"/>
              <a:t> ohjaavat: toiminta on tavoitteellista ja suunnitelmallista.</a:t>
            </a:r>
          </a:p>
          <a:p>
            <a:r>
              <a:rPr lang="fi-FI" b="1" dirty="0"/>
              <a:t>Lapsilähtöisyys</a:t>
            </a:r>
            <a:r>
              <a:rPr lang="fi-FI" dirty="0"/>
              <a:t>: suunnittelu perustuu lasten kiinnostuksen kohteisiin, kehitysvaiheisiin ja -tarpeisiin.</a:t>
            </a:r>
          </a:p>
          <a:p>
            <a:r>
              <a:rPr lang="fi-FI" b="1" dirty="0"/>
              <a:t>Arjen rytmi</a:t>
            </a:r>
            <a:r>
              <a:rPr lang="fi-FI" dirty="0"/>
              <a:t>: päivän kulku rakentuu perushoidon, ohjatun toiminnan ja vapaan leikin ympärille.</a:t>
            </a:r>
          </a:p>
          <a:p>
            <a:r>
              <a:rPr lang="fi-FI" b="1" dirty="0"/>
              <a:t>Kasvatuskumppanuus</a:t>
            </a:r>
            <a:r>
              <a:rPr lang="fi-FI" dirty="0"/>
              <a:t>: vanhempien kanssa tehtävä yhteistyö vaikuttaa suunnitteluun.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21420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1727F5-BE89-142E-8737-52F757BA8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14" y="500062"/>
            <a:ext cx="11266714" cy="925967"/>
          </a:xfrm>
        </p:spPr>
        <p:txBody>
          <a:bodyPr>
            <a:normAutofit fontScale="90000"/>
          </a:bodyPr>
          <a:lstStyle/>
          <a:p>
            <a:r>
              <a:rPr lang="fi-FI" dirty="0"/>
              <a:t>Päivän keskeiset rakenteet varhaiskasvatuksessa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3E814FD-ED79-DBF6-C72F-B4AA66DD2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</p:spPr>
        <p:txBody>
          <a:bodyPr>
            <a:normAutofit fontScale="77500" lnSpcReduction="20000"/>
          </a:bodyPr>
          <a:lstStyle/>
          <a:p>
            <a:r>
              <a:rPr lang="fi-FI" b="1" dirty="0"/>
              <a:t>Perushoito ja rutiinit</a:t>
            </a:r>
            <a:endParaRPr lang="fi-FI" dirty="0"/>
          </a:p>
          <a:p>
            <a:pPr lvl="1"/>
            <a:r>
              <a:rPr lang="fi-FI" dirty="0"/>
              <a:t>Ruokailut, lepo, hygienia ja pukeutuminen luovat turvallisen rytmin.</a:t>
            </a:r>
          </a:p>
          <a:p>
            <a:pPr lvl="1"/>
            <a:r>
              <a:rPr lang="fi-FI" dirty="0"/>
              <a:t>Näissä tilanteissa harjoitellaan omatoimisuutta, vuorovaikutusta ja arjen taitoja.</a:t>
            </a:r>
          </a:p>
          <a:p>
            <a:r>
              <a:rPr lang="fi-FI" b="1" dirty="0"/>
              <a:t>Leikki</a:t>
            </a:r>
            <a:endParaRPr lang="fi-FI" dirty="0"/>
          </a:p>
          <a:p>
            <a:pPr lvl="1"/>
            <a:r>
              <a:rPr lang="fi-FI" dirty="0"/>
              <a:t>Lapsi oppii leikin kautta </a:t>
            </a:r>
          </a:p>
          <a:p>
            <a:pPr lvl="1"/>
            <a:r>
              <a:rPr lang="fi-FI" dirty="0"/>
              <a:t>Päivän olennainen osa – lapsi oppii sosiaalisia taitoja, kielellisiä valmiuksia ja luovuutta…</a:t>
            </a:r>
          </a:p>
          <a:p>
            <a:pPr lvl="1"/>
            <a:r>
              <a:rPr lang="fi-FI" dirty="0"/>
              <a:t>Suunnittelussa varmistetaan monipuoliset ja turvalliset leikkiympäristöt ja -välineet.</a:t>
            </a:r>
          </a:p>
          <a:p>
            <a:r>
              <a:rPr lang="fi-FI" b="1" dirty="0"/>
              <a:t>Ohjattu toiminta</a:t>
            </a:r>
            <a:endParaRPr lang="fi-FI" dirty="0"/>
          </a:p>
          <a:p>
            <a:pPr lvl="1"/>
            <a:r>
              <a:rPr lang="fi-FI" dirty="0"/>
              <a:t>Pienryhmissä tai koko ryhmän kanssa toteutettavat hetket esim. ilmaisun monet muodot, tutkiminen</a:t>
            </a:r>
          </a:p>
          <a:p>
            <a:pPr lvl="1"/>
            <a:r>
              <a:rPr lang="fi-FI" dirty="0"/>
              <a:t>Tukee oppimista ja antaa lapsille uusia kokemuksia.</a:t>
            </a:r>
          </a:p>
          <a:p>
            <a:r>
              <a:rPr lang="fi-FI" b="1" dirty="0"/>
              <a:t>Ulkoilu</a:t>
            </a:r>
            <a:endParaRPr lang="fi-FI" dirty="0"/>
          </a:p>
          <a:p>
            <a:pPr lvl="1"/>
            <a:r>
              <a:rPr lang="fi-FI" dirty="0"/>
              <a:t>Päivittäinen ulkoilu vahvistaa terveyttä, motorisia taitoja ja luontosuhdetta.</a:t>
            </a:r>
          </a:p>
          <a:p>
            <a:r>
              <a:rPr lang="fi-FI" b="1" dirty="0"/>
              <a:t>Siirtymätilanteet</a:t>
            </a:r>
            <a:endParaRPr lang="fi-FI" dirty="0"/>
          </a:p>
          <a:p>
            <a:pPr lvl="1"/>
            <a:r>
              <a:rPr lang="fi-FI" dirty="0"/>
              <a:t>Esim. siirtyminen aamupalalta ulos, ruokailusta leikkiin, vessasta </a:t>
            </a:r>
            <a:r>
              <a:rPr lang="fi-FI" dirty="0" err="1"/>
              <a:t>nukkariin</a:t>
            </a:r>
            <a:r>
              <a:rPr lang="fi-FI" dirty="0"/>
              <a:t>…</a:t>
            </a:r>
          </a:p>
          <a:p>
            <a:pPr lvl="1"/>
            <a:r>
              <a:rPr lang="fi-FI" dirty="0"/>
              <a:t>Näistä tehdään rauhallisia, johdonmukaisia ja pedagogisesti hyödynnettyjä hetkiä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87037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EAECCA-DF13-71A4-7776-00C0F7B3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Perushoidon suunnittelun tavoitteet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156A04-D2EB-BD60-EA80-FFCD77D38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Jatkuvuus ja ennakoitavuus:</a:t>
            </a:r>
            <a:r>
              <a:rPr lang="fi-FI" dirty="0"/>
              <a:t> luo lapselle turvaa.</a:t>
            </a:r>
          </a:p>
          <a:p>
            <a:r>
              <a:rPr lang="fi-FI" b="1" dirty="0"/>
              <a:t>Monipuolisuus:</a:t>
            </a:r>
            <a:r>
              <a:rPr lang="fi-FI" dirty="0"/>
              <a:t> huomioi eri kehityksen osa-alueet (fyysinen, psyykkinen, sosiaalinen, kognitiivinen).</a:t>
            </a:r>
          </a:p>
          <a:p>
            <a:r>
              <a:rPr lang="fi-FI" b="1" dirty="0"/>
              <a:t>Osallisuus:</a:t>
            </a:r>
            <a:r>
              <a:rPr lang="fi-FI" dirty="0"/>
              <a:t> lapset osallistuvat toiminnan ideointiin ja toteutukseen.</a:t>
            </a:r>
          </a:p>
          <a:p>
            <a:r>
              <a:rPr lang="fi-FI" b="1" dirty="0"/>
              <a:t>Yksilöllisyys ja tasa-arvo:</a:t>
            </a:r>
            <a:r>
              <a:rPr lang="fi-FI" dirty="0"/>
              <a:t> huomioidaan jokaisen lapsen tarpeet, kehitystaso, kiinnostuksen kohteet ja vahvuudet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02520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BDF3556-8CC3-1BEC-402F-02D2406D1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170" y="468086"/>
            <a:ext cx="10417629" cy="699951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i-FI" b="1" dirty="0"/>
              <a:t>Parin kanssa pohdittavaksi:</a:t>
            </a:r>
          </a:p>
          <a:p>
            <a:pPr marL="0" indent="0">
              <a:buNone/>
            </a:pPr>
            <a:r>
              <a:rPr lang="fi-FI" sz="3300" dirty="0"/>
              <a:t>Perustarpeet</a:t>
            </a:r>
          </a:p>
          <a:p>
            <a:pPr lvl="1"/>
            <a:r>
              <a:rPr lang="fi-FI" sz="3300" dirty="0"/>
              <a:t>Mitkä ovat mielestänne lapsen tärkeimmät fyysiset, psyykkiset ja sosiaaliset tarpeet?</a:t>
            </a:r>
          </a:p>
          <a:p>
            <a:pPr lvl="1"/>
            <a:r>
              <a:rPr lang="fi-FI" sz="3300" dirty="0"/>
              <a:t>Miten nämä tarpeet näkyvät käytännön varhaiskasvatustyössä?</a:t>
            </a:r>
          </a:p>
          <a:p>
            <a:pPr lvl="1"/>
            <a:endParaRPr lang="fi-FI" sz="3300" dirty="0"/>
          </a:p>
          <a:p>
            <a:pPr marL="0" indent="0">
              <a:buNone/>
            </a:pPr>
            <a:r>
              <a:rPr lang="fi-FI" sz="3300" dirty="0"/>
              <a:t>Perushoito kasvatuksena</a:t>
            </a:r>
          </a:p>
          <a:p>
            <a:pPr lvl="1"/>
            <a:r>
              <a:rPr lang="fi-FI" sz="3300" dirty="0"/>
              <a:t>Millä tavoin perushoitotilanteet (esim. ruokailu, pukeutuminen, lepo, hygienia) voivat olla myös kasvatustilanteita?</a:t>
            </a:r>
          </a:p>
          <a:p>
            <a:pPr lvl="1"/>
            <a:r>
              <a:rPr lang="fi-FI" sz="3300" dirty="0"/>
              <a:t>Mitä lapsi voi oppia näissä hetkissä?</a:t>
            </a:r>
          </a:p>
          <a:p>
            <a:pPr lvl="1"/>
            <a:endParaRPr lang="fi-FI" sz="3300" dirty="0"/>
          </a:p>
          <a:p>
            <a:pPr marL="0" indent="0">
              <a:buNone/>
            </a:pPr>
            <a:r>
              <a:rPr lang="fi-FI" sz="3300" dirty="0"/>
              <a:t>Turvallisuus ja vuorovaikutus</a:t>
            </a:r>
          </a:p>
          <a:p>
            <a:pPr lvl="1"/>
            <a:r>
              <a:rPr lang="fi-FI" sz="3300" dirty="0"/>
              <a:t>Miksi turvallinen ja ennakoitava arjen rytmi on tärkeä lapselle?</a:t>
            </a:r>
          </a:p>
          <a:p>
            <a:pPr lvl="1"/>
            <a:r>
              <a:rPr lang="fi-FI" sz="3300" dirty="0"/>
              <a:t>Miten aikuisen vuorovaikutustyyli vaikuttaa lapsen kokemukseen perushoidossa?</a:t>
            </a:r>
          </a:p>
          <a:p>
            <a:pPr lvl="1"/>
            <a:endParaRPr lang="fi-FI" sz="3300" dirty="0"/>
          </a:p>
          <a:p>
            <a:pPr marL="0" indent="0">
              <a:buNone/>
            </a:pPr>
            <a:r>
              <a:rPr lang="fi-FI" sz="3300" dirty="0"/>
              <a:t>Osallisuus ja omatoimisuus</a:t>
            </a:r>
          </a:p>
          <a:p>
            <a:pPr lvl="1"/>
            <a:r>
              <a:rPr lang="fi-FI" sz="3300" dirty="0"/>
              <a:t>Miten lasta voidaan tukea osallistumaan omaan perushoitoonsa (esim. itse pukeminen, käsienpesu)?</a:t>
            </a:r>
          </a:p>
          <a:p>
            <a:pPr lvl="1"/>
            <a:r>
              <a:rPr lang="fi-FI" sz="3300" dirty="0"/>
              <a:t>Milloin on tärkeää, että aikuinen ottaa enemmän vastuuta ja milloin lasta kannattaa rohkaista yrittämään itse?</a:t>
            </a:r>
          </a:p>
          <a:p>
            <a:pPr lvl="1"/>
            <a:endParaRPr lang="fi-FI" sz="3300" dirty="0"/>
          </a:p>
          <a:p>
            <a:pPr marL="0" indent="0">
              <a:buNone/>
            </a:pPr>
            <a:r>
              <a:rPr lang="fi-FI" sz="3300" dirty="0"/>
              <a:t>Kasvatuskumppanuus</a:t>
            </a:r>
          </a:p>
          <a:p>
            <a:pPr lvl="1"/>
            <a:r>
              <a:rPr lang="fi-FI" sz="3300" dirty="0"/>
              <a:t>Miten perushoidosta ja lapsen tarpeista voidaan tehdä yhteistyötä vanhempien kanssa?</a:t>
            </a:r>
          </a:p>
          <a:p>
            <a:pPr lvl="1"/>
            <a:r>
              <a:rPr lang="fi-FI" sz="3300" dirty="0"/>
              <a:t>Millaisia haasteita tai eroja voi tulla vastaan eri perheiden toiveissa ja taustoissa?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06246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E130D7-F1B6-FA1A-328C-D392AE8C3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498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Lea Pulkkinen: </a:t>
            </a:r>
            <a:r>
              <a:rPr lang="fi-FI" dirty="0"/>
              <a:t>Lapsilähtöisyys suomalaisessa kasvatusajattelussa</a:t>
            </a:r>
            <a:br>
              <a:rPr lang="fi-FI" b="1" dirty="0"/>
            </a:br>
            <a:endParaRPr lang="fi-FI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B2F8D08-B36A-547A-DCE1-B953022F46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1" y="1309551"/>
            <a:ext cx="5551714" cy="520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006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C7AD2A-580A-1EA5-A170-496428221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Lapsen kehityksen ja hyvinvoinnin ulottuvuuksia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98271FB-837E-9A54-0E91-1528F2461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Lapsi kehittyy samanaikaisesti monenlaisissa toisiinsa kietoutuvissa toiminnoissa, jos niihin on mahdollisuuksia. </a:t>
            </a:r>
          </a:p>
          <a:p>
            <a:r>
              <a:rPr lang="fi-FI" dirty="0"/>
              <a:t>Lähi-ihmissuhteet (lähiympäristö) tarjoaa hyvin merkittävän perustan toiminnalle, mutta myös kasvuympäristön ulkoiset puitteet ovat olennaisia kulttuurin, kasvatusfilosofian, lainsäädännön, palveluiden ym. kautta. </a:t>
            </a:r>
          </a:p>
          <a:p>
            <a:r>
              <a:rPr lang="fi-FI" dirty="0"/>
              <a:t>Lapsilähtöisyyteen sisältyy, että kasvattaja kykenee </a:t>
            </a:r>
            <a:r>
              <a:rPr lang="fi-FI" b="1" dirty="0" err="1"/>
              <a:t>mentalisaatioon</a:t>
            </a:r>
            <a:r>
              <a:rPr lang="fi-FI" b="1" dirty="0"/>
              <a:t> </a:t>
            </a:r>
            <a:r>
              <a:rPr lang="fi-FI" dirty="0"/>
              <a:t>eli niin omien kuin lapsenkin ajatusten ja tunteiden huomioon ottamiseen, ymmärtää lapsen fyysisiä ja psykologisia tarpeita ja reagoi lapseen tukea ja lohdutusta antaen. 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3965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7CF0D9-2D1D-5493-866B-52E772E7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Hyvinvoiva ja oppiva lapsi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B754D9-C670-6C51-FEED-AB3C0A0D4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Lasten hyvinvointi rakentuu:</a:t>
            </a:r>
            <a:r>
              <a:rPr lang="fi-FI" b="1" dirty="0"/>
              <a:t> </a:t>
            </a:r>
          </a:p>
          <a:p>
            <a:pPr marL="0" indent="0">
              <a:buNone/>
            </a:pPr>
            <a:r>
              <a:rPr lang="fi-FI" b="1" dirty="0"/>
              <a:t>	fyysisistä, psyykkisistä ja sosiaalisista tarpeista</a:t>
            </a:r>
            <a:r>
              <a:rPr lang="fi-FI" dirty="0"/>
              <a:t>. </a:t>
            </a:r>
          </a:p>
          <a:p>
            <a:r>
              <a:rPr lang="fi-FI" dirty="0"/>
              <a:t>Nämä kolme osa-aluetta ovat tiiviisti yhteydessä toisiinsa, ja niiden tasapaino tukee lapsen kasvua ja kehitystä.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36934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48A2AA-83B5-30B3-76BE-6BFB91C87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Fyysiset tarpeet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5BB54FC-682A-7F1F-0D04-F72964B94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b="1" dirty="0"/>
              <a:t>Ravinto:</a:t>
            </a:r>
            <a:r>
              <a:rPr lang="fi-FI" dirty="0"/>
              <a:t> monipuolinen ja riittävä ruokavalio, säännölliset ateriat.</a:t>
            </a:r>
          </a:p>
          <a:p>
            <a:pPr lvl="0"/>
            <a:r>
              <a:rPr lang="fi-FI" b="1" dirty="0"/>
              <a:t>Uni ja lepo</a:t>
            </a:r>
            <a:r>
              <a:rPr lang="fi-FI" dirty="0"/>
              <a:t>: ikätason mukainen unen määrä ja rytmi.</a:t>
            </a:r>
          </a:p>
          <a:p>
            <a:pPr lvl="0"/>
            <a:r>
              <a:rPr lang="fi-FI" b="1" dirty="0"/>
              <a:t>Liikunta ja ulkoilu</a:t>
            </a:r>
            <a:r>
              <a:rPr lang="fi-FI" dirty="0"/>
              <a:t>: päivittäinen mahdollisuus liikkua ja leikkiä monipuolisesti vaihtelevissa ympäristöissä.</a:t>
            </a:r>
          </a:p>
          <a:p>
            <a:pPr lvl="0"/>
            <a:r>
              <a:rPr lang="fi-FI" b="1" dirty="0"/>
              <a:t>Turvallisuus</a:t>
            </a:r>
            <a:r>
              <a:rPr lang="fi-FI" dirty="0"/>
              <a:t>: fyysisesti turvallinen ympäristö, suoja sairauksilta ja vammoilta.</a:t>
            </a:r>
          </a:p>
          <a:p>
            <a:pPr lvl="0"/>
            <a:r>
              <a:rPr lang="fi-FI" b="1" dirty="0"/>
              <a:t>Hygienia ja terveydenhoito</a:t>
            </a:r>
            <a:r>
              <a:rPr lang="fi-FI" dirty="0"/>
              <a:t>: säännöllinen peseytyminen, hampaiden hoito, rokotukset ja terveydenhuollon seuranta.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18923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ED5D31-4C10-EFC7-CCCA-DC0ED070C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Psyykkiset tarpeet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F80DB1-3474-B43D-CA37-D2AD6C784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fi-FI" b="1" dirty="0"/>
              <a:t>Turvallisuuden tunne</a:t>
            </a:r>
            <a:r>
              <a:rPr lang="fi-FI" dirty="0"/>
              <a:t>: ennustettavat rutiinit ja luotettavat aikuiset.</a:t>
            </a:r>
          </a:p>
          <a:p>
            <a:pPr lvl="0"/>
            <a:r>
              <a:rPr lang="fi-FI" b="1" dirty="0"/>
              <a:t>Rakkaus ja hellyys</a:t>
            </a:r>
            <a:r>
              <a:rPr lang="fi-FI" dirty="0"/>
              <a:t>: kokemus siitä, että on hyväksytty ja arvokas sellaisena kuin on.</a:t>
            </a:r>
          </a:p>
          <a:p>
            <a:pPr lvl="0"/>
            <a:r>
              <a:rPr lang="fi-FI" b="1" dirty="0"/>
              <a:t>Arvostus ja rohkaisu</a:t>
            </a:r>
            <a:r>
              <a:rPr lang="fi-FI" dirty="0"/>
              <a:t>: kannustus oppimaan, yrittämään ja ilmaisemaan itseään.</a:t>
            </a:r>
          </a:p>
          <a:p>
            <a:pPr lvl="0"/>
            <a:r>
              <a:rPr lang="fi-FI" b="1" dirty="0"/>
              <a:t>Mahdollisuus leikkiin ja luovuuteen</a:t>
            </a:r>
            <a:r>
              <a:rPr lang="fi-FI" dirty="0"/>
              <a:t>: tilaa mielikuvitukselle, tutkimiselle ja itseilmaisulle.</a:t>
            </a:r>
          </a:p>
          <a:p>
            <a:pPr lvl="0"/>
            <a:r>
              <a:rPr lang="fi-FI" b="1" dirty="0"/>
              <a:t>Itsetunnon kehitys</a:t>
            </a:r>
            <a:r>
              <a:rPr lang="fi-FI" dirty="0"/>
              <a:t>: kokemus onnistumisista ja kuulluksi tulemisesta.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8781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47D5FE-4810-82A3-73BA-71BD755B9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Sosiaaliset tarpeet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DE34A2-F756-D485-1164-2F214389E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9" y="1379311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fi-FI" dirty="0"/>
          </a:p>
          <a:p>
            <a:pPr lvl="0"/>
            <a:r>
              <a:rPr lang="fi-FI" b="1" dirty="0"/>
              <a:t>Kiintymyssuhteet</a:t>
            </a:r>
            <a:r>
              <a:rPr lang="fi-FI" dirty="0"/>
              <a:t>: läheiset, turvalliset suhteet vanhempiin ja hoitajiin.</a:t>
            </a:r>
          </a:p>
          <a:p>
            <a:pPr lvl="0"/>
            <a:r>
              <a:rPr lang="fi-FI" b="1" dirty="0"/>
              <a:t>Vuorovaikutus</a:t>
            </a:r>
            <a:r>
              <a:rPr lang="fi-FI" dirty="0"/>
              <a:t>: mahdollisuus leikkiä ja toimia yhdessä muiden lasten kanssa.</a:t>
            </a:r>
          </a:p>
          <a:p>
            <a:pPr lvl="0"/>
            <a:r>
              <a:rPr lang="fi-FI" b="1" dirty="0"/>
              <a:t>Yhteenkuuluvuuden tunne</a:t>
            </a:r>
            <a:r>
              <a:rPr lang="fi-FI" dirty="0"/>
              <a:t>: kuuluminen perheeseen, ryhmään tai yhteisöön.</a:t>
            </a:r>
          </a:p>
          <a:p>
            <a:pPr lvl="0"/>
            <a:r>
              <a:rPr lang="fi-FI" b="1" dirty="0"/>
              <a:t>Sosiaalisten taitojen oppiminen</a:t>
            </a:r>
            <a:r>
              <a:rPr lang="fi-FI" dirty="0"/>
              <a:t>: toisten huomioiminen, vuorottelu, sääntöjen noudattaminen ja konfliktien ratkaisu.</a:t>
            </a:r>
          </a:p>
          <a:p>
            <a:pPr lvl="0"/>
            <a:r>
              <a:rPr lang="fi-FI" b="1" dirty="0"/>
              <a:t>Osallisuus</a:t>
            </a:r>
            <a:r>
              <a:rPr lang="fi-FI" dirty="0"/>
              <a:t>: kokemus siitä, että omilla mielipiteillä on merkitystä.</a:t>
            </a:r>
          </a:p>
          <a:p>
            <a:pPr marL="0" indent="0">
              <a:buNone/>
            </a:pPr>
            <a:br>
              <a:rPr lang="fi-FI" dirty="0"/>
            </a:br>
            <a:r>
              <a:rPr lang="fi-FI" dirty="0"/>
              <a:t> 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0908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499699-E188-C16C-A147-32C670805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897"/>
            <a:ext cx="10515600" cy="1325563"/>
          </a:xfrm>
        </p:spPr>
        <p:txBody>
          <a:bodyPr>
            <a:normAutofit/>
          </a:bodyPr>
          <a:lstStyle/>
          <a:p>
            <a:r>
              <a:rPr lang="fi-FI" dirty="0"/>
              <a:t>Perushoito kasvatustieteissä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02528C8-8423-38C1-AF19-A7B18D8AF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Varhaiskasvatus koostuu </a:t>
            </a:r>
            <a:r>
              <a:rPr lang="fi-FI" b="1" dirty="0"/>
              <a:t>kasvatuksesta, opetuksesta ja hoidosta</a:t>
            </a:r>
          </a:p>
          <a:p>
            <a:r>
              <a:rPr lang="fi-FI" b="1" dirty="0"/>
              <a:t>Perushoito = arjen hoivatoiminnot</a:t>
            </a:r>
            <a:r>
              <a:rPr lang="fi-FI" dirty="0"/>
              <a:t>, joilla vastataan lapsen fyysisiin, psyykkisiin ja sosiaalisiin tarpeisiin</a:t>
            </a:r>
          </a:p>
          <a:p>
            <a:pPr marL="0" indent="0">
              <a:buNone/>
            </a:pPr>
            <a:r>
              <a:rPr lang="fi-FI" dirty="0"/>
              <a:t>	 esim. ravinto, hygienia, uni, vaatetus, turvallisuus</a:t>
            </a:r>
          </a:p>
          <a:p>
            <a:r>
              <a:rPr lang="fi-FI" dirty="0"/>
              <a:t>Samalla se on </a:t>
            </a:r>
            <a:r>
              <a:rPr lang="fi-FI" b="1" dirty="0"/>
              <a:t>vuorovaikutuksen ja kasvatuksen tilanne</a:t>
            </a:r>
            <a:r>
              <a:rPr lang="fi-FI" dirty="0"/>
              <a:t>: lapsi oppii säätelemään tunteitaan, harjoittelee taitoja ja rakentaa luottamusta aikuisiin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5912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79FBEB-6B08-9DCF-9455-E05B6D348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Kasvatustieteellinen näkökulma</a:t>
            </a:r>
            <a:br>
              <a:rPr lang="fi-FI" b="1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0A04AD-111E-1C4E-77E2-E18CCC6D4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791200"/>
          </a:xfrm>
        </p:spPr>
        <p:txBody>
          <a:bodyPr>
            <a:normAutofit fontScale="77500" lnSpcReduction="20000"/>
          </a:bodyPr>
          <a:lstStyle/>
          <a:p>
            <a:r>
              <a:rPr lang="fi-FI" b="1" dirty="0"/>
              <a:t>Kokonaisvaltaisuus</a:t>
            </a:r>
            <a:endParaRPr lang="fi-FI" dirty="0"/>
          </a:p>
          <a:p>
            <a:pPr lvl="1"/>
            <a:r>
              <a:rPr lang="fi-FI" dirty="0"/>
              <a:t>Perushoito nähdään osana lapsen kasvua ja kehitystä tukevia kasvatustilanteita.</a:t>
            </a:r>
          </a:p>
          <a:p>
            <a:pPr lvl="1"/>
            <a:r>
              <a:rPr lang="fi-FI" dirty="0"/>
              <a:t>Jokainen hoitotilanne on oppimisen paikka (esim. pukeminen = motoristen taitojen ja omatoimisuuden harjoittelua).</a:t>
            </a:r>
          </a:p>
          <a:p>
            <a:r>
              <a:rPr lang="fi-FI" b="1" dirty="0"/>
              <a:t>Vuorovaikutus ja kiintymyssuhteet</a:t>
            </a:r>
            <a:endParaRPr lang="fi-FI" dirty="0"/>
          </a:p>
          <a:p>
            <a:pPr lvl="1"/>
            <a:r>
              <a:rPr lang="fi-FI" dirty="0"/>
              <a:t>Hoitotilanteet vahvistavat lapsen kokemusta turvallisuudesta ja arvostuksesta.</a:t>
            </a:r>
          </a:p>
          <a:p>
            <a:pPr lvl="1"/>
            <a:r>
              <a:rPr lang="fi-FI" dirty="0"/>
              <a:t>Lapsi oppii mallin sosiaalisesta vuorovaikutuksesta (keskustelu, vuorottelu, tunteiden sanoittaminen).</a:t>
            </a:r>
          </a:p>
          <a:p>
            <a:r>
              <a:rPr lang="fi-FI" b="1" dirty="0"/>
              <a:t>Itsenäistymisen tukeminen</a:t>
            </a:r>
            <a:endParaRPr lang="fi-FI" dirty="0"/>
          </a:p>
          <a:p>
            <a:pPr lvl="1"/>
            <a:r>
              <a:rPr lang="fi-FI" dirty="0"/>
              <a:t>Perushoito ei ole vain aikuisen tekemistä, vaan lapsen kasvun edistämistä kohti omatoimisuutta.</a:t>
            </a:r>
          </a:p>
          <a:p>
            <a:pPr lvl="1"/>
            <a:r>
              <a:rPr lang="fi-FI" dirty="0"/>
              <a:t>Kasvatustieteissä korostetaan lapsen osallisuutta: annetaan mahdollisuus kokeilla, osallistua ja vaikuttaa.</a:t>
            </a:r>
          </a:p>
          <a:p>
            <a:r>
              <a:rPr lang="fi-FI" b="1" dirty="0"/>
              <a:t>Kasvatuskumppanuus</a:t>
            </a:r>
            <a:endParaRPr lang="fi-FI" dirty="0"/>
          </a:p>
          <a:p>
            <a:pPr lvl="1"/>
            <a:r>
              <a:rPr lang="fi-FI" dirty="0"/>
              <a:t>Perushoito varhaiskasvatuksessa tapahtuu yhteistyössä kodin kanssa.</a:t>
            </a:r>
          </a:p>
          <a:p>
            <a:pPr lvl="1"/>
            <a:r>
              <a:rPr lang="fi-FI" dirty="0"/>
              <a:t>Vanhempien ja kasvattajien yhteinen näkemys lapsen tarpeista tukee eheää kehitystä.</a:t>
            </a:r>
          </a:p>
          <a:p>
            <a:r>
              <a:rPr lang="fi-FI" b="1" dirty="0"/>
              <a:t>Arvot ja kulttuuri</a:t>
            </a:r>
            <a:endParaRPr lang="fi-FI" dirty="0"/>
          </a:p>
          <a:p>
            <a:pPr lvl="1"/>
            <a:r>
              <a:rPr lang="fi-FI" dirty="0"/>
              <a:t>Perushoitoon liittyvät käytännöt (ruokailu, nukkuminen, siisteyskasvatus) heijastavat yhteisön arvoja ja kulttuurisia käsityksiä.</a:t>
            </a:r>
          </a:p>
          <a:p>
            <a:pPr lvl="1"/>
            <a:r>
              <a:rPr lang="fi-FI" dirty="0"/>
              <a:t>Kasvatustieteellinen näkökulma painottaa sensitiivisyyttä ja lapsen yksilöllisten taustojen huomioimista.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08541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847</Words>
  <Application>Microsoft Office PowerPoint</Application>
  <PresentationFormat>Laajakuva</PresentationFormat>
  <Paragraphs>99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Office-teema</vt:lpstr>
      <vt:lpstr>Lasten perustarpeet</vt:lpstr>
      <vt:lpstr>Lea Pulkkinen: Lapsilähtöisyys suomalaisessa kasvatusajattelussa </vt:lpstr>
      <vt:lpstr>Lapsen kehityksen ja hyvinvoinnin ulottuvuuksia</vt:lpstr>
      <vt:lpstr>Hyvinvoiva ja oppiva lapsi</vt:lpstr>
      <vt:lpstr>Fyysiset tarpeet</vt:lpstr>
      <vt:lpstr>Psyykkiset tarpeet</vt:lpstr>
      <vt:lpstr>Sosiaaliset tarpeet</vt:lpstr>
      <vt:lpstr>Perushoito kasvatustieteissä </vt:lpstr>
      <vt:lpstr>Kasvatustieteellinen näkökulma </vt:lpstr>
      <vt:lpstr>Päivittäisen toiminnan suunnittelun lähtökohdat </vt:lpstr>
      <vt:lpstr>Päivän keskeiset rakenteet varhaiskasvatuksessa </vt:lpstr>
      <vt:lpstr>Perushoidon suunnittelun tavoitteet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Rantsi</dc:creator>
  <cp:lastModifiedBy>Johanna Rantsi</cp:lastModifiedBy>
  <cp:revision>1</cp:revision>
  <dcterms:created xsi:type="dcterms:W3CDTF">2025-09-01T06:05:37Z</dcterms:created>
  <dcterms:modified xsi:type="dcterms:W3CDTF">2026-08-24T08:26:49Z</dcterms:modified>
</cp:coreProperties>
</file>