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AF"/>
    <a:srgbClr val="00BBBF"/>
    <a:srgbClr val="006264"/>
    <a:srgbClr val="009193"/>
    <a:srgbClr val="007173"/>
    <a:srgbClr val="B0DEB3"/>
    <a:srgbClr val="406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7CB39-EB37-DB4D-B4C6-9684C9512AAA}" v="5" dt="2024-08-07T04:52:18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0"/>
    <p:restoredTop sz="94720"/>
  </p:normalViewPr>
  <p:slideViewPr>
    <p:cSldViewPr snapToGrid="0">
      <p:cViewPr varScale="1">
        <p:scale>
          <a:sx n="105" d="100"/>
          <a:sy n="105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9B56EA-E639-E445-ACFD-F4FBF4039CAD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3D7A488-C27D-D74E-A2A5-81370674DE2B}">
      <dgm:prSet phldrT="[Teksti]"/>
      <dgm:spPr>
        <a:solidFill>
          <a:srgbClr val="009193"/>
        </a:solidFill>
      </dgm:spPr>
      <dgm:t>
        <a:bodyPr/>
        <a:lstStyle/>
        <a:p>
          <a:r>
            <a:rPr lang="fi-FI" dirty="0"/>
            <a:t>Reetta (erityisopettaja) </a:t>
          </a:r>
        </a:p>
        <a:p>
          <a:r>
            <a:rPr lang="fi-FI" dirty="0"/>
            <a:t>2. kerros fysiikan luokkien viereinen huone</a:t>
          </a:r>
        </a:p>
      </dgm:t>
    </dgm:pt>
    <dgm:pt modelId="{2FDDE70F-1AEC-9140-AC65-F329BD041A4D}" type="parTrans" cxnId="{19BAF718-2829-7B4C-BE00-CD23FEA83FB2}">
      <dgm:prSet/>
      <dgm:spPr/>
      <dgm:t>
        <a:bodyPr/>
        <a:lstStyle/>
        <a:p>
          <a:endParaRPr lang="fi-FI"/>
        </a:p>
      </dgm:t>
    </dgm:pt>
    <dgm:pt modelId="{0D4FEBFC-5E3E-1046-9711-1CC9E670FF55}" type="sibTrans" cxnId="{19BAF718-2829-7B4C-BE00-CD23FEA83FB2}">
      <dgm:prSet/>
      <dgm:spPr/>
      <dgm:t>
        <a:bodyPr/>
        <a:lstStyle/>
        <a:p>
          <a:endParaRPr lang="fi-FI"/>
        </a:p>
      </dgm:t>
    </dgm:pt>
    <dgm:pt modelId="{E5687272-313C-9840-AB65-BE1BD6F0C545}">
      <dgm:prSet phldrT="[Teksti]"/>
      <dgm:spPr>
        <a:solidFill>
          <a:srgbClr val="007173"/>
        </a:solidFill>
      </dgm:spPr>
      <dgm:t>
        <a:bodyPr/>
        <a:lstStyle/>
        <a:p>
          <a:r>
            <a:rPr lang="fi-FI" dirty="0"/>
            <a:t>Katja (erityisopettaja)</a:t>
          </a:r>
        </a:p>
        <a:p>
          <a:r>
            <a:rPr lang="fi-FI" dirty="0"/>
            <a:t>Lukion siipi (entinen Reetan luokka) </a:t>
          </a:r>
        </a:p>
      </dgm:t>
    </dgm:pt>
    <dgm:pt modelId="{2DE53506-ECA1-5644-B2C7-FD20C9770372}" type="parTrans" cxnId="{52E59AD7-8123-C444-9FAC-ED5293B06F5B}">
      <dgm:prSet/>
      <dgm:spPr/>
      <dgm:t>
        <a:bodyPr/>
        <a:lstStyle/>
        <a:p>
          <a:endParaRPr lang="fi-FI"/>
        </a:p>
      </dgm:t>
    </dgm:pt>
    <dgm:pt modelId="{5C1FA7D5-1F7D-2E4A-A730-6B769FF3E07E}" type="sibTrans" cxnId="{52E59AD7-8123-C444-9FAC-ED5293B06F5B}">
      <dgm:prSet/>
      <dgm:spPr/>
      <dgm:t>
        <a:bodyPr/>
        <a:lstStyle/>
        <a:p>
          <a:endParaRPr lang="fi-FI"/>
        </a:p>
      </dgm:t>
    </dgm:pt>
    <dgm:pt modelId="{F20E2B31-1173-D843-AB7A-5C531B925D7B}">
      <dgm:prSet phldrT="[Teksti]"/>
      <dgm:spPr>
        <a:solidFill>
          <a:srgbClr val="00AAAF"/>
        </a:solidFill>
      </dgm:spPr>
      <dgm:t>
        <a:bodyPr/>
        <a:lstStyle/>
        <a:p>
          <a:r>
            <a:rPr lang="fi-FI" dirty="0"/>
            <a:t>Sini (opo) </a:t>
          </a:r>
        </a:p>
        <a:p>
          <a:r>
            <a:rPr lang="fi-FI" dirty="0"/>
            <a:t>Kasien välikön yläkerta päätyhuone portaita vastapäätä</a:t>
          </a:r>
        </a:p>
      </dgm:t>
    </dgm:pt>
    <dgm:pt modelId="{36DC6561-2F04-6241-B84E-C77A3DD02B3C}" type="parTrans" cxnId="{ADD266A8-E337-894A-A3F1-C9B52AD4B091}">
      <dgm:prSet/>
      <dgm:spPr/>
      <dgm:t>
        <a:bodyPr/>
        <a:lstStyle/>
        <a:p>
          <a:endParaRPr lang="fi-FI"/>
        </a:p>
      </dgm:t>
    </dgm:pt>
    <dgm:pt modelId="{9F034534-C045-8E4B-820F-77A61E9010A8}" type="sibTrans" cxnId="{ADD266A8-E337-894A-A3F1-C9B52AD4B091}">
      <dgm:prSet/>
      <dgm:spPr/>
      <dgm:t>
        <a:bodyPr/>
        <a:lstStyle/>
        <a:p>
          <a:endParaRPr lang="fi-FI"/>
        </a:p>
      </dgm:t>
    </dgm:pt>
    <dgm:pt modelId="{6D351631-B28E-AB4E-ADDD-98242D2DE4C7}" type="pres">
      <dgm:prSet presAssocID="{669B56EA-E639-E445-ACFD-F4FBF4039CAD}" presName="diagram" presStyleCnt="0">
        <dgm:presLayoutVars>
          <dgm:dir/>
          <dgm:resizeHandles val="exact"/>
        </dgm:presLayoutVars>
      </dgm:prSet>
      <dgm:spPr/>
    </dgm:pt>
    <dgm:pt modelId="{ADC8B3C3-5C42-3F4F-943E-64B52AD30D1C}" type="pres">
      <dgm:prSet presAssocID="{33D7A488-C27D-D74E-A2A5-81370674DE2B}" presName="node" presStyleLbl="node1" presStyleIdx="0" presStyleCnt="3">
        <dgm:presLayoutVars>
          <dgm:bulletEnabled val="1"/>
        </dgm:presLayoutVars>
      </dgm:prSet>
      <dgm:spPr/>
    </dgm:pt>
    <dgm:pt modelId="{0403F829-510C-1249-BD03-41635B03B37B}" type="pres">
      <dgm:prSet presAssocID="{0D4FEBFC-5E3E-1046-9711-1CC9E670FF55}" presName="sibTrans" presStyleCnt="0"/>
      <dgm:spPr/>
    </dgm:pt>
    <dgm:pt modelId="{BC1AE45A-D407-CC42-AD44-D993B83AB649}" type="pres">
      <dgm:prSet presAssocID="{E5687272-313C-9840-AB65-BE1BD6F0C545}" presName="node" presStyleLbl="node1" presStyleIdx="1" presStyleCnt="3">
        <dgm:presLayoutVars>
          <dgm:bulletEnabled val="1"/>
        </dgm:presLayoutVars>
      </dgm:prSet>
      <dgm:spPr/>
    </dgm:pt>
    <dgm:pt modelId="{1FFA69FC-F2AC-4645-B899-720285342365}" type="pres">
      <dgm:prSet presAssocID="{5C1FA7D5-1F7D-2E4A-A730-6B769FF3E07E}" presName="sibTrans" presStyleCnt="0"/>
      <dgm:spPr/>
    </dgm:pt>
    <dgm:pt modelId="{35E87C8A-D53E-0141-949C-2A8E87CC9F6E}" type="pres">
      <dgm:prSet presAssocID="{F20E2B31-1173-D843-AB7A-5C531B925D7B}" presName="node" presStyleLbl="node1" presStyleIdx="2" presStyleCnt="3">
        <dgm:presLayoutVars>
          <dgm:bulletEnabled val="1"/>
        </dgm:presLayoutVars>
      </dgm:prSet>
      <dgm:spPr/>
    </dgm:pt>
  </dgm:ptLst>
  <dgm:cxnLst>
    <dgm:cxn modelId="{19BAF718-2829-7B4C-BE00-CD23FEA83FB2}" srcId="{669B56EA-E639-E445-ACFD-F4FBF4039CAD}" destId="{33D7A488-C27D-D74E-A2A5-81370674DE2B}" srcOrd="0" destOrd="0" parTransId="{2FDDE70F-1AEC-9140-AC65-F329BD041A4D}" sibTransId="{0D4FEBFC-5E3E-1046-9711-1CC9E670FF55}"/>
    <dgm:cxn modelId="{56A08721-DC0F-C647-877F-40ABC781E743}" type="presOf" srcId="{E5687272-313C-9840-AB65-BE1BD6F0C545}" destId="{BC1AE45A-D407-CC42-AD44-D993B83AB649}" srcOrd="0" destOrd="0" presId="urn:microsoft.com/office/officeart/2005/8/layout/default"/>
    <dgm:cxn modelId="{ADD266A8-E337-894A-A3F1-C9B52AD4B091}" srcId="{669B56EA-E639-E445-ACFD-F4FBF4039CAD}" destId="{F20E2B31-1173-D843-AB7A-5C531B925D7B}" srcOrd="2" destOrd="0" parTransId="{36DC6561-2F04-6241-B84E-C77A3DD02B3C}" sibTransId="{9F034534-C045-8E4B-820F-77A61E9010A8}"/>
    <dgm:cxn modelId="{298E9BA8-074C-6D46-99C2-468769527F42}" type="presOf" srcId="{669B56EA-E639-E445-ACFD-F4FBF4039CAD}" destId="{6D351631-B28E-AB4E-ADDD-98242D2DE4C7}" srcOrd="0" destOrd="0" presId="urn:microsoft.com/office/officeart/2005/8/layout/default"/>
    <dgm:cxn modelId="{52E59AD7-8123-C444-9FAC-ED5293B06F5B}" srcId="{669B56EA-E639-E445-ACFD-F4FBF4039CAD}" destId="{E5687272-313C-9840-AB65-BE1BD6F0C545}" srcOrd="1" destOrd="0" parTransId="{2DE53506-ECA1-5644-B2C7-FD20C9770372}" sibTransId="{5C1FA7D5-1F7D-2E4A-A730-6B769FF3E07E}"/>
    <dgm:cxn modelId="{9555F6E4-F4D7-4542-A229-75A834E12531}" type="presOf" srcId="{33D7A488-C27D-D74E-A2A5-81370674DE2B}" destId="{ADC8B3C3-5C42-3F4F-943E-64B52AD30D1C}" srcOrd="0" destOrd="0" presId="urn:microsoft.com/office/officeart/2005/8/layout/default"/>
    <dgm:cxn modelId="{83FA0EE8-7C55-A74E-B042-BD4D5EB651E4}" type="presOf" srcId="{F20E2B31-1173-D843-AB7A-5C531B925D7B}" destId="{35E87C8A-D53E-0141-949C-2A8E87CC9F6E}" srcOrd="0" destOrd="0" presId="urn:microsoft.com/office/officeart/2005/8/layout/default"/>
    <dgm:cxn modelId="{A36C36C7-29B8-694F-AAEA-9203615C0EE4}" type="presParOf" srcId="{6D351631-B28E-AB4E-ADDD-98242D2DE4C7}" destId="{ADC8B3C3-5C42-3F4F-943E-64B52AD30D1C}" srcOrd="0" destOrd="0" presId="urn:microsoft.com/office/officeart/2005/8/layout/default"/>
    <dgm:cxn modelId="{E0114533-0904-5547-9FEE-02E04434BBD6}" type="presParOf" srcId="{6D351631-B28E-AB4E-ADDD-98242D2DE4C7}" destId="{0403F829-510C-1249-BD03-41635B03B37B}" srcOrd="1" destOrd="0" presId="urn:microsoft.com/office/officeart/2005/8/layout/default"/>
    <dgm:cxn modelId="{6958094C-A940-CA4D-9B1D-6E22BDF3C947}" type="presParOf" srcId="{6D351631-B28E-AB4E-ADDD-98242D2DE4C7}" destId="{BC1AE45A-D407-CC42-AD44-D993B83AB649}" srcOrd="2" destOrd="0" presId="urn:microsoft.com/office/officeart/2005/8/layout/default"/>
    <dgm:cxn modelId="{9216ECDA-6314-6146-861F-50C75E9C3F7A}" type="presParOf" srcId="{6D351631-B28E-AB4E-ADDD-98242D2DE4C7}" destId="{1FFA69FC-F2AC-4645-B899-720285342365}" srcOrd="3" destOrd="0" presId="urn:microsoft.com/office/officeart/2005/8/layout/default"/>
    <dgm:cxn modelId="{40C4E51E-BD40-BC4B-93C9-6F33ECB07E39}" type="presParOf" srcId="{6D351631-B28E-AB4E-ADDD-98242D2DE4C7}" destId="{35E87C8A-D53E-0141-949C-2A8E87CC9F6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8B3C3-5C42-3F4F-943E-64B52AD30D1C}">
      <dsp:nvSpPr>
        <dsp:cNvPr id="0" name=""/>
        <dsp:cNvSpPr/>
      </dsp:nvSpPr>
      <dsp:spPr>
        <a:xfrm>
          <a:off x="0" y="1095967"/>
          <a:ext cx="3407410" cy="2044445"/>
        </a:xfrm>
        <a:prstGeom prst="rect">
          <a:avLst/>
        </a:prstGeom>
        <a:solidFill>
          <a:srgbClr val="00919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Reetta (erityisopettaja)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2. kerros fysiikan luokkien viereinen huone</a:t>
          </a:r>
        </a:p>
      </dsp:txBody>
      <dsp:txXfrm>
        <a:off x="0" y="1095967"/>
        <a:ext cx="3407410" cy="2044445"/>
      </dsp:txXfrm>
    </dsp:sp>
    <dsp:sp modelId="{BC1AE45A-D407-CC42-AD44-D993B83AB649}">
      <dsp:nvSpPr>
        <dsp:cNvPr id="0" name=""/>
        <dsp:cNvSpPr/>
      </dsp:nvSpPr>
      <dsp:spPr>
        <a:xfrm>
          <a:off x="3748150" y="1095967"/>
          <a:ext cx="3407410" cy="2044445"/>
        </a:xfrm>
        <a:prstGeom prst="rect">
          <a:avLst/>
        </a:prstGeom>
        <a:solidFill>
          <a:srgbClr val="0071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Katja (erityisopettaja)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Lukion siipi (entinen Reetan luokka) </a:t>
          </a:r>
        </a:p>
      </dsp:txBody>
      <dsp:txXfrm>
        <a:off x="3748150" y="1095967"/>
        <a:ext cx="3407410" cy="2044445"/>
      </dsp:txXfrm>
    </dsp:sp>
    <dsp:sp modelId="{35E87C8A-D53E-0141-949C-2A8E87CC9F6E}">
      <dsp:nvSpPr>
        <dsp:cNvPr id="0" name=""/>
        <dsp:cNvSpPr/>
      </dsp:nvSpPr>
      <dsp:spPr>
        <a:xfrm>
          <a:off x="7496302" y="1095967"/>
          <a:ext cx="3407410" cy="2044445"/>
        </a:xfrm>
        <a:prstGeom prst="rect">
          <a:avLst/>
        </a:prstGeom>
        <a:solidFill>
          <a:srgbClr val="00AAA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Sini (opo)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Kasien välikön yläkerta päätyhuone portaita vastapäätä</a:t>
          </a:r>
        </a:p>
      </dsp:txBody>
      <dsp:txXfrm>
        <a:off x="7496302" y="1095967"/>
        <a:ext cx="3407410" cy="2044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287991-A2A8-8F76-E43F-366C99A8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8EAB653-97D8-CE4B-EA76-1D2BE2223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AE7B3E-F706-1346-18EC-CDD0C9954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D04B9D-9DAB-61B3-06F3-E0B0B8DE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358B4D-7CB2-0281-B83A-33A74D286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68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4D67B2-7BC6-E9A1-B4A1-800CDC9C5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2091898-3C6C-4DE9-F14E-AE85091A3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2596AC-C4ED-517B-F892-75044A5EE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FDCCB3-470D-F682-52B0-7E92593E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D7D4DC-8CE2-9E57-7DEF-1089E3E5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44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1AE1C59-675B-21DC-C272-E67F78CB0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F43A894-B40D-D374-38EA-27518F672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2F62BC-855F-3DF9-053E-34C9AA002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A64D05-A1BA-48CC-EA98-C6E12547A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CDF431-C08B-2AD1-2614-F3435286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0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42846D-4E81-270F-785A-989BD278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EDCA8D-D291-2C37-F600-BDE2C4E21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30683B-8A4F-0CA9-26CC-3360E5B49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445955-29A8-22D2-F210-EAA7F4FE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8ED2C4-EC2C-82A0-C296-A6777CAAC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14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64ADFC-A756-C68E-6B99-C4161443E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20D3C1-B281-0E5A-E026-D20246EC6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520A8E-6CD3-E4F0-6ABC-3DECDB9E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AE5871-7BE0-8CA8-C6E9-23963347C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1E3104-C2F7-1696-6587-B8C93383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50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D1033-6331-6449-94F5-4DE51B24D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74A14-17AE-ADF4-A999-9F519A30DC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859143-4671-12CF-8E46-8005D0708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366A71-54C3-A326-304F-BDC0239B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F976799-7014-4238-9001-9E5B3A96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C0E17A-B062-7990-F025-A9C616BC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21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ABC1F-60B2-F43C-B473-0BE35257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DF4C24-355F-A867-94DE-16DEF7DC3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1907CA-512F-424D-6485-78516F4D7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5D9F0E0-CFCB-3D7C-FE8C-B34E36A79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7DBAFEA-9903-7C57-8FA7-4DB8EC75F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10475F-6132-92B0-77AF-3743576D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B9BBCF1-F0B7-C958-73B5-57A3C0461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C1628A4-09D0-4077-F260-388F5203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5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A73C01-B132-5A74-FF1D-89A082EF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412F94E-8AC9-6DE3-5ADC-23EBCCEB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ED9432E-9206-5A2F-2118-AAF8EE75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39DB70-5751-306E-E708-705316A2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72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4E35AB-1E53-B48C-6811-08927D0EA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35D36AB-A930-3467-6259-6A8FCECA5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5228A6-EDE6-D44E-A5AA-D289B3780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32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4352B0-1E64-9141-91A9-5295A7DC6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1B45EE-8E00-80BF-EED3-E0203EA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16A6DBD-5E7A-7376-596B-5A3AE427B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9ECAAA-C906-A310-EBB8-FA51A71EF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562B02-75F7-FF26-5564-B0579B719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F198BA-CF3A-E064-C184-0B467803C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962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3F70F3-CC05-AD94-8BA7-918EAC2F4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5A38474-E95C-D4AB-F35E-A04E3FD3C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E9506A2-EF61-DA19-3A08-D4AAC0E1D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E50197E-A034-C3C5-37D8-79AB3B8D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258A74-69FE-E567-DC3E-15750D60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0074BF-4168-925C-9F19-0A77920F7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317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EFF10EA-947C-64F6-DE14-0E49CFE4D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26650B-8E4A-42CB-7E36-368C7F9CD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CD8CA0-CA0C-2781-9DBE-83CAA646D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B86C1D-A800-E741-A912-6B40EAF84465}" type="datetimeFigureOut">
              <a:rPr lang="fi-FI" smtClean="0"/>
              <a:t>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4A57FC-30F2-B4A4-92DE-9E006C0BE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3B0D48-1C8F-30DE-CB67-5A847E9A3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899582-0EAB-0745-B110-E9180BB6BD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28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oensuu/yl%C3%A4koulut/pyh%C3%A4sel%C3%A4n-koulu/ops/ojvl/j2:file/download/c00984d0834b84e162df35c8a5cd0fdcd68798bb/J%C3%A4rjestyss%C3%A4%C3%A4nn%C3%B6t%202017p%C3%A4ivitetty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C7B3BAFA-63BF-8B4C-3A27-1B02AEB8A6A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007173"/>
              </a:gs>
              <a:gs pos="83000">
                <a:srgbClr val="007173"/>
              </a:gs>
              <a:gs pos="100000">
                <a:srgbClr val="00717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AB8E572-9061-757C-DC20-5EEE49A71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1836"/>
            <a:ext cx="9144000" cy="1576439"/>
          </a:xfrm>
        </p:spPr>
        <p:txBody>
          <a:bodyPr>
            <a:normAutofit/>
          </a:bodyPr>
          <a:lstStyle/>
          <a:p>
            <a:r>
              <a:rPr lang="fi-FI" sz="8000" dirty="0">
                <a:solidFill>
                  <a:schemeClr val="bg1"/>
                </a:solidFill>
              </a:rPr>
              <a:t>Tervetuloa kouluun!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FD6D45-BF13-1034-C363-797EFF670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0624"/>
            <a:ext cx="9144000" cy="1655762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venir Next LT Pro Light" panose="020B0304020202020204" pitchFamily="34" charset="77"/>
              </a:rPr>
              <a:t>Lukuvuosi 2024–2025</a:t>
            </a:r>
          </a:p>
        </p:txBody>
      </p:sp>
    </p:spTree>
    <p:extLst>
      <p:ext uri="{BB962C8B-B14F-4D97-AF65-F5344CB8AC3E}">
        <p14:creationId xmlns:p14="http://schemas.microsoft.com/office/powerpoint/2010/main" val="425125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334D8D-1A99-8CA6-9A56-620FC64E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285" y="727107"/>
            <a:ext cx="5030723" cy="161985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>
                <a:solidFill>
                  <a:srgbClr val="007173"/>
                </a:solidFill>
                <a:latin typeface="Avenir Next LT Pro" panose="020B0504020202020204" pitchFamily="34" charset="77"/>
              </a:rPr>
              <a:t>WILMA-TUNNUKSET JA LUKUJÄRJESTYS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C2D20D41-0BD3-AA6A-2CE1-A445223BC26B}"/>
              </a:ext>
            </a:extLst>
          </p:cNvPr>
          <p:cNvSpPr/>
          <p:nvPr/>
        </p:nvSpPr>
        <p:spPr>
          <a:xfrm>
            <a:off x="1267968" y="2596896"/>
            <a:ext cx="3864864" cy="3645408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Toimiiko Wilma-tunnukset?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9BAE52DF-F54E-7143-7352-844F5AFC1085}"/>
              </a:ext>
            </a:extLst>
          </p:cNvPr>
          <p:cNvSpPr/>
          <p:nvPr/>
        </p:nvSpPr>
        <p:spPr>
          <a:xfrm>
            <a:off x="5881117" y="880872"/>
            <a:ext cx="5562598" cy="5096256"/>
          </a:xfrm>
          <a:prstGeom prst="ellipse">
            <a:avLst/>
          </a:prstGeom>
          <a:solidFill>
            <a:srgbClr val="0062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Tarkista lukujärjestyksestä, että syksyn ja kevään lukujärjestyksissä on </a:t>
            </a:r>
          </a:p>
          <a:p>
            <a:pPr algn="ctr"/>
            <a:r>
              <a:rPr lang="fi-FI" sz="2800" dirty="0"/>
              <a:t>30 h + 30 h</a:t>
            </a:r>
          </a:p>
          <a:p>
            <a:pPr algn="ctr"/>
            <a:endParaRPr lang="fi-FI" sz="2800" dirty="0"/>
          </a:p>
          <a:p>
            <a:pPr algn="ctr"/>
            <a:r>
              <a:rPr lang="fi-FI" sz="2800" dirty="0" err="1"/>
              <a:t>Huom</a:t>
            </a:r>
            <a:r>
              <a:rPr lang="fi-FI" sz="2800" dirty="0"/>
              <a:t>! Retkeilykurssi vähentää yhden tunnin</a:t>
            </a:r>
          </a:p>
        </p:txBody>
      </p:sp>
      <p:sp>
        <p:nvSpPr>
          <p:cNvPr id="6" name="Kehys 5">
            <a:extLst>
              <a:ext uri="{FF2B5EF4-FFF2-40B4-BE49-F238E27FC236}">
                <a16:creationId xmlns:a16="http://schemas.microsoft.com/office/drawing/2014/main" id="{090AEF64-318B-5E28-AD86-A65A3334521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078"/>
            </a:avLst>
          </a:prstGeom>
          <a:solidFill>
            <a:srgbClr val="007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79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8B5BD77-8ADE-BB48-A5CE-047B295C9A87}"/>
              </a:ext>
            </a:extLst>
          </p:cNvPr>
          <p:cNvSpPr/>
          <p:nvPr/>
        </p:nvSpPr>
        <p:spPr>
          <a:xfrm>
            <a:off x="4572000" y="0"/>
            <a:ext cx="7620000" cy="6858000"/>
          </a:xfrm>
          <a:prstGeom prst="rect">
            <a:avLst/>
          </a:prstGeom>
          <a:solidFill>
            <a:srgbClr val="007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D2D470C-628B-CF6B-74FD-70A4834C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641160"/>
            <a:ext cx="3514344" cy="5535803"/>
          </a:xfrm>
        </p:spPr>
        <p:txBody>
          <a:bodyPr/>
          <a:lstStyle/>
          <a:p>
            <a:pPr algn="ctr"/>
            <a:r>
              <a:rPr lang="fi-FI" dirty="0">
                <a:solidFill>
                  <a:srgbClr val="007173"/>
                </a:solidFill>
                <a:latin typeface="Avenir Next LT Pro" panose="020B0504020202020204" pitchFamily="34" charset="77"/>
              </a:rPr>
              <a:t>Miten koulussa toimitaan?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6E770D-AB56-55EC-94CB-085826F6B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4880" y="451104"/>
            <a:ext cx="7437120" cy="61813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fi-FI" dirty="0">
                <a:solidFill>
                  <a:schemeClr val="bg1"/>
                </a:solidFill>
              </a:rPr>
              <a:t>Hattu päässä tai ulkovaatteet päällä ei olla oppitunneilla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dirty="0">
                <a:solidFill>
                  <a:schemeClr val="bg1"/>
                </a:solidFill>
              </a:rPr>
              <a:t>   </a:t>
            </a: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 ulkovaatteet naulakkoon ennen tuntia!</a:t>
            </a:r>
            <a:endParaRPr lang="fi-FI" dirty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fi-FI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fi-FI" dirty="0">
                <a:solidFill>
                  <a:schemeClr val="bg1"/>
                </a:solidFill>
              </a:rPr>
              <a:t>Puhelin ei kuulu oppitunneille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     Puhelinparkki luokissa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>
              <a:solidFill>
                <a:schemeClr val="bg1"/>
              </a:solidFill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Kengät jalassa ei kuljeta sisällä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>
              <a:solidFill>
                <a:schemeClr val="bg1"/>
              </a:solidFill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Ruokailuun vain omalla vuorolla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    </a:t>
            </a:r>
            <a:r>
              <a:rPr lang="fi-FI" dirty="0" err="1">
                <a:solidFill>
                  <a:schemeClr val="bg1"/>
                </a:solidFill>
                <a:sym typeface="Wingdings" pitchFamily="2" charset="2"/>
              </a:rPr>
              <a:t>Huom</a:t>
            </a: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! ruokailuvuorot muuttuneet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>
              <a:solidFill>
                <a:schemeClr val="bg1"/>
              </a:solidFill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fi-FI" dirty="0">
                <a:solidFill>
                  <a:schemeClr val="bg1"/>
                </a:solidFill>
                <a:sym typeface="Wingdings" pitchFamily="2" charset="2"/>
              </a:rPr>
              <a:t>Chromebook on oltava ladattuna, lataa vaikka välitunnilla!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>
              <a:solidFill>
                <a:schemeClr val="bg1"/>
              </a:solidFill>
              <a:sym typeface="Wingdings" pitchFamily="2" charset="2"/>
            </a:endParaRP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4830345B-7EE6-FCA2-5C1E-89A44DDB498B}"/>
              </a:ext>
            </a:extLst>
          </p:cNvPr>
          <p:cNvSpPr/>
          <p:nvPr/>
        </p:nvSpPr>
        <p:spPr>
          <a:xfrm>
            <a:off x="353568" y="5157216"/>
            <a:ext cx="4096512" cy="69494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007173"/>
                </a:solidFill>
                <a:hlinkClick r:id="rId2"/>
              </a:rPr>
              <a:t>Järjestyssäännöt PedaNetissä</a:t>
            </a:r>
            <a:endParaRPr lang="fi-FI" dirty="0">
              <a:solidFill>
                <a:srgbClr val="0071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17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F2EA07-0E93-7A0D-CC2A-EBADAC04D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76" y="499237"/>
            <a:ext cx="5269992" cy="207327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007173"/>
                </a:solidFill>
              </a:rPr>
              <a:t>MISTÄ LÖYTYY?</a:t>
            </a:r>
          </a:p>
        </p:txBody>
      </p:sp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435A54B9-515A-DA69-8F71-E697EFDF8C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9364299"/>
              </p:ext>
            </p:extLst>
          </p:nvPr>
        </p:nvGraphicFramePr>
        <p:xfrm>
          <a:off x="644144" y="2218944"/>
          <a:ext cx="10903712" cy="4236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Kehys 7">
            <a:extLst>
              <a:ext uri="{FF2B5EF4-FFF2-40B4-BE49-F238E27FC236}">
                <a16:creationId xmlns:a16="http://schemas.microsoft.com/office/drawing/2014/main" id="{A53E0648-4137-D676-78A1-6F2725DA06B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722"/>
            </a:avLst>
          </a:prstGeom>
          <a:solidFill>
            <a:srgbClr val="007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pic>
        <p:nvPicPr>
          <p:cNvPr id="11" name="Kuva 10" descr="Suurennuslasi tasaisella täytöllä">
            <a:extLst>
              <a:ext uri="{FF2B5EF4-FFF2-40B4-BE49-F238E27FC236}">
                <a16:creationId xmlns:a16="http://schemas.microsoft.com/office/drawing/2014/main" id="{43EB8DFB-7584-391A-9C83-0CAFEBB37A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45460" y="1003787"/>
            <a:ext cx="1624963" cy="1624963"/>
          </a:xfrm>
          <a:prstGeom prst="rect">
            <a:avLst/>
          </a:prstGeom>
        </p:spPr>
      </p:pic>
      <p:pic>
        <p:nvPicPr>
          <p:cNvPr id="13" name="Kuva 12" descr="Kysymysmerkki tasaisella täytöllä">
            <a:extLst>
              <a:ext uri="{FF2B5EF4-FFF2-40B4-BE49-F238E27FC236}">
                <a16:creationId xmlns:a16="http://schemas.microsoft.com/office/drawing/2014/main" id="{71D232DE-B070-2F72-843D-145D365B99F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306298" y="551778"/>
            <a:ext cx="557694" cy="557694"/>
          </a:xfrm>
          <a:prstGeom prst="rect">
            <a:avLst/>
          </a:prstGeom>
        </p:spPr>
      </p:pic>
      <p:pic>
        <p:nvPicPr>
          <p:cNvPr id="14" name="Kuva 13" descr="Kysymysmerkki tasaisella täytöllä">
            <a:extLst>
              <a:ext uri="{FF2B5EF4-FFF2-40B4-BE49-F238E27FC236}">
                <a16:creationId xmlns:a16="http://schemas.microsoft.com/office/drawing/2014/main" id="{13323295-0110-4C70-9EE3-96072BE5BF0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863992" y="1449829"/>
            <a:ext cx="1021808" cy="1021808"/>
          </a:xfrm>
          <a:prstGeom prst="rect">
            <a:avLst/>
          </a:prstGeom>
        </p:spPr>
      </p:pic>
      <p:pic>
        <p:nvPicPr>
          <p:cNvPr id="15" name="Kuva 14" descr="Kysymysmerkki tasaisella täytöllä">
            <a:extLst>
              <a:ext uri="{FF2B5EF4-FFF2-40B4-BE49-F238E27FC236}">
                <a16:creationId xmlns:a16="http://schemas.microsoft.com/office/drawing/2014/main" id="{1667E2BD-D232-BB97-2C1B-7B53747D07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94606" y="1874704"/>
            <a:ext cx="880687" cy="880687"/>
          </a:xfrm>
          <a:prstGeom prst="rect">
            <a:avLst/>
          </a:prstGeom>
        </p:spPr>
      </p:pic>
      <p:pic>
        <p:nvPicPr>
          <p:cNvPr id="16" name="Kuva 15" descr="Kysymysmerkki tasaisella täytöllä">
            <a:extLst>
              <a:ext uri="{FF2B5EF4-FFF2-40B4-BE49-F238E27FC236}">
                <a16:creationId xmlns:a16="http://schemas.microsoft.com/office/drawing/2014/main" id="{C1119EC4-F4B0-A164-9361-4BC74DCC25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15265" y="2471637"/>
            <a:ext cx="557694" cy="557694"/>
          </a:xfrm>
          <a:prstGeom prst="rect">
            <a:avLst/>
          </a:prstGeom>
        </p:spPr>
      </p:pic>
      <p:pic>
        <p:nvPicPr>
          <p:cNvPr id="17" name="Kuva 16" descr="Kysymysmerkki tasaisella täytöllä">
            <a:extLst>
              <a:ext uri="{FF2B5EF4-FFF2-40B4-BE49-F238E27FC236}">
                <a16:creationId xmlns:a16="http://schemas.microsoft.com/office/drawing/2014/main" id="{6654CB87-8E46-5B47-C6AF-26C65EAB8B1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15206" y="571814"/>
            <a:ext cx="665543" cy="66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15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A7C768D3-D136-B6E9-04FA-F7273199D1D2}"/>
              </a:ext>
            </a:extLst>
          </p:cNvPr>
          <p:cNvSpPr/>
          <p:nvPr/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494253E-EDB5-C210-A316-035F2895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venir Next LT Pro" panose="020B0504020202020204" pitchFamily="34" charset="77"/>
              </a:rPr>
              <a:t>Miten luokanvalvoja seuraa merkintöjä?</a:t>
            </a:r>
          </a:p>
        </p:txBody>
      </p:sp>
      <p:pic>
        <p:nvPicPr>
          <p:cNvPr id="5" name="Sisällön paikkamerkki 4" descr="Kuva, joka sisältää kohteen teksti, kuvakaappaus, numero, Fontti&#10;&#10;Kuvaus luotu automaattisesti">
            <a:extLst>
              <a:ext uri="{FF2B5EF4-FFF2-40B4-BE49-F238E27FC236}">
                <a16:creationId xmlns:a16="http://schemas.microsoft.com/office/drawing/2014/main" id="{04C957BC-D5C8-39C1-341E-700478275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158" y="1932563"/>
            <a:ext cx="11949684" cy="2197402"/>
          </a:xfrm>
        </p:spPr>
      </p:pic>
      <p:sp>
        <p:nvSpPr>
          <p:cNvPr id="7" name="Pyöristetty suorakulmio 6">
            <a:extLst>
              <a:ext uri="{FF2B5EF4-FFF2-40B4-BE49-F238E27FC236}">
                <a16:creationId xmlns:a16="http://schemas.microsoft.com/office/drawing/2014/main" id="{F7CE4D21-1750-DF99-BDA9-B0806EC57B52}"/>
              </a:ext>
            </a:extLst>
          </p:cNvPr>
          <p:cNvSpPr/>
          <p:nvPr/>
        </p:nvSpPr>
        <p:spPr>
          <a:xfrm>
            <a:off x="292608" y="4381137"/>
            <a:ext cx="2938273" cy="2197402"/>
          </a:xfrm>
          <a:prstGeom prst="roundRect">
            <a:avLst/>
          </a:prstGeom>
          <a:solidFill>
            <a:srgbClr val="0062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Kun merkintöjä yhdestä kategoriasta on RAJAN verran, luokanvalvoja merkitsee kasvatuskeskustelun</a:t>
            </a:r>
          </a:p>
        </p:txBody>
      </p: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C8D9DAEA-BC2C-8563-2A88-C6D39EC20F9A}"/>
              </a:ext>
            </a:extLst>
          </p:cNvPr>
          <p:cNvCxnSpPr>
            <a:cxnSpLocks/>
          </p:cNvCxnSpPr>
          <p:nvPr/>
        </p:nvCxnSpPr>
        <p:spPr>
          <a:xfrm flipH="1" flipV="1">
            <a:off x="1575624" y="2476863"/>
            <a:ext cx="1191269" cy="2318092"/>
          </a:xfrm>
          <a:prstGeom prst="straightConnector1">
            <a:avLst/>
          </a:prstGeom>
          <a:ln>
            <a:solidFill>
              <a:srgbClr val="00AAA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>
            <a:extLst>
              <a:ext uri="{FF2B5EF4-FFF2-40B4-BE49-F238E27FC236}">
                <a16:creationId xmlns:a16="http://schemas.microsoft.com/office/drawing/2014/main" id="{0E7D34CE-D0FE-EBE8-E3CC-E15EB23A3EAF}"/>
              </a:ext>
            </a:extLst>
          </p:cNvPr>
          <p:cNvCxnSpPr>
            <a:cxnSpLocks/>
          </p:cNvCxnSpPr>
          <p:nvPr/>
        </p:nvCxnSpPr>
        <p:spPr>
          <a:xfrm flipH="1" flipV="1">
            <a:off x="2486740" y="2607346"/>
            <a:ext cx="280153" cy="2187609"/>
          </a:xfrm>
          <a:prstGeom prst="straightConnector1">
            <a:avLst/>
          </a:prstGeom>
          <a:ln>
            <a:solidFill>
              <a:srgbClr val="00AAA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Pyöristetty suorakulmio 22">
            <a:extLst>
              <a:ext uri="{FF2B5EF4-FFF2-40B4-BE49-F238E27FC236}">
                <a16:creationId xmlns:a16="http://schemas.microsoft.com/office/drawing/2014/main" id="{5555808F-60B1-2AD9-307F-B48CF0064707}"/>
              </a:ext>
            </a:extLst>
          </p:cNvPr>
          <p:cNvSpPr/>
          <p:nvPr/>
        </p:nvSpPr>
        <p:spPr>
          <a:xfrm>
            <a:off x="6719317" y="4355088"/>
            <a:ext cx="2727292" cy="2197402"/>
          </a:xfrm>
          <a:prstGeom prst="roundRect">
            <a:avLst/>
          </a:prstGeom>
          <a:solidFill>
            <a:srgbClr val="0062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Kun merkintöjä yhdestä kategoriasta on RAJAN verran, luokanvalvoja merkitsee jälki-istunnon</a:t>
            </a:r>
          </a:p>
        </p:txBody>
      </p: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D8E347FA-3CA3-7D8D-BC71-B149FFB95EED}"/>
              </a:ext>
            </a:extLst>
          </p:cNvPr>
          <p:cNvCxnSpPr>
            <a:cxnSpLocks/>
          </p:cNvCxnSpPr>
          <p:nvPr/>
        </p:nvCxnSpPr>
        <p:spPr>
          <a:xfrm flipH="1" flipV="1">
            <a:off x="7900416" y="2633472"/>
            <a:ext cx="1156907" cy="2036064"/>
          </a:xfrm>
          <a:prstGeom prst="straightConnector1">
            <a:avLst/>
          </a:prstGeom>
          <a:ln>
            <a:solidFill>
              <a:srgbClr val="00AAA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uora nuoliyhdysviiva 24">
            <a:extLst>
              <a:ext uri="{FF2B5EF4-FFF2-40B4-BE49-F238E27FC236}">
                <a16:creationId xmlns:a16="http://schemas.microsoft.com/office/drawing/2014/main" id="{9BD1F259-4845-65E9-F10F-E4C3292B5B64}"/>
              </a:ext>
            </a:extLst>
          </p:cNvPr>
          <p:cNvCxnSpPr>
            <a:cxnSpLocks/>
          </p:cNvCxnSpPr>
          <p:nvPr/>
        </p:nvCxnSpPr>
        <p:spPr>
          <a:xfrm flipH="1" flipV="1">
            <a:off x="8851392" y="2633472"/>
            <a:ext cx="205931" cy="2036064"/>
          </a:xfrm>
          <a:prstGeom prst="straightConnector1">
            <a:avLst/>
          </a:prstGeom>
          <a:ln>
            <a:solidFill>
              <a:srgbClr val="00AAA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kstiruutu 29">
            <a:extLst>
              <a:ext uri="{FF2B5EF4-FFF2-40B4-BE49-F238E27FC236}">
                <a16:creationId xmlns:a16="http://schemas.microsoft.com/office/drawing/2014/main" id="{868C5B47-31B7-A5FA-602E-2ED0610D6A0D}"/>
              </a:ext>
            </a:extLst>
          </p:cNvPr>
          <p:cNvSpPr txBox="1"/>
          <p:nvPr/>
        </p:nvSpPr>
        <p:spPr>
          <a:xfrm>
            <a:off x="9692640" y="4161128"/>
            <a:ext cx="2353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00AAAF"/>
                </a:solidFill>
              </a:rPr>
              <a:t>HUOM! </a:t>
            </a:r>
          </a:p>
          <a:p>
            <a:pPr algn="ctr"/>
            <a:r>
              <a:rPr lang="fi-FI" dirty="0">
                <a:solidFill>
                  <a:srgbClr val="00AAAF"/>
                </a:solidFill>
              </a:rPr>
              <a:t>Luvattomista poissaoloista ensimmäinen</a:t>
            </a:r>
          </a:p>
          <a:p>
            <a:pPr algn="ctr"/>
            <a:r>
              <a:rPr lang="fi-FI" dirty="0">
                <a:solidFill>
                  <a:srgbClr val="00AAAF"/>
                </a:solidFill>
              </a:rPr>
              <a:t>jälki-istunto kolmen poissaolon jälkeen, sen jälkeen suoraan tunnista tunti istumista</a:t>
            </a:r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50945FAC-8FCF-B39D-DC3E-00A3CF98A2CD}"/>
              </a:ext>
            </a:extLst>
          </p:cNvPr>
          <p:cNvSpPr/>
          <p:nvPr/>
        </p:nvSpPr>
        <p:spPr>
          <a:xfrm>
            <a:off x="3476911" y="4381137"/>
            <a:ext cx="2727293" cy="2359620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Sama kategoria täyttyy uudelleen </a:t>
            </a:r>
            <a:r>
              <a:rPr lang="fi-FI" dirty="0">
                <a:sym typeface="Wingdings" pitchFamily="2" charset="2"/>
              </a:rPr>
              <a:t> </a:t>
            </a:r>
            <a:r>
              <a:rPr lang="fi-FI" dirty="0"/>
              <a:t>jälki-istunto</a:t>
            </a:r>
          </a:p>
        </p:txBody>
      </p:sp>
      <p:sp>
        <p:nvSpPr>
          <p:cNvPr id="43" name="Oikea aaltosulje 42">
            <a:extLst>
              <a:ext uri="{FF2B5EF4-FFF2-40B4-BE49-F238E27FC236}">
                <a16:creationId xmlns:a16="http://schemas.microsoft.com/office/drawing/2014/main" id="{35301AC5-591F-B6E0-D85B-40676CD14E47}"/>
              </a:ext>
            </a:extLst>
          </p:cNvPr>
          <p:cNvSpPr/>
          <p:nvPr/>
        </p:nvSpPr>
        <p:spPr>
          <a:xfrm rot="16200000">
            <a:off x="4596856" y="-801602"/>
            <a:ext cx="319030" cy="5410265"/>
          </a:xfrm>
          <a:prstGeom prst="rightBrace">
            <a:avLst>
              <a:gd name="adj1" fmla="val 77122"/>
              <a:gd name="adj2" fmla="val 46386"/>
            </a:avLst>
          </a:prstGeom>
          <a:ln>
            <a:solidFill>
              <a:srgbClr val="00BB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F9957496-3C04-681C-9027-B1251B3B74DF}"/>
              </a:ext>
            </a:extLst>
          </p:cNvPr>
          <p:cNvSpPr txBox="1"/>
          <p:nvPr/>
        </p:nvSpPr>
        <p:spPr>
          <a:xfrm>
            <a:off x="2596896" y="1358336"/>
            <a:ext cx="4087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dirty="0">
                <a:solidFill>
                  <a:srgbClr val="00AAAF"/>
                </a:solidFill>
              </a:rPr>
              <a:t>Saman värin kategoriat lasketaan sarakemerkinnät yhteen, </a:t>
            </a:r>
          </a:p>
          <a:p>
            <a:pPr algn="ctr"/>
            <a:r>
              <a:rPr lang="fi-FI" sz="1200" dirty="0">
                <a:solidFill>
                  <a:srgbClr val="00AAAF"/>
                </a:solidFill>
              </a:rPr>
              <a:t>eli yhteensä 5 merkintää näistä</a:t>
            </a:r>
          </a:p>
        </p:txBody>
      </p:sp>
    </p:spTree>
    <p:extLst>
      <p:ext uri="{BB962C8B-B14F-4D97-AF65-F5344CB8AC3E}">
        <p14:creationId xmlns:p14="http://schemas.microsoft.com/office/powerpoint/2010/main" val="319672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C7B3BAFA-63BF-8B4C-3A27-1B02AEB8A6A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007173"/>
              </a:gs>
              <a:gs pos="83000">
                <a:srgbClr val="007173"/>
              </a:gs>
              <a:gs pos="100000">
                <a:srgbClr val="00717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AB8E572-9061-757C-DC20-5EEE49A71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1689100"/>
          </a:xfrm>
        </p:spPr>
        <p:txBody>
          <a:bodyPr>
            <a:normAutofit/>
          </a:bodyPr>
          <a:lstStyle/>
          <a:p>
            <a:r>
              <a:rPr lang="fi-FI" sz="8000" dirty="0">
                <a:solidFill>
                  <a:schemeClr val="bg1"/>
                </a:solidFill>
                <a:latin typeface="Zapfino"/>
                <a:cs typeface="Apple Chancery"/>
              </a:rPr>
              <a:t>Muita asioita</a:t>
            </a:r>
          </a:p>
        </p:txBody>
      </p:sp>
    </p:spTree>
    <p:extLst>
      <p:ext uri="{BB962C8B-B14F-4D97-AF65-F5344CB8AC3E}">
        <p14:creationId xmlns:p14="http://schemas.microsoft.com/office/powerpoint/2010/main" val="215087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ut 2">
      <a:dk1>
        <a:srgbClr val="000000"/>
      </a:dk1>
      <a:lt1>
        <a:srgbClr val="FFFFFF"/>
      </a:lt1>
      <a:dk2>
        <a:srgbClr val="242852"/>
      </a:dk2>
      <a:lt2>
        <a:srgbClr val="D6E1F9"/>
      </a:lt2>
      <a:accent1>
        <a:srgbClr val="174A94"/>
      </a:accent1>
      <a:accent2>
        <a:srgbClr val="5E91D1"/>
      </a:accent2>
      <a:accent3>
        <a:srgbClr val="19538F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5918</TotalTime>
  <Words>181</Words>
  <Application>Microsoft Office PowerPoint</Application>
  <PresentationFormat>Laajakuva</PresentationFormat>
  <Paragraphs>40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Tervetuloa kouluun!</vt:lpstr>
      <vt:lpstr>WILMA-TUNNUKSET JA LUKUJÄRJESTYS</vt:lpstr>
      <vt:lpstr>Miten koulussa toimitaan?</vt:lpstr>
      <vt:lpstr>MISTÄ LÖYTYY?</vt:lpstr>
      <vt:lpstr>Miten luokanvalvoja seuraa merkintöjä?</vt:lpstr>
      <vt:lpstr>Muita asioita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kouluun!</dc:title>
  <dc:creator>Piipponen Satu</dc:creator>
  <cp:lastModifiedBy>Piipponen Satu</cp:lastModifiedBy>
  <cp:revision>16</cp:revision>
  <dcterms:created xsi:type="dcterms:W3CDTF">2024-08-02T07:35:57Z</dcterms:created>
  <dcterms:modified xsi:type="dcterms:W3CDTF">2024-08-07T05:36:36Z</dcterms:modified>
</cp:coreProperties>
</file>