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64" r:id="rId5"/>
    <p:sldId id="265" r:id="rId6"/>
    <p:sldId id="258" r:id="rId7"/>
    <p:sldId id="261" r:id="rId8"/>
    <p:sldId id="262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OwwgdHl9Zr9sKrGEItJdv7tJq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E2A"/>
    <a:srgbClr val="FFFFCC"/>
    <a:srgbClr val="FECB43"/>
    <a:srgbClr val="565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f/Lohjan_kirkko_0397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469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 dirty="0"/>
              <a:t>Ylempi kuva: Wikimedia </a:t>
            </a:r>
            <a:r>
              <a:rPr lang="fi-FI" dirty="0" err="1"/>
              <a:t>Commons</a:t>
            </a:r>
            <a:r>
              <a:rPr lang="fi-FI" dirty="0"/>
              <a:t> / Abc10, </a:t>
            </a:r>
            <a:r>
              <a:rPr lang="fi-FI" dirty="0">
                <a:hlinkClick r:id="rId3"/>
              </a:rPr>
              <a:t>https://upload.wikimedia.org/wikipedia/commons/d/df/Lohjan_kirkko_0397.JPG</a:t>
            </a:r>
            <a:r>
              <a:rPr lang="fi-FI" dirty="0"/>
              <a:t>. </a:t>
            </a:r>
            <a:endParaRPr dirty="0"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078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830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b6407259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5b6407259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Otsikko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18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istuminen, vaatetus&#10;&#10;Kuvaus luotu automaattisesti">
            <a:extLst>
              <a:ext uri="{FF2B5EF4-FFF2-40B4-BE49-F238E27FC236}">
                <a16:creationId xmlns:a16="http://schemas.microsoft.com/office/drawing/2014/main" id="{AA7BA66E-C9F0-49B2-8CEA-05487A0CC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6914279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0" y="2349500"/>
            <a:ext cx="9144000" cy="1981200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3875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4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 Osaksi Ruotsia Eurooppaa ja kristikuntaa</a:t>
            </a:r>
            <a:endParaRPr sz="4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4329113"/>
            <a:ext cx="9144000" cy="368300"/>
          </a:xfrm>
          <a:prstGeom prst="rect">
            <a:avLst/>
          </a:prstGeom>
          <a:solidFill>
            <a:srgbClr val="FFBA0D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fi-FI" sz="2000" b="1" u="none" strike="noStrike" cap="none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s. 16</a:t>
            </a:r>
            <a:r>
              <a:rPr lang="fi-FI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sz="2000" b="1" u="none" strike="noStrike" cap="none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17</a:t>
            </a:r>
            <a:endParaRPr sz="2000" b="1" u="none" strike="noStrike" cap="none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istuminen, vaatetus&#10;&#10;Kuvaus luotu automaattisesti">
            <a:extLst>
              <a:ext uri="{FF2B5EF4-FFF2-40B4-BE49-F238E27FC236}">
                <a16:creationId xmlns:a16="http://schemas.microsoft.com/office/drawing/2014/main" id="{AA7BA66E-C9F0-49B2-8CEA-05487A0CC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6914279"/>
          </a:xfrm>
          <a:prstGeom prst="rect">
            <a:avLst/>
          </a:prstGeom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497033" y="4769017"/>
            <a:ext cx="3349254" cy="1619397"/>
          </a:xfrm>
          <a:prstGeom prst="rect">
            <a:avLst/>
          </a:prstGeom>
          <a:solidFill>
            <a:srgbClr val="898E2A"/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chemeClr val="lt1"/>
              </a:buClr>
              <a:buSzPts val="6000"/>
            </a:pP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Paholaisen pitopöytä,  n. </a:t>
            </a: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1510–1522, Lohjan Pyhän Laurin kirkon seinämaalaus.</a:t>
            </a:r>
            <a:endParaRPr sz="28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686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sisä, seinä, rakennus, pöytä&#10;&#10;Kuvaus luotu automaattisesti">
            <a:extLst>
              <a:ext uri="{FF2B5EF4-FFF2-40B4-BE49-F238E27FC236}">
                <a16:creationId xmlns:a16="http://schemas.microsoft.com/office/drawing/2014/main" id="{F5D349D9-F0DA-4B15-9F37-489292478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6725"/>
            <a:ext cx="4735032" cy="3614773"/>
          </a:xfrm>
          <a:prstGeom prst="rect">
            <a:avLst/>
          </a:prstGeom>
        </p:spPr>
      </p:pic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4735032" y="893136"/>
            <a:ext cx="4260111" cy="596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200" dirty="0"/>
              <a:t>Lohjan Pyhän Laurin kirkko on yksi Suomen merkittävimmistä kuvakirkoista. </a:t>
            </a:r>
            <a:endParaRPr sz="2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Kirkon seinään ja kattoon tehdyt kalkkimaalaukset ajoittuvat vuosiin 1510</a:t>
            </a:r>
            <a:r>
              <a:rPr lang="fi-FI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–15</a:t>
            </a:r>
            <a:r>
              <a:rPr lang="fi-FI" sz="2200" dirty="0"/>
              <a:t>22.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Maalausten tarkoitus oli herättää katsojissaan hartautta ja opettaa kristinuskon keskeisiä opinkappaleita.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Lohjan kirkolle maalaukset lahjoitti mahdollisesti Raaseporin linnapäällikkö </a:t>
            </a:r>
            <a:r>
              <a:rPr lang="fi-FI" sz="2200" dirty="0" err="1"/>
              <a:t>Tönne</a:t>
            </a:r>
            <a:r>
              <a:rPr lang="fi-FI" sz="2200" dirty="0"/>
              <a:t> Erikinpoika </a:t>
            </a:r>
            <a:r>
              <a:rPr lang="fi-FI" sz="2200" dirty="0" err="1"/>
              <a:t>Tott</a:t>
            </a:r>
            <a:r>
              <a:rPr lang="fi-FI" sz="2200" dirty="0"/>
              <a:t> (1490-1513).</a:t>
            </a:r>
          </a:p>
        </p:txBody>
      </p:sp>
      <p:pic>
        <p:nvPicPr>
          <p:cNvPr id="5" name="Kuva 4" descr="Kuva, joka sisältää kohteen puu, ulko, rakennus, maa&#10;&#10;Kuvaus luotu automaattisesti">
            <a:extLst>
              <a:ext uri="{FF2B5EF4-FFF2-40B4-BE49-F238E27FC236}">
                <a16:creationId xmlns:a16="http://schemas.microsoft.com/office/drawing/2014/main" id="{C1E2ED4A-EC76-410D-90C1-D28615411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274"/>
            <a:ext cx="4735032" cy="355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istuminen, vaatetus&#10;&#10;Kuvaus luotu automaattisesti">
            <a:extLst>
              <a:ext uri="{FF2B5EF4-FFF2-40B4-BE49-F238E27FC236}">
                <a16:creationId xmlns:a16="http://schemas.microsoft.com/office/drawing/2014/main" id="{AA7BA66E-C9F0-49B2-8CEA-05487A0CC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914279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5186940" y="4649544"/>
            <a:ext cx="3701877" cy="1871331"/>
          </a:xfrm>
          <a:prstGeom prst="rect">
            <a:avLst/>
          </a:prstGeom>
          <a:gradFill>
            <a:gsLst>
              <a:gs pos="0">
                <a:srgbClr val="898E2A"/>
              </a:gs>
              <a:gs pos="100000">
                <a:srgbClr val="898E2A"/>
              </a:gs>
              <a:gs pos="100000">
                <a:srgbClr val="A8D08C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ctr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 on maalattu kuivan laastin päälle </a:t>
            </a:r>
            <a:r>
              <a:rPr lang="fi-FI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secco</a:t>
            </a: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-tekniikalla.</a:t>
            </a:r>
          </a:p>
        </p:txBody>
      </p:sp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D5729430-5540-461B-90BE-79258B6E956E}"/>
              </a:ext>
            </a:extLst>
          </p:cNvPr>
          <p:cNvSpPr txBox="1"/>
          <p:nvPr/>
        </p:nvSpPr>
        <p:spPr>
          <a:xfrm>
            <a:off x="5331425" y="4494912"/>
            <a:ext cx="3557392" cy="2180593"/>
          </a:xfrm>
          <a:prstGeom prst="rect">
            <a:avLst/>
          </a:prstGeom>
          <a:gradFill>
            <a:gsLst>
              <a:gs pos="0">
                <a:srgbClr val="898E2A"/>
              </a:gs>
              <a:gs pos="100000">
                <a:srgbClr val="898E2A"/>
              </a:gs>
              <a:gs pos="100000">
                <a:srgbClr val="A8D08C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ctr">
              <a:lnSpc>
                <a:spcPct val="90000"/>
              </a:lnSpc>
              <a:buSzPts val="1800"/>
            </a:pP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Väri saatiin luonnosta ja maalauksissa käytettiin esim. okraa, rautaoksidia ja kuparisuoloja.</a:t>
            </a:r>
          </a:p>
        </p:txBody>
      </p:sp>
    </p:spTree>
    <p:extLst>
      <p:ext uri="{BB962C8B-B14F-4D97-AF65-F5344CB8AC3E}">
        <p14:creationId xmlns:p14="http://schemas.microsoft.com/office/powerpoint/2010/main" val="5417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istuminen, vaatetus&#10;&#10;Kuvaus luotu automaattisesti">
            <a:extLst>
              <a:ext uri="{FF2B5EF4-FFF2-40B4-BE49-F238E27FC236}">
                <a16:creationId xmlns:a16="http://schemas.microsoft.com/office/drawing/2014/main" id="{AA7BA66E-C9F0-49B2-8CEA-05487A0CC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6279"/>
            <a:ext cx="9143999" cy="6914279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5237481" y="3313797"/>
            <a:ext cx="3557392" cy="2161659"/>
          </a:xfrm>
          <a:prstGeom prst="rect">
            <a:avLst/>
          </a:prstGeom>
          <a:gradFill>
            <a:gsLst>
              <a:gs pos="0">
                <a:srgbClr val="898E2A"/>
              </a:gs>
              <a:gs pos="100000">
                <a:srgbClr val="898E2A"/>
              </a:gs>
              <a:gs pos="100000">
                <a:srgbClr val="A8D08C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ctr">
              <a:lnSpc>
                <a:spcPct val="90000"/>
              </a:lnSpc>
              <a:buSzPts val="1800"/>
            </a:pP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Ihmiset viettävät ylellistä elämää herkuttelun, juopottelun ja huvittelun parissa.</a:t>
            </a:r>
          </a:p>
        </p:txBody>
      </p:sp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D5729430-5540-461B-90BE-79258B6E956E}"/>
              </a:ext>
            </a:extLst>
          </p:cNvPr>
          <p:cNvSpPr txBox="1"/>
          <p:nvPr/>
        </p:nvSpPr>
        <p:spPr>
          <a:xfrm>
            <a:off x="5237481" y="191650"/>
            <a:ext cx="3557392" cy="2749435"/>
          </a:xfrm>
          <a:prstGeom prst="rect">
            <a:avLst/>
          </a:prstGeom>
          <a:gradFill>
            <a:gsLst>
              <a:gs pos="0">
                <a:srgbClr val="898E2A"/>
              </a:gs>
              <a:gs pos="100000">
                <a:srgbClr val="898E2A"/>
              </a:gs>
              <a:gs pos="100000">
                <a:srgbClr val="A8D08C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ctr">
              <a:lnSpc>
                <a:spcPct val="90000"/>
              </a:lnSpc>
              <a:buSzPts val="1800"/>
            </a:pP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Paholaisen pitopöytä kuvaa, miten paholainen vaanii arjessa kaikissa tilanteissa syntisten keskuudessa.</a:t>
            </a:r>
          </a:p>
        </p:txBody>
      </p:sp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A12D1822-0A69-4711-BCBB-F2FC6426C77B}"/>
              </a:ext>
            </a:extLst>
          </p:cNvPr>
          <p:cNvSpPr txBox="1"/>
          <p:nvPr/>
        </p:nvSpPr>
        <p:spPr>
          <a:xfrm>
            <a:off x="5237480" y="191650"/>
            <a:ext cx="3789561" cy="2749435"/>
          </a:xfrm>
          <a:prstGeom prst="rect">
            <a:avLst/>
          </a:prstGeom>
          <a:gradFill>
            <a:gsLst>
              <a:gs pos="0">
                <a:srgbClr val="898E2A"/>
              </a:gs>
              <a:gs pos="100000">
                <a:srgbClr val="898E2A"/>
              </a:gs>
              <a:gs pos="100000">
                <a:srgbClr val="A8D08C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algn="ctr">
              <a:lnSpc>
                <a:spcPct val="90000"/>
              </a:lnSpc>
              <a:buSzPts val="1800"/>
            </a:pP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Ihmiset ovat langenneet paholaisen viekoituksiin. Heillä on päällään renessanssin tyylin mukaiset vaatteet.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2F380C-9956-498E-8A36-357A3DFA9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6187" y="3130488"/>
            <a:ext cx="4720854" cy="3535862"/>
          </a:xfrm>
          <a:prstGeom prst="rect">
            <a:avLst/>
          </a:prstGeom>
        </p:spPr>
      </p:pic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787506A9-F8EF-43FD-B67C-62285D0F53BD}"/>
              </a:ext>
            </a:extLst>
          </p:cNvPr>
          <p:cNvSpPr txBox="1"/>
          <p:nvPr/>
        </p:nvSpPr>
        <p:spPr>
          <a:xfrm>
            <a:off x="4306188" y="363403"/>
            <a:ext cx="4720853" cy="2672383"/>
          </a:xfrm>
          <a:prstGeom prst="rect">
            <a:avLst/>
          </a:prstGeom>
          <a:gradFill>
            <a:gsLst>
              <a:gs pos="0">
                <a:srgbClr val="898E2A"/>
              </a:gs>
              <a:gs pos="100000">
                <a:srgbClr val="898E2A"/>
              </a:gs>
              <a:gs pos="100000">
                <a:srgbClr val="A8D08C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ctr">
              <a:lnSpc>
                <a:spcPct val="90000"/>
              </a:lnSpc>
              <a:buSzPts val="1800"/>
            </a:pPr>
            <a:r>
              <a:rPr lang="fi-FI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 ei liity Raamatun tapahtumiin, vaan on osa kuvasarjaa, joka muistuttaa paholaisen houkutuksista ja kertoo, että niistä voi vapautua rukoilemalla neitsyt Mariaa.  </a:t>
            </a:r>
          </a:p>
        </p:txBody>
      </p:sp>
    </p:spTree>
    <p:extLst>
      <p:ext uri="{BB962C8B-B14F-4D97-AF65-F5344CB8AC3E}">
        <p14:creationId xmlns:p14="http://schemas.microsoft.com/office/powerpoint/2010/main" val="33944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5" grpId="0" animBg="1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b6407259b_0_1"/>
          <p:cNvSpPr txBox="1">
            <a:spLocks noGrp="1"/>
          </p:cNvSpPr>
          <p:nvPr>
            <p:ph type="body" idx="1"/>
          </p:nvPr>
        </p:nvSpPr>
        <p:spPr>
          <a:xfrm>
            <a:off x="3551938" y="1133777"/>
            <a:ext cx="5241187" cy="538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Lohjan kirkon ja Hattulan Pyhän ristin kirkon maalaukset  ovat luultavasti saman maalariryhmän tekemiä.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Maalaukset tehneitä taiteilijoita ei tunneta nimeltä, mikä oli tyypillistä keskiajalle.</a:t>
            </a:r>
            <a:endParaRPr sz="2200" dirty="0"/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200" dirty="0"/>
              <a:t>Taiteilijoita pidettiin pikemminkin käsityöläisinä.</a:t>
            </a:r>
            <a:endParaRPr sz="2200" dirty="0"/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200" dirty="0"/>
              <a:t>Maalauksissa on ilmeisesti otettu mallia ruotsalaisen kirkkokuvitusmestarin </a:t>
            </a:r>
            <a:r>
              <a:rPr lang="fi-FI" sz="2200" dirty="0" err="1"/>
              <a:t>Albertus</a:t>
            </a:r>
            <a:r>
              <a:rPr lang="fi-FI" sz="2200" dirty="0"/>
              <a:t> </a:t>
            </a:r>
            <a:r>
              <a:rPr lang="fi-FI" sz="2200" dirty="0" err="1"/>
              <a:t>Pictorin</a:t>
            </a:r>
            <a:r>
              <a:rPr lang="fi-FI" sz="2200" dirty="0"/>
              <a:t> töistä.</a:t>
            </a:r>
            <a:endParaRPr sz="2200" dirty="0"/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200" dirty="0"/>
              <a:t>Maalausten teossa käytettiin apuna mallikirjoja, joissa oli kuvia esim. keskieurooppalaisista maalauksista.</a:t>
            </a:r>
            <a:endParaRPr sz="2200" dirty="0"/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200" dirty="0"/>
              <a:t>Mallikirjoja ei kuitenkaan kopioitu uskollisesti vaan taiteilijat ovat toteuttaneet myös omia näkemyksiään.</a:t>
            </a:r>
            <a:endParaRPr sz="2200" dirty="0"/>
          </a:p>
        </p:txBody>
      </p:sp>
      <p:pic>
        <p:nvPicPr>
          <p:cNvPr id="4" name="Kuva 3" descr="Kuva, joka sisältää kohteen sisä, seinä, rakennus, pöytä&#10;&#10;Kuvaus luotu automaattisesti">
            <a:extLst>
              <a:ext uri="{FF2B5EF4-FFF2-40B4-BE49-F238E27FC236}">
                <a16:creationId xmlns:a16="http://schemas.microsoft.com/office/drawing/2014/main" id="{3718EF14-D135-47E4-AEBE-D1E257302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3200400" cy="244321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B1CD973-EC06-4EE8-8653-41B2D4C89C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99142"/>
            <a:ext cx="3200400" cy="2395138"/>
          </a:xfrm>
          <a:prstGeom prst="rect">
            <a:avLst/>
          </a:prstGeom>
        </p:spPr>
      </p:pic>
      <p:pic>
        <p:nvPicPr>
          <p:cNvPr id="6" name="Kuva 5" descr="Kuva, joka sisältää kohteen istuminen, vaatetus&#10;&#10;Kuvaus luotu automaattisesti">
            <a:extLst>
              <a:ext uri="{FF2B5EF4-FFF2-40B4-BE49-F238E27FC236}">
                <a16:creationId xmlns:a16="http://schemas.microsoft.com/office/drawing/2014/main" id="{5D2414A4-4E2A-4000-9D01-58BF7F950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494280"/>
            <a:ext cx="3200400" cy="241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24A07F1-14AA-413F-9152-2E783225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6" y="173960"/>
            <a:ext cx="6390167" cy="83635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Aikajana 500 eaa.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–1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jaa.</a:t>
            </a:r>
          </a:p>
        </p:txBody>
      </p:sp>
      <p:pic>
        <p:nvPicPr>
          <p:cNvPr id="5" name="Kuva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6C972A57-0937-43CE-AA6C-F4C7DD8F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36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4EE33AA-4A6A-4CF9-BDAC-325312954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D69211E5-382B-42BF-A76D-15FE51DD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288"/>
            <a:ext cx="9144000" cy="5143500"/>
          </a:xfrm>
          <a:prstGeom prst="rect">
            <a:avLst/>
          </a:prstGeom>
        </p:spPr>
      </p:pic>
      <p:sp>
        <p:nvSpPr>
          <p:cNvPr id="7" name="Otsikko 3">
            <a:extLst>
              <a:ext uri="{FF2B5EF4-FFF2-40B4-BE49-F238E27FC236}">
                <a16:creationId xmlns:a16="http://schemas.microsoft.com/office/drawing/2014/main" id="{0B677F40-A53C-4785-96A2-0A34548164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390167" cy="83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Aikajana 500 eaa.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–1</a:t>
            </a:r>
            <a:r>
              <a:rPr lang="fi-FI" sz="3600" b="1" dirty="0">
                <a:solidFill>
                  <a:srgbClr val="FEC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jaa.</a:t>
            </a:r>
          </a:p>
        </p:txBody>
      </p:sp>
    </p:spTree>
    <p:extLst>
      <p:ext uri="{BB962C8B-B14F-4D97-AF65-F5344CB8AC3E}">
        <p14:creationId xmlns:p14="http://schemas.microsoft.com/office/powerpoint/2010/main" val="414083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271</Words>
  <Application>Microsoft Office PowerPoint</Application>
  <PresentationFormat>Näytössä katseltava diaesitys (4:3)</PresentationFormat>
  <Paragraphs>22</Paragraphs>
  <Slides>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Office-teema</vt:lpstr>
      <vt:lpstr>I Osaksi Ruotsia Eurooppaa ja kristikuntaa</vt:lpstr>
      <vt:lpstr>Paholaisen pitopöytä,  n. 1510–1522, Lohjan Pyhän Laurin kirkon seinämaalaus.</vt:lpstr>
      <vt:lpstr>PowerPoint-esitys</vt:lpstr>
      <vt:lpstr>PowerPoint-esitys</vt:lpstr>
      <vt:lpstr>PowerPoint-esitys</vt:lpstr>
      <vt:lpstr>PowerPoint-esitys</vt:lpstr>
      <vt:lpstr>Aikajana 500 eaa.–1150 jaa.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Osaksi Ruotsia Eurooppaa ja kristikuntaa Kuvanavaus</dc:title>
  <dc:creator>Minna Sallanen</dc:creator>
  <cp:lastModifiedBy>Minna Sallanen</cp:lastModifiedBy>
  <cp:revision>17</cp:revision>
  <dcterms:created xsi:type="dcterms:W3CDTF">2019-05-29T10:24:56Z</dcterms:created>
  <dcterms:modified xsi:type="dcterms:W3CDTF">2019-08-02T11:32:09Z</dcterms:modified>
</cp:coreProperties>
</file>