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PXUJ+3WTyx6UBCGh33DkIH0pX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5" Type="http://customschemas.google.com/relationships/presentationmetadata" Target="metadata"/><Relationship Id="rId2" Type="http://schemas.openxmlformats.org/officeDocument/2006/relationships/customXml" Target="../customXml/item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ec37e77f6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ec37e77f6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59;gfec37e77f6_0_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ec37e77f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ec37e77f6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gfec37e77f6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fec37e77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fec37e77f6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fec37e77f6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ec37e7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ec37e77f6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fec37e77f6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ec37e77f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ec37e77f6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fec37e77f6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fec37e77f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fec37e77f6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fec37e77f6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ec37e77f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ec37e77f6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fec37e77f6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fec37e77f6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fec37e77f6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fec37e77f6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ec37e77f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fec37e77f6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fec37e77f6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4. Kriittinen ajattelu</a:t>
            </a:r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4. Kriittinen ajattelu</a:t>
            </a:r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4. Kriittinen ajattelu</a:t>
            </a:r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4. Kriittinen ajattelu</a:t>
            </a:r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4. Kriittinen ajattelu</a:t>
            </a:r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" name="Google Shape;14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/>
          </a:p>
        </p:txBody>
      </p:sp>
      <p:sp>
        <p:nvSpPr>
          <p:cNvPr id="16" name="Google Shape;16;p5"/>
          <p:cNvSpPr txBox="1"/>
          <p:nvPr/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Tähän tekstiä Calibri-fontilla ja koolla 26.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Fontin väri on musta.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Mielellään kirjoitetaan lyhyillä, kokonaisilla lauseilla.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 käytetään palluroita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mutta sisennetyt kohdat merkitään ranskalaisin viivoin.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4</a:t>
            </a:r>
            <a:r>
              <a:rPr lang="fi-FI" sz="48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i-FI" dirty="0"/>
              <a:t>Kriittinen ajattelu</a:t>
            </a:r>
            <a:endParaRPr dirty="0"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fi-FI"/>
              <a:t>Ydinsisällöt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fec37e77f6_0_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3" name="Kuva 2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85C8325A-14CE-8DAF-973F-07AB4EE49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16" y="2119347"/>
            <a:ext cx="9659367" cy="2889693"/>
          </a:xfrm>
          <a:prstGeom prst="rect">
            <a:avLst/>
          </a:prstGeom>
        </p:spPr>
      </p:pic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3BF58483-9C2A-F473-D6FB-F106DF3AE8B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ec37e77f6_0_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Propaganda</a:t>
            </a:r>
            <a:endParaRPr/>
          </a:p>
        </p:txBody>
      </p:sp>
      <p:sp>
        <p:nvSpPr>
          <p:cNvPr id="70" name="Google Shape;70;gfec37e77f6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71" name="Google Shape;71;gfec37e77f6_0_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b="1" dirty="0"/>
              <a:t>Valkoinen propaganda</a:t>
            </a:r>
            <a:r>
              <a:rPr lang="fi-FI" dirty="0"/>
              <a:t>: avointa ja yleensä kohtuullisen todenmukaista oman asian erinomaisuuden esittelyä, tyypillisesti kuitenkin yksipuolista ja kaunisteltua.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b="1" dirty="0"/>
              <a:t>Musta propaganda</a:t>
            </a:r>
            <a:r>
              <a:rPr lang="fi-FI" dirty="0"/>
              <a:t>: kärjistettyä, liioittelevaa ja usein suorastaan valheellista toisen asian mustamaalaamista tai sillä pelottelua.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FB963B5A-F920-896E-C757-120A5619DBE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fec37e77f6_0_14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Salaliittoteoria</a:t>
            </a:r>
            <a:endParaRPr/>
          </a:p>
        </p:txBody>
      </p:sp>
      <p:sp>
        <p:nvSpPr>
          <p:cNvPr id="78" name="Google Shape;78;gfec37e77f6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79" name="Google Shape;79;gfec37e77f6_0_14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Vaihtoehtoinen selitys jollekin tapahtumalle tai vallitsevalle tilanteelle.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Salaliittoteorian mukaan asiantilan laajalti jaettu ja hyväksytty selitys on vääristelty ja oikeasti sen taustalla on jokin vaikutusvaltainen ryhmittymä eli salaliitto.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Salaliittoteoriat jaetaan usein kahteen luokkaan: yksittäisiä tapauksia koskeviin teorioihin ja ”kaiken selityksiin”.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B5873F2-7675-E3A4-D20B-DAEE64B7C2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ec37e77f6_0_21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Kriittinen ajattelu: kysyminen</a:t>
            </a:r>
            <a:endParaRPr/>
          </a:p>
        </p:txBody>
      </p:sp>
      <p:sp>
        <p:nvSpPr>
          <p:cNvPr id="86" name="Google Shape;86;gfec37e77f6_0_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sp>
        <p:nvSpPr>
          <p:cNvPr id="87" name="Google Shape;87;gfec37e77f6_0_21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Mitä väite tarkoittaa, mikä tarkkaan ottaen on ydinväite?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Ovatko väitteen keskeiset käsitteet yksiselitteisiä vai epämääräisiä?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Käytetäänkö väitteessä ohjailevaa retoriikkaa, tunteisiin vetoamista tai tarkoituksellisen monimerkityksisiä käsitteitä?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Ottavatko perustelut huomioon kaikki asian kannalta olennaiset näkökulmat?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13BB377-CF15-5C19-C409-886870AD71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ec37e77f6_0_28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Onko väitteelle jokin perustelu?</a:t>
            </a:r>
            <a:endParaRPr/>
          </a:p>
        </p:txBody>
      </p:sp>
      <p:sp>
        <p:nvSpPr>
          <p:cNvPr id="94" name="Google Shape;94;gfec37e77f6_0_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sp>
        <p:nvSpPr>
          <p:cNvPr id="95" name="Google Shape;95;gfec37e77f6_0_28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Ei, se on vain esittäjänsä tunne tai mielipide.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Ei, sen esittäjä vain väittää, että asia on itsestään selvä.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D50DD14-5FBD-DA9A-5678-2C433D88DA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ec37e77f6_0_35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Onko väitteelle hyvät perustelut?</a:t>
            </a:r>
            <a:endParaRPr/>
          </a:p>
        </p:txBody>
      </p:sp>
      <p:sp>
        <p:nvSpPr>
          <p:cNvPr id="102" name="Google Shape;102;gfec37e77f6_0_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sp>
        <p:nvSpPr>
          <p:cNvPr id="103" name="Google Shape;103;gfec37e77f6_0_35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Ei, sen esittäjä on vain lukenut internetistä, että asia on niin.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Ei, koska sen esittäjällä on vain oma tai toisen yksittäinen kokemus asiasta.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Ei, väitteen esittäjän perustelut ovat keskenään ristiriitaisia.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63038B3-93B3-08F0-0CB4-DD1C30E484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fec37e77f6_0_42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Auktoriteetti perusteluna</a:t>
            </a:r>
            <a:endParaRPr/>
          </a:p>
        </p:txBody>
      </p:sp>
      <p:sp>
        <p:nvSpPr>
          <p:cNvPr id="110" name="Google Shape;110;gfec37e77f6_0_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  <p:sp>
        <p:nvSpPr>
          <p:cNvPr id="111" name="Google Shape;111;gfec37e77f6_0_42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Koska emme tiedä itse kaikesta kaikkea, meidän on monissa tapauksissa luotettava auktoriteetteihin.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Tiukan filosofisesti auktoriteettiin vetoaminen ei riitä perusteluksi, mutta tavallisessa elämässä sen voi ajatella riittävän tapauksissa, joissa asiaa ei ole mahdollista tutkia itse, esimerkiksi oman asiantuntijuuden heikkouden vuoksi.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Ongelmana on uskottavien auktoriteettien tunnistaminen ja eritoten kilpailevien auktoriteettien välillä valitseminen.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FCE544A-41A1-5ADB-1E14-02E25530F7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ec37e77f6_0_49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Kausaliteetti ja korrelaatio</a:t>
            </a:r>
            <a:endParaRPr/>
          </a:p>
        </p:txBody>
      </p:sp>
      <p:sp>
        <p:nvSpPr>
          <p:cNvPr id="118" name="Google Shape;118;gfec37e77f6_0_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  <p:sp>
        <p:nvSpPr>
          <p:cNvPr id="119" name="Google Shape;119;gfec37e77f6_0_49"/>
          <p:cNvSpPr txBox="1">
            <a:spLocks noGrp="1"/>
          </p:cNvSpPr>
          <p:nvPr>
            <p:ph type="body" idx="1"/>
          </p:nvPr>
        </p:nvSpPr>
        <p:spPr>
          <a:xfrm>
            <a:off x="838200" y="1882066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Onko väitteen perusteluksi esitetty syy-seuraussuhde todellinen?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7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Pelkkä korrelaation olemassaolo ei todista, että juuri X on Y:n syy (yhtä hyvin Y voisi olla X:n syy). Jotta voisi perustella korrelaatioon viitaten, että X on Y:n syy, pitää olla jokin tuon korrelaation ulkopuolinen syy, joka perustelee, miksi oletettu syy-seuraussuhde toimii juuri oletettuun suuntaan.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7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Voiko kyseessä olla korrelaatio, jossa kahdella ilmiöllä on jokin kolmas yhteinen tekijä, joka aiheuttaa molemmat?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7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Voiko kyseessä olla korrelaatio, joka ilmenee sattumalta, ilman mitään syy-yhteyttä?</a:t>
            </a: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4C40A42-779A-B536-D6C1-5559D490919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fec37e77f6_0_56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Toimintaan kehottavat väitteet</a:t>
            </a:r>
            <a:endParaRPr/>
          </a:p>
        </p:txBody>
      </p:sp>
      <p:sp>
        <p:nvSpPr>
          <p:cNvPr id="126" name="Google Shape;126;gfec37e77f6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10</a:t>
            </a:fld>
            <a:endParaRPr/>
          </a:p>
        </p:txBody>
      </p:sp>
      <p:sp>
        <p:nvSpPr>
          <p:cNvPr id="127" name="Google Shape;127;gfec37e77f6_0_56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Onko esitetty tavoite tavoittelemisen arvoinen?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Seuraako oletettu tavoite esitetystä toimintamallista?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lang="fi-FI" sz="800" dirty="0"/>
          </a:p>
          <a:p>
            <a:pPr marL="45720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Onko esitetyllä toimintamallilla muita, mahdollisesti painavampia seurauksia?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090F7C53-E2AA-C5E5-329D-3F4C5C5B800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4. Kriittinen ajattelu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9B7164-274C-4C18-8544-263A8E503172}">
  <ds:schemaRefs>
    <ds:schemaRef ds:uri="http://schemas.microsoft.com/office/2006/metadata/properties"/>
    <ds:schemaRef ds:uri="http://schemas.microsoft.com/office/infopath/2007/PartnerControls"/>
    <ds:schemaRef ds:uri="f0974581-4bbf-443e-902f-14073e9fb4f6"/>
    <ds:schemaRef ds:uri="f4750cce-e850-4c6e-b990-1a1612c71b49"/>
  </ds:schemaRefs>
</ds:datastoreItem>
</file>

<file path=customXml/itemProps2.xml><?xml version="1.0" encoding="utf-8"?>
<ds:datastoreItem xmlns:ds="http://schemas.openxmlformats.org/officeDocument/2006/customXml" ds:itemID="{6CE6DD59-6677-4F25-91C6-65E897FF9E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4A0A06-47BD-451C-8C86-F111ED5D6E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50cce-e850-4c6e-b990-1a1612c71b49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436</Words>
  <Application>Microsoft Office PowerPoint</Application>
  <PresentationFormat>Laajakuva</PresentationFormat>
  <Paragraphs>77</Paragraphs>
  <Slides>10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Office-teema</vt:lpstr>
      <vt:lpstr>4. Kriittinen ajattelu</vt:lpstr>
      <vt:lpstr>PowerPoint-esitys</vt:lpstr>
      <vt:lpstr>Propaganda</vt:lpstr>
      <vt:lpstr>Salaliittoteoria</vt:lpstr>
      <vt:lpstr>Kriittinen ajattelu: kysyminen</vt:lpstr>
      <vt:lpstr>Onko väitteelle jokin perustelu?</vt:lpstr>
      <vt:lpstr>Onko väitteelle hyvät perustelut?</vt:lpstr>
      <vt:lpstr>Auktoriteetti perusteluna</vt:lpstr>
      <vt:lpstr>Kausaliteetti ja korrelaatio</vt:lpstr>
      <vt:lpstr>Toimintaan kehottavat väitteet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Onditi Zacharias Adell</dc:creator>
  <cp:lastModifiedBy>Onditi Zacharias Adell</cp:lastModifiedBy>
  <cp:revision>1</cp:revision>
  <dcterms:created xsi:type="dcterms:W3CDTF">2021-06-01T16:07:13Z</dcterms:created>
  <dcterms:modified xsi:type="dcterms:W3CDTF">2026-10-13T06:54:24Z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