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0" r:id="rId1"/>
  </p:sldMasterIdLst>
  <p:notesMasterIdLst>
    <p:notesMasterId r:id="rId73"/>
  </p:notesMasterIdLst>
  <p:handoutMasterIdLst>
    <p:handoutMasterId r:id="rId74"/>
  </p:handoutMasterIdLst>
  <p:sldIdLst>
    <p:sldId id="334" r:id="rId2"/>
    <p:sldId id="256" r:id="rId3"/>
    <p:sldId id="271" r:id="rId4"/>
    <p:sldId id="307" r:id="rId5"/>
    <p:sldId id="399" r:id="rId6"/>
    <p:sldId id="400" r:id="rId7"/>
    <p:sldId id="401" r:id="rId8"/>
    <p:sldId id="402" r:id="rId9"/>
    <p:sldId id="354" r:id="rId10"/>
    <p:sldId id="356" r:id="rId11"/>
    <p:sldId id="355" r:id="rId12"/>
    <p:sldId id="363" r:id="rId13"/>
    <p:sldId id="270" r:id="rId14"/>
    <p:sldId id="278" r:id="rId15"/>
    <p:sldId id="358" r:id="rId16"/>
    <p:sldId id="359" r:id="rId17"/>
    <p:sldId id="364" r:id="rId18"/>
    <p:sldId id="365" r:id="rId19"/>
    <p:sldId id="366" r:id="rId20"/>
    <p:sldId id="367" r:id="rId21"/>
    <p:sldId id="284" r:id="rId22"/>
    <p:sldId id="298" r:id="rId23"/>
    <p:sldId id="368" r:id="rId24"/>
    <p:sldId id="274" r:id="rId25"/>
    <p:sldId id="403" r:id="rId26"/>
    <p:sldId id="257" r:id="rId27"/>
    <p:sldId id="258" r:id="rId28"/>
    <p:sldId id="337" r:id="rId29"/>
    <p:sldId id="259" r:id="rId30"/>
    <p:sldId id="369" r:id="rId31"/>
    <p:sldId id="260" r:id="rId32"/>
    <p:sldId id="312" r:id="rId33"/>
    <p:sldId id="370" r:id="rId34"/>
    <p:sldId id="381" r:id="rId35"/>
    <p:sldId id="361" r:id="rId36"/>
    <p:sldId id="388" r:id="rId37"/>
    <p:sldId id="380" r:id="rId38"/>
    <p:sldId id="362" r:id="rId39"/>
    <p:sldId id="313" r:id="rId40"/>
    <p:sldId id="371" r:id="rId41"/>
    <p:sldId id="315" r:id="rId42"/>
    <p:sldId id="346" r:id="rId43"/>
    <p:sldId id="332" r:id="rId44"/>
    <p:sldId id="316" r:id="rId45"/>
    <p:sldId id="351" r:id="rId46"/>
    <p:sldId id="319" r:id="rId47"/>
    <p:sldId id="384" r:id="rId48"/>
    <p:sldId id="320" r:id="rId49"/>
    <p:sldId id="321" r:id="rId50"/>
    <p:sldId id="389" r:id="rId51"/>
    <p:sldId id="404" r:id="rId52"/>
    <p:sldId id="390" r:id="rId53"/>
    <p:sldId id="392" r:id="rId54"/>
    <p:sldId id="405" r:id="rId55"/>
    <p:sldId id="393" r:id="rId56"/>
    <p:sldId id="267" r:id="rId57"/>
    <p:sldId id="322" r:id="rId58"/>
    <p:sldId id="382" r:id="rId59"/>
    <p:sldId id="301" r:id="rId60"/>
    <p:sldId id="268" r:id="rId61"/>
    <p:sldId id="398" r:id="rId62"/>
    <p:sldId id="269" r:id="rId63"/>
    <p:sldId id="323" r:id="rId64"/>
    <p:sldId id="406" r:id="rId65"/>
    <p:sldId id="326" r:id="rId66"/>
    <p:sldId id="288" r:id="rId67"/>
    <p:sldId id="342" r:id="rId68"/>
    <p:sldId id="336" r:id="rId69"/>
    <p:sldId id="344" r:id="rId70"/>
    <p:sldId id="352" r:id="rId71"/>
    <p:sldId id="353" r:id="rId72"/>
  </p:sldIdLst>
  <p:sldSz cx="9144000" cy="6858000" type="screen4x3"/>
  <p:notesSz cx="6797675" cy="9926638"/>
  <p:defaultTex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253">
          <p15:clr>
            <a:srgbClr val="A4A3A4"/>
          </p15:clr>
        </p15:guide>
        <p15:guide id="2" pos="385">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CC9900"/>
    <a:srgbClr val="003399"/>
    <a:srgbClr val="FFD661"/>
    <a:srgbClr val="FFCC99"/>
    <a:srgbClr val="CCFFCC"/>
    <a:srgbClr val="24A827"/>
    <a:srgbClr val="C3F8A6"/>
    <a:srgbClr val="33CC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Vaalea tyyli 3 - Korostus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Vaalea tyyli 3 - Korostus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7" autoAdjust="0"/>
    <p:restoredTop sz="91045" autoAdjust="0"/>
  </p:normalViewPr>
  <p:slideViewPr>
    <p:cSldViewPr showGuides="1">
      <p:cViewPr varScale="1">
        <p:scale>
          <a:sx n="105" d="100"/>
          <a:sy n="105" d="100"/>
        </p:scale>
        <p:origin x="2190" y="102"/>
      </p:cViewPr>
      <p:guideLst>
        <p:guide orient="horz" pos="1253"/>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showGuides="1">
      <p:cViewPr varScale="1">
        <p:scale>
          <a:sx n="76" d="100"/>
          <a:sy n="76" d="100"/>
        </p:scale>
        <p:origin x="-397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45862" cy="495793"/>
          </a:xfrm>
          <a:prstGeom prst="rect">
            <a:avLst/>
          </a:prstGeom>
        </p:spPr>
        <p:txBody>
          <a:bodyPr vert="horz" lIns="88230" tIns="44115" rIns="88230" bIns="44115" rtlCol="0"/>
          <a:lstStyle>
            <a:lvl1pPr algn="l">
              <a:defRPr sz="1200" smtClean="0"/>
            </a:lvl1pPr>
          </a:lstStyle>
          <a:p>
            <a:pPr>
              <a:defRPr/>
            </a:pPr>
            <a:endParaRPr lang="fi-FI"/>
          </a:p>
        </p:txBody>
      </p:sp>
      <p:sp>
        <p:nvSpPr>
          <p:cNvPr id="3" name="Päivämäärän paikkamerkki 2"/>
          <p:cNvSpPr>
            <a:spLocks noGrp="1"/>
          </p:cNvSpPr>
          <p:nvPr>
            <p:ph type="dt" sz="quarter" idx="1"/>
          </p:nvPr>
        </p:nvSpPr>
        <p:spPr>
          <a:xfrm>
            <a:off x="3850294" y="1"/>
            <a:ext cx="2945862" cy="495793"/>
          </a:xfrm>
          <a:prstGeom prst="rect">
            <a:avLst/>
          </a:prstGeom>
        </p:spPr>
        <p:txBody>
          <a:bodyPr vert="horz" lIns="88230" tIns="44115" rIns="88230" bIns="44115" rtlCol="0"/>
          <a:lstStyle>
            <a:lvl1pPr algn="r">
              <a:defRPr sz="1200" smtClean="0"/>
            </a:lvl1pPr>
          </a:lstStyle>
          <a:p>
            <a:pPr>
              <a:defRPr/>
            </a:pPr>
            <a:fld id="{1EF8ABC2-A499-4AC7-BD65-4D895113196F}" type="datetimeFigureOut">
              <a:rPr lang="fi-FI"/>
              <a:pPr>
                <a:defRPr/>
              </a:pPr>
              <a:t>24.10.2019</a:t>
            </a:fld>
            <a:endParaRPr lang="fi-FI"/>
          </a:p>
        </p:txBody>
      </p:sp>
      <p:sp>
        <p:nvSpPr>
          <p:cNvPr id="4" name="Alatunnisteen paikkamerkki 3"/>
          <p:cNvSpPr>
            <a:spLocks noGrp="1"/>
          </p:cNvSpPr>
          <p:nvPr>
            <p:ph type="ftr" sz="quarter" idx="2"/>
          </p:nvPr>
        </p:nvSpPr>
        <p:spPr>
          <a:xfrm>
            <a:off x="0" y="9429305"/>
            <a:ext cx="2945862" cy="495793"/>
          </a:xfrm>
          <a:prstGeom prst="rect">
            <a:avLst/>
          </a:prstGeom>
        </p:spPr>
        <p:txBody>
          <a:bodyPr vert="horz" lIns="88230" tIns="44115" rIns="88230" bIns="44115" rtlCol="0" anchor="b"/>
          <a:lstStyle>
            <a:lvl1pPr algn="l">
              <a:defRPr sz="1200" smtClean="0"/>
            </a:lvl1pPr>
          </a:lstStyle>
          <a:p>
            <a:pPr>
              <a:defRPr/>
            </a:pPr>
            <a:endParaRPr lang="fi-FI"/>
          </a:p>
        </p:txBody>
      </p:sp>
      <p:sp>
        <p:nvSpPr>
          <p:cNvPr id="5" name="Dian numeron paikkamerkki 4"/>
          <p:cNvSpPr>
            <a:spLocks noGrp="1"/>
          </p:cNvSpPr>
          <p:nvPr>
            <p:ph type="sldNum" sz="quarter" idx="3"/>
          </p:nvPr>
        </p:nvSpPr>
        <p:spPr>
          <a:xfrm>
            <a:off x="3850294" y="9429305"/>
            <a:ext cx="2945862" cy="495793"/>
          </a:xfrm>
          <a:prstGeom prst="rect">
            <a:avLst/>
          </a:prstGeom>
        </p:spPr>
        <p:txBody>
          <a:bodyPr vert="horz" lIns="88230" tIns="44115" rIns="88230" bIns="44115" rtlCol="0" anchor="b"/>
          <a:lstStyle>
            <a:lvl1pPr algn="r">
              <a:defRPr sz="1200" smtClean="0"/>
            </a:lvl1pPr>
          </a:lstStyle>
          <a:p>
            <a:pPr>
              <a:defRPr/>
            </a:pPr>
            <a:fld id="{5E4F3175-E8F1-482D-8E01-E0F2D1CA3A7B}" type="slidenum">
              <a:rPr lang="fi-FI"/>
              <a:pPr>
                <a:defRPr/>
              </a:pPr>
              <a:t>‹#›</a:t>
            </a:fld>
            <a:endParaRPr lang="fi-FI"/>
          </a:p>
        </p:txBody>
      </p:sp>
    </p:spTree>
    <p:extLst>
      <p:ext uri="{BB962C8B-B14F-4D97-AF65-F5344CB8AC3E}">
        <p14:creationId xmlns:p14="http://schemas.microsoft.com/office/powerpoint/2010/main" val="2398252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12B75CE-D3EA-4679-A916-8A6E95DB7808}" type="datetimeFigureOut">
              <a:rPr lang="fi-FI" smtClean="0"/>
              <a:t>24.10.2019</a:t>
            </a:fld>
            <a:endParaRPr lang="fi-FI"/>
          </a:p>
        </p:txBody>
      </p:sp>
      <p:sp>
        <p:nvSpPr>
          <p:cNvPr id="4" name="Dian kuvan paikkamerkki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B216BC3-6736-4107-8027-A79F237D93B5}" type="slidenum">
              <a:rPr lang="fi-FI" smtClean="0"/>
              <a:t>‹#›</a:t>
            </a:fld>
            <a:endParaRPr lang="fi-FI"/>
          </a:p>
        </p:txBody>
      </p:sp>
    </p:spTree>
    <p:extLst>
      <p:ext uri="{BB962C8B-B14F-4D97-AF65-F5344CB8AC3E}">
        <p14:creationId xmlns:p14="http://schemas.microsoft.com/office/powerpoint/2010/main" val="139650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2</a:t>
            </a:fld>
            <a:endParaRPr lang="fi-FI"/>
          </a:p>
        </p:txBody>
      </p:sp>
    </p:spTree>
    <p:extLst>
      <p:ext uri="{BB962C8B-B14F-4D97-AF65-F5344CB8AC3E}">
        <p14:creationId xmlns:p14="http://schemas.microsoft.com/office/powerpoint/2010/main" val="328094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BB216BC3-6736-4107-8027-A79F237D93B5}" type="slidenum">
              <a:rPr lang="fi-FI" smtClean="0"/>
              <a:t>36</a:t>
            </a:fld>
            <a:endParaRPr lang="fi-FI"/>
          </a:p>
        </p:txBody>
      </p:sp>
    </p:spTree>
    <p:extLst>
      <p:ext uri="{BB962C8B-B14F-4D97-AF65-F5344CB8AC3E}">
        <p14:creationId xmlns:p14="http://schemas.microsoft.com/office/powerpoint/2010/main" val="36519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BB216BC3-6736-4107-8027-A79F237D93B5}" type="slidenum">
              <a:rPr lang="fi-FI" smtClean="0"/>
              <a:t>71</a:t>
            </a:fld>
            <a:endParaRPr lang="fi-FI"/>
          </a:p>
        </p:txBody>
      </p:sp>
    </p:spTree>
    <p:extLst>
      <p:ext uri="{BB962C8B-B14F-4D97-AF65-F5344CB8AC3E}">
        <p14:creationId xmlns:p14="http://schemas.microsoft.com/office/powerpoint/2010/main" val="3177793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046328" cy="666936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fi-FI" dirty="0" smtClean="0"/>
              <a:t>Muokkaa perustyylejä naps.</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fi-FI" smtClean="0"/>
              <a:t>Muokkaa perustyylejä naps.</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Vedä kuva paikkamerkkiin tai lisää napsauttamalla kuvaketta</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fi-FI" smtClean="0"/>
              <a:t>Muokkaa perustyylejä naps.</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fi-FI" smtClean="0"/>
              <a:t>Muokkaa perustyylejä naps.</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fi-FI" smtClean="0"/>
              <a:t>Muokkaa perustyylejä naps.</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arake">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fi-FI" smtClean="0"/>
              <a:t>Muokkaa perustyylejä naps.</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kuvasarake">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fi-FI" smtClean="0"/>
              <a:t>Muokkaa perustyylejä naps.</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Vedä kuva paikkamerkkiin tai lisää napsauttamalla kuvaketta</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Vedä kuva paikkamerkkiin tai lisää napsauttamalla kuvaketta</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Vedä kuva paikkamerkkiin tai lisää napsauttamalla kuvaketta</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3" name="Date Placeholder 2"/>
          <p:cNvSpPr>
            <a:spLocks noGrp="1"/>
          </p:cNvSpPr>
          <p:nvPr>
            <p:ph type="dt" sz="half" idx="10"/>
          </p:nvPr>
        </p:nvSpPr>
        <p:spPr/>
        <p:txBody>
          <a:bodyPr/>
          <a:lstStyle/>
          <a:p>
            <a:fld id="{48A87A34-81AB-432B-8DAE-1953F412C126}" type="datetimeFigureOut">
              <a:rPr lang="en-US" smtClean="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smtClean="0"/>
              <a:t>Muokkaa perustyylejä naps.</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fi-FI" smtClean="0"/>
              <a:t>Muokkaa perustyylejä naps.</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8988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a:noFill/>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Tree>
    <p:extLst>
      <p:ext uri="{BB962C8B-B14F-4D97-AF65-F5344CB8AC3E}">
        <p14:creationId xmlns:p14="http://schemas.microsoft.com/office/powerpoint/2010/main" val="7002761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smtClean="0"/>
              <a:t>Muokkaa perustyylejä naps.</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817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1087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76323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6010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1533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2663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5279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0387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4394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4486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fi-FI" smtClean="0"/>
              <a:t>Muokkaa perustyylejä naps.</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9227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6744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1915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05442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921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37035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1795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0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440673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2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0379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3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3257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fi-FI" smtClean="0"/>
              <a:t>Muokkaa perustyylejä naps.</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7177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8756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56225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86739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2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459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3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27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6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962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Kaksi sisältökohdet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974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7_Otsikko ja sisältö">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384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40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fi-FI" smtClean="0"/>
              <a:t>Muokkaa perustyylejä naps.</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2" name="Content Placeholder 3"/>
          <p:cNvSpPr>
            <a:spLocks noGrp="1"/>
          </p:cNvSpPr>
          <p:nvPr>
            <p:ph sz="quarter" idx="13"/>
          </p:nvPr>
        </p:nvSpPr>
        <p:spPr>
          <a:xfrm>
            <a:off x="685331" y="3051013"/>
            <a:ext cx="3829520" cy="27401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3" name="Content Placeholder 5"/>
          <p:cNvSpPr>
            <a:spLocks noGrp="1"/>
          </p:cNvSpPr>
          <p:nvPr>
            <p:ph sz="quarter" idx="14"/>
          </p:nvPr>
        </p:nvSpPr>
        <p:spPr>
          <a:xfrm>
            <a:off x="4629150" y="3051013"/>
            <a:ext cx="3829051" cy="2740187"/>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883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2927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Otsikollinen sisältö">
    <p:spTree>
      <p:nvGrpSpPr>
        <p:cNvPr id="1" name=""/>
        <p:cNvGrpSpPr/>
        <p:nvPr/>
      </p:nvGrpSpPr>
      <p:grpSpPr>
        <a:xfrm>
          <a:off x="0" y="0"/>
          <a:ext cx="0" cy="0"/>
          <a:chOff x="0" y="0"/>
          <a:chExt cx="0" cy="0"/>
        </a:xfrm>
      </p:grpSpPr>
      <p:sp useBgFill="1">
        <p:nvSpPr>
          <p:cNvPr id="2" name="Otsikko 1"/>
          <p:cNvSpPr>
            <a:spLocks noGrp="1"/>
          </p:cNvSpPr>
          <p:nvPr>
            <p:ph type="title"/>
          </p:nvPr>
        </p:nvSpPr>
        <p:spPr/>
        <p:txBody>
          <a:bodyPr/>
          <a:lstStyle/>
          <a:p>
            <a:r>
              <a:rPr lang="fi-FI" dirty="0" smtClean="0"/>
              <a:t>Muokkaa perustyylejä naps.</a:t>
            </a:r>
            <a:endParaRPr lang="fi-FI" dirty="0"/>
          </a:p>
        </p:txBody>
      </p:sp>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99392"/>
            <a:ext cx="6157658" cy="936104"/>
          </a:xfrm>
          <a:prstGeom prst="rect">
            <a:avLst/>
          </a:prstGeom>
        </p:spPr>
      </p:pic>
    </p:spTree>
    <p:extLst>
      <p:ext uri="{BB962C8B-B14F-4D97-AF65-F5344CB8AC3E}">
        <p14:creationId xmlns:p14="http://schemas.microsoft.com/office/powerpoint/2010/main" val="297531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i-FI" smtClean="0"/>
              <a:t>Muokkaa perustyylejä naps.</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fi-FI" smtClean="0"/>
              <a:t>Muokkaa perustyylejä naps.</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fi-FI" smtClean="0"/>
              <a:t>Muokkaa perustyylejä naps.</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Vedä kuva paikkamerkkiin tai lisää napsauttamalla kuvaketta</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48A87A34-81AB-432B-8DAE-1953F412C126}" type="datetimeFigureOut">
              <a:rPr lang="en-US" smtClean="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54">
            <a:alphaModFix/>
            <a:extLst>
              <a:ext uri="{28A0092B-C50C-407E-A947-70E740481C1C}">
                <a14:useLocalDpi xmlns:a14="http://schemas.microsoft.com/office/drawing/2010/main" val="0"/>
              </a:ext>
            </a:extLst>
          </a:blip>
          <a:srcRect/>
          <a:stretch>
            <a:fillRect/>
          </a:stretch>
        </p:blipFill>
        <p:spPr bwMode="auto">
          <a:xfrm>
            <a:off x="1" y="-1"/>
            <a:ext cx="9144002" cy="2367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fi-FI" smtClean="0"/>
              <a:t>Muokkaa perustyylejä naps.</a:t>
            </a:r>
            <a:endParaRPr lang="en-US" dirty="0"/>
          </a:p>
        </p:txBody>
      </p:sp>
      <p:sp>
        <p:nvSpPr>
          <p:cNvPr id="3" name="Text Placeholder 2"/>
          <p:cNvSpPr>
            <a:spLocks noGrp="1"/>
          </p:cNvSpPr>
          <p:nvPr>
            <p:ph type="body" idx="1"/>
          </p:nvPr>
        </p:nvSpPr>
        <p:spPr>
          <a:xfrm>
            <a:off x="373104" y="3267556"/>
            <a:ext cx="7773339" cy="3424107"/>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10/24/2019</a:t>
            </a:fld>
            <a:endParaRPr lang="en-US" dirty="0"/>
          </a:p>
        </p:txBody>
      </p:sp>
      <p:sp>
        <p:nvSpPr>
          <p:cNvPr id="5" name="Footer Placeholder 4"/>
          <p:cNvSpPr>
            <a:spLocks noGrp="1"/>
          </p:cNvSpPr>
          <p:nvPr>
            <p:ph type="ftr" sz="quarter" idx="3"/>
          </p:nvPr>
        </p:nvSpPr>
        <p:spPr>
          <a:xfrm>
            <a:off x="1043608" y="3458942"/>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
        <p:nvSpPr>
          <p:cNvPr id="9" name="Rectangle 8"/>
          <p:cNvSpPr>
            <a:spLocks noChangeArrowheads="1"/>
          </p:cNvSpPr>
          <p:nvPr userDrawn="1"/>
        </p:nvSpPr>
        <p:spPr bwMode="auto">
          <a:xfrm>
            <a:off x="0" y="188913"/>
            <a:ext cx="29876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763"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1400" b="1" dirty="0">
                <a:solidFill>
                  <a:srgbClr val="FFFFFF"/>
                </a:solidFill>
                <a:latin typeface="Arial Black" pitchFamily="34" charset="0"/>
              </a:rPr>
              <a:t>KEVÄÄN </a:t>
            </a:r>
            <a:r>
              <a:rPr lang="fi-FI" altLang="fi-FI" sz="1400" b="1" dirty="0" smtClean="0">
                <a:solidFill>
                  <a:srgbClr val="FFFFFF"/>
                </a:solidFill>
                <a:latin typeface="Arial Black" pitchFamily="34" charset="0"/>
              </a:rPr>
              <a:t>2017 </a:t>
            </a:r>
            <a:r>
              <a:rPr lang="fi-FI" altLang="fi-FI" sz="1400" b="1" dirty="0">
                <a:solidFill>
                  <a:srgbClr val="FFFFFF"/>
                </a:solidFill>
                <a:latin typeface="Arial Black" pitchFamily="34" charset="0"/>
              </a:rPr>
              <a:t>KIRJOITUKSET</a:t>
            </a:r>
            <a:r>
              <a:rPr lang="fi-FI" altLang="fi-FI" sz="1400" b="1" dirty="0">
                <a:solidFill>
                  <a:srgbClr val="FFFFFF"/>
                </a:solidFill>
                <a:latin typeface="Arial Unicode MS" pitchFamily="34" charset="-128"/>
              </a:rPr>
              <a:t/>
            </a:r>
            <a:br>
              <a:rPr lang="fi-FI" altLang="fi-FI" sz="1400" b="1" dirty="0">
                <a:solidFill>
                  <a:srgbClr val="FFFFFF"/>
                </a:solidFill>
                <a:latin typeface="Arial Unicode MS" pitchFamily="34" charset="-128"/>
              </a:rPr>
            </a:br>
            <a:r>
              <a:rPr lang="fi-FI" altLang="fi-FI" sz="1400" b="1" dirty="0">
                <a:solidFill>
                  <a:srgbClr val="FFFFFF"/>
                </a:solidFill>
                <a:latin typeface="Arial Unicode MS" pitchFamily="34" charset="-128"/>
              </a:rPr>
              <a:t>Lohjan Yhteislyseon lukio</a:t>
            </a:r>
            <a:endParaRPr lang="en-US" altLang="fi-FI" b="1" dirty="0">
              <a:solidFill>
                <a:srgbClr val="FFFFFF"/>
              </a:solidFill>
            </a:endParaRPr>
          </a:p>
        </p:txBody>
      </p:sp>
      <p:pic>
        <p:nvPicPr>
          <p:cNvPr id="12" name="Kuva 11" descr="studing [ 8 \ 365 ] | Flickr - Photo Sharing!"/>
          <p:cNvPicPr>
            <a:picLocks noChangeAspect="1"/>
          </p:cNvPicPr>
          <p:nvPr userDrawn="1"/>
        </p:nvPicPr>
        <p:blipFill rotWithShape="1">
          <a:blip r:embed="rId55">
            <a:extLst>
              <a:ext uri="{28A0092B-C50C-407E-A947-70E740481C1C}">
                <a14:useLocalDpi xmlns:a14="http://schemas.microsoft.com/office/drawing/2010/main" val="0"/>
              </a:ext>
            </a:extLst>
          </a:blip>
          <a:srcRect l="1476" t="17125" r="-740" b="39405"/>
          <a:stretch/>
        </p:blipFill>
        <p:spPr>
          <a:xfrm>
            <a:off x="69036" y="28131"/>
            <a:ext cx="9074967" cy="1565960"/>
          </a:xfrm>
          <a:prstGeom prst="rect">
            <a:avLst/>
          </a:prstGeom>
          <a:ln>
            <a:noFill/>
          </a:ln>
          <a:effectLst>
            <a:softEdge rad="112500"/>
          </a:effectLst>
        </p:spPr>
      </p:pic>
      <p:sp>
        <p:nvSpPr>
          <p:cNvPr id="8" name="Tekstiruutu 7"/>
          <p:cNvSpPr txBox="1"/>
          <p:nvPr userDrawn="1"/>
        </p:nvSpPr>
        <p:spPr>
          <a:xfrm>
            <a:off x="5632985" y="142953"/>
            <a:ext cx="3168352" cy="646331"/>
          </a:xfrm>
          <a:prstGeom prst="rect">
            <a:avLst/>
          </a:prstGeom>
          <a:noFill/>
        </p:spPr>
        <p:txBody>
          <a:bodyPr wrap="square" rtlCol="0">
            <a:spAutoFit/>
          </a:bodyPr>
          <a:lstStyle/>
          <a:p>
            <a:pPr algn="ctr">
              <a:defRPr/>
            </a:pPr>
            <a:r>
              <a:rPr lang="fi-FI" sz="1800" b="1" dirty="0" smtClean="0">
                <a:solidFill>
                  <a:schemeClr val="bg1"/>
                </a:solidFill>
                <a:latin typeface="Calibri" pitchFamily="34" charset="0"/>
              </a:rPr>
              <a:t>KEVÄÄN 2020</a:t>
            </a:r>
            <a:r>
              <a:rPr lang="fi-FI" sz="1800" b="1" baseline="0" dirty="0" smtClean="0">
                <a:solidFill>
                  <a:schemeClr val="bg1"/>
                </a:solidFill>
                <a:latin typeface="Calibri" pitchFamily="34" charset="0"/>
              </a:rPr>
              <a:t> </a:t>
            </a:r>
            <a:r>
              <a:rPr lang="fi-FI" sz="1800" b="1" dirty="0" smtClean="0">
                <a:solidFill>
                  <a:schemeClr val="bg1"/>
                </a:solidFill>
                <a:latin typeface="Calibri" pitchFamily="34" charset="0"/>
              </a:rPr>
              <a:t>KIRJOITUKSET</a:t>
            </a:r>
          </a:p>
          <a:p>
            <a:pPr algn="ctr">
              <a:defRPr/>
            </a:pPr>
            <a:r>
              <a:rPr lang="fi-FI" sz="1800" b="1" dirty="0" smtClean="0">
                <a:solidFill>
                  <a:schemeClr val="bg1"/>
                </a:solidFill>
                <a:latin typeface="Calibri" pitchFamily="34" charset="0"/>
              </a:rPr>
              <a:t>Lohjan Yhteislyseon lukio</a:t>
            </a:r>
            <a:endParaRPr lang="fi-FI" sz="1800" b="1" dirty="0">
              <a:solidFill>
                <a:schemeClr val="bg1"/>
              </a:solidFill>
              <a:latin typeface="Calibri" pitchFamily="34" charset="0"/>
            </a:endParaRPr>
          </a:p>
        </p:txBody>
      </p:sp>
    </p:spTree>
    <p:extLst>
      <p:ext uri="{BB962C8B-B14F-4D97-AF65-F5344CB8AC3E}">
        <p14:creationId xmlns:p14="http://schemas.microsoft.com/office/powerpoint/2010/main" val="1051999629"/>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 id="2147484373" r:id="rId13"/>
    <p:sldLayoutId id="2147484374" r:id="rId14"/>
    <p:sldLayoutId id="2147484375" r:id="rId15"/>
    <p:sldLayoutId id="2147484376" r:id="rId16"/>
    <p:sldLayoutId id="2147484377" r:id="rId17"/>
    <p:sldLayoutId id="2147484378" r:id="rId18"/>
    <p:sldLayoutId id="2147484379" r:id="rId19"/>
    <p:sldLayoutId id="2147484380" r:id="rId20"/>
    <p:sldLayoutId id="2147484383" r:id="rId21"/>
    <p:sldLayoutId id="2147484384" r:id="rId22"/>
    <p:sldLayoutId id="2147484385" r:id="rId23"/>
    <p:sldLayoutId id="2147484386" r:id="rId24"/>
    <p:sldLayoutId id="2147484387" r:id="rId25"/>
    <p:sldLayoutId id="2147484388" r:id="rId26"/>
    <p:sldLayoutId id="2147484389" r:id="rId27"/>
    <p:sldLayoutId id="2147484391" r:id="rId28"/>
    <p:sldLayoutId id="2147484392" r:id="rId29"/>
    <p:sldLayoutId id="2147484393" r:id="rId30"/>
    <p:sldLayoutId id="2147484394" r:id="rId31"/>
    <p:sldLayoutId id="2147484395" r:id="rId32"/>
    <p:sldLayoutId id="2147484396" r:id="rId33"/>
    <p:sldLayoutId id="2147484397" r:id="rId34"/>
    <p:sldLayoutId id="2147484398" r:id="rId35"/>
    <p:sldLayoutId id="2147484399" r:id="rId36"/>
    <p:sldLayoutId id="2147484400" r:id="rId37"/>
    <p:sldLayoutId id="2147484402" r:id="rId38"/>
    <p:sldLayoutId id="2147484403" r:id="rId39"/>
    <p:sldLayoutId id="2147484408" r:id="rId40"/>
    <p:sldLayoutId id="2147484409" r:id="rId41"/>
    <p:sldLayoutId id="2147484410" r:id="rId42"/>
    <p:sldLayoutId id="2147484411" r:id="rId43"/>
    <p:sldLayoutId id="2147484422" r:id="rId44"/>
    <p:sldLayoutId id="2147484423" r:id="rId45"/>
    <p:sldLayoutId id="2147484426" r:id="rId46"/>
    <p:sldLayoutId id="2147484427" r:id="rId47"/>
    <p:sldLayoutId id="2147484428" r:id="rId48"/>
    <p:sldLayoutId id="2147483651" r:id="rId49"/>
    <p:sldLayoutId id="2147483653" r:id="rId50"/>
    <p:sldLayoutId id="2147483654" r:id="rId51"/>
    <p:sldLayoutId id="2147483656" r:id="rId5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fi/url?sa=i&amp;rct=j&amp;q=&amp;esrc=s&amp;frm=1&amp;source=images&amp;cd=&amp;cad=rja&amp;uact=8&amp;docid=YPExdgFAEdNAFM&amp;tbnid=VEtgQ5jasnYfpM:&amp;ved=0CAUQjRw&amp;url=http://winthedatinggame.wordpress.com/&amp;ei=IkpfU4-SGa__yAPQpYCABA&amp;bvm=bv.65397613,d.bGQ&amp;psig=AFQjCNGcytDo__7BXw8vlLRo1VyZ5jhFSg&amp;ust=1398840212535902"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fi/url?sa=i&amp;rct=j&amp;q=&amp;esrc=s&amp;frm=1&amp;source=images&amp;cd=&amp;cad=rja&amp;uact=8&amp;ved=0CAcQjRw&amp;url=http://3d-pictures.picphotos.net/16-march-2012-stacey-reid/staceyreid.com*news*wp-content*uploads*2011*09*andresr25144.jpg/&amp;ei=FwBOVN_fBYL7ywO5-4Bo&amp;bvm=bv.77880786,d.bGQ&amp;psig=AFQjCNGy-B1FtsEUAx9WiyAkueTtjp3alg&amp;ust=1414483796859971"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fi/url?sa=i&amp;rct=j&amp;q=&amp;esrc=s&amp;frm=1&amp;source=images&amp;cd=&amp;cad=rja&amp;uact=8&amp;docid=P0bP1yhyKnDzkM&amp;tbnid=dFqw5Uvc3BZSdM:&amp;ved=0CAUQjRw&amp;url=http://www.werockyourweb.com/search-marketing/101&amp;ei=41JfU8SqNoiVywO7noHwDw&amp;bvm=bv.65397613,d.bGQ&amp;psig=AFQjCNFtYz1vi3yW11Ucz0btRTSsVyImQQ&amp;ust=1398842424287629" TargetMode="Externa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www.google.fi/url?sa=i&amp;rct=j&amp;q=&amp;esrc=s&amp;frm=1&amp;source=images&amp;cd=&amp;cad=rja&amp;uact=8&amp;ved=0CAcQjRw&amp;url=http://www.poliisi.fi/henkilokortti&amp;ei=QoXtVMbuC4muUZbmgJAD&amp;bvm=bv.86956481,d.d24&amp;psig=AFQjCNHAGjGLaHHpWaMBwaFaCJr148EVlw&amp;ust=1424938677869237" TargetMode="External"/><Relationship Id="rId1" Type="http://schemas.openxmlformats.org/officeDocument/2006/relationships/slideLayout" Target="../slideLayouts/slideLayout19.xml"/><Relationship Id="rId6" Type="http://schemas.openxmlformats.org/officeDocument/2006/relationships/hyperlink" Target="https://www.google.fi/url?sa=i&amp;rct=j&amp;q=&amp;esrc=s&amp;frm=1&amp;source=images&amp;cd=&amp;cad=rja&amp;uact=8&amp;ved=0CAcQjRw&amp;url=https://www.poliisi.fi/passi&amp;ei=MYbtVKrEKoixUda9gvgL&amp;bvm=bv.86956481,d.d24&amp;psig=AFQjCNGd8YzPxl8WZAGTa4mCwsm6Z_QQwg&amp;ust=1424938901637158" TargetMode="External"/><Relationship Id="rId5" Type="http://schemas.openxmlformats.org/officeDocument/2006/relationships/image" Target="../media/image16.jpeg"/><Relationship Id="rId4" Type="http://schemas.openxmlformats.org/officeDocument/2006/relationships/hyperlink" Target="https://www.google.fi/url?sa=i&amp;rct=j&amp;q=&amp;esrc=s&amp;frm=1&amp;source=images&amp;cd=&amp;cad=rja&amp;uact=8&amp;ved=0CAcQjRw&amp;url=https://www.poliisi.fi/poliisi/home.nsf/pages/EEC2B64FCE6FA618C2256BC30042B5F6&amp;ei=xYXtVMeoEYSzUcOygoAH&amp;bvm=bv.86956481,d.d24&amp;psig=AFQjCNHAGjGLaHHpWaMBwaFaCJr148EVlw&amp;ust=1424938677869237"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fi/url?sa=i&amp;rct=j&amp;q=&amp;esrc=s&amp;frm=1&amp;source=images&amp;cd=&amp;cad=rja&amp;uact=8&amp;docid=e-E7xV5ulwyIRM&amp;tbnid=FLNiK3GckZqXnM:&amp;ved=0CAUQjRw&amp;url=http://www.wsoaonline.com/8-rules-to-writing-quality-content/3d-man-with-pencil-2/&amp;ei=YEtfU-uxBa73ygPQqoCABg&amp;bvm=bv.65397613,d.bGQ&amp;psig=AFQjCNFhHMJpUs5ViRN52Mly8mwRXLGjAw&amp;ust=1398840500093812" TargetMode="Externa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fi/url?sa=i&amp;rct=j&amp;q=&amp;esrc=s&amp;frm=1&amp;source=images&amp;cd=&amp;cad=rja&amp;uact=8&amp;ved=0CAcQjRw&amp;url=https://www.flickr.com/photos/upvcfrontdoor/sets/72157624017864259/detail/?page=3&amp;ei=n93uVNeSDOr_ywOI54LoAQ&amp;bvm=bv.86956481,d.bGQ&amp;psig=AFQjCNHWikfn802GrcmMuV5ZHrHJyBbo0g&amp;ust=1425026838994842" TargetMode="Externa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fi/url?sa=i&amp;rct=j&amp;q=&amp;esrc=s&amp;frm=1&amp;source=images&amp;cd=&amp;cad=rja&amp;uact=8&amp;ved=0CAcQjRw&amp;url=http://echomedianow.com/blog/youve-got-the-answer-in-front-of-you/&amp;ei=a-LuVL2zNIHnygO7l4C4DQ&amp;bvm=bv.86956481,d.bGQ&amp;psig=AFQjCNHKpXRNUFBmuyINtB2QOIb5Jy-kdA&amp;ust=1425027934481597"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google.fi/url?sa=i&amp;rct=j&amp;q=&amp;esrc=s&amp;source=images&amp;cd=&amp;cad=rja&amp;uact=8&amp;ved=0ahUKEwjysKKWmerLAhXDdpoKHeOjB7AQjRwIBw&amp;url=http://cadablog.blogspot.com/2015/02/introducing-cadmouse-by-3dconnexion.html&amp;bvm=bv.118353311,d.bGs&amp;psig=AFQjCNEfAAnVqF3OyDn4s_rSLmuDheMyTw&amp;ust=1459488590419487" TargetMode="Externa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fi/url?sa=i&amp;rct=j&amp;q=&amp;esrc=s&amp;source=images&amp;cd=&amp;cad=rja&amp;uact=8&amp;ved=0ahUKEwjysKKWmerLAhXDdpoKHeOjB7AQjRwIBw&amp;url=http://cadablog.blogspot.com/2015/02/introducing-cadmouse-by-3dconnexion.html&amp;bvm=bv.118353311,d.bGs&amp;psig=AFQjCNEfAAnVqF3OyDn4s_rSLmuDheMyTw&amp;ust=1459488590419487" TargetMode="Externa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oogle.fi/url?sa=i&amp;rct=j&amp;q=&amp;esrc=s&amp;frm=1&amp;source=images&amp;cd=&amp;cad=rja&amp;uact=8&amp;ved=0CAcQjRxqFQoTCKSP3Pzih8gCFUmGLAodmy8J2w&amp;url=http://www.dart-creations.com/joomla/joomla-tutorials/joomla-blank-page.html&amp;bvm=bv.103073922,d.bGg&amp;psig=AFQjCNHaqcjpgL9ATX6pda9nBFYHWrOO3Q&amp;ust=1442912705036052"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fi/url?sa=i&amp;rct=j&amp;q=&amp;esrc=s&amp;frm=1&amp;source=images&amp;cd=&amp;cad=rja&amp;uact=8&amp;ved=0CAcQjRw&amp;url=http://freestockphotoz.blogspot.com/2013/01/3d-man-holding-check-mark.html&amp;ei=5f1NVK7lHMX5yQOBuoK4Bw&amp;bvm=bv.77880786,d.bGQ&amp;psig=AFQjCNGy-B1FtsEUAx9WiyAkueTtjp3alg&amp;ust=1414483796859971" TargetMode="External"/><Relationship Id="rId1" Type="http://schemas.openxmlformats.org/officeDocument/2006/relationships/slideLayout" Target="../slideLayouts/slideLayout43.xml"/><Relationship Id="rId4" Type="http://schemas.openxmlformats.org/officeDocument/2006/relationships/hyperlink" Target="http://www.ylioppilastutkinto.fi/"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fi/url?sa=i&amp;rct=j&amp;q=&amp;esrc=s&amp;frm=1&amp;source=images&amp;cd=&amp;cad=rja&amp;uact=8&amp;docid=qyA309BXvVbw8M&amp;tbnid=jlOHTBvi98HkPM:&amp;ved=0CAUQjRw&amp;url=http://appleseed.org.nz/blog/what-do-you-want-a-workshop-on/&amp;ei=vUZfU-66NoekyAOa2YGIAQ&amp;bvm=bv.65397613,d.bGQ&amp;psig=AFQjCNHUPggwBFw4rtQ8vJFNHCOrlWVkTA&amp;ust=1398839343794315" TargetMode="External"/><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fi/url?sa=i&amp;rct=j&amp;q=&amp;esrc=s&amp;frm=1&amp;source=images&amp;cd=&amp;cad=rja&amp;uact=8&amp;docid=cfxgTCRhtd6BDM&amp;tbnid=9Slpfiiq00hmtM:&amp;ved=0CAUQjRw&amp;url=http://www.tutorphil.com/blog/how-to-write-an-essay-conclusion-quickly-and-easily/&amp;ei=m0tfU6nSJYq0yAO-goD4Dw&amp;bvm=bv.65397613,d.bGQ&amp;psig=AFQjCNFhHMJpUs5ViRN52Mly8mwRXLGjAw&amp;ust=1398840500093812" TargetMode="Externa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studing [ 8 \ 365 ] | Flickr - Photo Sharing!"/>
          <p:cNvPicPr>
            <a:picLocks noChangeAspect="1"/>
          </p:cNvPicPr>
          <p:nvPr/>
        </p:nvPicPr>
        <p:blipFill rotWithShape="1">
          <a:blip r:embed="rId2">
            <a:extLst>
              <a:ext uri="{28A0092B-C50C-407E-A947-70E740481C1C}">
                <a14:useLocalDpi xmlns:a14="http://schemas.microsoft.com/office/drawing/2010/main" val="0"/>
              </a:ext>
            </a:extLst>
          </a:blip>
          <a:srcRect r="6224" b="9506"/>
          <a:stretch/>
        </p:blipFill>
        <p:spPr>
          <a:xfrm>
            <a:off x="1" y="0"/>
            <a:ext cx="9252520" cy="6858000"/>
          </a:xfrm>
          <a:prstGeom prst="rect">
            <a:avLst/>
          </a:prstGeom>
        </p:spPr>
      </p:pic>
      <p:sp>
        <p:nvSpPr>
          <p:cNvPr id="7" name="Tekstiruutu 6"/>
          <p:cNvSpPr txBox="1"/>
          <p:nvPr/>
        </p:nvSpPr>
        <p:spPr>
          <a:xfrm>
            <a:off x="1835696" y="332656"/>
            <a:ext cx="5688632" cy="2554545"/>
          </a:xfrm>
          <a:prstGeom prst="rect">
            <a:avLst/>
          </a:prstGeom>
          <a:noFill/>
        </p:spPr>
        <p:txBody>
          <a:bodyPr wrap="square" rtlCol="0">
            <a:spAutoFit/>
          </a:bodyPr>
          <a:lstStyle/>
          <a:p>
            <a:pPr algn="ctr">
              <a:defRPr/>
            </a:pPr>
            <a:r>
              <a:rPr lang="fi-FI" sz="4000" b="1" dirty="0" smtClean="0">
                <a:solidFill>
                  <a:schemeClr val="bg1"/>
                </a:solidFill>
                <a:latin typeface="Calibri" pitchFamily="34" charset="0"/>
              </a:rPr>
              <a:t>KEVÄÄN 2020</a:t>
            </a:r>
            <a:r>
              <a:rPr lang="fi-FI" sz="4000" b="1" dirty="0">
                <a:solidFill>
                  <a:schemeClr val="bg1"/>
                </a:solidFill>
                <a:latin typeface="Calibri" pitchFamily="34" charset="0"/>
              </a:rPr>
              <a:t/>
            </a:r>
            <a:br>
              <a:rPr lang="fi-FI" sz="4000" b="1" dirty="0">
                <a:solidFill>
                  <a:schemeClr val="bg1"/>
                </a:solidFill>
                <a:latin typeface="Calibri" pitchFamily="34" charset="0"/>
              </a:rPr>
            </a:br>
            <a:r>
              <a:rPr lang="fi-FI" sz="4000" b="1" dirty="0">
                <a:solidFill>
                  <a:schemeClr val="bg1"/>
                </a:solidFill>
                <a:latin typeface="Calibri" pitchFamily="34" charset="0"/>
              </a:rPr>
              <a:t>YLIOPPILASKIRJOITUKSET</a:t>
            </a:r>
          </a:p>
          <a:p>
            <a:pPr algn="ctr">
              <a:defRPr/>
            </a:pPr>
            <a:endParaRPr lang="fi-FI" sz="4000" b="1" dirty="0">
              <a:solidFill>
                <a:schemeClr val="bg1"/>
              </a:solidFill>
              <a:latin typeface="Calibri" pitchFamily="34" charset="0"/>
            </a:endParaRPr>
          </a:p>
          <a:p>
            <a:pPr algn="ctr">
              <a:defRPr/>
            </a:pPr>
            <a:r>
              <a:rPr lang="fi-FI" sz="4000" b="1" dirty="0">
                <a:solidFill>
                  <a:schemeClr val="bg1"/>
                </a:solidFill>
                <a:latin typeface="Calibri" pitchFamily="34" charset="0"/>
              </a:rPr>
              <a:t>Lohjan Yhteislyseon lukio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ttps://encrypted-tbn0.gstatic.com/images?q=tbn:ANd9GcTG1lgse3pt6nP2tg_w88LQ1rRlrkRCnTGH9nFLozmn3A1vR41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644900"/>
            <a:ext cx="2995612"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5"/>
          <p:cNvSpPr>
            <a:spLocks noChangeArrowheads="1"/>
          </p:cNvSpPr>
          <p:nvPr/>
        </p:nvSpPr>
        <p:spPr bwMode="auto">
          <a:xfrm>
            <a:off x="503237" y="2780928"/>
            <a:ext cx="813752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17550" indent="-7175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eaLnBrk="1" hangingPunct="1">
              <a:buFontTx/>
              <a:buChar char="•"/>
              <a:defRPr/>
            </a:pPr>
            <a:r>
              <a:rPr lang="fi-FI" sz="1600" dirty="0" smtClean="0">
                <a:latin typeface="Calibri" pitchFamily="34" charset="0"/>
              </a:rPr>
              <a:t>Perusmaksu </a:t>
            </a:r>
            <a:r>
              <a:rPr lang="fi-FI" sz="1600" dirty="0">
                <a:latin typeface="Calibri" pitchFamily="34" charset="0"/>
              </a:rPr>
              <a:t>14,00 € + koemaksut 28,00 € jokaiselta </a:t>
            </a:r>
            <a:r>
              <a:rPr lang="fi-FI" sz="1600" dirty="0" smtClean="0">
                <a:latin typeface="Calibri" pitchFamily="34" charset="0"/>
              </a:rPr>
              <a:t>kokeelta.</a:t>
            </a:r>
          </a:p>
          <a:p>
            <a:pPr lvl="1" eaLnBrk="1" hangingPunct="1">
              <a:buFontTx/>
              <a:buChar char="•"/>
              <a:defRPr/>
            </a:pPr>
            <a:endParaRPr lang="fi-FI" sz="1600" dirty="0">
              <a:latin typeface="Calibri" pitchFamily="34" charset="0"/>
            </a:endParaRPr>
          </a:p>
          <a:p>
            <a:pPr lvl="1" eaLnBrk="1" hangingPunct="1">
              <a:buFontTx/>
              <a:buChar char="•"/>
              <a:defRPr/>
            </a:pPr>
            <a:r>
              <a:rPr lang="fi-FI" sz="1600" b="1" dirty="0" smtClean="0">
                <a:latin typeface="Calibri" pitchFamily="34" charset="0"/>
              </a:rPr>
              <a:t>Maksu </a:t>
            </a:r>
            <a:r>
              <a:rPr lang="fi-FI" sz="1600" b="1" dirty="0">
                <a:latin typeface="Calibri" pitchFamily="34" charset="0"/>
              </a:rPr>
              <a:t>pankkisiirrolla</a:t>
            </a:r>
            <a:r>
              <a:rPr lang="fi-FI" sz="1600" dirty="0">
                <a:latin typeface="Calibri" pitchFamily="34" charset="0"/>
              </a:rPr>
              <a:t>, joka lähetetään kotiosoitteeseen ennen </a:t>
            </a:r>
            <a:r>
              <a:rPr lang="fi-FI" sz="1600" dirty="0" smtClean="0">
                <a:latin typeface="Calibri" pitchFamily="34" charset="0"/>
              </a:rPr>
              <a:t>tutkintoa.</a:t>
            </a:r>
            <a:endParaRPr lang="fi-FI" sz="1600" dirty="0">
              <a:latin typeface="Calibri" pitchFamily="34" charset="0"/>
            </a:endParaRPr>
          </a:p>
          <a:p>
            <a:pPr marL="0" lvl="1" indent="0" eaLnBrk="1" hangingPunct="1">
              <a:defRPr/>
            </a:pPr>
            <a:r>
              <a:rPr lang="fi-FI" sz="1600" dirty="0">
                <a:latin typeface="Calibri" pitchFamily="34" charset="0"/>
              </a:rPr>
              <a:t> </a:t>
            </a:r>
          </a:p>
          <a:p>
            <a:pPr lvl="1" eaLnBrk="1" hangingPunct="1">
              <a:buFontTx/>
              <a:buChar char="•"/>
              <a:defRPr/>
            </a:pPr>
            <a:r>
              <a:rPr lang="fi-FI" sz="1600" b="1" dirty="0">
                <a:latin typeface="Calibri" pitchFamily="34" charset="0"/>
              </a:rPr>
              <a:t>Ilmoittautuessasi </a:t>
            </a:r>
            <a:r>
              <a:rPr lang="fi-FI" sz="1600" b="1" dirty="0" smtClean="0">
                <a:latin typeface="Calibri" pitchFamily="34" charset="0"/>
              </a:rPr>
              <a:t>tutkintoon olet</a:t>
            </a:r>
            <a:br>
              <a:rPr lang="fi-FI" sz="1600" b="1" dirty="0" smtClean="0">
                <a:latin typeface="Calibri" pitchFamily="34" charset="0"/>
              </a:rPr>
            </a:br>
            <a:r>
              <a:rPr lang="fi-FI" sz="1600" b="1" dirty="0" smtClean="0">
                <a:latin typeface="Calibri" pitchFamily="34" charset="0"/>
              </a:rPr>
              <a:t>velvollinen maksamaan ylioppilas-</a:t>
            </a:r>
            <a:br>
              <a:rPr lang="fi-FI" sz="1600" b="1" dirty="0" smtClean="0">
                <a:latin typeface="Calibri" pitchFamily="34" charset="0"/>
              </a:rPr>
            </a:br>
            <a:r>
              <a:rPr lang="fi-FI" sz="1600" b="1" dirty="0" smtClean="0">
                <a:latin typeface="Calibri" pitchFamily="34" charset="0"/>
              </a:rPr>
              <a:t>tutkintoon </a:t>
            </a:r>
            <a:r>
              <a:rPr lang="fi-FI" sz="1600" b="1" dirty="0">
                <a:latin typeface="Calibri" pitchFamily="34" charset="0"/>
              </a:rPr>
              <a:t>liittyvät </a:t>
            </a:r>
            <a:r>
              <a:rPr lang="fi-FI" sz="1600" b="1" dirty="0" smtClean="0">
                <a:latin typeface="Calibri" pitchFamily="34" charset="0"/>
              </a:rPr>
              <a:t>maksut.</a:t>
            </a:r>
            <a:br>
              <a:rPr lang="fi-FI" sz="1600" b="1" dirty="0" smtClean="0">
                <a:latin typeface="Calibri" pitchFamily="34" charset="0"/>
              </a:rPr>
            </a:br>
            <a:r>
              <a:rPr lang="fi-FI" sz="1600" b="1" dirty="0" smtClean="0">
                <a:latin typeface="Calibri" pitchFamily="34" charset="0"/>
              </a:rPr>
              <a:t>Ylioppilastutkintotodistuksen saaminen</a:t>
            </a:r>
            <a:br>
              <a:rPr lang="fi-FI" sz="1600" b="1" dirty="0" smtClean="0">
                <a:latin typeface="Calibri" pitchFamily="34" charset="0"/>
              </a:rPr>
            </a:br>
            <a:r>
              <a:rPr lang="fi-FI" sz="1600" b="1" dirty="0" smtClean="0">
                <a:latin typeface="Calibri" pitchFamily="34" charset="0"/>
              </a:rPr>
              <a:t>edellyttää, että olet suorittanut tutkintomaksut</a:t>
            </a:r>
            <a:r>
              <a:rPr lang="fi-FI" sz="1600" b="1" dirty="0">
                <a:latin typeface="Calibri" panose="020F0502020204030204" pitchFamily="34" charset="0"/>
              </a:rPr>
              <a:t>.</a:t>
            </a:r>
            <a:endParaRPr lang="fi-FI" sz="1600" b="1" cap="small" dirty="0">
              <a:latin typeface="Calibri" panose="020F0502020204030204" pitchFamily="34" charset="0"/>
            </a:endParaRPr>
          </a:p>
          <a:p>
            <a:pPr lvl="1" eaLnBrk="1" hangingPunct="1">
              <a:spcBef>
                <a:spcPct val="100000"/>
              </a:spcBef>
              <a:spcAft>
                <a:spcPct val="15000"/>
              </a:spcAft>
              <a:buFontTx/>
              <a:buChar char="•"/>
              <a:defRPr/>
            </a:pPr>
            <a:endParaRPr lang="fi-FI" altLang="fi-FI" sz="1600" b="1" dirty="0">
              <a:latin typeface="Calibri" pitchFamily="34" charset="0"/>
            </a:endParaRPr>
          </a:p>
        </p:txBody>
      </p:sp>
      <p:sp>
        <p:nvSpPr>
          <p:cNvPr id="5" name="Text Box 26"/>
          <p:cNvSpPr txBox="1">
            <a:spLocks noChangeArrowheads="1"/>
          </p:cNvSpPr>
          <p:nvPr/>
        </p:nvSpPr>
        <p:spPr bwMode="auto">
          <a:xfrm>
            <a:off x="107504" y="1369685"/>
            <a:ext cx="8972996" cy="707886"/>
          </a:xfrm>
          <a:prstGeom prst="rect">
            <a:avLst/>
          </a:prstGeom>
          <a:noFill/>
          <a:ln w="9525">
            <a:noFill/>
            <a:miter lim="800000"/>
            <a:headEnd/>
            <a:tailEnd/>
          </a:ln>
        </p:spPr>
        <p:txBody>
          <a:bodyPr wrap="square">
            <a:spAutoFit/>
          </a:bodyPr>
          <a:lstStyle/>
          <a:p>
            <a:pPr algn="ctr">
              <a:defRPr/>
            </a:pPr>
            <a:r>
              <a:rPr lang="fi-FI" sz="4000" b="1" dirty="0">
                <a:latin typeface="Calibri" pitchFamily="34" charset="0"/>
                <a:cs typeface="+mn-cs"/>
              </a:rPr>
              <a:t>Yo-tutkintomaksut</a:t>
            </a:r>
          </a:p>
        </p:txBody>
      </p:sp>
    </p:spTree>
    <p:extLst>
      <p:ext uri="{BB962C8B-B14F-4D97-AF65-F5344CB8AC3E}">
        <p14:creationId xmlns:p14="http://schemas.microsoft.com/office/powerpoint/2010/main" val="257396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p:cNvSpPr txBox="1"/>
          <p:nvPr/>
        </p:nvSpPr>
        <p:spPr>
          <a:xfrm>
            <a:off x="4716016" y="1268760"/>
            <a:ext cx="1584176" cy="369332"/>
          </a:xfrm>
          <a:prstGeom prst="rect">
            <a:avLst/>
          </a:prstGeom>
          <a:noFill/>
        </p:spPr>
        <p:txBody>
          <a:bodyPr wrap="square" rtlCol="0">
            <a:spAutoFit/>
          </a:bodyPr>
          <a:lstStyle/>
          <a:p>
            <a:endParaRPr lang="fi-FI" dirty="0"/>
          </a:p>
        </p:txBody>
      </p:sp>
      <p:pic>
        <p:nvPicPr>
          <p:cNvPr id="4" name="Kuva 3"/>
          <p:cNvPicPr>
            <a:picLocks noChangeAspect="1"/>
          </p:cNvPicPr>
          <p:nvPr/>
        </p:nvPicPr>
        <p:blipFill>
          <a:blip r:embed="rId2"/>
          <a:stretch>
            <a:fillRect/>
          </a:stretch>
        </p:blipFill>
        <p:spPr>
          <a:xfrm>
            <a:off x="323528" y="1305780"/>
            <a:ext cx="8496944" cy="5521271"/>
          </a:xfrm>
          <a:prstGeom prst="rect">
            <a:avLst/>
          </a:prstGeom>
        </p:spPr>
      </p:pic>
    </p:spTree>
    <p:extLst>
      <p:ext uri="{BB962C8B-B14F-4D97-AF65-F5344CB8AC3E}">
        <p14:creationId xmlns:p14="http://schemas.microsoft.com/office/powerpoint/2010/main" val="3039622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02" y="1700808"/>
            <a:ext cx="8320825" cy="4464496"/>
          </a:xfrm>
          <a:prstGeom prst="rect">
            <a:avLst/>
          </a:prstGeom>
          <a:solidFill>
            <a:srgbClr val="FFCC66"/>
          </a:solidFill>
          <a:ln w="9360">
            <a:noFill/>
            <a:round/>
            <a:headEnd/>
            <a:tailEnd/>
          </a:ln>
          <a:effectLst>
            <a:outerShdw blurRad="317500" dist="139700" dir="3120000" algn="t" rotWithShape="0">
              <a:prstClr val="black">
                <a:alpha val="33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3" name="Nuoli oikealle 2"/>
          <p:cNvSpPr/>
          <p:nvPr/>
        </p:nvSpPr>
        <p:spPr>
          <a:xfrm>
            <a:off x="0" y="2060848"/>
            <a:ext cx="57606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282709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467544" y="2500419"/>
            <a:ext cx="770413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664075" algn="l"/>
                <a:tab pos="5737225" algn="l"/>
              </a:tabLst>
              <a:defRPr>
                <a:solidFill>
                  <a:schemeClr val="tx1"/>
                </a:solidFill>
                <a:latin typeface="Arial" pitchFamily="34" charset="0"/>
              </a:defRPr>
            </a:lvl1pPr>
            <a:lvl2pPr marL="742950" indent="-285750" eaLnBrk="0" hangingPunct="0">
              <a:tabLst>
                <a:tab pos="4664075" algn="l"/>
                <a:tab pos="5737225" algn="l"/>
              </a:tabLst>
              <a:defRPr>
                <a:solidFill>
                  <a:schemeClr val="tx1"/>
                </a:solidFill>
                <a:latin typeface="Arial" pitchFamily="34" charset="0"/>
              </a:defRPr>
            </a:lvl2pPr>
            <a:lvl3pPr marL="1143000" indent="-228600" eaLnBrk="0" hangingPunct="0">
              <a:tabLst>
                <a:tab pos="4664075" algn="l"/>
                <a:tab pos="5737225" algn="l"/>
              </a:tabLst>
              <a:defRPr>
                <a:solidFill>
                  <a:schemeClr val="tx1"/>
                </a:solidFill>
                <a:latin typeface="Arial" pitchFamily="34" charset="0"/>
              </a:defRPr>
            </a:lvl3pPr>
            <a:lvl4pPr marL="1600200" indent="-228600" eaLnBrk="0" hangingPunct="0">
              <a:tabLst>
                <a:tab pos="4664075" algn="l"/>
                <a:tab pos="5737225" algn="l"/>
              </a:tabLst>
              <a:defRPr>
                <a:solidFill>
                  <a:schemeClr val="tx1"/>
                </a:solidFill>
                <a:latin typeface="Arial" pitchFamily="34" charset="0"/>
              </a:defRPr>
            </a:lvl4pPr>
            <a:lvl5pPr marL="2057400" indent="-228600" eaLnBrk="0" hangingPunct="0">
              <a:tabLst>
                <a:tab pos="4664075" algn="l"/>
                <a:tab pos="5737225" algn="l"/>
              </a:tabLst>
              <a:defRPr>
                <a:solidFill>
                  <a:schemeClr val="tx1"/>
                </a:solidFill>
                <a:latin typeface="Arial" pitchFamily="34" charset="0"/>
              </a:defRPr>
            </a:lvl5pPr>
            <a:lvl6pPr marL="2514600" indent="-228600" eaLnBrk="0" fontAlgn="base" hangingPunct="0">
              <a:spcBef>
                <a:spcPct val="0"/>
              </a:spcBef>
              <a:spcAft>
                <a:spcPct val="0"/>
              </a:spcAft>
              <a:tabLst>
                <a:tab pos="4664075" algn="l"/>
                <a:tab pos="5737225" algn="l"/>
              </a:tabLst>
              <a:defRPr>
                <a:solidFill>
                  <a:schemeClr val="tx1"/>
                </a:solidFill>
                <a:latin typeface="Arial" pitchFamily="34" charset="0"/>
              </a:defRPr>
            </a:lvl6pPr>
            <a:lvl7pPr marL="2971800" indent="-228600" eaLnBrk="0" fontAlgn="base" hangingPunct="0">
              <a:spcBef>
                <a:spcPct val="0"/>
              </a:spcBef>
              <a:spcAft>
                <a:spcPct val="0"/>
              </a:spcAft>
              <a:tabLst>
                <a:tab pos="4664075" algn="l"/>
                <a:tab pos="5737225" algn="l"/>
              </a:tabLst>
              <a:defRPr>
                <a:solidFill>
                  <a:schemeClr val="tx1"/>
                </a:solidFill>
                <a:latin typeface="Arial" pitchFamily="34" charset="0"/>
              </a:defRPr>
            </a:lvl7pPr>
            <a:lvl8pPr marL="3429000" indent="-228600" eaLnBrk="0" fontAlgn="base" hangingPunct="0">
              <a:spcBef>
                <a:spcPct val="0"/>
              </a:spcBef>
              <a:spcAft>
                <a:spcPct val="0"/>
              </a:spcAft>
              <a:tabLst>
                <a:tab pos="4664075" algn="l"/>
                <a:tab pos="5737225" algn="l"/>
              </a:tabLst>
              <a:defRPr>
                <a:solidFill>
                  <a:schemeClr val="tx1"/>
                </a:solidFill>
                <a:latin typeface="Arial" pitchFamily="34" charset="0"/>
              </a:defRPr>
            </a:lvl8pPr>
            <a:lvl9pPr marL="3886200" indent="-228600" eaLnBrk="0" fontAlgn="base" hangingPunct="0">
              <a:spcBef>
                <a:spcPct val="0"/>
              </a:spcBef>
              <a:spcAft>
                <a:spcPct val="0"/>
              </a:spcAft>
              <a:tabLst>
                <a:tab pos="4664075" algn="l"/>
                <a:tab pos="5737225" algn="l"/>
              </a:tabLst>
              <a:defRPr>
                <a:solidFill>
                  <a:schemeClr val="tx1"/>
                </a:solidFill>
                <a:latin typeface="Arial" pitchFamily="34" charset="0"/>
              </a:defRPr>
            </a:lvl9pPr>
          </a:lstStyle>
          <a:p>
            <a:pPr eaLnBrk="1" hangingPunct="1"/>
            <a:r>
              <a:rPr lang="en-US" altLang="fi-FI" sz="2000" dirty="0" err="1">
                <a:latin typeface="Calibri" pitchFamily="34" charset="0"/>
              </a:rPr>
              <a:t>Laudatur</a:t>
            </a:r>
            <a:r>
              <a:rPr lang="en-US" altLang="fi-FI" sz="2000" dirty="0">
                <a:latin typeface="Calibri" pitchFamily="34" charset="0"/>
              </a:rPr>
              <a:t>	L	7</a:t>
            </a:r>
          </a:p>
          <a:p>
            <a:pPr eaLnBrk="1" hangingPunct="1"/>
            <a:r>
              <a:rPr lang="en-US" altLang="fi-FI" sz="2000" dirty="0" err="1">
                <a:latin typeface="Calibri" pitchFamily="34" charset="0"/>
              </a:rPr>
              <a:t>Eximia</a:t>
            </a:r>
            <a:r>
              <a:rPr lang="en-US" altLang="fi-FI" sz="2000" dirty="0">
                <a:latin typeface="Calibri" pitchFamily="34" charset="0"/>
              </a:rPr>
              <a:t> cum laude </a:t>
            </a:r>
            <a:r>
              <a:rPr lang="en-US" altLang="fi-FI" sz="2000" dirty="0" err="1">
                <a:latin typeface="Calibri" pitchFamily="34" charset="0"/>
              </a:rPr>
              <a:t>approbatur</a:t>
            </a:r>
            <a:r>
              <a:rPr lang="en-US" altLang="fi-FI" sz="2000" dirty="0">
                <a:latin typeface="Calibri" pitchFamily="34" charset="0"/>
              </a:rPr>
              <a:t>	E	6</a:t>
            </a:r>
          </a:p>
          <a:p>
            <a:pPr eaLnBrk="1" hangingPunct="1"/>
            <a:r>
              <a:rPr lang="en-US" altLang="fi-FI" sz="2000" dirty="0">
                <a:latin typeface="Calibri" pitchFamily="34" charset="0"/>
              </a:rPr>
              <a:t>Magna cum laude </a:t>
            </a:r>
            <a:r>
              <a:rPr lang="en-US" altLang="fi-FI" sz="2000" dirty="0" err="1">
                <a:latin typeface="Calibri" pitchFamily="34" charset="0"/>
              </a:rPr>
              <a:t>approbatur</a:t>
            </a:r>
            <a:r>
              <a:rPr lang="en-US" altLang="fi-FI" sz="2000" dirty="0">
                <a:latin typeface="Calibri" pitchFamily="34" charset="0"/>
              </a:rPr>
              <a:t>	M	5</a:t>
            </a:r>
          </a:p>
          <a:p>
            <a:pPr eaLnBrk="1" hangingPunct="1"/>
            <a:r>
              <a:rPr lang="en-US" altLang="fi-FI" sz="2000" dirty="0">
                <a:latin typeface="Calibri" pitchFamily="34" charset="0"/>
              </a:rPr>
              <a:t>Cum laude </a:t>
            </a:r>
            <a:r>
              <a:rPr lang="en-US" altLang="fi-FI" sz="2000" dirty="0" err="1">
                <a:latin typeface="Calibri" pitchFamily="34" charset="0"/>
              </a:rPr>
              <a:t>approbatur</a:t>
            </a:r>
            <a:r>
              <a:rPr lang="en-US" altLang="fi-FI" sz="2000" dirty="0">
                <a:latin typeface="Calibri" pitchFamily="34" charset="0"/>
              </a:rPr>
              <a:t>	C	4</a:t>
            </a:r>
          </a:p>
          <a:p>
            <a:pPr eaLnBrk="1" hangingPunct="1"/>
            <a:r>
              <a:rPr lang="en-US" altLang="fi-FI" sz="2000" dirty="0" err="1">
                <a:latin typeface="Calibri" pitchFamily="34" charset="0"/>
              </a:rPr>
              <a:t>Lubenter</a:t>
            </a:r>
            <a:r>
              <a:rPr lang="en-US" altLang="fi-FI" sz="2000" dirty="0">
                <a:latin typeface="Calibri" pitchFamily="34" charset="0"/>
              </a:rPr>
              <a:t> </a:t>
            </a:r>
            <a:r>
              <a:rPr lang="en-US" altLang="fi-FI" sz="2000" dirty="0" err="1">
                <a:latin typeface="Calibri" pitchFamily="34" charset="0"/>
              </a:rPr>
              <a:t>approbatur</a:t>
            </a:r>
            <a:r>
              <a:rPr lang="en-US" altLang="fi-FI" sz="2000" dirty="0">
                <a:latin typeface="Calibri" pitchFamily="34" charset="0"/>
              </a:rPr>
              <a:t>	B	3</a:t>
            </a:r>
            <a:endParaRPr lang="fi-FI" altLang="fi-FI" sz="2000" dirty="0">
              <a:latin typeface="Calibri" pitchFamily="34" charset="0"/>
            </a:endParaRPr>
          </a:p>
          <a:p>
            <a:pPr eaLnBrk="1" hangingPunct="1"/>
            <a:r>
              <a:rPr lang="fi-FI" altLang="fi-FI" sz="2000" dirty="0">
                <a:latin typeface="Calibri" pitchFamily="34" charset="0"/>
              </a:rPr>
              <a:t>Approbatur	A	2</a:t>
            </a:r>
          </a:p>
          <a:p>
            <a:pPr eaLnBrk="1" hangingPunct="1"/>
            <a:r>
              <a:rPr lang="fi-FI" altLang="fi-FI" sz="2000" dirty="0">
                <a:latin typeface="Calibri" pitchFamily="34" charset="0"/>
              </a:rPr>
              <a:t>Improbatur	I	0</a:t>
            </a:r>
          </a:p>
        </p:txBody>
      </p:sp>
      <p:sp>
        <p:nvSpPr>
          <p:cNvPr id="11267" name="Rectangle 7"/>
          <p:cNvSpPr>
            <a:spLocks noChangeArrowheads="1"/>
          </p:cNvSpPr>
          <p:nvPr/>
        </p:nvSpPr>
        <p:spPr bwMode="auto">
          <a:xfrm>
            <a:off x="-108744" y="1281113"/>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Arvosanat ja pistemäärät</a:t>
            </a:r>
          </a:p>
        </p:txBody>
      </p:sp>
      <p:pic>
        <p:nvPicPr>
          <p:cNvPr id="5" name="Picture 2" descr="https://encrypted-tbn3.gstatic.com/images?q=tbn:ANd9GcR6gAyZSzD7JOCyRZzXzPQhpjPywV_4VHZ092xRc_lnD3woAzcml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726094"/>
            <a:ext cx="2843808" cy="213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44462" y="1281113"/>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Hajauttaminen ja osallistumisoikeus</a:t>
            </a:r>
          </a:p>
        </p:txBody>
      </p:sp>
      <p:sp>
        <p:nvSpPr>
          <p:cNvPr id="12291" name="Rectangle 4"/>
          <p:cNvSpPr>
            <a:spLocks noChangeArrowheads="1"/>
          </p:cNvSpPr>
          <p:nvPr/>
        </p:nvSpPr>
        <p:spPr bwMode="auto">
          <a:xfrm>
            <a:off x="611188" y="2132856"/>
            <a:ext cx="76327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sz="1600" dirty="0">
                <a:latin typeface="Calibri" pitchFamily="34" charset="0"/>
              </a:rPr>
              <a:t>Ylioppilastutkinnon voi suorittaa hajautettuna enintään kolmena (3) peräkkäisenä tutkintokertana. Kokeet järjestetään kahdesti (2) vuodessa ja molemmat tutkintokerrat ovat samanveroisia.</a:t>
            </a:r>
            <a:br>
              <a:rPr lang="fi-FI" altLang="fi-FI" sz="1600" dirty="0">
                <a:latin typeface="Calibri" pitchFamily="34" charset="0"/>
              </a:rPr>
            </a:br>
            <a:endParaRPr lang="fi-FI" altLang="fi-FI" sz="1600" dirty="0">
              <a:latin typeface="Calibri" pitchFamily="34" charset="0"/>
            </a:endParaRPr>
          </a:p>
          <a:p>
            <a:pPr eaLnBrk="1" hangingPunct="1"/>
            <a:r>
              <a:rPr lang="fi-FI" altLang="fi-FI" sz="1600" dirty="0">
                <a:latin typeface="Calibri" pitchFamily="34" charset="0"/>
              </a:rPr>
              <a:t>Kokelas voi osallistua yo-kokeisiin opiskeltuaan </a:t>
            </a:r>
            <a:r>
              <a:rPr lang="fi-FI" altLang="fi-FI" sz="1600" b="1" dirty="0">
                <a:latin typeface="Calibri" pitchFamily="34" charset="0"/>
              </a:rPr>
              <a:t>asianomaisen oppiaineen pakolliset kurssit</a:t>
            </a:r>
            <a:r>
              <a:rPr lang="fi-FI" altLang="fi-FI" sz="1600" dirty="0">
                <a:latin typeface="Calibri" pitchFamily="34" charset="0"/>
              </a:rPr>
              <a:t>. Osan yo-kokeista voi siis suorittaa jo lukion aikana. Jos kokelaalla ei ole osallistumisoikeutta jonkin aineen kokeeseen pakollisten kurssien puuttumisen vuoksi tai jos Ylioppilastutkintolautakunta hyväksyy kokeeseen ilmoittautumisen mitätöinnin painavan syyn perusteella, kokelas voi pyytää ainekohtaisen maksun palauttamista. Perusmaksu on kuitenkin aina maksettava.</a:t>
            </a:r>
          </a:p>
          <a:p>
            <a:pPr eaLnBrk="1" hangingPunct="1"/>
            <a:endParaRPr lang="fi-FI" altLang="fi-FI" sz="1600" b="1" dirty="0">
              <a:latin typeface="Calibri" pitchFamily="34" charset="0"/>
            </a:endParaRPr>
          </a:p>
          <a:p>
            <a:pPr eaLnBrk="1" hangingPunct="1"/>
            <a:r>
              <a:rPr lang="fi-FI" altLang="fi-FI" sz="1600" b="1" dirty="0">
                <a:latin typeface="Calibri" pitchFamily="34" charset="0"/>
              </a:rPr>
              <a:t>Kirjoitusaineissa pakolliset kurssit on oltava </a:t>
            </a:r>
            <a:r>
              <a:rPr lang="fi-FI" altLang="fi-FI" sz="1600" b="1" dirty="0" smtClean="0">
                <a:latin typeface="Calibri" pitchFamily="34" charset="0"/>
              </a:rPr>
              <a:t>opiskeltuna (syksyn tutkintoon) </a:t>
            </a:r>
            <a:r>
              <a:rPr lang="fi-FI" altLang="fi-FI" sz="1600" b="1" dirty="0">
                <a:latin typeface="Calibri" pitchFamily="34" charset="0"/>
              </a:rPr>
              <a:t>3</a:t>
            </a:r>
            <a:r>
              <a:rPr lang="fi-FI" altLang="fi-FI" sz="1600" b="1" dirty="0" smtClean="0">
                <a:latin typeface="Calibri" pitchFamily="34" charset="0"/>
              </a:rPr>
              <a:t>. ja (kevään tutkintoon) 5. </a:t>
            </a:r>
            <a:r>
              <a:rPr lang="fi-FI" altLang="fi-FI" sz="1600" b="1" dirty="0">
                <a:latin typeface="Calibri" pitchFamily="34" charset="0"/>
              </a:rPr>
              <a:t>jakson loppuun mennessä </a:t>
            </a:r>
            <a:r>
              <a:rPr lang="fi-FI" altLang="fi-FI" sz="1600" dirty="0">
                <a:latin typeface="Calibri" pitchFamily="34" charset="0"/>
              </a:rPr>
              <a:t>(hylättyjä saa olla, mutta kokeessa on käytävä).</a:t>
            </a:r>
            <a:br>
              <a:rPr lang="fi-FI" altLang="fi-FI" sz="1600" dirty="0">
                <a:latin typeface="Calibri" pitchFamily="34" charset="0"/>
              </a:rPr>
            </a:br>
            <a:r>
              <a:rPr lang="fi-FI" altLang="fi-FI" sz="1600" dirty="0">
                <a:latin typeface="Calibri" pitchFamily="34" charset="0"/>
              </a:rPr>
              <a:t>Aineissa, joissa ei ole pakollisia kursseja, vähintään kaksi (2) kurssia on oltava opiskeltuna.</a:t>
            </a:r>
            <a:br>
              <a:rPr lang="fi-FI" altLang="fi-FI" sz="1600" dirty="0">
                <a:latin typeface="Calibri" pitchFamily="34" charset="0"/>
              </a:rPr>
            </a:br>
            <a:endParaRPr lang="fi-FI" altLang="fi-FI" sz="1600" dirty="0">
              <a:latin typeface="Calibri" pitchFamily="34" charset="0"/>
            </a:endParaRPr>
          </a:p>
          <a:p>
            <a:pPr eaLnBrk="1" hangingPunct="1"/>
            <a:r>
              <a:rPr lang="fi-FI" altLang="fi-FI" sz="1600" dirty="0">
                <a:latin typeface="Calibri" pitchFamily="34" charset="0"/>
              </a:rPr>
              <a:t>Lyhyissä kielissä vähintään kolme (3) kurssia.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29"/>
          <p:cNvSpPr>
            <a:spLocks noChangeArrowheads="1"/>
          </p:cNvSpPr>
          <p:nvPr/>
        </p:nvSpPr>
        <p:spPr bwMode="auto">
          <a:xfrm>
            <a:off x="1331913" y="2997200"/>
            <a:ext cx="5400675" cy="1727200"/>
          </a:xfrm>
          <a:prstGeom prst="rect">
            <a:avLst/>
          </a:prstGeom>
          <a:solidFill>
            <a:schemeClr val="accent3">
              <a:lumMod val="85000"/>
            </a:schemeClr>
          </a:solidFill>
          <a:ln>
            <a:noFill/>
          </a:ln>
        </p:spPr>
        <p:txBody>
          <a:bodyPr wrap="none"/>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pPr>
              <a:defRPr/>
            </a:pPr>
            <a:endParaRPr lang="fi-FI" altLang="fi-FI" smtClean="0">
              <a:latin typeface="Calibri" pitchFamily="34" charset="0"/>
              <a:ea typeface="Times New Roman" pitchFamily="18" charset="0"/>
              <a:cs typeface="ArialMT"/>
            </a:endParaRPr>
          </a:p>
        </p:txBody>
      </p:sp>
      <p:sp>
        <p:nvSpPr>
          <p:cNvPr id="3" name="Text Box 3"/>
          <p:cNvSpPr txBox="1">
            <a:spLocks noChangeArrowheads="1"/>
          </p:cNvSpPr>
          <p:nvPr/>
        </p:nvSpPr>
        <p:spPr bwMode="auto">
          <a:xfrm>
            <a:off x="1331913" y="4724400"/>
            <a:ext cx="3744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0000" rIns="0" bIns="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2800" b="1">
                <a:latin typeface="Calibri" pitchFamily="34" charset="0"/>
              </a:rPr>
              <a:t>= 4 pakollista koetta</a:t>
            </a:r>
          </a:p>
        </p:txBody>
      </p:sp>
      <p:sp>
        <p:nvSpPr>
          <p:cNvPr id="4" name="Text Box 4"/>
          <p:cNvSpPr txBox="1">
            <a:spLocks noChangeArrowheads="1"/>
          </p:cNvSpPr>
          <p:nvPr/>
        </p:nvSpPr>
        <p:spPr bwMode="auto">
          <a:xfrm>
            <a:off x="0" y="3162300"/>
            <a:ext cx="839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ja </a:t>
            </a:r>
            <a:br>
              <a:rPr lang="fi-FI" altLang="fi-FI" sz="2000" b="1">
                <a:latin typeface="Calibri" pitchFamily="34" charset="0"/>
              </a:rPr>
            </a:br>
            <a:r>
              <a:rPr lang="fi-FI" altLang="fi-FI" sz="2000" b="1">
                <a:latin typeface="Calibri" pitchFamily="34" charset="0"/>
              </a:rPr>
              <a:t>kolme</a:t>
            </a:r>
            <a:br>
              <a:rPr lang="fi-FI" altLang="fi-FI" sz="2000" b="1">
                <a:latin typeface="Calibri" pitchFamily="34" charset="0"/>
              </a:rPr>
            </a:br>
            <a:r>
              <a:rPr lang="fi-FI" altLang="fi-FI" sz="2000" b="1">
                <a:latin typeface="Calibri" pitchFamily="34" charset="0"/>
              </a:rPr>
              <a:t>näistä</a:t>
            </a:r>
          </a:p>
        </p:txBody>
      </p:sp>
      <p:sp>
        <p:nvSpPr>
          <p:cNvPr id="5" name="AutoShape 6"/>
          <p:cNvSpPr>
            <a:spLocks noChangeArrowheads="1"/>
          </p:cNvSpPr>
          <p:nvPr/>
        </p:nvSpPr>
        <p:spPr bwMode="auto">
          <a:xfrm>
            <a:off x="1439863" y="1714500"/>
            <a:ext cx="1674812" cy="1204913"/>
          </a:xfrm>
          <a:prstGeom prst="roundRect">
            <a:avLst>
              <a:gd name="adj" fmla="val 130"/>
            </a:avLst>
          </a:prstGeom>
          <a:solidFill>
            <a:srgbClr val="003399"/>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6" name="Text Box 7"/>
          <p:cNvSpPr txBox="1">
            <a:spLocks noChangeArrowheads="1"/>
          </p:cNvSpPr>
          <p:nvPr/>
        </p:nvSpPr>
        <p:spPr bwMode="auto">
          <a:xfrm>
            <a:off x="1439863" y="2170113"/>
            <a:ext cx="16732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solidFill>
                  <a:schemeClr val="bg1"/>
                </a:solidFill>
                <a:latin typeface="Calibri" pitchFamily="34" charset="0"/>
              </a:rPr>
              <a:t>äidinkieli</a:t>
            </a:r>
          </a:p>
        </p:txBody>
      </p:sp>
      <p:sp>
        <p:nvSpPr>
          <p:cNvPr id="7" name="AutoShape 8"/>
          <p:cNvSpPr>
            <a:spLocks noChangeArrowheads="1"/>
          </p:cNvSpPr>
          <p:nvPr/>
        </p:nvSpPr>
        <p:spPr bwMode="auto">
          <a:xfrm>
            <a:off x="1439863" y="3082925"/>
            <a:ext cx="1674812"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8" name="Text Box 9"/>
          <p:cNvSpPr txBox="1">
            <a:spLocks noChangeArrowheads="1"/>
          </p:cNvSpPr>
          <p:nvPr/>
        </p:nvSpPr>
        <p:spPr bwMode="auto">
          <a:xfrm>
            <a:off x="1493838" y="3246438"/>
            <a:ext cx="1568450"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toinen</a:t>
            </a:r>
            <a:br>
              <a:rPr lang="en-GB" altLang="fi-FI" sz="2000" b="1">
                <a:latin typeface="Calibri" pitchFamily="34" charset="0"/>
              </a:rPr>
            </a:br>
            <a:r>
              <a:rPr lang="en-GB" altLang="fi-FI" sz="2000" b="1">
                <a:latin typeface="Calibri" pitchFamily="34" charset="0"/>
              </a:rPr>
              <a:t>kotimainen</a:t>
            </a:r>
            <a:br>
              <a:rPr lang="en-GB" altLang="fi-FI" sz="2000" b="1">
                <a:latin typeface="Calibri" pitchFamily="34" charset="0"/>
              </a:rPr>
            </a:br>
            <a:r>
              <a:rPr lang="en-GB" altLang="fi-FI" sz="2000" b="1">
                <a:latin typeface="Calibri" pitchFamily="34" charset="0"/>
              </a:rPr>
              <a:t>kieli</a:t>
            </a:r>
          </a:p>
        </p:txBody>
      </p:sp>
      <p:sp>
        <p:nvSpPr>
          <p:cNvPr id="9" name="AutoShape 10"/>
          <p:cNvSpPr>
            <a:spLocks noChangeArrowheads="1"/>
          </p:cNvSpPr>
          <p:nvPr/>
        </p:nvSpPr>
        <p:spPr bwMode="auto">
          <a:xfrm>
            <a:off x="6934200" y="3082925"/>
            <a:ext cx="167005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0" name="Text Box 11"/>
          <p:cNvSpPr txBox="1">
            <a:spLocks noChangeArrowheads="1"/>
          </p:cNvSpPr>
          <p:nvPr/>
        </p:nvSpPr>
        <p:spPr bwMode="auto">
          <a:xfrm>
            <a:off x="6948488" y="3538538"/>
            <a:ext cx="16557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reaaliaine</a:t>
            </a:r>
          </a:p>
        </p:txBody>
      </p:sp>
      <p:sp>
        <p:nvSpPr>
          <p:cNvPr id="11" name="AutoShape 12"/>
          <p:cNvSpPr>
            <a:spLocks noChangeArrowheads="1"/>
          </p:cNvSpPr>
          <p:nvPr/>
        </p:nvSpPr>
        <p:spPr bwMode="auto">
          <a:xfrm>
            <a:off x="3182938" y="3082925"/>
            <a:ext cx="1676400"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2" name="Text Box 13"/>
          <p:cNvSpPr txBox="1">
            <a:spLocks noChangeArrowheads="1"/>
          </p:cNvSpPr>
          <p:nvPr/>
        </p:nvSpPr>
        <p:spPr bwMode="auto">
          <a:xfrm>
            <a:off x="3302000" y="3392488"/>
            <a:ext cx="1439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vieras</a:t>
            </a:r>
            <a:br>
              <a:rPr lang="en-GB" altLang="fi-FI" sz="2000" b="1">
                <a:latin typeface="Calibri" pitchFamily="34" charset="0"/>
              </a:rPr>
            </a:br>
            <a:r>
              <a:rPr lang="en-GB" altLang="fi-FI" sz="2000" b="1">
                <a:latin typeface="Calibri" pitchFamily="34" charset="0"/>
              </a:rPr>
              <a:t>kieli</a:t>
            </a:r>
          </a:p>
        </p:txBody>
      </p:sp>
      <p:sp>
        <p:nvSpPr>
          <p:cNvPr id="13" name="AutoShape 15"/>
          <p:cNvSpPr>
            <a:spLocks noChangeArrowheads="1"/>
          </p:cNvSpPr>
          <p:nvPr/>
        </p:nvSpPr>
        <p:spPr bwMode="auto">
          <a:xfrm>
            <a:off x="4953000" y="3082925"/>
            <a:ext cx="1658938" cy="1204913"/>
          </a:xfrm>
          <a:prstGeom prst="roundRect">
            <a:avLst>
              <a:gd name="adj" fmla="val 130"/>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pPr>
              <a:defRPr/>
            </a:pPr>
            <a:endParaRPr lang="fi-FI">
              <a:latin typeface="Calibri" pitchFamily="34" charset="0"/>
              <a:cs typeface="+mn-cs"/>
            </a:endParaRPr>
          </a:p>
        </p:txBody>
      </p:sp>
      <p:sp>
        <p:nvSpPr>
          <p:cNvPr id="14" name="Text Box 16"/>
          <p:cNvSpPr txBox="1">
            <a:spLocks noChangeArrowheads="1"/>
          </p:cNvSpPr>
          <p:nvPr/>
        </p:nvSpPr>
        <p:spPr bwMode="auto">
          <a:xfrm>
            <a:off x="4953000" y="3538538"/>
            <a:ext cx="16573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cs typeface="Arial" pitchFamily="34" charset="0"/>
              </a:defRPr>
            </a:lvl9pPr>
          </a:lstStyle>
          <a:p>
            <a:pPr algn="ctr" eaLnBrk="1">
              <a:lnSpc>
                <a:spcPct val="95000"/>
              </a:lnSpc>
              <a:buClr>
                <a:srgbClr val="000000"/>
              </a:buClr>
              <a:buSzPct val="45000"/>
              <a:buFont typeface="StarSymbol"/>
              <a:buNone/>
            </a:pPr>
            <a:r>
              <a:rPr lang="en-GB" altLang="fi-FI" sz="2000" b="1">
                <a:latin typeface="Calibri" pitchFamily="34" charset="0"/>
              </a:rPr>
              <a:t>matematiikka</a:t>
            </a:r>
          </a:p>
        </p:txBody>
      </p:sp>
      <p:sp>
        <p:nvSpPr>
          <p:cNvPr id="15" name="Text Box 17"/>
          <p:cNvSpPr txBox="1">
            <a:spLocks noChangeArrowheads="1"/>
          </p:cNvSpPr>
          <p:nvPr/>
        </p:nvSpPr>
        <p:spPr bwMode="auto">
          <a:xfrm>
            <a:off x="71438" y="5180013"/>
            <a:ext cx="68405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ja</a:t>
            </a:r>
          </a:p>
          <a:p>
            <a:pPr eaLnBrk="1" hangingPunct="1"/>
            <a:r>
              <a:rPr lang="fi-FI" altLang="fi-FI" sz="2000" b="1">
                <a:latin typeface="Calibri" pitchFamily="34" charset="0"/>
              </a:rPr>
              <a:t>lisäksi</a:t>
            </a:r>
          </a:p>
          <a:p>
            <a:pPr eaLnBrk="1" hangingPunct="1"/>
            <a:r>
              <a:rPr lang="fi-FI" altLang="fi-FI" sz="2000" b="1">
                <a:latin typeface="Calibri" pitchFamily="34" charset="0"/>
              </a:rPr>
              <a:t>voi ottaa</a:t>
            </a:r>
          </a:p>
          <a:p>
            <a:pPr eaLnBrk="1" hangingPunct="1"/>
            <a:r>
              <a:rPr lang="fi-FI" altLang="fi-FI" sz="2000" b="1">
                <a:latin typeface="Calibri" pitchFamily="34" charset="0"/>
              </a:rPr>
              <a:t>ylimääräisiä kokeita</a:t>
            </a:r>
          </a:p>
        </p:txBody>
      </p:sp>
      <p:sp>
        <p:nvSpPr>
          <p:cNvPr id="16" name="Text Box 18"/>
          <p:cNvSpPr txBox="1">
            <a:spLocks noChangeArrowheads="1"/>
          </p:cNvSpPr>
          <p:nvPr/>
        </p:nvSpPr>
        <p:spPr bwMode="auto">
          <a:xfrm>
            <a:off x="0" y="1962150"/>
            <a:ext cx="1296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kaikille</a:t>
            </a:r>
            <a:br>
              <a:rPr lang="fi-FI" altLang="fi-FI" sz="2000" b="1">
                <a:latin typeface="Calibri" pitchFamily="34" charset="0"/>
              </a:rPr>
            </a:br>
            <a:r>
              <a:rPr lang="fi-FI" altLang="fi-FI" sz="2000" b="1">
                <a:latin typeface="Calibri" pitchFamily="34" charset="0"/>
              </a:rPr>
              <a:t>pakollinen</a:t>
            </a:r>
          </a:p>
        </p:txBody>
      </p:sp>
      <p:sp>
        <p:nvSpPr>
          <p:cNvPr id="17" name="Text Box 19"/>
          <p:cNvSpPr txBox="1">
            <a:spLocks noChangeArrowheads="1"/>
          </p:cNvSpPr>
          <p:nvPr/>
        </p:nvSpPr>
        <p:spPr bwMode="auto">
          <a:xfrm>
            <a:off x="431800" y="4157663"/>
            <a:ext cx="25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r>
              <a:rPr lang="fi-FI" altLang="fi-FI" sz="2000" b="1">
                <a:latin typeface="Calibri" pitchFamily="34" charset="0"/>
              </a:rPr>
              <a:t>.</a:t>
            </a:r>
          </a:p>
          <a:p>
            <a:pPr eaLnBrk="1" hangingPunct="1"/>
            <a:endParaRPr lang="fi-FI" altLang="fi-FI" sz="2000" b="1">
              <a:latin typeface="Calibri" pitchFamily="34" charset="0"/>
            </a:endParaRPr>
          </a:p>
        </p:txBody>
      </p:sp>
      <p:sp>
        <p:nvSpPr>
          <p:cNvPr id="18" name="Text Box 20"/>
          <p:cNvSpPr txBox="1">
            <a:spLocks noChangeArrowheads="1"/>
          </p:cNvSpPr>
          <p:nvPr/>
        </p:nvSpPr>
        <p:spPr bwMode="auto">
          <a:xfrm>
            <a:off x="431800" y="2506663"/>
            <a:ext cx="25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sz="2000" b="1">
                <a:latin typeface="Calibri" pitchFamily="34" charset="0"/>
              </a:rPr>
              <a:t>.</a:t>
            </a:r>
          </a:p>
          <a:p>
            <a:pPr eaLnBrk="1" hangingPunct="1"/>
            <a:r>
              <a:rPr lang="fi-FI" altLang="fi-FI" sz="2000" b="1">
                <a:latin typeface="Calibri" pitchFamily="34" charset="0"/>
              </a:rPr>
              <a:t>.</a:t>
            </a:r>
          </a:p>
        </p:txBody>
      </p:sp>
      <p:sp>
        <p:nvSpPr>
          <p:cNvPr id="19" name="AutoShape 21"/>
          <p:cNvSpPr>
            <a:spLocks noChangeArrowheads="1"/>
          </p:cNvSpPr>
          <p:nvPr/>
        </p:nvSpPr>
        <p:spPr bwMode="auto">
          <a:xfrm>
            <a:off x="4824413" y="4013200"/>
            <a:ext cx="1827212" cy="2474913"/>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0" name="AutoShape 23"/>
          <p:cNvSpPr>
            <a:spLocks noChangeArrowheads="1"/>
          </p:cNvSpPr>
          <p:nvPr/>
        </p:nvSpPr>
        <p:spPr bwMode="auto">
          <a:xfrm>
            <a:off x="6154738" y="3940175"/>
            <a:ext cx="2881312" cy="1747838"/>
          </a:xfrm>
          <a:prstGeom prst="roundRect">
            <a:avLst>
              <a:gd name="adj" fmla="val 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fi-FI" altLang="fi-FI">
              <a:latin typeface="Calibri" pitchFamily="34" charset="0"/>
            </a:endParaRPr>
          </a:p>
        </p:txBody>
      </p:sp>
      <p:sp>
        <p:nvSpPr>
          <p:cNvPr id="21" name="Text Box 24"/>
          <p:cNvSpPr txBox="1">
            <a:spLocks noChangeArrowheads="1"/>
          </p:cNvSpPr>
          <p:nvPr/>
        </p:nvSpPr>
        <p:spPr bwMode="auto">
          <a:xfrm>
            <a:off x="7491413" y="4867275"/>
            <a:ext cx="1585912"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buClr>
                <a:srgbClr val="000000"/>
              </a:buClr>
              <a:buSzPct val="37000"/>
              <a:buFont typeface="StarSymbol"/>
              <a:buNone/>
            </a:pPr>
            <a:r>
              <a:rPr lang="en-GB" altLang="fi-FI" sz="1200" b="1">
                <a:latin typeface="Calibri" pitchFamily="34" charset="0"/>
              </a:rPr>
              <a:t>Ainereaali koepäivä II</a:t>
            </a:r>
          </a:p>
          <a:p>
            <a:pPr eaLnBrk="1">
              <a:buClr>
                <a:srgbClr val="000000"/>
              </a:buClr>
              <a:buSzPct val="37000"/>
              <a:buFont typeface="StarSymbol"/>
              <a:buNone/>
            </a:pPr>
            <a:endParaRPr lang="en-GB" altLang="fi-FI" sz="1200" b="1">
              <a:latin typeface="Calibri" pitchFamily="34" charset="0"/>
            </a:endParaRPr>
          </a:p>
          <a:p>
            <a:pPr eaLnBrk="1">
              <a:buClr>
                <a:srgbClr val="000000"/>
              </a:buClr>
              <a:buSzPct val="37000"/>
              <a:buFont typeface="StarSymbol"/>
              <a:buChar char="●"/>
            </a:pPr>
            <a:r>
              <a:rPr lang="en-GB" altLang="fi-FI" sz="1200" b="1">
                <a:latin typeface="Calibri" pitchFamily="34" charset="0"/>
              </a:rPr>
              <a:t>uskonto</a:t>
            </a:r>
          </a:p>
          <a:p>
            <a:pPr eaLnBrk="1">
              <a:buClr>
                <a:srgbClr val="000000"/>
              </a:buClr>
              <a:buSzPct val="37000"/>
              <a:buFont typeface="StarSymbol"/>
              <a:buChar char="●"/>
            </a:pPr>
            <a:r>
              <a:rPr lang="en-GB" altLang="fi-FI" sz="1200" b="1">
                <a:latin typeface="Calibri" pitchFamily="34" charset="0"/>
              </a:rPr>
              <a:t>elämänkatsomustieto</a:t>
            </a:r>
          </a:p>
          <a:p>
            <a:pPr eaLnBrk="1">
              <a:buClr>
                <a:srgbClr val="000000"/>
              </a:buClr>
              <a:buSzPct val="37000"/>
              <a:buFont typeface="StarSymbol"/>
              <a:buChar char="●"/>
            </a:pPr>
            <a:r>
              <a:rPr lang="en-GB" altLang="fi-FI" sz="1200" b="1">
                <a:latin typeface="Calibri" pitchFamily="34" charset="0"/>
              </a:rPr>
              <a:t>yhteiskuntaoppi</a:t>
            </a:r>
          </a:p>
          <a:p>
            <a:pPr eaLnBrk="1">
              <a:buClr>
                <a:srgbClr val="000000"/>
              </a:buClr>
              <a:buSzPct val="37000"/>
              <a:buFont typeface="StarSymbol"/>
              <a:buChar char="●"/>
            </a:pPr>
            <a:r>
              <a:rPr lang="en-GB" altLang="fi-FI" sz="1200" b="1">
                <a:latin typeface="Calibri" pitchFamily="34" charset="0"/>
              </a:rPr>
              <a:t>kemia</a:t>
            </a:r>
          </a:p>
          <a:p>
            <a:pPr eaLnBrk="1">
              <a:buClr>
                <a:srgbClr val="000000"/>
              </a:buClr>
              <a:buSzPct val="37000"/>
              <a:buFont typeface="StarSymbol"/>
              <a:buChar char="●"/>
            </a:pPr>
            <a:r>
              <a:rPr lang="en-GB" altLang="fi-FI" sz="1200" b="1">
                <a:latin typeface="Calibri" pitchFamily="34" charset="0"/>
              </a:rPr>
              <a:t>maantiede</a:t>
            </a:r>
          </a:p>
          <a:p>
            <a:pPr eaLnBrk="1">
              <a:buClr>
                <a:srgbClr val="000000"/>
              </a:buClr>
              <a:buSzPct val="37000"/>
              <a:buFont typeface="StarSymbol"/>
              <a:buChar char="●"/>
            </a:pPr>
            <a:r>
              <a:rPr lang="en-GB" altLang="fi-FI" sz="1200" b="1">
                <a:latin typeface="Calibri" pitchFamily="34" charset="0"/>
              </a:rPr>
              <a:t>terveystieto </a:t>
            </a:r>
          </a:p>
        </p:txBody>
      </p:sp>
      <p:sp>
        <p:nvSpPr>
          <p:cNvPr id="22" name="Text Box 22"/>
          <p:cNvSpPr txBox="1">
            <a:spLocks noChangeArrowheads="1"/>
          </p:cNvSpPr>
          <p:nvPr/>
        </p:nvSpPr>
        <p:spPr bwMode="auto">
          <a:xfrm>
            <a:off x="5913438" y="4867275"/>
            <a:ext cx="147637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6132" rIns="0" bIns="0">
            <a:spAutoFit/>
          </a:bodyPr>
          <a:lstStyle>
            <a:lvl1pPr marL="185738" indent="-185738"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1pPr>
            <a:lvl2pPr marL="742950" indent="-28575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2pPr>
            <a:lvl3pPr marL="11430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3pPr>
            <a:lvl4pPr marL="16002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4pPr>
            <a:lvl5pPr marL="2057400" indent="-228600" defTabSz="839788" eaLnBrk="0" hangingPunct="0">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5pPr>
            <a:lvl6pPr marL="25146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6pPr>
            <a:lvl7pPr marL="29718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7pPr>
            <a:lvl8pPr marL="34290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8pPr>
            <a:lvl9pPr marL="3886200" indent="-228600" defTabSz="839788" eaLnBrk="0" fontAlgn="base" hangingPunct="0">
              <a:spcBef>
                <a:spcPct val="0"/>
              </a:spcBef>
              <a:spcAft>
                <a:spcPct val="0"/>
              </a:spcAft>
              <a:tabLst>
                <a:tab pos="0" algn="l"/>
                <a:tab pos="411163" algn="l"/>
                <a:tab pos="823913" algn="l"/>
                <a:tab pos="1236663" algn="l"/>
                <a:tab pos="1649413" algn="l"/>
                <a:tab pos="2062163" algn="l"/>
                <a:tab pos="2474913" algn="l"/>
                <a:tab pos="2887663" algn="l"/>
                <a:tab pos="3300413" algn="l"/>
                <a:tab pos="3713163" algn="l"/>
                <a:tab pos="4124325" algn="l"/>
                <a:tab pos="4537075" algn="l"/>
                <a:tab pos="4949825" algn="l"/>
                <a:tab pos="5362575" algn="l"/>
                <a:tab pos="5775325" algn="l"/>
                <a:tab pos="6188075" algn="l"/>
                <a:tab pos="6600825" algn="l"/>
                <a:tab pos="7013575" algn="l"/>
                <a:tab pos="7426325" algn="l"/>
                <a:tab pos="7839075" algn="l"/>
                <a:tab pos="8251825" algn="l"/>
              </a:tabLst>
              <a:defRPr>
                <a:solidFill>
                  <a:schemeClr val="tx1"/>
                </a:solidFill>
                <a:latin typeface="Arial" pitchFamily="34" charset="0"/>
                <a:cs typeface="Arial" pitchFamily="34" charset="0"/>
              </a:defRPr>
            </a:lvl9pPr>
          </a:lstStyle>
          <a:p>
            <a:pPr eaLnBrk="1">
              <a:lnSpc>
                <a:spcPct val="95000"/>
              </a:lnSpc>
              <a:buClr>
                <a:srgbClr val="000000"/>
              </a:buClr>
              <a:buSzPct val="45000"/>
              <a:buFont typeface="StarSymbol"/>
              <a:buNone/>
            </a:pPr>
            <a:r>
              <a:rPr lang="en-GB" altLang="fi-FI" sz="1200" b="1">
                <a:latin typeface="Calibri" pitchFamily="34" charset="0"/>
              </a:rPr>
              <a:t>Ainereaali koepäivä I</a:t>
            </a:r>
            <a:r>
              <a:rPr lang="en-GB" altLang="fi-FI" sz="1400" b="1">
                <a:latin typeface="Calibri" pitchFamily="34" charset="0"/>
              </a:rPr>
              <a:t/>
            </a:r>
            <a:br>
              <a:rPr lang="en-GB" altLang="fi-FI" sz="1400" b="1">
                <a:latin typeface="Calibri" pitchFamily="34" charset="0"/>
              </a:rPr>
            </a:br>
            <a:endParaRPr lang="en-GB" altLang="fi-FI" sz="1400" b="1">
              <a:latin typeface="Calibri" pitchFamily="34" charset="0"/>
            </a:endParaRPr>
          </a:p>
          <a:p>
            <a:pPr eaLnBrk="1">
              <a:buClr>
                <a:srgbClr val="000000"/>
              </a:buClr>
              <a:buSzPct val="37000"/>
              <a:buFont typeface="StarSymbol"/>
              <a:buChar char="●"/>
            </a:pPr>
            <a:r>
              <a:rPr lang="en-GB" altLang="fi-FI" sz="1200" b="1">
                <a:latin typeface="Calibri" pitchFamily="34" charset="0"/>
              </a:rPr>
              <a:t>psykologia</a:t>
            </a:r>
          </a:p>
          <a:p>
            <a:pPr eaLnBrk="1">
              <a:buClr>
                <a:srgbClr val="000000"/>
              </a:buClr>
              <a:buSzPct val="37000"/>
              <a:buFont typeface="StarSymbol"/>
              <a:buChar char="●"/>
            </a:pPr>
            <a:r>
              <a:rPr lang="en-GB" altLang="fi-FI" sz="1200" b="1">
                <a:latin typeface="Calibri" pitchFamily="34" charset="0"/>
              </a:rPr>
              <a:t>historia</a:t>
            </a:r>
          </a:p>
          <a:p>
            <a:pPr eaLnBrk="1">
              <a:buClr>
                <a:srgbClr val="000000"/>
              </a:buClr>
              <a:buSzPct val="37000"/>
              <a:buFont typeface="StarSymbol"/>
              <a:buChar char="●"/>
            </a:pPr>
            <a:r>
              <a:rPr lang="en-GB" altLang="fi-FI" sz="1200" b="1">
                <a:latin typeface="Calibri" pitchFamily="34" charset="0"/>
              </a:rPr>
              <a:t>fysiikka</a:t>
            </a:r>
          </a:p>
          <a:p>
            <a:pPr eaLnBrk="1">
              <a:buClr>
                <a:srgbClr val="000000"/>
              </a:buClr>
              <a:buSzPct val="37000"/>
              <a:buFont typeface="StarSymbol"/>
              <a:buChar char="●"/>
            </a:pPr>
            <a:r>
              <a:rPr lang="en-GB" altLang="fi-FI" sz="1200" b="1">
                <a:latin typeface="Calibri" pitchFamily="34" charset="0"/>
              </a:rPr>
              <a:t>biologia</a:t>
            </a:r>
          </a:p>
          <a:p>
            <a:pPr eaLnBrk="1">
              <a:buClr>
                <a:srgbClr val="000000"/>
              </a:buClr>
              <a:buSzPct val="37000"/>
              <a:buFont typeface="StarSymbol"/>
              <a:buChar char="●"/>
            </a:pPr>
            <a:r>
              <a:rPr lang="en-GB" altLang="fi-FI" sz="1200" b="1">
                <a:latin typeface="Calibri" pitchFamily="34" charset="0"/>
              </a:rPr>
              <a:t>filosofia</a:t>
            </a:r>
          </a:p>
        </p:txBody>
      </p:sp>
      <p:sp>
        <p:nvSpPr>
          <p:cNvPr id="23" name="Suorakulmio 26"/>
          <p:cNvSpPr>
            <a:spLocks noChangeArrowheads="1"/>
          </p:cNvSpPr>
          <p:nvPr/>
        </p:nvSpPr>
        <p:spPr bwMode="auto">
          <a:xfrm>
            <a:off x="1331913" y="4365625"/>
            <a:ext cx="5400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i-FI" altLang="fi-FI" b="1">
                <a:latin typeface="Calibri" pitchFamily="34" charset="0"/>
                <a:ea typeface="Times New Roman" pitchFamily="18" charset="0"/>
                <a:cs typeface="ArialMT" charset="0"/>
              </a:rPr>
              <a:t>näistä vähintään yksi vaativampi koe</a:t>
            </a:r>
            <a:endParaRPr lang="fi-FI" altLang="fi-FI">
              <a:ea typeface="Times New Roman" pitchFamily="18" charset="0"/>
              <a:cs typeface="ArialMT" charset="0"/>
            </a:endParaRPr>
          </a:p>
        </p:txBody>
      </p:sp>
      <p:sp>
        <p:nvSpPr>
          <p:cNvPr id="24" name="Rectangle 6"/>
          <p:cNvSpPr>
            <a:spLocks noChangeArrowheads="1"/>
          </p:cNvSpPr>
          <p:nvPr/>
        </p:nvSpPr>
        <p:spPr bwMode="auto">
          <a:xfrm>
            <a:off x="71438" y="1244639"/>
            <a:ext cx="9144000" cy="553998"/>
          </a:xfrm>
          <a:prstGeom prst="rect">
            <a:avLst/>
          </a:prstGeom>
          <a:noFill/>
          <a:ln w="9525">
            <a:noFill/>
            <a:miter lim="800000"/>
            <a:headEnd/>
            <a:tailEnd/>
          </a:ln>
        </p:spPr>
        <p:txBody>
          <a:bodyPr anchor="ctr">
            <a:spAutoFit/>
          </a:bodyPr>
          <a:lstStyle/>
          <a:p>
            <a:pPr algn="ctr">
              <a:defRPr/>
            </a:pPr>
            <a:r>
              <a:rPr lang="fi-FI" sz="3000" b="1" dirty="0">
                <a:latin typeface="Calibri" pitchFamily="34" charset="0"/>
                <a:cs typeface="+mn-cs"/>
              </a:rPr>
              <a:t>Pakolliset ja valinnaiset kokeet…</a:t>
            </a:r>
          </a:p>
        </p:txBody>
      </p:sp>
      <p:cxnSp>
        <p:nvCxnSpPr>
          <p:cNvPr id="25" name="Suora yhdysviiva 24"/>
          <p:cNvCxnSpPr/>
          <p:nvPr/>
        </p:nvCxnSpPr>
        <p:spPr>
          <a:xfrm>
            <a:off x="7769225" y="4335463"/>
            <a:ext cx="6350" cy="53181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548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216322" y="134076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Pakolliset ja valinnaiset kokeet</a:t>
            </a:r>
            <a:r>
              <a:rPr lang="fi-FI" sz="4000" b="1" dirty="0">
                <a:solidFill>
                  <a:schemeClr val="bg1">
                    <a:lumMod val="50000"/>
                  </a:schemeClr>
                </a:solidFill>
                <a:latin typeface="Calibri" pitchFamily="34" charset="0"/>
                <a:cs typeface="+mn-cs"/>
              </a:rPr>
              <a:t>…</a:t>
            </a:r>
          </a:p>
        </p:txBody>
      </p:sp>
      <p:sp>
        <p:nvSpPr>
          <p:cNvPr id="3" name="Rectangle 4"/>
          <p:cNvSpPr>
            <a:spLocks noChangeArrowheads="1"/>
          </p:cNvSpPr>
          <p:nvPr/>
        </p:nvSpPr>
        <p:spPr bwMode="auto">
          <a:xfrm>
            <a:off x="611560" y="2420888"/>
            <a:ext cx="7488237" cy="3970337"/>
          </a:xfrm>
          <a:prstGeom prst="rect">
            <a:avLst/>
          </a:prstGeom>
          <a:noFill/>
          <a:ln w="9525">
            <a:noFill/>
            <a:miter lim="800000"/>
            <a:headEnd/>
            <a:tailEnd/>
          </a:ln>
          <a:effectLst/>
        </p:spPr>
        <p:txBody>
          <a:bodyPr>
            <a:spAutoFit/>
          </a:bodyPr>
          <a:lstStyle/>
          <a:p>
            <a:pPr eaLnBrk="0" hangingPunct="0">
              <a:tabLst>
                <a:tab pos="2262188" algn="r"/>
                <a:tab pos="4114800" algn="r"/>
                <a:tab pos="4800600" algn="r"/>
              </a:tabLst>
              <a:defRPr/>
            </a:pPr>
            <a:r>
              <a:rPr lang="fi-FI" dirty="0" err="1">
                <a:latin typeface="Calibri" pitchFamily="34" charset="0"/>
                <a:ea typeface="Times New Roman" pitchFamily="18" charset="0"/>
                <a:cs typeface="ArialMT" charset="0"/>
              </a:rPr>
              <a:t>Huom</a:t>
            </a:r>
            <a:r>
              <a:rPr lang="fi-FI" dirty="0">
                <a:latin typeface="Calibri" pitchFamily="34" charset="0"/>
                <a:ea typeface="Times New Roman" pitchFamily="18" charset="0"/>
                <a:cs typeface="ArialMT" charset="0"/>
              </a:rPr>
              <a:t>!</a:t>
            </a: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Ota selvää ainekohtaisista muutoksista opettajaltasi!</a:t>
            </a:r>
            <a:br>
              <a:rPr lang="fi-FI" dirty="0">
                <a:latin typeface="Calibri" pitchFamily="34" charset="0"/>
                <a:ea typeface="Times New Roman" pitchFamily="18" charset="0"/>
                <a:cs typeface="ArialMT" charset="0"/>
              </a:rPr>
            </a:br>
            <a:endParaRPr lang="fi-FI" dirty="0">
              <a:latin typeface="Calibri" pitchFamily="34" charset="0"/>
              <a:ea typeface="Times New Roman" pitchFamily="18" charset="0"/>
              <a:cs typeface="ArialMT" charset="0"/>
            </a:endParaRP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Koetehtävät laaditaan oppiaineen </a:t>
            </a:r>
            <a:r>
              <a:rPr lang="fi-FI" b="1" dirty="0">
                <a:latin typeface="Calibri" pitchFamily="34" charset="0"/>
                <a:ea typeface="Times New Roman" pitchFamily="18" charset="0"/>
                <a:cs typeface="ArialMT" charset="0"/>
              </a:rPr>
              <a:t>pakollisten ja syventävien </a:t>
            </a:r>
            <a:r>
              <a:rPr lang="fi-FI" dirty="0">
                <a:latin typeface="Calibri" pitchFamily="34" charset="0"/>
                <a:ea typeface="Times New Roman" pitchFamily="18" charset="0"/>
                <a:cs typeface="ArialMT" charset="0"/>
              </a:rPr>
              <a:t>kurssien perusteella.</a:t>
            </a:r>
            <a:endParaRPr lang="fi-FI" dirty="0">
              <a:latin typeface="Calibri" pitchFamily="34" charset="0"/>
              <a:cs typeface="+mn-cs"/>
            </a:endParaRPr>
          </a:p>
          <a:p>
            <a:pPr eaLnBrk="0" hangingPunct="0">
              <a:tabLst>
                <a:tab pos="2262188" algn="r"/>
                <a:tab pos="4114800" algn="r"/>
                <a:tab pos="4800600" algn="r"/>
              </a:tabLst>
              <a:defRPr/>
            </a:pPr>
            <a:endParaRPr lang="fi-FI" dirty="0">
              <a:latin typeface="Calibri" pitchFamily="34" charset="0"/>
              <a:ea typeface="Times New Roman" pitchFamily="18" charset="0"/>
              <a:cs typeface="ArialMT" charset="0"/>
            </a:endParaRP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Kirjallisissa kokeissa on suoritettava pakollisena neljä (4) koetta:</a:t>
            </a:r>
            <a:endParaRPr lang="fi-FI" dirty="0">
              <a:latin typeface="Calibri" pitchFamily="34" charset="0"/>
              <a:cs typeface="+mn-cs"/>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äidinkielen koe</a:t>
            </a:r>
            <a:endParaRPr lang="fi-FI" dirty="0">
              <a:latin typeface="Calibri" pitchFamily="34" charset="0"/>
              <a:cs typeface="+mn-cs"/>
            </a:endParaRPr>
          </a:p>
          <a:p>
            <a:pPr eaLnBrk="0" hangingPunct="0">
              <a:tabLst>
                <a:tab pos="2262188" algn="r"/>
                <a:tab pos="4114800" algn="r"/>
                <a:tab pos="4800600" algn="r"/>
              </a:tabLst>
              <a:defRPr/>
            </a:pPr>
            <a:endParaRPr lang="fi-FI" dirty="0">
              <a:latin typeface="Calibri" pitchFamily="34" charset="0"/>
              <a:ea typeface="Times New Roman" pitchFamily="18" charset="0"/>
              <a:cs typeface="ArialMT" charset="0"/>
            </a:endParaRPr>
          </a:p>
          <a:p>
            <a:pPr eaLnBrk="0" hangingPunct="0">
              <a:tabLst>
                <a:tab pos="2262188" algn="r"/>
                <a:tab pos="4114800" algn="r"/>
                <a:tab pos="4800600" algn="r"/>
              </a:tabLst>
              <a:defRPr/>
            </a:pPr>
            <a:r>
              <a:rPr lang="fi-FI" dirty="0">
                <a:latin typeface="Calibri" pitchFamily="34" charset="0"/>
                <a:ea typeface="Times New Roman" pitchFamily="18" charset="0"/>
                <a:cs typeface="ArialMT" charset="0"/>
              </a:rPr>
              <a:t>valittava kolme kirjoitusainetta seuraavista</a:t>
            </a:r>
            <a:endParaRPr lang="fi-FI" dirty="0">
              <a:latin typeface="Calibri" pitchFamily="34" charset="0"/>
              <a:cs typeface="+mn-cs"/>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toisen kotimaisen kielen koe</a:t>
            </a:r>
            <a:endParaRPr lang="fi-FI" dirty="0">
              <a:latin typeface="Calibri" pitchFamily="34" charset="0"/>
              <a:cs typeface="+mn-cs"/>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vieraan kielen koe</a:t>
            </a:r>
            <a:endParaRPr lang="fi-FI" dirty="0">
              <a:latin typeface="Calibri" pitchFamily="34" charset="0"/>
              <a:cs typeface="+mn-cs"/>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matematiikan koe ja</a:t>
            </a:r>
            <a:endParaRPr lang="fi-FI" dirty="0">
              <a:latin typeface="Calibri" pitchFamily="34" charset="0"/>
              <a:cs typeface="+mn-cs"/>
            </a:endParaRPr>
          </a:p>
          <a:p>
            <a:pPr marL="717550" indent="-717550" eaLnBrk="0" hangingPunct="0">
              <a:buFontTx/>
              <a:buChar char="•"/>
              <a:tabLst>
                <a:tab pos="2262188" algn="r"/>
                <a:tab pos="4114800" algn="r"/>
                <a:tab pos="4800600" algn="r"/>
              </a:tabLst>
              <a:defRPr/>
            </a:pPr>
            <a:r>
              <a:rPr lang="fi-FI" dirty="0">
                <a:latin typeface="Calibri" pitchFamily="34" charset="0"/>
                <a:ea typeface="Times New Roman" pitchFamily="18" charset="0"/>
                <a:cs typeface="ArialMT" charset="0"/>
              </a:rPr>
              <a:t>ainereaalikoe (reaaliaine valitaan 1. tai 2. reaalipäivän aineista).</a:t>
            </a:r>
            <a:endParaRPr lang="fi-FI" dirty="0">
              <a:latin typeface="Calibri" pitchFamily="34" charset="0"/>
              <a:cs typeface="+mn-cs"/>
            </a:endParaRPr>
          </a:p>
        </p:txBody>
      </p:sp>
    </p:spTree>
    <p:extLst>
      <p:ext uri="{BB962C8B-B14F-4D97-AF65-F5344CB8AC3E}">
        <p14:creationId xmlns:p14="http://schemas.microsoft.com/office/powerpoint/2010/main" val="1947948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23528" y="2924944"/>
            <a:ext cx="756126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dirty="0">
                <a:latin typeface="Calibri" pitchFamily="34" charset="0"/>
                <a:ea typeface="Times New Roman" pitchFamily="18" charset="0"/>
                <a:cs typeface="ArialMT" charset="0"/>
              </a:rPr>
              <a:t>Matematiikassa, toisessa kotimaisessa kielessä ja vieraassa kielessä järjestetään vaativuudeltaan kahden tasoiset kokeet. Kokelaan on sisällytettävä tutkintoonsa </a:t>
            </a:r>
            <a:r>
              <a:rPr lang="fi-FI" altLang="fi-FI" b="1" dirty="0">
                <a:latin typeface="Calibri" pitchFamily="34" charset="0"/>
                <a:ea typeface="Times New Roman" pitchFamily="18" charset="0"/>
                <a:cs typeface="ArialMT" charset="0"/>
              </a:rPr>
              <a:t>vähintään yksi vaativampi koe</a:t>
            </a:r>
            <a:r>
              <a:rPr lang="fi-FI" altLang="fi-FI" dirty="0">
                <a:latin typeface="Calibri" pitchFamily="34" charset="0"/>
                <a:ea typeface="Times New Roman" pitchFamily="18" charset="0"/>
                <a:cs typeface="ArialMT" charset="0"/>
              </a:rPr>
              <a:t>.</a:t>
            </a:r>
          </a:p>
          <a:p>
            <a:endParaRPr lang="fi-FI" altLang="fi-FI" dirty="0">
              <a:latin typeface="Calibri" pitchFamily="34" charset="0"/>
              <a:ea typeface="Times New Roman" pitchFamily="18" charset="0"/>
              <a:cs typeface="ArialMT" charset="0"/>
            </a:endParaRPr>
          </a:p>
          <a:p>
            <a:r>
              <a:rPr lang="fi-FI" altLang="fi-FI" i="1" dirty="0">
                <a:latin typeface="Calibri" pitchFamily="34" charset="0"/>
                <a:ea typeface="Times New Roman" pitchFamily="18" charset="0"/>
                <a:cs typeface="Arial-ItalicMT"/>
              </a:rPr>
              <a:t>Kirjoitettavan aineen taso ei ole sidottu aineen opiskelutasoon.</a:t>
            </a:r>
            <a:endParaRPr lang="fi-FI" altLang="fi-FI" dirty="0">
              <a:latin typeface="Calibri" pitchFamily="34" charset="0"/>
            </a:endParaRPr>
          </a:p>
        </p:txBody>
      </p:sp>
      <p:sp>
        <p:nvSpPr>
          <p:cNvPr id="3" name="Rectangle 6"/>
          <p:cNvSpPr>
            <a:spLocks noChangeArrowheads="1"/>
          </p:cNvSpPr>
          <p:nvPr/>
        </p:nvSpPr>
        <p:spPr bwMode="auto">
          <a:xfrm>
            <a:off x="-9611" y="1412776"/>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Pakolliset ja valinnaiset kokeet</a:t>
            </a:r>
            <a:r>
              <a:rPr lang="fi-FI" sz="4000" b="1" dirty="0">
                <a:solidFill>
                  <a:schemeClr val="bg1">
                    <a:lumMod val="50000"/>
                  </a:schemeClr>
                </a:solidFill>
                <a:latin typeface="Calibri" pitchFamily="34" charset="0"/>
                <a:cs typeface="+mn-cs"/>
              </a:rPr>
              <a:t>…</a:t>
            </a:r>
          </a:p>
        </p:txBody>
      </p:sp>
      <p:pic>
        <p:nvPicPr>
          <p:cNvPr id="4" name="Picture 5" descr="http://www.werockyourweb.com/sites/default/files/images/seo-magnifying-glas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4076953"/>
            <a:ext cx="2592983" cy="258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109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5658" y="134076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Pakolliset ja valinnaiset kokeet…</a:t>
            </a:r>
          </a:p>
        </p:txBody>
      </p:sp>
      <p:sp>
        <p:nvSpPr>
          <p:cNvPr id="3" name="Rectangle 4"/>
          <p:cNvSpPr>
            <a:spLocks noChangeArrowheads="1"/>
          </p:cNvSpPr>
          <p:nvPr/>
        </p:nvSpPr>
        <p:spPr bwMode="auto">
          <a:xfrm>
            <a:off x="611560" y="2420888"/>
            <a:ext cx="806450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Näiden neljän (4) pakollisen kokeen lisäksi kokelaalla on oikeus suorittaa ylimääräisiä kokeita. Ylimääräisenä voi suorittaa kaikkia kokeita, joita ei ole valinnut pakollisiksi. Samaan </a:t>
            </a:r>
            <a:r>
              <a:rPr lang="en-GB" altLang="fi-FI" b="1" dirty="0" err="1">
                <a:latin typeface="Calibri" pitchFamily="34" charset="0"/>
              </a:rPr>
              <a:t>tutkintoon</a:t>
            </a:r>
            <a:r>
              <a:rPr lang="en-GB" altLang="fi-FI" b="1" dirty="0">
                <a:latin typeface="Calibri" pitchFamily="34" charset="0"/>
              </a:rPr>
              <a:t> </a:t>
            </a:r>
            <a:r>
              <a:rPr lang="fi-FI" altLang="fi-FI" dirty="0">
                <a:latin typeface="Calibri" pitchFamily="34" charset="0"/>
              </a:rPr>
              <a:t>voi kuulua vain yksi koe samassa oppiaineessa. Tutkintoa voi myöhemmin täydentää kokeilla, joihin ei ole aikaisemmin osallistunut. Tällöin voi suorittaa myös aikaisemmin kirjoittamansa oppiaineen eri tason kokeen. Jos kokelas on hylätty vaativammassa kokeessa, hän voi korvata sen lyhyemmän oppimäärän kokeella edellyttäen, että tutkintoon jää tällöin vähintään yksi vaativamman tason koe.</a:t>
            </a:r>
          </a:p>
          <a:p>
            <a:pPr eaLnBrk="1" hangingPunct="1"/>
            <a:r>
              <a:rPr lang="fi-FI" altLang="fi-FI" dirty="0">
                <a:latin typeface="Calibri" pitchFamily="34" charset="0"/>
              </a:rPr>
              <a:t/>
            </a:r>
            <a:br>
              <a:rPr lang="fi-FI" altLang="fi-FI" dirty="0">
                <a:latin typeface="Calibri" pitchFamily="34" charset="0"/>
              </a:rPr>
            </a:br>
            <a:r>
              <a:rPr lang="fi-FI" altLang="fi-FI" dirty="0">
                <a:latin typeface="Calibri" pitchFamily="34" charset="0"/>
              </a:rPr>
              <a:t>Kokelas, jonka äidinkieli on jokin muu kieli kuin suomi, ruotsi tai saame, voi korvata tutkinnossa pakollisen äidinkielen kokeen suomi/ruotsi toisena kielenä -kokeella. Suomi/ruotsi toisena kielenä -koe suoritetaan äidinkielen kokeen toisena kirjoituspäivänä.</a:t>
            </a:r>
          </a:p>
        </p:txBody>
      </p:sp>
    </p:spTree>
    <p:extLst>
      <p:ext uri="{BB962C8B-B14F-4D97-AF65-F5344CB8AC3E}">
        <p14:creationId xmlns:p14="http://schemas.microsoft.com/office/powerpoint/2010/main" val="4149730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39552" y="2276872"/>
            <a:ext cx="8281987" cy="4124206"/>
          </a:xfrm>
          <a:prstGeom prst="rect">
            <a:avLst/>
          </a:prstGeom>
          <a:noFill/>
          <a:ln w="9525">
            <a:noFill/>
            <a:miter lim="800000"/>
            <a:headEnd/>
            <a:tailEnd/>
          </a:ln>
          <a:effectLst/>
        </p:spPr>
        <p:txBody>
          <a:bodyPr>
            <a:spAutoFit/>
          </a:bodyPr>
          <a:lstStyle/>
          <a:p>
            <a:pPr eaLnBrk="0" hangingPunct="0">
              <a:tabLst>
                <a:tab pos="4114800" algn="r"/>
                <a:tab pos="4800600" algn="r"/>
              </a:tabLst>
              <a:defRPr/>
            </a:pPr>
            <a:r>
              <a:rPr lang="fi-FI" dirty="0">
                <a:latin typeface="Calibri" pitchFamily="34" charset="0"/>
                <a:ea typeface="Times New Roman" pitchFamily="18" charset="0"/>
                <a:cs typeface="ArialMT" charset="0"/>
              </a:rPr>
              <a:t>Reaaliaineen kokeissa ovat tehtävien määrät ja vastausten enimmäismäärät eri aineissa seuraavat:</a:t>
            </a:r>
          </a:p>
          <a:p>
            <a:pPr eaLnBrk="0" hangingPunct="0">
              <a:tabLst>
                <a:tab pos="4114800" algn="r"/>
                <a:tab pos="4800600" algn="r"/>
              </a:tabLst>
              <a:defRPr/>
            </a:pPr>
            <a:endParaRPr lang="fi-FI" dirty="0">
              <a:latin typeface="Calibri" pitchFamily="34" charset="0"/>
              <a:cs typeface="+mn-cs"/>
            </a:endParaRPr>
          </a:p>
          <a:p>
            <a:pPr marL="358775" eaLnBrk="0" hangingPunct="0">
              <a:tabLst>
                <a:tab pos="4114800" algn="r"/>
                <a:tab pos="4800600" algn="r"/>
              </a:tabLst>
              <a:defRPr/>
            </a:pPr>
            <a:r>
              <a:rPr lang="fi-FI" sz="1600" b="1" dirty="0">
                <a:latin typeface="Calibri" pitchFamily="34" charset="0"/>
                <a:ea typeface="Times New Roman" pitchFamily="18" charset="0"/>
                <a:cs typeface="ArialMT" charset="0"/>
              </a:rPr>
              <a:t>Ensimmäinen koepäivä</a:t>
            </a:r>
          </a:p>
          <a:p>
            <a:pPr marL="1076325" indent="-358775" eaLnBrk="0" hangingPunct="0">
              <a:buFontTx/>
              <a:buChar char="•"/>
              <a:tabLst>
                <a:tab pos="4114800" algn="r"/>
                <a:tab pos="4800600" algn="r"/>
              </a:tabLst>
              <a:defRPr/>
            </a:pPr>
            <a:r>
              <a:rPr lang="fi-FI" sz="1600" dirty="0" smtClean="0">
                <a:latin typeface="Calibri" pitchFamily="34" charset="0"/>
                <a:ea typeface="Times New Roman" pitchFamily="18" charset="0"/>
                <a:cs typeface="ArialMT" charset="0"/>
              </a:rPr>
              <a:t>Ev.-lut. </a:t>
            </a:r>
            <a:r>
              <a:rPr lang="fi-FI" sz="1600" dirty="0">
                <a:latin typeface="Calibri" pitchFamily="34" charset="0"/>
                <a:ea typeface="Times New Roman" pitchFamily="18" charset="0"/>
                <a:cs typeface="ArialMT" charset="0"/>
              </a:rPr>
              <a:t>uskonto / </a:t>
            </a:r>
            <a:r>
              <a:rPr lang="fi-FI" sz="1600" dirty="0" err="1" smtClean="0">
                <a:latin typeface="Calibri" pitchFamily="34" charset="0"/>
                <a:ea typeface="Times New Roman" pitchFamily="18" charset="0"/>
                <a:cs typeface="ArialMT" charset="0"/>
              </a:rPr>
              <a:t>ort</a:t>
            </a:r>
            <a:r>
              <a:rPr lang="fi-FI" sz="1600" dirty="0" smtClean="0">
                <a:latin typeface="Calibri" pitchFamily="34" charset="0"/>
                <a:ea typeface="Times New Roman" pitchFamily="18" charset="0"/>
                <a:cs typeface="ArialMT" charset="0"/>
              </a:rPr>
              <a:t>. </a:t>
            </a:r>
            <a:r>
              <a:rPr lang="fi-FI" sz="1600" dirty="0">
                <a:latin typeface="Calibri" pitchFamily="34" charset="0"/>
                <a:ea typeface="Times New Roman" pitchFamily="18" charset="0"/>
                <a:cs typeface="ArialMT" charset="0"/>
              </a:rPr>
              <a:t>uskonto / </a:t>
            </a:r>
            <a:r>
              <a:rPr lang="fi-FI" sz="1600" dirty="0" smtClean="0">
                <a:latin typeface="Calibri" pitchFamily="34" charset="0"/>
                <a:ea typeface="Times New Roman" pitchFamily="18" charset="0"/>
                <a:cs typeface="ArialMT" charset="0"/>
              </a:rPr>
              <a:t>elämänkatsomustieto </a:t>
            </a:r>
            <a:r>
              <a:rPr lang="fi-FI" sz="1600" b="1" dirty="0" smtClean="0">
                <a:latin typeface="Calibri" pitchFamily="34" charset="0"/>
                <a:ea typeface="Times New Roman" pitchFamily="18" charset="0"/>
                <a:cs typeface="ArialMT" charset="0"/>
              </a:rPr>
              <a:t>9/5</a:t>
            </a:r>
          </a:p>
          <a:p>
            <a:pPr marL="1076325" indent="-358775" eaLnBrk="0" hangingPunct="0">
              <a:buFontTx/>
              <a:buChar char="•"/>
              <a:tabLst>
                <a:tab pos="4114800" algn="r"/>
                <a:tab pos="4800600" algn="r"/>
              </a:tabLst>
              <a:defRPr/>
            </a:pPr>
            <a:r>
              <a:rPr lang="fi-FI" sz="1600" dirty="0" smtClean="0">
                <a:latin typeface="Calibri" pitchFamily="34" charset="0"/>
                <a:ea typeface="Times New Roman" pitchFamily="18" charset="0"/>
                <a:cs typeface="ArialMT" charset="0"/>
              </a:rPr>
              <a:t>yhteiskuntaoppi </a:t>
            </a:r>
            <a:r>
              <a:rPr lang="fi-FI" sz="1600" b="1" dirty="0">
                <a:latin typeface="Calibri" pitchFamily="34" charset="0"/>
                <a:ea typeface="Times New Roman" pitchFamily="18" charset="0"/>
                <a:cs typeface="ArialMT" charset="0"/>
              </a:rPr>
              <a:t>9/5 </a:t>
            </a:r>
            <a:endParaRPr lang="fi-FI" sz="1600" b="1" dirty="0" smtClean="0">
              <a:latin typeface="Calibri" pitchFamily="34" charset="0"/>
              <a:ea typeface="Times New Roman" pitchFamily="18" charset="0"/>
              <a:cs typeface="ArialMT" charset="0"/>
            </a:endParaRPr>
          </a:p>
          <a:p>
            <a:pPr marL="1076325" indent="-358775" eaLnBrk="0" hangingPunct="0">
              <a:buFontTx/>
              <a:buChar char="•"/>
              <a:tabLst>
                <a:tab pos="4114800" algn="r"/>
                <a:tab pos="4800600" algn="r"/>
              </a:tabLst>
              <a:defRPr/>
            </a:pPr>
            <a:r>
              <a:rPr lang="fi-FI" sz="1600" dirty="0" smtClean="0">
                <a:latin typeface="Calibri" pitchFamily="34" charset="0"/>
                <a:ea typeface="Times New Roman" pitchFamily="18" charset="0"/>
                <a:cs typeface="ArialMT" charset="0"/>
              </a:rPr>
              <a:t>kemia </a:t>
            </a:r>
            <a:r>
              <a:rPr lang="fi-FI" sz="1600" b="1" dirty="0">
                <a:latin typeface="Calibri" pitchFamily="34" charset="0"/>
                <a:ea typeface="Times New Roman" pitchFamily="18" charset="0"/>
                <a:cs typeface="ArialMT" charset="0"/>
              </a:rPr>
              <a:t>11/7</a:t>
            </a:r>
          </a:p>
          <a:p>
            <a:pPr marL="1076325" indent="-358775" eaLnBrk="0" hangingPunct="0">
              <a:buFontTx/>
              <a:buChar char="•"/>
              <a:tabLst>
                <a:tab pos="4114800" algn="r"/>
                <a:tab pos="4800600" algn="r"/>
              </a:tabLst>
              <a:defRPr/>
            </a:pPr>
            <a:r>
              <a:rPr lang="fi-FI" sz="1600" dirty="0">
                <a:latin typeface="Calibri" pitchFamily="34" charset="0"/>
                <a:ea typeface="Times New Roman" pitchFamily="18" charset="0"/>
                <a:cs typeface="ArialMT" charset="0"/>
              </a:rPr>
              <a:t>maantiede </a:t>
            </a:r>
            <a:r>
              <a:rPr lang="fi-FI" sz="1600" b="1" dirty="0">
                <a:latin typeface="Calibri" pitchFamily="34" charset="0"/>
                <a:ea typeface="Times New Roman" pitchFamily="18" charset="0"/>
                <a:cs typeface="ArialMT" charset="0"/>
              </a:rPr>
              <a:t>9/5 </a:t>
            </a:r>
            <a:endParaRPr lang="fi-FI" sz="1600" b="1" dirty="0" smtClean="0">
              <a:latin typeface="Calibri" pitchFamily="34" charset="0"/>
              <a:ea typeface="Times New Roman" pitchFamily="18" charset="0"/>
              <a:cs typeface="ArialMT" charset="0"/>
            </a:endParaRPr>
          </a:p>
          <a:p>
            <a:pPr marL="1076325" indent="-358775" eaLnBrk="0" hangingPunct="0">
              <a:buFontTx/>
              <a:buChar char="•"/>
              <a:tabLst>
                <a:tab pos="4114800" algn="r"/>
                <a:tab pos="4800600" algn="r"/>
              </a:tabLst>
              <a:defRPr/>
            </a:pPr>
            <a:r>
              <a:rPr lang="fi-FI" sz="1600" dirty="0" smtClean="0">
                <a:latin typeface="Calibri" pitchFamily="34" charset="0"/>
                <a:ea typeface="Times New Roman" pitchFamily="18" charset="0"/>
                <a:cs typeface="ArialMT" charset="0"/>
              </a:rPr>
              <a:t>Terveystieto </a:t>
            </a:r>
            <a:r>
              <a:rPr lang="fi-FI" sz="1600" b="1" dirty="0" smtClean="0">
                <a:latin typeface="Calibri" panose="020F0502020204030204" pitchFamily="34" charset="0"/>
              </a:rPr>
              <a:t>9/5</a:t>
            </a:r>
          </a:p>
          <a:p>
            <a:pPr marL="717550" eaLnBrk="0" hangingPunct="0">
              <a:tabLst>
                <a:tab pos="4114800" algn="r"/>
                <a:tab pos="4800600" algn="r"/>
              </a:tabLst>
              <a:defRPr/>
            </a:pPr>
            <a:endParaRPr lang="fi-FI" sz="1600" dirty="0">
              <a:latin typeface="Calibri" pitchFamily="34" charset="0"/>
              <a:ea typeface="Times New Roman" pitchFamily="18" charset="0"/>
              <a:cs typeface="ArialMT" charset="0"/>
            </a:endParaRPr>
          </a:p>
          <a:p>
            <a:pPr marL="358775" eaLnBrk="0" hangingPunct="0">
              <a:tabLst>
                <a:tab pos="4114800" algn="r"/>
                <a:tab pos="4800600" algn="r"/>
              </a:tabLst>
              <a:defRPr/>
            </a:pPr>
            <a:r>
              <a:rPr lang="fi-FI" sz="1600" b="1" dirty="0">
                <a:latin typeface="Calibri" pitchFamily="34" charset="0"/>
                <a:ea typeface="Times New Roman" pitchFamily="18" charset="0"/>
                <a:cs typeface="ArialMT" charset="0"/>
              </a:rPr>
              <a:t>Toinen koepäivä</a:t>
            </a:r>
          </a:p>
          <a:p>
            <a:pPr marL="1076325" indent="-358775" eaLnBrk="0" hangingPunct="0">
              <a:buFontTx/>
              <a:buChar char="•"/>
              <a:tabLst>
                <a:tab pos="4114800" algn="r"/>
                <a:tab pos="4800600" algn="r"/>
              </a:tabLst>
              <a:defRPr/>
            </a:pPr>
            <a:r>
              <a:rPr lang="fi-FI" sz="1600" dirty="0">
                <a:latin typeface="Calibri" pitchFamily="34" charset="0"/>
                <a:ea typeface="Times New Roman" pitchFamily="18" charset="0"/>
                <a:cs typeface="ArialMT" charset="0"/>
              </a:rPr>
              <a:t>psykologia </a:t>
            </a:r>
            <a:r>
              <a:rPr lang="fi-FI" sz="1600" b="1" dirty="0">
                <a:latin typeface="Calibri" pitchFamily="34" charset="0"/>
                <a:ea typeface="Times New Roman" pitchFamily="18" charset="0"/>
                <a:cs typeface="ArialMT" charset="0"/>
              </a:rPr>
              <a:t>9/5 </a:t>
            </a:r>
            <a:endParaRPr lang="fi-FI" sz="1600" b="1" dirty="0" smtClean="0">
              <a:latin typeface="Calibri" pitchFamily="34" charset="0"/>
              <a:ea typeface="Times New Roman" pitchFamily="18" charset="0"/>
              <a:cs typeface="ArialMT" charset="0"/>
            </a:endParaRPr>
          </a:p>
          <a:p>
            <a:pPr marL="1076325" indent="-358775" eaLnBrk="0" hangingPunct="0">
              <a:buFontTx/>
              <a:buChar char="•"/>
              <a:tabLst>
                <a:tab pos="4114800" algn="r"/>
                <a:tab pos="4800600" algn="r"/>
              </a:tabLst>
              <a:defRPr/>
            </a:pPr>
            <a:r>
              <a:rPr lang="fi-FI" sz="1600" dirty="0" smtClean="0">
                <a:latin typeface="Calibri" pitchFamily="34" charset="0"/>
                <a:ea typeface="Times New Roman" pitchFamily="18" charset="0"/>
                <a:cs typeface="ArialMT" charset="0"/>
              </a:rPr>
              <a:t>filosofia </a:t>
            </a:r>
            <a:r>
              <a:rPr lang="fi-FI" sz="1600" b="1" dirty="0">
                <a:latin typeface="Calibri" pitchFamily="34" charset="0"/>
                <a:ea typeface="Times New Roman" pitchFamily="18" charset="0"/>
                <a:cs typeface="ArialMT" charset="0"/>
              </a:rPr>
              <a:t>9/5 </a:t>
            </a:r>
            <a:endParaRPr lang="fi-FI" sz="1600" b="1" dirty="0" smtClean="0">
              <a:latin typeface="Calibri" pitchFamily="34" charset="0"/>
              <a:ea typeface="Times New Roman" pitchFamily="18" charset="0"/>
              <a:cs typeface="ArialMT" charset="0"/>
            </a:endParaRPr>
          </a:p>
          <a:p>
            <a:pPr marL="1076325" indent="-358775" eaLnBrk="0" hangingPunct="0">
              <a:buFontTx/>
              <a:buChar char="•"/>
              <a:tabLst>
                <a:tab pos="4114800" algn="r"/>
                <a:tab pos="4800600" algn="r"/>
              </a:tabLst>
              <a:defRPr/>
            </a:pPr>
            <a:r>
              <a:rPr lang="fi-FI" sz="1600" dirty="0" smtClean="0">
                <a:latin typeface="Calibri" pitchFamily="34" charset="0"/>
                <a:ea typeface="Times New Roman" pitchFamily="18" charset="0"/>
                <a:cs typeface="ArialMT" charset="0"/>
              </a:rPr>
              <a:t>historia </a:t>
            </a:r>
            <a:r>
              <a:rPr lang="fi-FI" sz="1600" b="1" dirty="0">
                <a:latin typeface="Calibri" pitchFamily="34" charset="0"/>
                <a:ea typeface="Times New Roman" pitchFamily="18" charset="0"/>
                <a:cs typeface="ArialMT" charset="0"/>
              </a:rPr>
              <a:t>9/5 </a:t>
            </a:r>
            <a:endParaRPr lang="fi-FI" sz="1600" b="1" dirty="0" smtClean="0">
              <a:latin typeface="Calibri" pitchFamily="34" charset="0"/>
              <a:ea typeface="Times New Roman" pitchFamily="18" charset="0"/>
              <a:cs typeface="ArialMT" charset="0"/>
            </a:endParaRPr>
          </a:p>
          <a:p>
            <a:pPr marL="1076325" indent="-358775" eaLnBrk="0" hangingPunct="0">
              <a:buFontTx/>
              <a:buChar char="•"/>
              <a:tabLst>
                <a:tab pos="4114800" algn="r"/>
                <a:tab pos="4800600" algn="r"/>
              </a:tabLst>
              <a:defRPr/>
            </a:pPr>
            <a:r>
              <a:rPr lang="fi-FI" sz="1600" dirty="0" smtClean="0">
                <a:latin typeface="Calibri" pitchFamily="34" charset="0"/>
                <a:ea typeface="Times New Roman" pitchFamily="18" charset="0"/>
                <a:cs typeface="ArialMT" charset="0"/>
              </a:rPr>
              <a:t>fysiikka </a:t>
            </a:r>
            <a:r>
              <a:rPr lang="fi-FI" sz="1600" b="1" dirty="0">
                <a:latin typeface="Calibri" pitchFamily="34" charset="0"/>
                <a:ea typeface="Times New Roman" pitchFamily="18" charset="0"/>
                <a:cs typeface="ArialMT" charset="0"/>
              </a:rPr>
              <a:t>11/7</a:t>
            </a:r>
          </a:p>
          <a:p>
            <a:pPr marL="1076325" indent="-358775" eaLnBrk="0" hangingPunct="0">
              <a:buFontTx/>
              <a:buChar char="•"/>
              <a:tabLst>
                <a:tab pos="4114800" algn="r"/>
                <a:tab pos="4800600" algn="r"/>
              </a:tabLst>
              <a:defRPr/>
            </a:pPr>
            <a:r>
              <a:rPr lang="fi-FI" sz="1600" dirty="0">
                <a:latin typeface="Calibri" pitchFamily="34" charset="0"/>
                <a:ea typeface="Times New Roman" pitchFamily="18" charset="0"/>
                <a:cs typeface="ArialMT" charset="0"/>
              </a:rPr>
              <a:t>Biologia </a:t>
            </a:r>
            <a:r>
              <a:rPr lang="fi-FI" sz="1600" b="1" dirty="0" smtClean="0">
                <a:latin typeface="Calibri" panose="020F0502020204030204" pitchFamily="34" charset="0"/>
              </a:rPr>
              <a:t>11/7</a:t>
            </a:r>
            <a:endParaRPr lang="fi-FI" sz="1600" b="1" dirty="0">
              <a:latin typeface="Calibri" pitchFamily="34" charset="0"/>
              <a:ea typeface="Times New Roman" pitchFamily="18" charset="0"/>
              <a:cs typeface="ArialMT" charset="0"/>
            </a:endParaRPr>
          </a:p>
        </p:txBody>
      </p:sp>
      <p:sp>
        <p:nvSpPr>
          <p:cNvPr id="3" name="Rectangle 6"/>
          <p:cNvSpPr>
            <a:spLocks noChangeArrowheads="1"/>
          </p:cNvSpPr>
          <p:nvPr/>
        </p:nvSpPr>
        <p:spPr bwMode="auto">
          <a:xfrm>
            <a:off x="-108520" y="1412776"/>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Pakolliset ja valinnaiset kokeet…</a:t>
            </a:r>
          </a:p>
        </p:txBody>
      </p:sp>
    </p:spTree>
    <p:extLst>
      <p:ext uri="{BB962C8B-B14F-4D97-AF65-F5344CB8AC3E}">
        <p14:creationId xmlns:p14="http://schemas.microsoft.com/office/powerpoint/2010/main" val="2965395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66" name="Group 218"/>
          <p:cNvGraphicFramePr>
            <a:graphicFrameLocks noGrp="1"/>
          </p:cNvGraphicFramePr>
          <p:nvPr>
            <p:extLst>
              <p:ext uri="{D42A27DB-BD31-4B8C-83A1-F6EECF244321}">
                <p14:modId xmlns:p14="http://schemas.microsoft.com/office/powerpoint/2010/main" val="696198624"/>
              </p:ext>
            </p:extLst>
          </p:nvPr>
        </p:nvGraphicFramePr>
        <p:xfrm>
          <a:off x="611188" y="1340767"/>
          <a:ext cx="8209283" cy="5518707"/>
        </p:xfrm>
        <a:graphic>
          <a:graphicData uri="http://schemas.openxmlformats.org/drawingml/2006/table">
            <a:tbl>
              <a:tblPr/>
              <a:tblGrid>
                <a:gridCol w="2690935">
                  <a:extLst>
                    <a:ext uri="{9D8B030D-6E8A-4147-A177-3AD203B41FA5}">
                      <a16:colId xmlns:a16="http://schemas.microsoft.com/office/drawing/2014/main" val="20000"/>
                    </a:ext>
                  </a:extLst>
                </a:gridCol>
                <a:gridCol w="3214093">
                  <a:extLst>
                    <a:ext uri="{9D8B030D-6E8A-4147-A177-3AD203B41FA5}">
                      <a16:colId xmlns:a16="http://schemas.microsoft.com/office/drawing/2014/main" val="20001"/>
                    </a:ext>
                  </a:extLst>
                </a:gridCol>
                <a:gridCol w="2304255">
                  <a:extLst>
                    <a:ext uri="{9D8B030D-6E8A-4147-A177-3AD203B41FA5}">
                      <a16:colId xmlns:a16="http://schemas.microsoft.com/office/drawing/2014/main" val="20002"/>
                    </a:ext>
                  </a:extLst>
                </a:gridCol>
              </a:tblGrid>
              <a:tr h="5056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Erityisjärjestelyt</a:t>
                      </a:r>
                    </a:p>
                  </a:txBody>
                  <a:tcPr marT="45728" marB="45728"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30.11.2019 mennessä</a:t>
                      </a:r>
                    </a:p>
                  </a:txBody>
                  <a:tcPr marT="45728" marB="45728" anchor="ctr" horzOverflow="overflow">
                    <a:lnL w="0" cap="flat" cmpd="sng" algn="ctr">
                      <a:solidFill>
                        <a:srgbClr val="808080"/>
                      </a:solidFill>
                      <a:prstDash val="solid"/>
                      <a:round/>
                      <a:headEnd type="none" w="med" len="med"/>
                      <a:tailEnd type="none" w="med" len="med"/>
                    </a:lnL>
                    <a:lnR cap="flat">
                      <a:noFill/>
                    </a:lnR>
                    <a:lnT cap="flat">
                      <a:noFill/>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0"/>
                  </a:ext>
                </a:extLst>
              </a:tr>
              <a:tr h="4184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Ilmoittautuminen</a:t>
                      </a:r>
                    </a:p>
                  </a:txBody>
                  <a:tcPr marT="45728" marB="45728"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23.11.2019 mennessä – Lohjan Yhteislyseon lukion toimisto</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1"/>
                  </a:ext>
                </a:extLst>
              </a:tr>
              <a:tr h="8124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Valmentavat kurssit</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0" i="0" u="none" strike="noStrike" cap="none" normalizeH="0" baseline="0" dirty="0" smtClean="0">
                          <a:ln>
                            <a:noFill/>
                          </a:ln>
                          <a:solidFill>
                            <a:schemeClr val="tx1"/>
                          </a:solidFill>
                          <a:effectLst/>
                          <a:latin typeface="Calibri" pitchFamily="34" charset="0"/>
                          <a:ea typeface="Times New Roman" pitchFamily="18" charset="0"/>
                          <a:cs typeface="Arial" charset="0"/>
                        </a:rPr>
                        <a:t>katso päivälukion kurssitarjotin lukuvuosi 2019 - 2020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2"/>
                  </a:ext>
                </a:extLst>
              </a:tr>
              <a:tr h="679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I korotustenttikausi</a:t>
                      </a:r>
                      <a:endParaRPr kumimoji="0" lang="fi-FI" sz="1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24.2-6.3.2020</a:t>
                      </a:r>
                      <a:br>
                        <a:rPr kumimoji="0" lang="fi-FI" sz="1600" b="0" i="0" u="none" strike="noStrike" cap="none" normalizeH="0" baseline="0" dirty="0" smtClean="0">
                          <a:ln>
                            <a:noFill/>
                          </a:ln>
                          <a:solidFill>
                            <a:schemeClr val="tx1"/>
                          </a:solidFill>
                          <a:effectLst/>
                          <a:latin typeface="Calibri" pitchFamily="34" charset="0"/>
                          <a:cs typeface="Arial" charset="0"/>
                        </a:rPr>
                      </a:br>
                      <a:r>
                        <a:rPr kumimoji="0" lang="fi-FI" sz="1600" b="0" i="0" u="none" strike="noStrike" cap="none" normalizeH="0" baseline="0" dirty="0" smtClean="0">
                          <a:ln>
                            <a:noFill/>
                          </a:ln>
                          <a:solidFill>
                            <a:schemeClr val="tx1"/>
                          </a:solidFill>
                          <a:effectLst/>
                          <a:latin typeface="Calibri" pitchFamily="34" charset="0"/>
                          <a:cs typeface="Arial" charset="0"/>
                        </a:rPr>
                        <a:t>ilmoittautuminen 17.12.2019 mennessä</a:t>
                      </a:r>
                      <a:r>
                        <a:rPr kumimoji="0" lang="fi-FI" sz="1600" b="0" i="0" u="none" strike="noStrike" cap="none" normalizeH="0" baseline="0" dirty="0" smtClean="0">
                          <a:ln>
                            <a:noFill/>
                          </a:ln>
                          <a:solidFill>
                            <a:schemeClr val="tx1"/>
                          </a:solidFill>
                          <a:effectLst/>
                          <a:latin typeface="Calibri" pitchFamily="34" charset="0"/>
                        </a:rPr>
                        <a:t> </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3"/>
                  </a:ext>
                </a:extLst>
              </a:tr>
              <a:tr h="6615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YO-info (PAKOLLINEN)</a:t>
                      </a:r>
                      <a:endParaRPr kumimoji="0" lang="fi-FI" sz="1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Ma 28.10.2019 klo 13.20</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Ma 2.3.2020 klo 13.20</a:t>
                      </a:r>
                      <a:endParaRPr kumimoji="0" lang="fi-FI" sz="1600" b="1" i="0" u="none" strike="noStrike" cap="none" normalizeH="0" baseline="0" dirty="0" smtClean="0">
                        <a:ln>
                          <a:noFill/>
                        </a:ln>
                        <a:solidFill>
                          <a:schemeClr val="tx1"/>
                        </a:solidFill>
                        <a:effectLst/>
                        <a:latin typeface="Calibri" pitchFamily="34" charset="0"/>
                        <a:cs typeface="Arial" charset="0"/>
                      </a:endParaRP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smtClean="0">
                        <a:ln>
                          <a:noFill/>
                        </a:ln>
                        <a:solidFill>
                          <a:schemeClr val="tx1"/>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04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YO- testi </a:t>
                      </a: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Ma 9.3.2020 klo 13.20Tennarissa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sz="1600" b="0" i="0" u="none" strike="noStrike" cap="none" normalizeH="0" baseline="0" dirty="0" smtClean="0">
                        <a:ln>
                          <a:noFill/>
                        </a:ln>
                        <a:solidFill>
                          <a:schemeClr val="tx1"/>
                        </a:solidFill>
                        <a:effectLst/>
                        <a:latin typeface="Calibri" pitchFamily="34" charset="0"/>
                        <a:cs typeface="Arial" charset="0"/>
                      </a:endParaRPr>
                    </a:p>
                  </a:txBody>
                  <a:tcPr marT="45728" marB="45728" anchor="ctr" horzOverflow="overflow">
                    <a:lnL w="0" cap="flat" cmpd="sng" algn="ctr">
                      <a:no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2733"/>
                  </a:ext>
                </a:extLst>
              </a:tr>
              <a:tr h="8124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II korotustenttikausi</a:t>
                      </a:r>
                      <a:endParaRPr kumimoji="0" lang="fi-FI" sz="16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27.3-17.4.2020</a:t>
                      </a:r>
                      <a:br>
                        <a:rPr kumimoji="0" lang="fi-FI" sz="1600" b="0" i="0" u="none" strike="noStrike" cap="none" normalizeH="0" baseline="0" dirty="0" smtClean="0">
                          <a:ln>
                            <a:noFill/>
                          </a:ln>
                          <a:solidFill>
                            <a:schemeClr val="tx1"/>
                          </a:solidFill>
                          <a:effectLst/>
                          <a:latin typeface="Calibri" pitchFamily="34" charset="0"/>
                          <a:cs typeface="Arial" charset="0"/>
                        </a:rPr>
                      </a:br>
                      <a:r>
                        <a:rPr kumimoji="0" lang="fi-FI" sz="1600" b="0" i="0" u="none" strike="noStrike" cap="none" normalizeH="0" baseline="0" dirty="0" smtClean="0">
                          <a:ln>
                            <a:noFill/>
                          </a:ln>
                          <a:solidFill>
                            <a:schemeClr val="tx1"/>
                          </a:solidFill>
                          <a:effectLst/>
                          <a:latin typeface="Calibri" pitchFamily="34" charset="0"/>
                          <a:cs typeface="Arial" charset="0"/>
                        </a:rPr>
                        <a:t>ilmoittautuminen 16.3.2020 mennessä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0" i="0" u="none" strike="noStrike" cap="none" normalizeH="0" baseline="0" dirty="0" smtClean="0">
                          <a:ln>
                            <a:noFill/>
                          </a:ln>
                          <a:solidFill>
                            <a:schemeClr val="tx1"/>
                          </a:solidFill>
                          <a:effectLst/>
                          <a:latin typeface="Calibri" pitchFamily="34" charset="0"/>
                          <a:cs typeface="Arial" charset="0"/>
                        </a:rPr>
                        <a:t>(koskee keväällä valmistuvia)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5"/>
                  </a:ext>
                </a:extLst>
              </a:tr>
              <a:tr h="5836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1" i="0" u="none" strike="noStrike" kern="1200" cap="none" normalizeH="0" baseline="0" dirty="0" smtClean="0">
                          <a:ln>
                            <a:noFill/>
                          </a:ln>
                          <a:solidFill>
                            <a:schemeClr val="tx1"/>
                          </a:solidFill>
                          <a:effectLst/>
                          <a:latin typeface="Calibri" pitchFamily="34" charset="0"/>
                          <a:ea typeface="Times New Roman" pitchFamily="18" charset="0"/>
                          <a:cs typeface="Arial" charset="0"/>
                        </a:rPr>
                        <a:t>S-merkintäpyyntö</a:t>
                      </a:r>
                    </a:p>
                  </a:txBody>
                  <a:tcPr marT="45728" marB="45728"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30.4.2020 mennessä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cs typeface="Arial" charset="0"/>
                        </a:rPr>
                        <a:t>(koskee keväällä valmistuvia)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6"/>
                  </a:ext>
                </a:extLst>
              </a:tr>
              <a:tr h="58366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rPr>
                        <a:t>Ylioppilasjuhla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600" b="1"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T="45728" marB="45728" anchor="ctr"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ea typeface="Times New Roman" pitchFamily="18" charset="0"/>
                          <a:cs typeface="Arial" charset="0"/>
                        </a:rPr>
                        <a:t>La 30.5.2020 klo 12.00 Tennarin lukiosalissa</a:t>
                      </a:r>
                    </a:p>
                  </a:txBody>
                  <a:tcPr marT="45728" marB="45728"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fi-FI"/>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80528" y="170080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Pakolliset ja valinnaiset kokeet</a:t>
            </a:r>
          </a:p>
        </p:txBody>
      </p:sp>
      <p:sp>
        <p:nvSpPr>
          <p:cNvPr id="3" name="Rectangle 4"/>
          <p:cNvSpPr>
            <a:spLocks noChangeArrowheads="1"/>
          </p:cNvSpPr>
          <p:nvPr/>
        </p:nvSpPr>
        <p:spPr bwMode="auto">
          <a:xfrm>
            <a:off x="611560" y="2780928"/>
            <a:ext cx="79216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Ilmoittautumisen yhteydessä tehty </a:t>
            </a:r>
            <a:r>
              <a:rPr lang="fi-FI" altLang="fi-FI" b="1" dirty="0">
                <a:latin typeface="Calibri" pitchFamily="34" charset="0"/>
              </a:rPr>
              <a:t>valinta on sitova</a:t>
            </a:r>
            <a:r>
              <a:rPr lang="fi-FI" altLang="fi-FI" dirty="0">
                <a:latin typeface="Calibri" pitchFamily="34" charset="0"/>
              </a:rPr>
              <a:t>, eikä siitä voi koetilanteessa poiketa. Hylättyä ylimääräistä koetta ei merkitä ylioppilastodistukseen. Hylätty pakollinen koe merkitään ylioppilastutkintotodistukseen, jos opiskelijan yo-tutkinto on hyväksytty kompensaation seurauksena.</a:t>
            </a:r>
          </a:p>
          <a:p>
            <a:pPr eaLnBrk="1" hangingPunct="1"/>
            <a:endParaRPr lang="fi-FI" altLang="fi-FI" dirty="0">
              <a:latin typeface="Calibri" pitchFamily="34" charset="0"/>
            </a:endParaRPr>
          </a:p>
          <a:p>
            <a:pPr eaLnBrk="1" hangingPunct="1"/>
            <a:r>
              <a:rPr lang="fi-FI" altLang="fi-FI" dirty="0">
                <a:latin typeface="Calibri" pitchFamily="34" charset="0"/>
              </a:rPr>
              <a:t>Kokelas voi suorittaa yhtenä </a:t>
            </a:r>
            <a:r>
              <a:rPr lang="fi-FI" altLang="fi-FI" b="1" dirty="0">
                <a:latin typeface="Calibri" pitchFamily="34" charset="0"/>
              </a:rPr>
              <a:t>koepäivänä vain yhden reaaliaineen kokeen</a:t>
            </a:r>
            <a:r>
              <a:rPr lang="fi-FI" altLang="fi-FI" dirty="0">
                <a:latin typeface="Calibri" pitchFamily="34" charset="0"/>
              </a:rPr>
              <a:t>, johon hän on etukäteen ilmoittautunut. Yhdellä tutkintokerralla kokelas voi suorittaa enintään kaksi reaaliaineen koetta. Mikäli opiskelija hajauttaa tutkintonsa kolmeen peräkkäiseen tutkintokertaan, hän voi sisällyttää tutkintoonsa maksimissaan kuusi eri reaaliaineen koetta.</a:t>
            </a:r>
          </a:p>
        </p:txBody>
      </p:sp>
    </p:spTree>
    <p:extLst>
      <p:ext uri="{BB962C8B-B14F-4D97-AF65-F5344CB8AC3E}">
        <p14:creationId xmlns:p14="http://schemas.microsoft.com/office/powerpoint/2010/main" val="2751432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44090" y="1628800"/>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Uusinta ja korotukset…</a:t>
            </a:r>
          </a:p>
        </p:txBody>
      </p:sp>
      <p:sp>
        <p:nvSpPr>
          <p:cNvPr id="19459" name="Rectangle 4"/>
          <p:cNvSpPr>
            <a:spLocks noChangeArrowheads="1"/>
          </p:cNvSpPr>
          <p:nvPr/>
        </p:nvSpPr>
        <p:spPr bwMode="auto">
          <a:xfrm>
            <a:off x="611560" y="2996952"/>
            <a:ext cx="7632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b="1" dirty="0">
                <a:solidFill>
                  <a:srgbClr val="FF0000"/>
                </a:solidFill>
                <a:latin typeface="Calibri" pitchFamily="34" charset="0"/>
              </a:rPr>
              <a:t>Hylätyn pakollisen kokeen saa uusia </a:t>
            </a:r>
            <a:r>
              <a:rPr lang="fi-FI" altLang="fi-FI" b="1" dirty="0" smtClean="0">
                <a:solidFill>
                  <a:srgbClr val="FF0000"/>
                </a:solidFill>
                <a:latin typeface="Calibri" pitchFamily="34" charset="0"/>
              </a:rPr>
              <a:t>kolme kertaa (3) </a:t>
            </a:r>
            <a:r>
              <a:rPr lang="fi-FI" altLang="fi-FI" dirty="0">
                <a:latin typeface="Calibri" pitchFamily="34" charset="0"/>
              </a:rPr>
              <a:t>kokeita välittömästi seuraavien kolmen (3) ylioppilastutkinnon yhteydessä. Jollei kirjoituksia ole tässä ajassa hyväksytysti suoritettu, on kirjoituskokeet kokonaisuudessaan uusittava. Mikäli hylätty pakollinen koe on tullut kompensoiduksi tai hylätty arvosana on annettu ylimääräisessä kokeessa, koetta uusivaa kokelasta ei katsota hylätyn kokeen uusijaksi, vaan tutkinnon täydentäjäksi. Hylätyn pakollisen kokeen, joka on kompensoitu sekä hylätyn ylimääräisen kokeen saa uusia </a:t>
            </a:r>
            <a:r>
              <a:rPr lang="fi-FI" altLang="fi-FI" dirty="0" smtClean="0">
                <a:latin typeface="Calibri" pitchFamily="34" charset="0"/>
              </a:rPr>
              <a:t>ilman rajoitusta.</a:t>
            </a:r>
            <a:endParaRPr lang="fi-FI" altLang="fi-FI"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683419" y="2924944"/>
            <a:ext cx="77771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b="1" dirty="0">
                <a:latin typeface="Calibri" pitchFamily="34" charset="0"/>
              </a:rPr>
              <a:t>Hyväksytyn kokeen saa uusia ilman rajoitusta. </a:t>
            </a:r>
            <a:r>
              <a:rPr lang="fi-FI" altLang="fi-FI" dirty="0">
                <a:latin typeface="Calibri" pitchFamily="34" charset="0"/>
              </a:rPr>
              <a:t>Hyväksytyn kokeen uusimisella </a:t>
            </a:r>
            <a:r>
              <a:rPr lang="fi-FI" altLang="fi-FI" b="1" dirty="0">
                <a:latin typeface="Calibri" pitchFamily="34" charset="0"/>
              </a:rPr>
              <a:t>ei</a:t>
            </a:r>
            <a:r>
              <a:rPr lang="fi-FI" altLang="fi-FI" dirty="0">
                <a:latin typeface="Calibri" pitchFamily="34" charset="0"/>
              </a:rPr>
              <a:t> </a:t>
            </a:r>
            <a:r>
              <a:rPr lang="fi-FI" altLang="fi-FI" b="1" dirty="0">
                <a:latin typeface="Calibri" pitchFamily="34" charset="0"/>
              </a:rPr>
              <a:t>ole</a:t>
            </a:r>
            <a:r>
              <a:rPr lang="fi-FI" altLang="fi-FI" dirty="0">
                <a:latin typeface="Calibri" pitchFamily="34" charset="0"/>
              </a:rPr>
              <a:t> </a:t>
            </a:r>
            <a:r>
              <a:rPr lang="fi-FI" altLang="fi-FI" b="1" dirty="0">
                <a:latin typeface="Calibri" pitchFamily="34" charset="0"/>
              </a:rPr>
              <a:t>aikarajaa</a:t>
            </a:r>
            <a:r>
              <a:rPr lang="fi-FI" altLang="fi-FI" dirty="0">
                <a:latin typeface="Calibri" pitchFamily="34" charset="0"/>
              </a:rPr>
              <a:t>. Ylioppilastutkintoa voidaan myös jälkeenpäin täydentää ilman kokeiden lukumäärälle asetettavia rajoituksia. Hyväksytyn kokeen uusija tai tutkinnon täydentäjä saa erillisen todistuksen.</a:t>
            </a:r>
          </a:p>
          <a:p>
            <a:pPr eaLnBrk="1" hangingPunct="1"/>
            <a:r>
              <a:rPr lang="fi-FI" altLang="fi-FI" dirty="0">
                <a:latin typeface="Calibri" pitchFamily="34" charset="0"/>
              </a:rPr>
              <a:t/>
            </a:r>
            <a:br>
              <a:rPr lang="fi-FI" altLang="fi-FI" dirty="0">
                <a:latin typeface="Calibri" pitchFamily="34" charset="0"/>
              </a:rPr>
            </a:br>
            <a:r>
              <a:rPr lang="fi-FI" altLang="fi-FI" dirty="0">
                <a:latin typeface="Calibri" pitchFamily="34" charset="0"/>
              </a:rPr>
              <a:t>Ylioppilastutkintolautakunta voi erityisen painavasta syystä päättää, että kokelas voi tutkinnon suorittamisen ollessa vielä kesken aloittaa tutkinnon suorittamisen </a:t>
            </a:r>
            <a:r>
              <a:rPr lang="fi-FI" altLang="fi-FI" b="1" dirty="0">
                <a:latin typeface="Calibri" pitchFamily="34" charset="0"/>
              </a:rPr>
              <a:t>kokonaisuudessaan </a:t>
            </a:r>
            <a:r>
              <a:rPr lang="fi-FI" altLang="fi-FI" dirty="0">
                <a:latin typeface="Calibri" pitchFamily="34" charset="0"/>
              </a:rPr>
              <a:t>alusta. Kokelas  toimittaa  hakemuksensa lukion rehtorille, joka lähettää sen lautakuntaan ja liittää mukaan lausuntonsa asiasta.</a:t>
            </a:r>
          </a:p>
        </p:txBody>
      </p:sp>
      <p:sp>
        <p:nvSpPr>
          <p:cNvPr id="4" name="Rectangle 5"/>
          <p:cNvSpPr>
            <a:spLocks noChangeArrowheads="1"/>
          </p:cNvSpPr>
          <p:nvPr/>
        </p:nvSpPr>
        <p:spPr bwMode="auto">
          <a:xfrm>
            <a:off x="0" y="1772816"/>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Uusinta ja korotukset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772816"/>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Kompensoiminen…</a:t>
            </a:r>
          </a:p>
        </p:txBody>
      </p:sp>
      <p:sp>
        <p:nvSpPr>
          <p:cNvPr id="3" name="Rectangle 4"/>
          <p:cNvSpPr>
            <a:spLocks noChangeArrowheads="1"/>
          </p:cNvSpPr>
          <p:nvPr/>
        </p:nvSpPr>
        <p:spPr bwMode="auto">
          <a:xfrm>
            <a:off x="719137" y="3068960"/>
            <a:ext cx="77057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dirty="0">
                <a:latin typeface="Calibri" pitchFamily="34" charset="0"/>
                <a:ea typeface="Times New Roman" pitchFamily="18" charset="0"/>
                <a:cs typeface="ArialMT" charset="0"/>
              </a:rPr>
              <a:t>Jos kokelas on hylätty yhdessä kokeessa, tutkintolautakunta voi hänet siitä huolimatta julistaa kirjallisessa kokeessa hyväksytyksi, jos se opiskelijan muiden kokeiden ja hänestä saatujen tietojen perusteella harkitsee hänet riittävän kypsäksi.</a:t>
            </a:r>
          </a:p>
          <a:p>
            <a:r>
              <a:rPr lang="fi-FI" altLang="fi-FI" dirty="0">
                <a:latin typeface="Calibri" pitchFamily="34" charset="0"/>
                <a:ea typeface="Times New Roman" pitchFamily="18" charset="0"/>
                <a:cs typeface="ArialMT" charset="0"/>
              </a:rPr>
              <a:t>Kompensointia suoritettaessa ei oteta huomioon kouluarvosanoja eikä sitä tarvitse koulun eikä kokelaan anoa. Kompensoinnista voi myös kieltäytyä. Kieltäytymisestä on jätettävä kirjallinen, allekirjoituksella varmennettu ilmoitus rehtorille.</a:t>
            </a:r>
          </a:p>
          <a:p>
            <a:r>
              <a:rPr lang="fi-FI" altLang="fi-FI" dirty="0">
                <a:latin typeface="Calibri" pitchFamily="34" charset="0"/>
                <a:ea typeface="Times New Roman" pitchFamily="18" charset="0"/>
                <a:cs typeface="ArialMT" charset="0"/>
              </a:rPr>
              <a:t/>
            </a:r>
            <a:br>
              <a:rPr lang="fi-FI" altLang="fi-FI" dirty="0">
                <a:latin typeface="Calibri" pitchFamily="34" charset="0"/>
                <a:ea typeface="Times New Roman" pitchFamily="18" charset="0"/>
                <a:cs typeface="ArialMT" charset="0"/>
              </a:rPr>
            </a:br>
            <a:r>
              <a:rPr lang="fi-FI" altLang="fi-FI" dirty="0">
                <a:latin typeface="Calibri" pitchFamily="34" charset="0"/>
                <a:ea typeface="Times New Roman" pitchFamily="18" charset="0"/>
                <a:cs typeface="ArialMT" charset="0"/>
              </a:rPr>
              <a:t>Hylätyt suoritukset on tason mukaan jaettu neljään (4) luokkaan, joista käytetään merkintöjä i+, i, i- ja i=.</a:t>
            </a:r>
          </a:p>
        </p:txBody>
      </p:sp>
    </p:spTree>
    <p:extLst>
      <p:ext uri="{BB962C8B-B14F-4D97-AF65-F5344CB8AC3E}">
        <p14:creationId xmlns:p14="http://schemas.microsoft.com/office/powerpoint/2010/main" val="1047216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611560" y="2132856"/>
            <a:ext cx="82804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3587750" algn="l"/>
                <a:tab pos="5286375" algn="l"/>
              </a:tabLst>
              <a:defRPr>
                <a:solidFill>
                  <a:schemeClr val="tx1"/>
                </a:solidFill>
                <a:latin typeface="Arial" pitchFamily="34" charset="0"/>
              </a:defRPr>
            </a:lvl1pPr>
            <a:lvl2pPr marL="742950" indent="-285750" eaLnBrk="0" hangingPunct="0">
              <a:tabLst>
                <a:tab pos="3587750" algn="l"/>
                <a:tab pos="5286375" algn="l"/>
              </a:tabLst>
              <a:defRPr>
                <a:solidFill>
                  <a:schemeClr val="tx1"/>
                </a:solidFill>
                <a:latin typeface="Arial" pitchFamily="34" charset="0"/>
              </a:defRPr>
            </a:lvl2pPr>
            <a:lvl3pPr marL="1143000" indent="-228600" eaLnBrk="0" hangingPunct="0">
              <a:tabLst>
                <a:tab pos="3587750" algn="l"/>
                <a:tab pos="5286375" algn="l"/>
              </a:tabLst>
              <a:defRPr>
                <a:solidFill>
                  <a:schemeClr val="tx1"/>
                </a:solidFill>
                <a:latin typeface="Arial" pitchFamily="34" charset="0"/>
              </a:defRPr>
            </a:lvl3pPr>
            <a:lvl4pPr marL="1600200" indent="-228600" eaLnBrk="0" hangingPunct="0">
              <a:tabLst>
                <a:tab pos="3587750" algn="l"/>
                <a:tab pos="5286375" algn="l"/>
              </a:tabLst>
              <a:defRPr>
                <a:solidFill>
                  <a:schemeClr val="tx1"/>
                </a:solidFill>
                <a:latin typeface="Arial" pitchFamily="34" charset="0"/>
              </a:defRPr>
            </a:lvl4pPr>
            <a:lvl5pPr marL="2057400" indent="-228600" eaLnBrk="0" hangingPunct="0">
              <a:tabLst>
                <a:tab pos="3587750" algn="l"/>
                <a:tab pos="5286375" algn="l"/>
              </a:tabLst>
              <a:defRPr>
                <a:solidFill>
                  <a:schemeClr val="tx1"/>
                </a:solidFill>
                <a:latin typeface="Arial" pitchFamily="34" charset="0"/>
              </a:defRPr>
            </a:lvl5pPr>
            <a:lvl6pPr marL="2514600" indent="-228600" eaLnBrk="0" fontAlgn="base" hangingPunct="0">
              <a:spcBef>
                <a:spcPct val="0"/>
              </a:spcBef>
              <a:spcAft>
                <a:spcPct val="0"/>
              </a:spcAft>
              <a:tabLst>
                <a:tab pos="3587750" algn="l"/>
                <a:tab pos="5286375" algn="l"/>
              </a:tabLst>
              <a:defRPr>
                <a:solidFill>
                  <a:schemeClr val="tx1"/>
                </a:solidFill>
                <a:latin typeface="Arial" pitchFamily="34" charset="0"/>
              </a:defRPr>
            </a:lvl6pPr>
            <a:lvl7pPr marL="2971800" indent="-228600" eaLnBrk="0" fontAlgn="base" hangingPunct="0">
              <a:spcBef>
                <a:spcPct val="0"/>
              </a:spcBef>
              <a:spcAft>
                <a:spcPct val="0"/>
              </a:spcAft>
              <a:tabLst>
                <a:tab pos="3587750" algn="l"/>
                <a:tab pos="5286375" algn="l"/>
              </a:tabLst>
              <a:defRPr>
                <a:solidFill>
                  <a:schemeClr val="tx1"/>
                </a:solidFill>
                <a:latin typeface="Arial" pitchFamily="34" charset="0"/>
              </a:defRPr>
            </a:lvl7pPr>
            <a:lvl8pPr marL="3429000" indent="-228600" eaLnBrk="0" fontAlgn="base" hangingPunct="0">
              <a:spcBef>
                <a:spcPct val="0"/>
              </a:spcBef>
              <a:spcAft>
                <a:spcPct val="0"/>
              </a:spcAft>
              <a:tabLst>
                <a:tab pos="3587750" algn="l"/>
                <a:tab pos="5286375" algn="l"/>
              </a:tabLst>
              <a:defRPr>
                <a:solidFill>
                  <a:schemeClr val="tx1"/>
                </a:solidFill>
                <a:latin typeface="Arial" pitchFamily="34" charset="0"/>
              </a:defRPr>
            </a:lvl8pPr>
            <a:lvl9pPr marL="3886200" indent="-228600" eaLnBrk="0" fontAlgn="base" hangingPunct="0">
              <a:spcBef>
                <a:spcPct val="0"/>
              </a:spcBef>
              <a:spcAft>
                <a:spcPct val="0"/>
              </a:spcAft>
              <a:tabLst>
                <a:tab pos="3587750" algn="l"/>
                <a:tab pos="5286375" algn="l"/>
              </a:tabLst>
              <a:defRPr>
                <a:solidFill>
                  <a:schemeClr val="tx1"/>
                </a:solidFill>
                <a:latin typeface="Arial" pitchFamily="34" charset="0"/>
              </a:defRPr>
            </a:lvl9pPr>
          </a:lstStyle>
          <a:p>
            <a:pPr eaLnBrk="1" hangingPunct="1"/>
            <a:r>
              <a:rPr lang="fi-FI" altLang="fi-FI" dirty="0">
                <a:latin typeface="Calibri" pitchFamily="34" charset="0"/>
              </a:rPr>
              <a:t>Kustakin kokeesta annetaan kompensaatioääniä seuraavasti:</a:t>
            </a:r>
          </a:p>
          <a:p>
            <a:pPr eaLnBrk="1" hangingPunct="1"/>
            <a:endParaRPr lang="fi-FI" altLang="fi-FI" b="1" dirty="0">
              <a:latin typeface="Calibri" pitchFamily="34" charset="0"/>
            </a:endParaRPr>
          </a:p>
          <a:p>
            <a:pPr eaLnBrk="1" hangingPunct="1"/>
            <a:r>
              <a:rPr lang="fi-FI" altLang="fi-FI" b="1" dirty="0">
                <a:latin typeface="Calibri" pitchFamily="34" charset="0"/>
              </a:rPr>
              <a:t>	arvosanat	kompensaatioäänet</a:t>
            </a:r>
            <a:endParaRPr lang="fi-FI" altLang="fi-FI" dirty="0">
              <a:latin typeface="Calibri" pitchFamily="34" charset="0"/>
            </a:endParaRPr>
          </a:p>
          <a:p>
            <a:pPr eaLnBrk="1" hangingPunct="1"/>
            <a:r>
              <a:rPr lang="fi-FI" altLang="fi-FI" dirty="0">
                <a:latin typeface="Calibri" pitchFamily="34" charset="0"/>
              </a:rPr>
              <a:t>Laudatur	L	7</a:t>
            </a:r>
            <a:br>
              <a:rPr lang="fi-FI" altLang="fi-FI" dirty="0">
                <a:latin typeface="Calibri" pitchFamily="34" charset="0"/>
              </a:rPr>
            </a:br>
            <a:r>
              <a:rPr lang="fi-FI" altLang="fi-FI" dirty="0" err="1">
                <a:latin typeface="Calibri" pitchFamily="34" charset="0"/>
              </a:rPr>
              <a:t>Eximia</a:t>
            </a:r>
            <a:r>
              <a:rPr lang="fi-FI" altLang="fi-FI" dirty="0">
                <a:latin typeface="Calibri" pitchFamily="34" charset="0"/>
              </a:rPr>
              <a:t> </a:t>
            </a:r>
            <a:r>
              <a:rPr lang="fi-FI" altLang="fi-FI" dirty="0" err="1">
                <a:latin typeface="Calibri" pitchFamily="34" charset="0"/>
              </a:rPr>
              <a:t>cum</a:t>
            </a:r>
            <a:r>
              <a:rPr lang="fi-FI" altLang="fi-FI" dirty="0">
                <a:latin typeface="Calibri" pitchFamily="34" charset="0"/>
              </a:rPr>
              <a:t> laude approbatur	E	6</a:t>
            </a:r>
            <a:br>
              <a:rPr lang="fi-FI" altLang="fi-FI" dirty="0">
                <a:latin typeface="Calibri" pitchFamily="34" charset="0"/>
              </a:rPr>
            </a:br>
            <a:r>
              <a:rPr lang="fi-FI" altLang="fi-FI" dirty="0">
                <a:latin typeface="Calibri" pitchFamily="34" charset="0"/>
              </a:rPr>
              <a:t>Magna </a:t>
            </a:r>
            <a:r>
              <a:rPr lang="fi-FI" altLang="fi-FI" dirty="0" err="1">
                <a:latin typeface="Calibri" pitchFamily="34" charset="0"/>
              </a:rPr>
              <a:t>cum</a:t>
            </a:r>
            <a:r>
              <a:rPr lang="fi-FI" altLang="fi-FI" dirty="0">
                <a:latin typeface="Calibri" pitchFamily="34" charset="0"/>
              </a:rPr>
              <a:t> laude approbatur	M	5</a:t>
            </a:r>
            <a:br>
              <a:rPr lang="fi-FI" altLang="fi-FI" dirty="0">
                <a:latin typeface="Calibri" pitchFamily="34" charset="0"/>
              </a:rPr>
            </a:br>
            <a:r>
              <a:rPr lang="fi-FI" altLang="fi-FI" dirty="0" err="1">
                <a:latin typeface="Calibri" pitchFamily="34" charset="0"/>
              </a:rPr>
              <a:t>Cum</a:t>
            </a:r>
            <a:r>
              <a:rPr lang="fi-FI" altLang="fi-FI" dirty="0">
                <a:latin typeface="Calibri" pitchFamily="34" charset="0"/>
              </a:rPr>
              <a:t> laude approbatur	C	4</a:t>
            </a:r>
            <a:br>
              <a:rPr lang="fi-FI" altLang="fi-FI" dirty="0">
                <a:latin typeface="Calibri" pitchFamily="34" charset="0"/>
              </a:rPr>
            </a:br>
            <a:r>
              <a:rPr lang="fi-FI" altLang="fi-FI" dirty="0" err="1">
                <a:latin typeface="Calibri" pitchFamily="34" charset="0"/>
              </a:rPr>
              <a:t>Lubenter</a:t>
            </a:r>
            <a:r>
              <a:rPr lang="fi-FI" altLang="fi-FI" dirty="0">
                <a:latin typeface="Calibri" pitchFamily="34" charset="0"/>
              </a:rPr>
              <a:t> approbatur	B	3</a:t>
            </a:r>
            <a:br>
              <a:rPr lang="fi-FI" altLang="fi-FI" dirty="0">
                <a:latin typeface="Calibri" pitchFamily="34" charset="0"/>
              </a:rPr>
            </a:br>
            <a:r>
              <a:rPr lang="fi-FI" altLang="fi-FI" dirty="0">
                <a:latin typeface="Calibri" pitchFamily="34" charset="0"/>
              </a:rPr>
              <a:t>Approbatur	A	2</a:t>
            </a:r>
            <a:br>
              <a:rPr lang="fi-FI" altLang="fi-FI" dirty="0">
                <a:latin typeface="Calibri" pitchFamily="34" charset="0"/>
              </a:rPr>
            </a:br>
            <a:r>
              <a:rPr lang="fi-FI" altLang="fi-FI" dirty="0">
                <a:latin typeface="Calibri" pitchFamily="34" charset="0"/>
              </a:rPr>
              <a:t>Improbatur	I	0</a:t>
            </a:r>
          </a:p>
          <a:p>
            <a:pPr eaLnBrk="1" hangingPunct="1"/>
            <a:endParaRPr lang="fi-FI" altLang="fi-FI" dirty="0">
              <a:latin typeface="Calibri" pitchFamily="34" charset="0"/>
            </a:endParaRPr>
          </a:p>
          <a:p>
            <a:pPr eaLnBrk="1" hangingPunct="1"/>
            <a:r>
              <a:rPr lang="fi-FI" altLang="fi-FI" dirty="0">
                <a:latin typeface="Calibri" pitchFamily="34" charset="0"/>
              </a:rPr>
              <a:t>Näin saadut kompensaatioäänet lasketaan yhteen, jolloin</a:t>
            </a:r>
            <a:br>
              <a:rPr lang="fi-FI" altLang="fi-FI" dirty="0">
                <a:latin typeface="Calibri" pitchFamily="34" charset="0"/>
              </a:rPr>
            </a:br>
            <a:r>
              <a:rPr lang="fi-FI" altLang="fi-FI" dirty="0">
                <a:latin typeface="Calibri" pitchFamily="34" charset="0"/>
              </a:rPr>
              <a:t>12 ääntä kompensoi suorituksen i+</a:t>
            </a:r>
            <a:br>
              <a:rPr lang="fi-FI" altLang="fi-FI" dirty="0">
                <a:latin typeface="Calibri" pitchFamily="34" charset="0"/>
              </a:rPr>
            </a:br>
            <a:r>
              <a:rPr lang="fi-FI" altLang="fi-FI" dirty="0">
                <a:latin typeface="Calibri" pitchFamily="34" charset="0"/>
              </a:rPr>
              <a:t>14 ääntä kompensoi suorituksen i</a:t>
            </a:r>
            <a:br>
              <a:rPr lang="fi-FI" altLang="fi-FI" dirty="0">
                <a:latin typeface="Calibri" pitchFamily="34" charset="0"/>
              </a:rPr>
            </a:br>
            <a:r>
              <a:rPr lang="fi-FI" altLang="fi-FI" dirty="0">
                <a:latin typeface="Calibri" pitchFamily="34" charset="0"/>
              </a:rPr>
              <a:t>16 ääntä kompensoi suorituksen i-</a:t>
            </a:r>
            <a:br>
              <a:rPr lang="fi-FI" altLang="fi-FI" dirty="0">
                <a:latin typeface="Calibri" pitchFamily="34" charset="0"/>
              </a:rPr>
            </a:br>
            <a:r>
              <a:rPr lang="fi-FI" altLang="fi-FI" dirty="0">
                <a:latin typeface="Calibri" pitchFamily="34" charset="0"/>
              </a:rPr>
              <a:t>18 ääntä kompensoi suorituksen i=</a:t>
            </a:r>
          </a:p>
        </p:txBody>
      </p:sp>
      <p:sp>
        <p:nvSpPr>
          <p:cNvPr id="22531" name="Rectangle 8"/>
          <p:cNvSpPr>
            <a:spLocks noChangeArrowheads="1"/>
          </p:cNvSpPr>
          <p:nvPr/>
        </p:nvSpPr>
        <p:spPr bwMode="auto">
          <a:xfrm>
            <a:off x="0" y="1259775"/>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Kompensoiminen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uorakulmio 2"/>
          <p:cNvSpPr/>
          <p:nvPr/>
        </p:nvSpPr>
        <p:spPr>
          <a:xfrm>
            <a:off x="2261399" y="1417638"/>
            <a:ext cx="4621201" cy="553998"/>
          </a:xfrm>
          <a:prstGeom prst="rect">
            <a:avLst/>
          </a:prstGeom>
        </p:spPr>
        <p:txBody>
          <a:bodyPr wrap="none">
            <a:spAutoFit/>
          </a:bodyPr>
          <a:lstStyle/>
          <a:p>
            <a:pPr algn="ctr">
              <a:defRPr/>
            </a:pPr>
            <a:r>
              <a:rPr lang="fi-FI" sz="3000" b="1" dirty="0">
                <a:latin typeface="Calibri" pitchFamily="34" charset="0"/>
              </a:rPr>
              <a:t>Ilmoittautumisen mitätöinti</a:t>
            </a:r>
          </a:p>
        </p:txBody>
      </p:sp>
      <p:sp>
        <p:nvSpPr>
          <p:cNvPr id="4" name="Suorakulmio 3"/>
          <p:cNvSpPr/>
          <p:nvPr/>
        </p:nvSpPr>
        <p:spPr>
          <a:xfrm>
            <a:off x="457200" y="2348880"/>
            <a:ext cx="8229601" cy="3416320"/>
          </a:xfrm>
          <a:prstGeom prst="rect">
            <a:avLst/>
          </a:prstGeom>
        </p:spPr>
        <p:txBody>
          <a:bodyPr wrap="square">
            <a:spAutoFit/>
          </a:bodyPr>
          <a:lstStyle/>
          <a:p>
            <a:pPr eaLnBrk="1" hangingPunct="1"/>
            <a:r>
              <a:rPr lang="fi-FI" altLang="fi-FI" dirty="0">
                <a:latin typeface="Calibri" pitchFamily="34" charset="0"/>
              </a:rPr>
              <a:t>Ylioppilastutkintolautakunta voi erityisen painavasta syystä mitätöidä kokelaan ilmoittautumisen hakemuksen perusteella. Painaviksi syiksi lautakunta on katsonut esimerkiksi sairauden, ulkomailla tapahtuvan opiskelun tai työskentelyn sekä varusmiespalveluksen aiheuttaman esteen. Hakemukseen on liitettävä todistus esteestä, esimerkiksi lääkärintodistus, josta sairaus ja työkyvyttömyysaika ilmenevät, todistus ulkomailla opiskelusta tai ulkomailla työskentelystä kokeiden aikana tai todistus siitä, että varusmiehelle ei ole myönnetty lomaa tutkintoon osallistumista varten. Opiskelu tai työskentely kotimaassa tai pelkkä varusmiespalvelus ei riitä perusteeksi.</a:t>
            </a:r>
            <a:br>
              <a:rPr lang="fi-FI" altLang="fi-FI" dirty="0">
                <a:latin typeface="Calibri" pitchFamily="34" charset="0"/>
              </a:rPr>
            </a:br>
            <a:r>
              <a:rPr lang="en-GB" altLang="fi-FI" dirty="0" err="1">
                <a:latin typeface="Calibri" pitchFamily="34" charset="0"/>
              </a:rPr>
              <a:t>Ilmoittautumisen</a:t>
            </a:r>
            <a:r>
              <a:rPr lang="en-GB" altLang="fi-FI" dirty="0">
                <a:latin typeface="Calibri" pitchFamily="34" charset="0"/>
              </a:rPr>
              <a:t> </a:t>
            </a:r>
            <a:r>
              <a:rPr lang="en-GB" altLang="fi-FI" dirty="0" err="1">
                <a:latin typeface="Calibri" pitchFamily="34" charset="0"/>
              </a:rPr>
              <a:t>mitätöinti</a:t>
            </a:r>
            <a:r>
              <a:rPr lang="en-GB" altLang="fi-FI" dirty="0">
                <a:latin typeface="Calibri" pitchFamily="34" charset="0"/>
              </a:rPr>
              <a:t> </a:t>
            </a:r>
            <a:r>
              <a:rPr lang="en-GB" altLang="fi-FI" dirty="0" err="1">
                <a:latin typeface="Calibri" pitchFamily="34" charset="0"/>
              </a:rPr>
              <a:t>ei</a:t>
            </a:r>
            <a:r>
              <a:rPr lang="en-GB" altLang="fi-FI" dirty="0">
                <a:latin typeface="Calibri" pitchFamily="34" charset="0"/>
              </a:rPr>
              <a:t> </a:t>
            </a:r>
            <a:r>
              <a:rPr lang="en-GB" altLang="fi-FI" dirty="0" err="1">
                <a:latin typeface="Calibri" pitchFamily="34" charset="0"/>
              </a:rPr>
              <a:t>pidennä</a:t>
            </a:r>
            <a:r>
              <a:rPr lang="en-GB" altLang="fi-FI" dirty="0">
                <a:latin typeface="Calibri" pitchFamily="34" charset="0"/>
              </a:rPr>
              <a:t> </a:t>
            </a:r>
            <a:r>
              <a:rPr lang="en-GB" altLang="fi-FI" dirty="0" err="1">
                <a:latin typeface="Calibri" pitchFamily="34" charset="0"/>
              </a:rPr>
              <a:t>tutkinnonsuorittamiselle</a:t>
            </a:r>
            <a:r>
              <a:rPr lang="en-GB" altLang="fi-FI" dirty="0">
                <a:latin typeface="Calibri" pitchFamily="34" charset="0"/>
              </a:rPr>
              <a:t> </a:t>
            </a:r>
            <a:r>
              <a:rPr lang="en-GB" altLang="fi-FI" dirty="0" err="1">
                <a:latin typeface="Calibri" pitchFamily="34" charset="0"/>
              </a:rPr>
              <a:t>säädettyä</a:t>
            </a:r>
            <a:r>
              <a:rPr lang="en-GB" altLang="fi-FI" dirty="0">
                <a:latin typeface="Calibri" pitchFamily="34" charset="0"/>
              </a:rPr>
              <a:t> </a:t>
            </a:r>
            <a:r>
              <a:rPr lang="en-GB" altLang="fi-FI" dirty="0" err="1">
                <a:latin typeface="Calibri" pitchFamily="34" charset="0"/>
              </a:rPr>
              <a:t>aikaa</a:t>
            </a:r>
            <a:r>
              <a:rPr lang="en-GB" altLang="fi-FI" dirty="0" smtClean="0">
                <a:latin typeface="Calibri" pitchFamily="34" charset="0"/>
              </a:rPr>
              <a:t>.</a:t>
            </a:r>
          </a:p>
          <a:p>
            <a:pPr eaLnBrk="1" hangingPunct="1"/>
            <a:r>
              <a:rPr lang="fi-FI" altLang="fi-FI" dirty="0">
                <a:latin typeface="Calibri" pitchFamily="34" charset="0"/>
              </a:rPr>
              <a:t>Vapaamuotoinen mitätöintihakemus tehdään yhdessä rehtorin kanssa, joka toimittaa hakemuksen ylioppilastutkintolautakunnalle.</a:t>
            </a:r>
            <a:endParaRPr lang="en-GB" altLang="fi-FI" dirty="0">
              <a:latin typeface="Calibri" pitchFamily="34" charset="0"/>
            </a:endParaRPr>
          </a:p>
        </p:txBody>
      </p:sp>
    </p:spTree>
    <p:extLst>
      <p:ext uri="{BB962C8B-B14F-4D97-AF65-F5344CB8AC3E}">
        <p14:creationId xmlns:p14="http://schemas.microsoft.com/office/powerpoint/2010/main" val="3317288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79"/>
          <p:cNvSpPr>
            <a:spLocks noChangeArrowheads="1"/>
          </p:cNvSpPr>
          <p:nvPr/>
        </p:nvSpPr>
        <p:spPr bwMode="auto">
          <a:xfrm>
            <a:off x="-15658" y="1628800"/>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Lääkärintodistus ja puoltolauseet</a:t>
            </a:r>
          </a:p>
        </p:txBody>
      </p:sp>
      <p:sp>
        <p:nvSpPr>
          <p:cNvPr id="23555" name="Rectangle 4"/>
          <p:cNvSpPr>
            <a:spLocks noChangeArrowheads="1"/>
          </p:cNvSpPr>
          <p:nvPr/>
        </p:nvSpPr>
        <p:spPr bwMode="auto">
          <a:xfrm>
            <a:off x="683568" y="2780928"/>
            <a:ext cx="8137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dirty="0">
                <a:latin typeface="Calibri" pitchFamily="34" charset="0"/>
              </a:rPr>
              <a:t>Jos kokelaan suoritukseen on vaikuttanut haitallisesti suorituskykyä tilapäisesti heikentävä sairaus tai muu vastaava seikka, lukion tulee lähettää lautakunnalle kokelaan tai hänen huoltajansa jättämä lääkärintodistus sairaudesta tai muu asiaa selvittävä puoltolause. Todistuksesta tulee riittävän selvästi käydä ilmi sairauden laatu ja vaikeus sekä ajankohta. Muista kirjoituksen tuloksiin haitallisesti vaikuttavista seikoista on vastaavasti annettava riittävän yksityiskohtainen selvitys. </a:t>
            </a:r>
          </a:p>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Pakottavan esteen sattuessa ota välittömästi yhteys rehtoriin.</a:t>
            </a:r>
          </a:p>
          <a:p>
            <a:endParaRPr lang="fi-FI" altLang="fi-FI" dirty="0">
              <a:latin typeface="Calibri" pitchFamily="34" charset="0"/>
              <a:ea typeface="Times New Roman" pitchFamily="18" charset="0"/>
              <a:cs typeface="ArialMT" charset="0"/>
            </a:endParaRPr>
          </a:p>
          <a:p>
            <a:r>
              <a:rPr lang="fi-FI" altLang="fi-FI" dirty="0">
                <a:latin typeface="Calibri" pitchFamily="34" charset="0"/>
                <a:cs typeface="Times New Roman" pitchFamily="18" charset="0"/>
              </a:rPr>
              <a:t>	Panu Ruoste, puh. 050 576 8907</a:t>
            </a:r>
            <a:br>
              <a:rPr lang="fi-FI" altLang="fi-FI" dirty="0">
                <a:latin typeface="Calibri" pitchFamily="34" charset="0"/>
                <a:cs typeface="Times New Roman" pitchFamily="18" charset="0"/>
              </a:rPr>
            </a:br>
            <a:endParaRPr lang="fi-FI" altLang="fi-FI" dirty="0">
              <a:latin typeface="Calibri" pitchFamily="34" charset="0"/>
              <a:cs typeface="Times New Roman" pitchFamily="18" charset="0"/>
            </a:endParaRPr>
          </a:p>
          <a:p>
            <a:r>
              <a:rPr lang="fi-FI" altLang="fi-FI" dirty="0">
                <a:latin typeface="Calibri" pitchFamily="34" charset="0"/>
                <a:cs typeface="Times New Roman" pitchFamily="18" charset="0"/>
              </a:rPr>
              <a:t>Rehtorilla on oikeus järjestää koe pakottavassa tapauksessa esim. sairaalassa.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34996" y="155679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Korotustentit</a:t>
            </a:r>
          </a:p>
        </p:txBody>
      </p:sp>
      <p:sp>
        <p:nvSpPr>
          <p:cNvPr id="25603" name="Rectangle 4"/>
          <p:cNvSpPr>
            <a:spLocks noChangeArrowheads="1"/>
          </p:cNvSpPr>
          <p:nvPr/>
        </p:nvSpPr>
        <p:spPr bwMode="auto">
          <a:xfrm>
            <a:off x="611560" y="2852936"/>
            <a:ext cx="77057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dirty="0">
                <a:latin typeface="Calibri" pitchFamily="34" charset="0"/>
                <a:ea typeface="Times New Roman" pitchFamily="18" charset="0"/>
                <a:cs typeface="ArialMT" charset="0"/>
              </a:rPr>
              <a:t>Yo-kirjoitusten lisäksi koulussa toimeenpannaan kirjoitusten yhteydessä eri aineissa ns. korotustentit. Tentit ovat opiskelijalle vapaaehtoisia. Arvostelussa noudatetaan lukion yleisiä arvosteluperiaatteita. Hyväksytty suoritus siis edellyttää vähintään arvosanaa viisi (5).</a:t>
            </a:r>
          </a:p>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Ennen kirjoituksia tai kirjoitusten jälkeen opiskelija voi osallistua aineen oppimäärän korotukseen. </a:t>
            </a:r>
            <a:br>
              <a:rPr lang="fi-FI" altLang="fi-FI" dirty="0">
                <a:latin typeface="Calibri" pitchFamily="34" charset="0"/>
                <a:ea typeface="Times New Roman" pitchFamily="18" charset="0"/>
                <a:cs typeface="ArialMT" charset="0"/>
              </a:rPr>
            </a:br>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Korotustentti pidetään sen oppimäärän pohjalta, jonka opiskelija on koulussa opiskellut. Tentin perusteella voidaan opiskelijan päättöarvosanaa korottaa, mutta ei laskea. Tenttiä ei ilman erityisperusteita saa uusia.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4"/>
          <p:cNvSpPr>
            <a:spLocks noChangeArrowheads="1"/>
          </p:cNvSpPr>
          <p:nvPr/>
        </p:nvSpPr>
        <p:spPr bwMode="auto">
          <a:xfrm>
            <a:off x="-33447" y="1418917"/>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S-merkintäpyyntö</a:t>
            </a:r>
          </a:p>
        </p:txBody>
      </p:sp>
      <p:sp>
        <p:nvSpPr>
          <p:cNvPr id="4" name="Rectangle 4"/>
          <p:cNvSpPr>
            <a:spLocks noChangeArrowheads="1"/>
          </p:cNvSpPr>
          <p:nvPr/>
        </p:nvSpPr>
        <p:spPr bwMode="auto">
          <a:xfrm>
            <a:off x="2542367" y="2636912"/>
            <a:ext cx="583257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Mikäli opiskelija pyytää, hän on oikeutettu saamaan suoritusmerkinnän liikunnasta ja sellaisista oppiaineista, joissa opiskelijan suorittama oppimäärä käsittää vain yhden kurssin, sekä valinnaisista vieraista kielistä, mikäli opiskelijan suorittama oppimäärä niissä käsittää vain kaksi kurssia.</a:t>
            </a:r>
          </a:p>
          <a:p>
            <a:pPr eaLnBrk="1" hangingPunct="1"/>
            <a:endParaRPr lang="fi-FI" altLang="fi-FI" dirty="0">
              <a:latin typeface="Calibri" pitchFamily="34" charset="0"/>
            </a:endParaRPr>
          </a:p>
          <a:p>
            <a:pPr eaLnBrk="1" hangingPunct="1"/>
            <a:r>
              <a:rPr lang="fi-FI" altLang="fi-FI" b="1" dirty="0">
                <a:latin typeface="Calibri" pitchFamily="34" charset="0"/>
              </a:rPr>
              <a:t>Tämä valinta on sitova ja tehdään ennen päättöarviointia.</a:t>
            </a:r>
          </a:p>
          <a:p>
            <a:pPr eaLnBrk="1" hangingPunct="1"/>
            <a:endParaRPr lang="fi-FI" altLang="fi-FI" dirty="0">
              <a:latin typeface="Calibri" pitchFamily="34" charset="0"/>
            </a:endParaRPr>
          </a:p>
          <a:p>
            <a:pPr eaLnBrk="1" hangingPunct="1"/>
            <a:r>
              <a:rPr lang="fi-FI" altLang="fi-FI" dirty="0">
                <a:latin typeface="Calibri" pitchFamily="34" charset="0"/>
              </a:rPr>
              <a:t>S-merkinnällä opiskelija voi vaikuttaa päättöarvioinnin keskiarvoon.</a:t>
            </a:r>
          </a:p>
          <a:p>
            <a:pPr eaLnBrk="1" hangingPunct="1"/>
            <a:endParaRPr lang="fi-FI" altLang="fi-FI" dirty="0">
              <a:latin typeface="Calibri" pitchFamily="34" charset="0"/>
            </a:endParaRPr>
          </a:p>
          <a:p>
            <a:pPr eaLnBrk="1" hangingPunct="1"/>
            <a:r>
              <a:rPr lang="fi-FI" altLang="fi-FI" dirty="0">
                <a:latin typeface="Calibri" pitchFamily="34" charset="0"/>
              </a:rPr>
              <a:t>S-merkintäpyyntölomake jaetaan kokelaille abi-infossa (tammikuussa keväällä valmistuvat ja elokuussa syksyllä valmistuvat).</a:t>
            </a: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64878"/>
            <a:ext cx="2555776" cy="249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4"/>
          <p:cNvSpPr>
            <a:spLocks noChangeArrowheads="1"/>
          </p:cNvSpPr>
          <p:nvPr/>
        </p:nvSpPr>
        <p:spPr bwMode="auto">
          <a:xfrm>
            <a:off x="0" y="1484784"/>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Ylioppilastutkintotodistus</a:t>
            </a:r>
          </a:p>
        </p:txBody>
      </p:sp>
      <p:pic>
        <p:nvPicPr>
          <p:cNvPr id="5" name="Picture 4"/>
          <p:cNvPicPr>
            <a:picLocks noChangeAspect="1" noChangeArrowheads="1"/>
          </p:cNvPicPr>
          <p:nvPr/>
        </p:nvPicPr>
        <p:blipFill>
          <a:blip r:embed="rId2"/>
          <a:srcRect/>
          <a:stretch>
            <a:fillRect/>
          </a:stretch>
        </p:blipFill>
        <p:spPr bwMode="auto">
          <a:xfrm rot="858884">
            <a:off x="5740258" y="2378997"/>
            <a:ext cx="3251565" cy="4472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539552" y="3322025"/>
            <a:ext cx="482441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dirty="0">
                <a:latin typeface="Calibri" pitchFamily="34" charset="0"/>
                <a:ea typeface="Times New Roman" pitchFamily="18" charset="0"/>
                <a:cs typeface="ArialMT" charset="0"/>
              </a:rPr>
              <a:t>Niille kokelaille, jotka on hyväksytty pakollisissa kokeissa ja jotka saavat lukion päättötodistuksen tai vastaavan todistuksen ammatillisen tutkinnon tai yhdistelmäopintojen suorittamisesta, ylioppilastutkintolautakunta antaa ylioppilastutkintotodistuksen.</a:t>
            </a:r>
          </a:p>
          <a:p>
            <a:endParaRPr lang="fi-FI" altLang="fi-FI" dirty="0">
              <a:latin typeface="Calibri" pitchFamily="34" charset="0"/>
              <a:ea typeface="Times New Roman" pitchFamily="18" charset="0"/>
              <a:cs typeface="ArialMT" charset="0"/>
            </a:endParaRPr>
          </a:p>
          <a:p>
            <a:r>
              <a:rPr lang="fi-FI" altLang="fi-FI" b="1" dirty="0">
                <a:latin typeface="Calibri" pitchFamily="34" charset="0"/>
                <a:ea typeface="Times New Roman" pitchFamily="18" charset="0"/>
                <a:cs typeface="ArialMT" charset="0"/>
              </a:rPr>
              <a:t>Ylioppilastutkintotodistuksen saaminen edellyttää, että olet suorittanut tutkintomaksut.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56" name="Group 100"/>
          <p:cNvGraphicFramePr>
            <a:graphicFrameLocks noGrp="1"/>
          </p:cNvGraphicFramePr>
          <p:nvPr>
            <p:extLst>
              <p:ext uri="{D42A27DB-BD31-4B8C-83A1-F6EECF244321}">
                <p14:modId xmlns:p14="http://schemas.microsoft.com/office/powerpoint/2010/main" val="3543188442"/>
              </p:ext>
            </p:extLst>
          </p:nvPr>
        </p:nvGraphicFramePr>
        <p:xfrm>
          <a:off x="611560" y="2132856"/>
          <a:ext cx="8208962" cy="4427537"/>
        </p:xfrm>
        <a:graphic>
          <a:graphicData uri="http://schemas.openxmlformats.org/drawingml/2006/table">
            <a:tbl>
              <a:tblPr/>
              <a:tblGrid>
                <a:gridCol w="2804678">
                  <a:extLst>
                    <a:ext uri="{9D8B030D-6E8A-4147-A177-3AD203B41FA5}">
                      <a16:colId xmlns:a16="http://schemas.microsoft.com/office/drawing/2014/main" val="20000"/>
                    </a:ext>
                  </a:extLst>
                </a:gridCol>
                <a:gridCol w="5404284">
                  <a:extLst>
                    <a:ext uri="{9D8B030D-6E8A-4147-A177-3AD203B41FA5}">
                      <a16:colId xmlns:a16="http://schemas.microsoft.com/office/drawing/2014/main" val="20001"/>
                    </a:ext>
                  </a:extLst>
                </a:gridCol>
              </a:tblGrid>
              <a:tr h="70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Kevään tulokset</a:t>
                      </a:r>
                    </a:p>
                  </a:txBody>
                  <a:tcPr marL="91436" marR="91436" marT="45728" marB="45728" anchor="ctr" horzOverflow="overflow">
                    <a:lnL cap="flat">
                      <a:noFill/>
                    </a:lnL>
                    <a:lnR w="0" cap="flat" cmpd="sng" algn="ctr">
                      <a:solidFill>
                        <a:srgbClr val="808080"/>
                      </a:solid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Calibri" pitchFamily="34" charset="0"/>
                          <a:cs typeface="Arial" charset="0"/>
                        </a:rPr>
                        <a:t>viimeistään 25. toukokuuta</a:t>
                      </a:r>
                      <a:endParaRPr kumimoji="0" lang="fi-FI" sz="1400" b="0" i="0" u="none" strike="noStrike" cap="none" normalizeH="0" baseline="0" dirty="0" smtClean="0">
                        <a:ln>
                          <a:noFill/>
                        </a:ln>
                        <a:solidFill>
                          <a:schemeClr val="tx1"/>
                        </a:solidFill>
                        <a:effectLst/>
                        <a:latin typeface="Calibri" pitchFamily="34" charset="0"/>
                      </a:endParaRPr>
                    </a:p>
                  </a:txBody>
                  <a:tcPr marL="91436" marR="91436" marT="45728" marB="45728" anchor="ctr" horzOverflow="overflow">
                    <a:lnL w="0" cap="flat" cmpd="sng" algn="ctr">
                      <a:solidFill>
                        <a:srgbClr val="808080"/>
                      </a:solidFill>
                      <a:prstDash val="solid"/>
                      <a:round/>
                      <a:headEnd type="none" w="med" len="med"/>
                      <a:tailEnd type="none" w="med" len="med"/>
                    </a:lnL>
                    <a:lnR w="0" cap="flat" cmpd="sng" algn="ctr">
                      <a:noFill/>
                      <a:prstDash val="solid"/>
                      <a:round/>
                      <a:headEnd type="none" w="med" len="med"/>
                      <a:tailEnd type="none" w="med" len="med"/>
                    </a:lnR>
                    <a:lnT cap="flat">
                      <a:noFill/>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Syksyn 2020</a:t>
                      </a:r>
                      <a:br>
                        <a:rPr kumimoji="0" lang="fi-FI" sz="1400" b="1" i="0" u="none" strike="noStrike" cap="none" normalizeH="0" baseline="0" dirty="0" smtClean="0">
                          <a:ln>
                            <a:noFill/>
                          </a:ln>
                          <a:solidFill>
                            <a:schemeClr val="tx1"/>
                          </a:solidFill>
                          <a:effectLst/>
                          <a:latin typeface="Calibri" pitchFamily="34" charset="0"/>
                          <a:ea typeface="Times New Roman" pitchFamily="18" charset="0"/>
                          <a:cs typeface="Arial" charset="0"/>
                        </a:rPr>
                      </a:br>
                      <a:r>
                        <a:rPr kumimoji="0" lang="fi-FI"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ylioppilaskirjoitukset</a:t>
                      </a:r>
                      <a:endParaRPr kumimoji="0" lang="fi-FI"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6" marR="91436" marT="45731" marB="45731"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Calibri" pitchFamily="34" charset="0"/>
                          <a:cs typeface="Arial" charset="0"/>
                        </a:rPr>
                        <a:t>ilmoittauduttava viimeistään 5.6.</a:t>
                      </a:r>
                    </a:p>
                  </a:txBody>
                  <a:tcPr marL="91436" marR="91436" marT="45731" marB="45731" anchor="ctr"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8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Calibri" pitchFamily="34" charset="0"/>
                          <a:ea typeface="Times New Roman" pitchFamily="18" charset="0"/>
                          <a:cs typeface="Arial" charset="0"/>
                        </a:rPr>
                        <a:t>Alustavat tulokset</a:t>
                      </a:r>
                      <a:endParaRPr kumimoji="0" lang="fi-FI"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6" marR="91436" marT="45731" marB="45731"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Calibri" pitchFamily="34" charset="0"/>
                          <a:ea typeface="Times New Roman" pitchFamily="18" charset="0"/>
                          <a:cs typeface="Arial" charset="0"/>
                        </a:rPr>
                        <a:t>Näkyvät opiskelijan </a:t>
                      </a:r>
                      <a:r>
                        <a:rPr kumimoji="0" lang="fi-FI" sz="1400" b="0" i="0" u="none" strike="noStrike" cap="none" normalizeH="0" baseline="0" dirty="0" err="1" smtClean="0">
                          <a:ln>
                            <a:noFill/>
                          </a:ln>
                          <a:solidFill>
                            <a:schemeClr val="tx1"/>
                          </a:solidFill>
                          <a:effectLst/>
                          <a:latin typeface="Calibri" pitchFamily="34" charset="0"/>
                          <a:ea typeface="Times New Roman" pitchFamily="18" charset="0"/>
                          <a:cs typeface="Arial" charset="0"/>
                        </a:rPr>
                        <a:t>Wilmassa</a:t>
                      </a:r>
                      <a:endParaRPr kumimoji="0" lang="fi-FI" sz="1400" b="0" i="0" u="none" strike="noStrike" cap="none" normalizeH="0" baseline="0" dirty="0" smtClean="0">
                        <a:ln>
                          <a:noFill/>
                        </a:ln>
                        <a:solidFill>
                          <a:schemeClr val="tx1"/>
                        </a:solidFill>
                        <a:effectLst/>
                        <a:latin typeface="Calibri" pitchFamily="34" charset="0"/>
                        <a:ea typeface="Times New Roman" pitchFamily="18" charset="0"/>
                        <a:cs typeface="Arial" charset="0"/>
                      </a:endParaRPr>
                    </a:p>
                  </a:txBody>
                  <a:tcPr marL="91436" marR="91436" marT="45731" marB="45731"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14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400" b="1" i="0" u="none" strike="noStrike" kern="1200" cap="none" normalizeH="0" baseline="0" dirty="0" smtClean="0">
                          <a:ln>
                            <a:noFill/>
                          </a:ln>
                          <a:solidFill>
                            <a:schemeClr val="tx1"/>
                          </a:solidFill>
                          <a:effectLst/>
                          <a:latin typeface="Calibri" pitchFamily="34" charset="0"/>
                          <a:ea typeface="Times New Roman" pitchFamily="18" charset="0"/>
                          <a:cs typeface="Arial" charset="0"/>
                        </a:rPr>
                        <a:t>Laskimet , taulukot ja sanakirjat, 2 päivää </a:t>
                      </a:r>
                      <a:r>
                        <a:rPr kumimoji="0" lang="fi-FI" sz="1400" b="1" i="0" u="sng" strike="noStrike" kern="1200" cap="none" normalizeH="0" baseline="0" dirty="0" smtClean="0">
                          <a:ln>
                            <a:noFill/>
                          </a:ln>
                          <a:solidFill>
                            <a:schemeClr val="tx1"/>
                          </a:solidFill>
                          <a:effectLst/>
                          <a:latin typeface="Calibri" pitchFamily="34" charset="0"/>
                          <a:ea typeface="Times New Roman" pitchFamily="18" charset="0"/>
                          <a:cs typeface="Arial" charset="0"/>
                        </a:rPr>
                        <a:t>ennen koetta</a:t>
                      </a:r>
                      <a:r>
                        <a:rPr kumimoji="0" lang="fi-FI" sz="1400" b="1" i="0" u="none" strike="noStrike" kern="1200" cap="none" normalizeH="0" baseline="0" dirty="0" smtClean="0">
                          <a:ln>
                            <a:noFill/>
                          </a:ln>
                          <a:solidFill>
                            <a:schemeClr val="tx1"/>
                          </a:solidFill>
                          <a:effectLst/>
                          <a:latin typeface="Calibri" pitchFamily="34" charset="0"/>
                          <a:ea typeface="Times New Roman" pitchFamily="18" charset="0"/>
                          <a:cs typeface="Arial" charset="0"/>
                        </a:rPr>
                        <a:t>, tarkistettaviksi opintotoimistoon</a:t>
                      </a:r>
                    </a:p>
                  </a:txBody>
                  <a:tcPr marL="91436" marR="91436" marT="45731" marB="45731" horzOverflow="overflow">
                    <a:lnL cap="flat">
                      <a:noFill/>
                    </a:lnL>
                    <a:lnR w="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kern="1200" dirty="0" smtClean="0">
                          <a:solidFill>
                            <a:schemeClr val="tx1"/>
                          </a:solidFill>
                          <a:effectLst/>
                          <a:latin typeface="Calibri" panose="020F0502020204030204" pitchFamily="34" charset="0"/>
                          <a:ea typeface="+mn-ea"/>
                          <a:cs typeface="+mn-cs"/>
                        </a:rPr>
                        <a:t>Latina –</a:t>
                      </a:r>
                      <a:r>
                        <a:rPr lang="fi-FI" sz="1400" b="1" kern="1200" baseline="0" dirty="0" smtClean="0">
                          <a:solidFill>
                            <a:schemeClr val="tx1"/>
                          </a:solidFill>
                          <a:effectLst/>
                          <a:latin typeface="Calibri" panose="020F0502020204030204" pitchFamily="34" charset="0"/>
                          <a:ea typeface="+mn-ea"/>
                          <a:cs typeface="+mn-cs"/>
                        </a:rPr>
                        <a:t> </a:t>
                      </a:r>
                      <a:r>
                        <a:rPr lang="fi-FI" sz="1400" b="0" kern="1200" baseline="0" dirty="0" smtClean="0">
                          <a:solidFill>
                            <a:schemeClr val="tx1"/>
                          </a:solidFill>
                          <a:effectLst/>
                          <a:latin typeface="Calibri" panose="020F0502020204030204" pitchFamily="34" charset="0"/>
                          <a:ea typeface="+mn-ea"/>
                          <a:cs typeface="+mn-cs"/>
                        </a:rPr>
                        <a:t>ke 11.3</a:t>
                      </a:r>
                      <a:endParaRPr lang="fi-FI" sz="1400" b="1" kern="1200" dirty="0" smtClean="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b="1" kern="1200" dirty="0" smtClean="0">
                          <a:solidFill>
                            <a:schemeClr val="tx1"/>
                          </a:solidFill>
                          <a:effectLst/>
                          <a:latin typeface="Calibri" panose="020F0502020204030204" pitchFamily="34" charset="0"/>
                          <a:ea typeface="+mn-ea"/>
                          <a:cs typeface="+mn-cs"/>
                        </a:rPr>
                        <a:t>matematiikka</a:t>
                      </a:r>
                      <a:r>
                        <a:rPr lang="fi-FI" sz="1400" kern="1200" dirty="0" smtClean="0">
                          <a:solidFill>
                            <a:schemeClr val="tx1"/>
                          </a:solidFill>
                          <a:effectLst/>
                          <a:latin typeface="Calibri" panose="020F0502020204030204" pitchFamily="34" charset="0"/>
                          <a:ea typeface="+mn-ea"/>
                          <a:cs typeface="+mn-cs"/>
                        </a:rPr>
                        <a:t> – ma 16.3</a:t>
                      </a:r>
                      <a:endParaRPr lang="fi-FI" sz="1400" b="1" kern="1200" dirty="0" smtClean="0">
                        <a:solidFill>
                          <a:schemeClr val="tx1"/>
                        </a:solidFill>
                        <a:effectLst/>
                        <a:latin typeface="Calibri" panose="020F0502020204030204" pitchFamily="34" charset="0"/>
                        <a:ea typeface="+mn-ea"/>
                        <a:cs typeface="+mn-cs"/>
                      </a:endParaRPr>
                    </a:p>
                    <a:p>
                      <a:r>
                        <a:rPr lang="fi-FI" sz="1400" b="1" kern="1200" dirty="0" smtClean="0">
                          <a:solidFill>
                            <a:schemeClr val="tx1"/>
                          </a:solidFill>
                          <a:effectLst/>
                          <a:latin typeface="Calibri" panose="020F0502020204030204" pitchFamily="34" charset="0"/>
                          <a:ea typeface="+mn-ea"/>
                          <a:cs typeface="+mn-cs"/>
                        </a:rPr>
                        <a:t>kemia, maantiede</a:t>
                      </a:r>
                      <a:r>
                        <a:rPr lang="fi-FI" sz="1400" kern="1200" dirty="0" smtClean="0">
                          <a:solidFill>
                            <a:schemeClr val="tx1"/>
                          </a:solidFill>
                          <a:effectLst/>
                          <a:latin typeface="Calibri" panose="020F0502020204030204" pitchFamily="34" charset="0"/>
                          <a:ea typeface="+mn-ea"/>
                          <a:cs typeface="+mn-cs"/>
                        </a:rPr>
                        <a:t> – pe 20.3</a:t>
                      </a:r>
                    </a:p>
                    <a:p>
                      <a:pPr marL="0" marR="0" indent="0" algn="l" defTabSz="914400" rtl="0" eaLnBrk="1" fontAlgn="auto" latinLnBrk="0" hangingPunct="1">
                        <a:lnSpc>
                          <a:spcPct val="100000"/>
                        </a:lnSpc>
                        <a:spcBef>
                          <a:spcPts val="0"/>
                        </a:spcBef>
                        <a:spcAft>
                          <a:spcPts val="0"/>
                        </a:spcAft>
                        <a:buClrTx/>
                        <a:buSzTx/>
                        <a:buFontTx/>
                        <a:buNone/>
                        <a:tabLst/>
                        <a:defRPr/>
                      </a:pPr>
                      <a:r>
                        <a:rPr lang="fi-FI" sz="1400" b="1" kern="1200" dirty="0" smtClean="0">
                          <a:solidFill>
                            <a:schemeClr val="tx1"/>
                          </a:solidFill>
                          <a:effectLst/>
                          <a:latin typeface="Calibri" panose="020F0502020204030204" pitchFamily="34" charset="0"/>
                          <a:ea typeface="+mn-ea"/>
                          <a:cs typeface="+mn-cs"/>
                        </a:rPr>
                        <a:t>fysiikka</a:t>
                      </a:r>
                      <a:r>
                        <a:rPr lang="fi-FI" sz="1400" kern="1200" dirty="0" smtClean="0">
                          <a:solidFill>
                            <a:schemeClr val="tx1"/>
                          </a:solidFill>
                          <a:effectLst/>
                          <a:latin typeface="Calibri" panose="020F0502020204030204" pitchFamily="34" charset="0"/>
                          <a:ea typeface="+mn-ea"/>
                          <a:cs typeface="+mn-cs"/>
                        </a:rPr>
                        <a:t> – ti 24.3</a:t>
                      </a:r>
                    </a:p>
                    <a:p>
                      <a:endParaRPr kumimoji="0" lang="fi-FI" sz="1400" b="0" i="0" u="none" strike="noStrike" kern="1200" cap="none" normalizeH="0" baseline="0" dirty="0" smtClean="0">
                        <a:ln>
                          <a:noFill/>
                        </a:ln>
                        <a:solidFill>
                          <a:schemeClr val="tx1"/>
                        </a:solidFill>
                        <a:effectLst/>
                        <a:latin typeface="Calibri" pitchFamily="34" charset="0"/>
                        <a:ea typeface="Times New Roman" pitchFamily="18" charset="0"/>
                        <a:cs typeface="Arial" charset="0"/>
                      </a:endParaRPr>
                    </a:p>
                    <a:p>
                      <a:r>
                        <a:rPr kumimoji="0" lang="fi-FI" sz="1400" b="0" i="0" u="none" strike="noStrike" kern="1200" cap="none" normalizeH="0" baseline="0" dirty="0" smtClean="0">
                          <a:ln>
                            <a:noFill/>
                          </a:ln>
                          <a:solidFill>
                            <a:schemeClr val="tx1"/>
                          </a:solidFill>
                          <a:effectLst/>
                          <a:latin typeface="Calibri" pitchFamily="34" charset="0"/>
                          <a:ea typeface="Times New Roman" pitchFamily="18" charset="0"/>
                          <a:cs typeface="Arial" charset="0"/>
                        </a:rPr>
                        <a:t>Tuo laskin, taulukot ja latinan sanakirjat opintotoimistoon.</a:t>
                      </a:r>
                    </a:p>
                    <a:p>
                      <a:r>
                        <a:rPr kumimoji="0" lang="fi-FI" sz="1400" b="0" i="0" u="none" strike="noStrike" kern="1200" cap="none" normalizeH="0" baseline="0" dirty="0" smtClean="0">
                          <a:ln>
                            <a:noFill/>
                          </a:ln>
                          <a:solidFill>
                            <a:schemeClr val="tx1"/>
                          </a:solidFill>
                          <a:effectLst/>
                          <a:latin typeface="Calibri" pitchFamily="34" charset="0"/>
                          <a:ea typeface="Times New Roman" pitchFamily="18" charset="0"/>
                          <a:cs typeface="Arial" charset="0"/>
                        </a:rPr>
                        <a:t>Kirjoita </a:t>
                      </a:r>
                      <a:r>
                        <a:rPr kumimoji="0" lang="fi-FI" sz="1400" b="1" i="0" u="none" strike="noStrike" kern="1200" cap="none" normalizeH="0" baseline="0" dirty="0" smtClean="0">
                          <a:ln>
                            <a:noFill/>
                          </a:ln>
                          <a:solidFill>
                            <a:schemeClr val="tx1"/>
                          </a:solidFill>
                          <a:effectLst/>
                          <a:latin typeface="Calibri" pitchFamily="34" charset="0"/>
                          <a:ea typeface="Times New Roman" pitchFamily="18" charset="0"/>
                          <a:cs typeface="Arial" charset="0"/>
                        </a:rPr>
                        <a:t>nimi / yo-aine </a:t>
                      </a:r>
                      <a:r>
                        <a:rPr kumimoji="0" lang="fi-FI" sz="1400" b="0" i="0" u="none" strike="noStrike" kern="1200" cap="none" normalizeH="0" baseline="0" dirty="0" smtClean="0">
                          <a:ln>
                            <a:noFill/>
                          </a:ln>
                          <a:solidFill>
                            <a:schemeClr val="tx1"/>
                          </a:solidFill>
                          <a:effectLst/>
                          <a:latin typeface="Calibri" pitchFamily="34" charset="0"/>
                          <a:ea typeface="Times New Roman" pitchFamily="18" charset="0"/>
                          <a:cs typeface="Arial" charset="0"/>
                        </a:rPr>
                        <a:t>teipillä kanteen, </a:t>
                      </a:r>
                      <a:r>
                        <a:rPr kumimoji="0" lang="fi-FI" sz="1400" b="0" i="0" u="sng" strike="noStrike" kern="1200" cap="none" normalizeH="0" baseline="0" dirty="0" smtClean="0">
                          <a:ln>
                            <a:noFill/>
                          </a:ln>
                          <a:solidFill>
                            <a:schemeClr val="tx1"/>
                          </a:solidFill>
                          <a:effectLst/>
                          <a:latin typeface="Calibri" pitchFamily="34" charset="0"/>
                          <a:ea typeface="Times New Roman" pitchFamily="18" charset="0"/>
                          <a:cs typeface="Arial" charset="0"/>
                        </a:rPr>
                        <a:t>oikeaan  yläkulmaan</a:t>
                      </a:r>
                      <a:r>
                        <a:rPr kumimoji="0" lang="fi-FI" sz="1400" b="0" i="0" u="none" strike="noStrike" kern="1200" cap="none" normalizeH="0" baseline="0" dirty="0" smtClean="0">
                          <a:ln>
                            <a:noFill/>
                          </a:ln>
                          <a:solidFill>
                            <a:schemeClr val="tx1"/>
                          </a:solidFill>
                          <a:effectLst/>
                          <a:latin typeface="Calibri" pitchFamily="34" charset="0"/>
                          <a:ea typeface="Times New Roman" pitchFamily="18" charset="0"/>
                          <a:cs typeface="Arial" charset="0"/>
                        </a:rPr>
                        <a:t>!</a:t>
                      </a:r>
                    </a:p>
                  </a:txBody>
                  <a:tcPr marL="91436" marR="91436" marT="45731" marB="45731" horzOverflow="overflow">
                    <a:lnL w="0" cap="flat" cmpd="sng" algn="ctr">
                      <a:solidFill>
                        <a:srgbClr val="808080"/>
                      </a:solidFill>
                      <a:prstDash val="solid"/>
                      <a:round/>
                      <a:headEnd type="none" w="med" len="med"/>
                      <a:tailEnd type="none" w="med" len="med"/>
                    </a:lnL>
                    <a:lnR cap="flat">
                      <a:noFill/>
                    </a:lnR>
                    <a:lnT w="12700" cap="flat" cmpd="sng" algn="ctr">
                      <a:solidFill>
                        <a:srgbClr val="80808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Text Box 160"/>
          <p:cNvSpPr txBox="1">
            <a:spLocks noChangeArrowheads="1"/>
          </p:cNvSpPr>
          <p:nvPr/>
        </p:nvSpPr>
        <p:spPr bwMode="auto">
          <a:xfrm>
            <a:off x="0" y="1250048"/>
            <a:ext cx="9144000" cy="708025"/>
          </a:xfrm>
          <a:prstGeom prst="rect">
            <a:avLst/>
          </a:prstGeom>
          <a:noFill/>
          <a:ln w="9525">
            <a:noFill/>
            <a:miter lim="800000"/>
            <a:headEnd/>
            <a:tailEnd/>
          </a:ln>
        </p:spPr>
        <p:txBody>
          <a:bodyPr>
            <a:spAutoFit/>
          </a:bodyPr>
          <a:lstStyle/>
          <a:p>
            <a:pPr algn="ctr">
              <a:defRPr/>
            </a:pPr>
            <a:r>
              <a:rPr lang="fi-FI" sz="4000" b="1" dirty="0">
                <a:latin typeface="Calibri" pitchFamily="34" charset="0"/>
              </a:rPr>
              <a:t>Aikataulu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134076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Henkilötodistus</a:t>
            </a:r>
          </a:p>
        </p:txBody>
      </p:sp>
      <p:sp>
        <p:nvSpPr>
          <p:cNvPr id="3" name="Rectangle 4"/>
          <p:cNvSpPr>
            <a:spLocks noChangeArrowheads="1"/>
          </p:cNvSpPr>
          <p:nvPr/>
        </p:nvSpPr>
        <p:spPr bwMode="auto">
          <a:xfrm>
            <a:off x="539552" y="2204864"/>
            <a:ext cx="7667625" cy="1970087"/>
          </a:xfrm>
          <a:prstGeom prst="rect">
            <a:avLst/>
          </a:prstGeom>
          <a:noFill/>
          <a:ln w="9525">
            <a:noFill/>
            <a:miter lim="800000"/>
            <a:headEnd/>
            <a:tailEnd/>
          </a:ln>
          <a:effectLst/>
        </p:spPr>
        <p:txBody>
          <a:bodyPr>
            <a:spAutoFit/>
          </a:bodyPr>
          <a:lstStyle/>
          <a:p>
            <a:pPr eaLnBrk="0" hangingPunct="0">
              <a:tabLst>
                <a:tab pos="4114800" algn="r"/>
                <a:tab pos="4800600" algn="r"/>
              </a:tabLst>
              <a:defRPr/>
            </a:pPr>
            <a:r>
              <a:rPr lang="fi-FI" b="1" dirty="0">
                <a:latin typeface="Calibri" pitchFamily="34" charset="0"/>
                <a:ea typeface="Times New Roman" pitchFamily="18" charset="0"/>
                <a:cs typeface="ArialMT" charset="0"/>
              </a:rPr>
              <a:t>Kokelaalla on oltava mukanaan jokaisessa kokeessa kuvallinen henkilötodistus.</a:t>
            </a:r>
          </a:p>
          <a:p>
            <a:pPr eaLnBrk="0" hangingPunct="0">
              <a:tabLst>
                <a:tab pos="4114800" algn="r"/>
                <a:tab pos="4800600" algn="r"/>
              </a:tabLst>
              <a:defRPr/>
            </a:pPr>
            <a:endParaRPr lang="fi-FI" b="1" dirty="0">
              <a:latin typeface="Calibri" pitchFamily="34" charset="0"/>
              <a:ea typeface="Times New Roman" pitchFamily="18" charset="0"/>
              <a:cs typeface="ArialMT" charset="0"/>
            </a:endParaRPr>
          </a:p>
          <a:p>
            <a:pPr marL="714375" indent="-714375" eaLnBrk="0" hangingPunct="0">
              <a:buFont typeface="Arial" panose="020B0604020202020204" pitchFamily="34" charset="0"/>
              <a:buChar char="•"/>
              <a:tabLst>
                <a:tab pos="4114800" algn="r"/>
                <a:tab pos="4800600" algn="r"/>
              </a:tabLst>
              <a:defRPr/>
            </a:pPr>
            <a:r>
              <a:rPr lang="fi-FI" dirty="0">
                <a:latin typeface="Calibri" pitchFamily="34" charset="0"/>
                <a:ea typeface="Times New Roman" pitchFamily="18" charset="0"/>
                <a:cs typeface="ArialMT" charset="0"/>
              </a:rPr>
              <a:t>Henkilökortti, passi tai ajokortti. </a:t>
            </a:r>
          </a:p>
          <a:p>
            <a:pPr marL="714375" indent="-714375" eaLnBrk="0" hangingPunct="0">
              <a:buFont typeface="Arial" panose="020B0604020202020204" pitchFamily="34" charset="0"/>
              <a:buChar char="•"/>
              <a:tabLst>
                <a:tab pos="4114800" algn="r"/>
                <a:tab pos="4800600" algn="r"/>
              </a:tabLst>
              <a:defRPr/>
            </a:pPr>
            <a:endParaRPr lang="fi-FI" sz="1600" dirty="0">
              <a:latin typeface="Calibri" pitchFamily="34" charset="0"/>
              <a:cs typeface="+mn-cs"/>
            </a:endParaRPr>
          </a:p>
          <a:p>
            <a:pPr eaLnBrk="0" hangingPunct="0">
              <a:tabLst>
                <a:tab pos="4114800" algn="r"/>
                <a:tab pos="4800600" algn="r"/>
              </a:tabLst>
              <a:defRPr/>
            </a:pPr>
            <a:r>
              <a:rPr lang="fi-FI" dirty="0">
                <a:latin typeface="Calibri" pitchFamily="34" charset="0"/>
                <a:cs typeface="+mn-cs"/>
              </a:rPr>
              <a:t>Henkilöllisyys tarkistetaan kun kokelaat ovat omilla paikoillaan ennen kokeen alkua.</a:t>
            </a:r>
          </a:p>
          <a:p>
            <a:pPr eaLnBrk="0" hangingPunct="0">
              <a:tabLst>
                <a:tab pos="4114800" algn="r"/>
                <a:tab pos="4800600" algn="r"/>
              </a:tabLst>
              <a:defRPr/>
            </a:pPr>
            <a:endParaRPr lang="fi-FI" sz="1600" dirty="0">
              <a:latin typeface="Calibri" pitchFamily="34" charset="0"/>
              <a:cs typeface="+mn-cs"/>
            </a:endParaRPr>
          </a:p>
        </p:txBody>
      </p:sp>
      <p:pic>
        <p:nvPicPr>
          <p:cNvPr id="4" name="Picture 2" descr="http://www.poliisi.fi/poliisi/images.nsf/files/b412a5ef8a5e6223c2257a1d00247f6d/$file/henkilokortti2.jpg">
            <a:hlinkClick r:id="rId2"/>
          </p:cNvPr>
          <p:cNvPicPr>
            <a:picLocks noChangeAspect="1" noChangeArrowheads="1"/>
          </p:cNvPicPr>
          <p:nvPr/>
        </p:nvPicPr>
        <p:blipFill>
          <a:blip r:embed="rId3"/>
          <a:srcRect/>
          <a:stretch>
            <a:fillRect/>
          </a:stretch>
        </p:blipFill>
        <p:spPr bwMode="auto">
          <a:xfrm rot="20029921">
            <a:off x="750888" y="4405313"/>
            <a:ext cx="3271837" cy="2046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www.poliisi.fi/poliisi/images.nsf/files/8e335ef3e36608e8c2257b72002a5f2b/$file/abc-etu-pieni.jpg">
            <a:hlinkClick r:id="rId4"/>
          </p:cNvPr>
          <p:cNvPicPr>
            <a:picLocks noChangeAspect="1" noChangeArrowheads="1"/>
          </p:cNvPicPr>
          <p:nvPr/>
        </p:nvPicPr>
        <p:blipFill>
          <a:blip r:embed="rId5"/>
          <a:srcRect/>
          <a:stretch>
            <a:fillRect/>
          </a:stretch>
        </p:blipFill>
        <p:spPr bwMode="auto">
          <a:xfrm rot="1317752">
            <a:off x="5416550" y="4316413"/>
            <a:ext cx="3294063" cy="2076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s://www.poliisi.fi/poliisi/images.nsf/files/c3523098aee8c3bfc2257a8e002d74d7/$file/passi_uusi_pieni.jpg">
            <a:hlinkClick r:id="rId6"/>
          </p:cNvPr>
          <p:cNvPicPr>
            <a:picLocks noChangeAspect="1" noChangeArrowheads="1"/>
          </p:cNvPicPr>
          <p:nvPr/>
        </p:nvPicPr>
        <p:blipFill>
          <a:blip r:embed="rId7"/>
          <a:srcRect/>
          <a:stretch>
            <a:fillRect/>
          </a:stretch>
        </p:blipFill>
        <p:spPr bwMode="auto">
          <a:xfrm>
            <a:off x="3454400" y="3789363"/>
            <a:ext cx="2333625" cy="3213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118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8520" y="1412776"/>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Yleistä koetilaisuudesta…</a:t>
            </a:r>
          </a:p>
        </p:txBody>
      </p:sp>
      <p:sp>
        <p:nvSpPr>
          <p:cNvPr id="5" name="Rectangle 4"/>
          <p:cNvSpPr>
            <a:spLocks noChangeArrowheads="1"/>
          </p:cNvSpPr>
          <p:nvPr/>
        </p:nvSpPr>
        <p:spPr bwMode="auto">
          <a:xfrm>
            <a:off x="539552" y="2636912"/>
            <a:ext cx="8353300" cy="3631763"/>
          </a:xfrm>
          <a:prstGeom prst="rect">
            <a:avLst/>
          </a:prstGeom>
          <a:noFill/>
          <a:ln w="9525">
            <a:noFill/>
            <a:miter lim="800000"/>
            <a:headEnd/>
            <a:tailEnd/>
          </a:ln>
          <a:effectLst/>
        </p:spPr>
        <p:txBody>
          <a:bodyPr wrap="square">
            <a:spAutoFit/>
          </a:bodyPr>
          <a:lstStyle/>
          <a:p>
            <a:pPr eaLnBrk="0" hangingPunct="0">
              <a:tabLst>
                <a:tab pos="4114800" algn="r"/>
                <a:tab pos="4800600" algn="r"/>
              </a:tabLst>
              <a:defRPr/>
            </a:pPr>
            <a:r>
              <a:rPr lang="fi-FI" b="1" dirty="0">
                <a:latin typeface="Calibri" pitchFamily="34" charset="0"/>
                <a:ea typeface="Times New Roman" pitchFamily="18" charset="0"/>
                <a:cs typeface="ArialMT" charset="0"/>
              </a:rPr>
              <a:t>Järjestäytyminen, myöhästyminen ja poistuminen</a:t>
            </a:r>
          </a:p>
          <a:p>
            <a:pPr eaLnBrk="0" hangingPunct="0">
              <a:tabLst>
                <a:tab pos="4114800" algn="r"/>
                <a:tab pos="4800600" algn="r"/>
              </a:tabLst>
              <a:defRPr/>
            </a:pPr>
            <a:endParaRPr lang="fi-FI" dirty="0">
              <a:latin typeface="Calibri" pitchFamily="34" charset="0"/>
              <a:cs typeface="+mn-cs"/>
            </a:endParaRPr>
          </a:p>
          <a:p>
            <a:pPr>
              <a:defRPr/>
            </a:pPr>
            <a:r>
              <a:rPr lang="fi-FI" sz="1600" dirty="0">
                <a:latin typeface="Calibri" pitchFamily="34" charset="0"/>
                <a:cs typeface="+mn-cs"/>
              </a:rPr>
              <a:t>Ole paikalla </a:t>
            </a:r>
            <a:r>
              <a:rPr lang="fi-FI" sz="1600" b="1" dirty="0">
                <a:latin typeface="Calibri" pitchFamily="34" charset="0"/>
                <a:cs typeface="+mn-cs"/>
              </a:rPr>
              <a:t>kirjalliset kokeet - viimeistään klo </a:t>
            </a:r>
            <a:r>
              <a:rPr lang="fi-FI" sz="1600" b="1" dirty="0" smtClean="0">
                <a:latin typeface="Calibri" pitchFamily="34" charset="0"/>
                <a:cs typeface="+mn-cs"/>
              </a:rPr>
              <a:t>8.15 </a:t>
            </a:r>
            <a:endParaRPr lang="fi-FI" sz="1600" b="1" dirty="0">
              <a:latin typeface="Calibri" pitchFamily="34" charset="0"/>
            </a:endParaRPr>
          </a:p>
          <a:p>
            <a:pPr>
              <a:defRPr/>
            </a:pPr>
            <a:r>
              <a:rPr lang="fi-FI" sz="1600" dirty="0" smtClean="0">
                <a:latin typeface="Calibri" pitchFamily="34" charset="0"/>
                <a:cs typeface="+mn-cs"/>
              </a:rPr>
              <a:t>Tällöin </a:t>
            </a:r>
            <a:r>
              <a:rPr lang="fi-FI" sz="1600" dirty="0">
                <a:latin typeface="Calibri" pitchFamily="34" charset="0"/>
                <a:cs typeface="+mn-cs"/>
              </a:rPr>
              <a:t>alkaa järjestäytyminen. Kokeisiin on laadittu istumajärjestykset – valvojat ohjaavat kunkin kokelaan omalle paikalleen</a:t>
            </a:r>
            <a:r>
              <a:rPr lang="fi-FI" sz="1600" dirty="0" smtClean="0">
                <a:latin typeface="Calibri" pitchFamily="34" charset="0"/>
                <a:cs typeface="+mn-cs"/>
              </a:rPr>
              <a:t>.</a:t>
            </a:r>
          </a:p>
          <a:p>
            <a:pPr>
              <a:defRPr/>
            </a:pPr>
            <a:r>
              <a:rPr lang="fi-FI" sz="1600" b="1" dirty="0" smtClean="0">
                <a:solidFill>
                  <a:srgbClr val="FF0000"/>
                </a:solidFill>
                <a:latin typeface="Calibri" pitchFamily="34" charset="0"/>
              </a:rPr>
              <a:t>Henkilöllisyys </a:t>
            </a:r>
            <a:r>
              <a:rPr lang="fi-FI" sz="1600" b="1" dirty="0">
                <a:solidFill>
                  <a:srgbClr val="FF0000"/>
                </a:solidFill>
                <a:latin typeface="Calibri" pitchFamily="34" charset="0"/>
              </a:rPr>
              <a:t>tarkistetaan ennen kokeen alkua.</a:t>
            </a:r>
          </a:p>
          <a:p>
            <a:pPr>
              <a:defRPr/>
            </a:pPr>
            <a:endParaRPr lang="fi-FI" sz="1600" dirty="0">
              <a:latin typeface="Calibri" pitchFamily="34" charset="0"/>
              <a:cs typeface="+mn-cs"/>
            </a:endParaRPr>
          </a:p>
          <a:p>
            <a:pPr eaLnBrk="0" hangingPunct="0">
              <a:tabLst>
                <a:tab pos="4114800" algn="r"/>
                <a:tab pos="4800600" algn="r"/>
              </a:tabLst>
              <a:defRPr/>
            </a:pPr>
            <a:endParaRPr lang="fi-FI" dirty="0">
              <a:latin typeface="Calibri" pitchFamily="34" charset="0"/>
              <a:ea typeface="Times New Roman" pitchFamily="18" charset="0"/>
              <a:cs typeface="ArialMT" charset="0"/>
            </a:endParaRPr>
          </a:p>
          <a:p>
            <a:pPr>
              <a:defRPr/>
            </a:pPr>
            <a:r>
              <a:rPr lang="fi-FI" sz="1600" dirty="0">
                <a:latin typeface="Calibri" pitchFamily="34" charset="0"/>
                <a:cs typeface="+mn-cs"/>
              </a:rPr>
              <a:t>Kirjallisesta kokeesta </a:t>
            </a:r>
            <a:r>
              <a:rPr lang="fi-FI" sz="1600" b="1" dirty="0">
                <a:latin typeface="Calibri" pitchFamily="34" charset="0"/>
                <a:cs typeface="+mn-cs"/>
              </a:rPr>
              <a:t>ei saa poistua ennen klo 12.00</a:t>
            </a:r>
            <a:r>
              <a:rPr lang="fi-FI" sz="1600" dirty="0">
                <a:latin typeface="Calibri" pitchFamily="34" charset="0"/>
                <a:cs typeface="+mn-cs"/>
              </a:rPr>
              <a:t>. Koeaika on tasan kuusi (6) tuntia pöytäkirjaan merkitystä alkamisajankohdasta. Koeajan päättyessä kokelaiden on palautettava suorituksensa, vaikka tehtävät jäisivätkin kesken. Yliaikaa ei sallita, joten ajan seuraaminen on tärkeää. Jos kirjoittaa kaksi ylimääräistä kieltä, koeaika on kahdeksan (8) tuntia.</a:t>
            </a:r>
          </a:p>
          <a:p>
            <a:pPr>
              <a:defRPr/>
            </a:pPr>
            <a:r>
              <a:rPr lang="fi-FI" sz="1600" dirty="0">
                <a:latin typeface="Calibri" pitchFamily="34" charset="0"/>
                <a:cs typeface="+mn-cs"/>
              </a:rPr>
              <a:t/>
            </a:r>
            <a:br>
              <a:rPr lang="fi-FI" sz="1600" dirty="0">
                <a:latin typeface="Calibri" pitchFamily="34" charset="0"/>
                <a:cs typeface="+mn-cs"/>
              </a:rPr>
            </a:br>
            <a:r>
              <a:rPr lang="fi-FI" sz="1600" dirty="0">
                <a:solidFill>
                  <a:srgbClr val="FF0000"/>
                </a:solidFill>
                <a:latin typeface="Calibri" pitchFamily="34" charset="0"/>
                <a:cs typeface="+mn-cs"/>
              </a:rPr>
              <a:t>Vältä meluamista kun poistut kokeesta!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45816" y="3212976"/>
            <a:ext cx="3888432" cy="2677656"/>
          </a:xfrm>
          <a:prstGeom prst="rect">
            <a:avLst/>
          </a:prstGeom>
          <a:noFill/>
          <a:ln w="9525">
            <a:noFill/>
            <a:miter lim="800000"/>
            <a:headEnd/>
            <a:tailEnd/>
          </a:ln>
          <a:effectLst/>
        </p:spPr>
        <p:txBody>
          <a:bodyPr wrap="square">
            <a:spAutoFit/>
          </a:bodyPr>
          <a:lstStyle/>
          <a:p>
            <a:pPr eaLnBrk="0" hangingPunct="0">
              <a:tabLst>
                <a:tab pos="4114800" algn="r"/>
                <a:tab pos="4800600" algn="r"/>
              </a:tabLst>
              <a:defRPr/>
            </a:pPr>
            <a:r>
              <a:rPr lang="fi-FI" sz="2800" b="1" dirty="0">
                <a:latin typeface="Calibri" pitchFamily="34" charset="0"/>
                <a:ea typeface="Times New Roman" pitchFamily="18" charset="0"/>
                <a:cs typeface="ArialMT" charset="0"/>
              </a:rPr>
              <a:t>Kirjoituspaikka</a:t>
            </a:r>
          </a:p>
          <a:p>
            <a:pPr>
              <a:defRPr/>
            </a:pPr>
            <a:endParaRPr lang="fi-FI" sz="2800" dirty="0">
              <a:latin typeface="Calibri" pitchFamily="34" charset="0"/>
            </a:endParaRPr>
          </a:p>
          <a:p>
            <a:pPr>
              <a:defRPr/>
            </a:pPr>
            <a:r>
              <a:rPr lang="fi-FI" sz="2800" dirty="0">
                <a:latin typeface="Calibri" pitchFamily="34" charset="0"/>
              </a:rPr>
              <a:t>Tennarin lukiosali</a:t>
            </a:r>
          </a:p>
          <a:p>
            <a:pPr>
              <a:defRPr/>
            </a:pPr>
            <a:r>
              <a:rPr lang="fi-FI" sz="2800" dirty="0">
                <a:latin typeface="Calibri" pitchFamily="34" charset="0"/>
              </a:rPr>
              <a:t>Rantapuisto 45</a:t>
            </a:r>
          </a:p>
          <a:p>
            <a:pPr>
              <a:defRPr/>
            </a:pPr>
            <a:r>
              <a:rPr lang="fi-FI" sz="2800" dirty="0">
                <a:latin typeface="Calibri" pitchFamily="34" charset="0"/>
              </a:rPr>
              <a:t>kulku 2. kerroksen ja katsomon kautta.</a:t>
            </a:r>
          </a:p>
        </p:txBody>
      </p:sp>
      <p:sp>
        <p:nvSpPr>
          <p:cNvPr id="6" name="Rectangle 7"/>
          <p:cNvSpPr>
            <a:spLocks noChangeArrowheads="1"/>
          </p:cNvSpPr>
          <p:nvPr/>
        </p:nvSpPr>
        <p:spPr bwMode="auto">
          <a:xfrm>
            <a:off x="-468560" y="1610886"/>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Yleistä koetilaisuudesta…</a:t>
            </a:r>
          </a:p>
        </p:txBody>
      </p:sp>
      <p:pic>
        <p:nvPicPr>
          <p:cNvPr id="7" name="Picture 4"/>
          <p:cNvPicPr>
            <a:picLocks noChangeAspect="1" noChangeArrowheads="1"/>
          </p:cNvPicPr>
          <p:nvPr/>
        </p:nvPicPr>
        <p:blipFill>
          <a:blip r:embed="rId2"/>
          <a:srcRect/>
          <a:stretch>
            <a:fillRect/>
          </a:stretch>
        </p:blipFill>
        <p:spPr bwMode="auto">
          <a:xfrm>
            <a:off x="6156176" y="2473546"/>
            <a:ext cx="2657741" cy="4336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i 11"/>
          <p:cNvSpPr>
            <a:spLocks noChangeArrowheads="1"/>
          </p:cNvSpPr>
          <p:nvPr/>
        </p:nvSpPr>
        <p:spPr bwMode="auto">
          <a:xfrm>
            <a:off x="6520439" y="2420888"/>
            <a:ext cx="863600" cy="863600"/>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endParaRPr lang="fi-FI" altLang="fi-FI">
              <a:latin typeface="Calibri" pitchFamily="34" charset="0"/>
              <a:ea typeface="Times New Roman" pitchFamily="18" charset="0"/>
              <a:cs typeface="ArialMT" charset="0"/>
            </a:endParaRPr>
          </a:p>
        </p:txBody>
      </p:sp>
      <p:sp>
        <p:nvSpPr>
          <p:cNvPr id="9" name="Ellipsi 14"/>
          <p:cNvSpPr>
            <a:spLocks noChangeArrowheads="1"/>
          </p:cNvSpPr>
          <p:nvPr/>
        </p:nvSpPr>
        <p:spPr bwMode="auto">
          <a:xfrm>
            <a:off x="6300192" y="3778136"/>
            <a:ext cx="863600" cy="863600"/>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endParaRPr lang="fi-FI" altLang="fi-FI">
              <a:latin typeface="Calibri" pitchFamily="34" charset="0"/>
              <a:ea typeface="Times New Roman" pitchFamily="18" charset="0"/>
              <a:cs typeface="ArialMT"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p:cNvGraphicFramePr>
            <a:graphicFrameLocks noGrp="1"/>
          </p:cNvGraphicFramePr>
          <p:nvPr>
            <p:extLst>
              <p:ext uri="{D42A27DB-BD31-4B8C-83A1-F6EECF244321}">
                <p14:modId xmlns:p14="http://schemas.microsoft.com/office/powerpoint/2010/main" val="3575779470"/>
              </p:ext>
            </p:extLst>
          </p:nvPr>
        </p:nvGraphicFramePr>
        <p:xfrm>
          <a:off x="395536" y="2200231"/>
          <a:ext cx="5112567" cy="2987154"/>
        </p:xfrm>
        <a:graphic>
          <a:graphicData uri="http://schemas.openxmlformats.org/drawingml/2006/table">
            <a:tbl>
              <a:tblPr firstRow="1" bandRow="1">
                <a:tableStyleId>{ED083AE6-46FA-4A59-8FB0-9F97EB10719F}</a:tableStyleId>
              </a:tblPr>
              <a:tblGrid>
                <a:gridCol w="1704189">
                  <a:extLst>
                    <a:ext uri="{9D8B030D-6E8A-4147-A177-3AD203B41FA5}">
                      <a16:colId xmlns:a16="http://schemas.microsoft.com/office/drawing/2014/main" val="20000"/>
                    </a:ext>
                  </a:extLst>
                </a:gridCol>
                <a:gridCol w="1704189">
                  <a:extLst>
                    <a:ext uri="{9D8B030D-6E8A-4147-A177-3AD203B41FA5}">
                      <a16:colId xmlns:a16="http://schemas.microsoft.com/office/drawing/2014/main" val="20001"/>
                    </a:ext>
                  </a:extLst>
                </a:gridCol>
                <a:gridCol w="1704189">
                  <a:extLst>
                    <a:ext uri="{9D8B030D-6E8A-4147-A177-3AD203B41FA5}">
                      <a16:colId xmlns:a16="http://schemas.microsoft.com/office/drawing/2014/main" val="20002"/>
                    </a:ext>
                  </a:extLst>
                </a:gridCol>
              </a:tblGrid>
              <a:tr h="331906">
                <a:tc>
                  <a:txBody>
                    <a:bodyPr/>
                    <a:lstStyle/>
                    <a:p>
                      <a:r>
                        <a:rPr lang="fi-FI" sz="1600" dirty="0" smtClean="0"/>
                        <a:t>sukunimi</a:t>
                      </a:r>
                      <a:endParaRPr lang="fi-FI" sz="1600" dirty="0">
                        <a:solidFill>
                          <a:srgbClr val="002060"/>
                        </a:solidFill>
                      </a:endParaRPr>
                    </a:p>
                  </a:txBody>
                  <a:tcPr marL="81840" marR="81840" marT="40920" marB="40920"/>
                </a:tc>
                <a:tc>
                  <a:txBody>
                    <a:bodyPr/>
                    <a:lstStyle/>
                    <a:p>
                      <a:r>
                        <a:rPr lang="fi-FI" sz="1600" dirty="0" smtClean="0"/>
                        <a:t>etunimi</a:t>
                      </a:r>
                      <a:endParaRPr lang="fi-FI" sz="1600" dirty="0">
                        <a:solidFill>
                          <a:srgbClr val="002060"/>
                        </a:solidFill>
                      </a:endParaRPr>
                    </a:p>
                  </a:txBody>
                  <a:tcPr marL="81840" marR="81840" marT="40920" marB="40920"/>
                </a:tc>
                <a:tc>
                  <a:txBody>
                    <a:bodyPr/>
                    <a:lstStyle/>
                    <a:p>
                      <a:pPr algn="ctr"/>
                      <a:r>
                        <a:rPr lang="fi-FI" sz="1600" dirty="0" smtClean="0"/>
                        <a:t>paikka</a:t>
                      </a:r>
                      <a:endParaRPr lang="fi-FI" sz="1600" dirty="0">
                        <a:solidFill>
                          <a:srgbClr val="002060"/>
                        </a:solidFill>
                      </a:endParaRPr>
                    </a:p>
                  </a:txBody>
                  <a:tcPr marL="81840" marR="81840" marT="40920" marB="40920"/>
                </a:tc>
                <a:extLst>
                  <a:ext uri="{0D108BD9-81ED-4DB2-BD59-A6C34878D82A}">
                    <a16:rowId xmlns:a16="http://schemas.microsoft.com/office/drawing/2014/main" val="10000"/>
                  </a:ext>
                </a:extLst>
              </a:tr>
              <a:tr h="331906">
                <a:tc>
                  <a:txBody>
                    <a:bodyPr/>
                    <a:lstStyle/>
                    <a:p>
                      <a:r>
                        <a:rPr lang="fi-FI" sz="1600" dirty="0" smtClean="0"/>
                        <a:t>Esimerkki</a:t>
                      </a:r>
                      <a:endParaRPr lang="fi-FI" sz="1600" dirty="0"/>
                    </a:p>
                  </a:txBody>
                  <a:tcPr marL="81840" marR="81840" marT="40920" marB="40920"/>
                </a:tc>
                <a:tc>
                  <a:txBody>
                    <a:bodyPr/>
                    <a:lstStyle/>
                    <a:p>
                      <a:r>
                        <a:rPr lang="fi-FI" sz="1600" dirty="0" smtClean="0"/>
                        <a:t>Erkki</a:t>
                      </a:r>
                      <a:endParaRPr lang="fi-FI" sz="1600" dirty="0"/>
                    </a:p>
                  </a:txBody>
                  <a:tcPr marL="81840" marR="81840" marT="40920" marB="40920"/>
                </a:tc>
                <a:tc>
                  <a:txBody>
                    <a:bodyPr/>
                    <a:lstStyle/>
                    <a:p>
                      <a:pPr algn="ctr"/>
                      <a:r>
                        <a:rPr lang="fi-FI" sz="1600" dirty="0" smtClean="0"/>
                        <a:t>145</a:t>
                      </a:r>
                      <a:endParaRPr lang="fi-FI" sz="1600" dirty="0"/>
                    </a:p>
                  </a:txBody>
                  <a:tcPr marL="81840" marR="81840" marT="40920" marB="40920"/>
                </a:tc>
                <a:extLst>
                  <a:ext uri="{0D108BD9-81ED-4DB2-BD59-A6C34878D82A}">
                    <a16:rowId xmlns:a16="http://schemas.microsoft.com/office/drawing/2014/main" val="10001"/>
                  </a:ext>
                </a:extLst>
              </a:tr>
              <a:tr h="331906">
                <a:tc>
                  <a:txBody>
                    <a:bodyPr/>
                    <a:lstStyle/>
                    <a:p>
                      <a:r>
                        <a:rPr lang="fi-FI" sz="1600" dirty="0" smtClean="0"/>
                        <a:t>Mainio</a:t>
                      </a:r>
                      <a:endParaRPr lang="fi-FI" sz="1600" dirty="0"/>
                    </a:p>
                  </a:txBody>
                  <a:tcPr marL="81840" marR="81840" marT="40920" marB="40920"/>
                </a:tc>
                <a:tc>
                  <a:txBody>
                    <a:bodyPr/>
                    <a:lstStyle/>
                    <a:p>
                      <a:r>
                        <a:rPr lang="fi-FI" sz="1600" dirty="0" smtClean="0"/>
                        <a:t>Maisa</a:t>
                      </a:r>
                      <a:endParaRPr lang="fi-FI" sz="1600" dirty="0"/>
                    </a:p>
                  </a:txBody>
                  <a:tcPr marL="81840" marR="81840" marT="40920" marB="40920"/>
                </a:tc>
                <a:tc>
                  <a:txBody>
                    <a:bodyPr/>
                    <a:lstStyle/>
                    <a:p>
                      <a:pPr algn="ctr"/>
                      <a:r>
                        <a:rPr lang="fi-FI" sz="1600" dirty="0" smtClean="0"/>
                        <a:t>201</a:t>
                      </a:r>
                      <a:endParaRPr lang="fi-FI" sz="1600" dirty="0"/>
                    </a:p>
                  </a:txBody>
                  <a:tcPr marL="81840" marR="81840" marT="40920" marB="40920"/>
                </a:tc>
                <a:extLst>
                  <a:ext uri="{0D108BD9-81ED-4DB2-BD59-A6C34878D82A}">
                    <a16:rowId xmlns:a16="http://schemas.microsoft.com/office/drawing/2014/main" val="10002"/>
                  </a:ext>
                </a:extLst>
              </a:tr>
              <a:tr h="331906">
                <a:tc>
                  <a:txBody>
                    <a:bodyPr/>
                    <a:lstStyle/>
                    <a:p>
                      <a:r>
                        <a:rPr lang="fi-FI" sz="1600" dirty="0" smtClean="0"/>
                        <a:t>Mallikas</a:t>
                      </a:r>
                      <a:endParaRPr lang="fi-FI" sz="1600" dirty="0"/>
                    </a:p>
                  </a:txBody>
                  <a:tcPr marL="81840" marR="81840" marT="40920" marB="40920"/>
                </a:tc>
                <a:tc>
                  <a:txBody>
                    <a:bodyPr/>
                    <a:lstStyle/>
                    <a:p>
                      <a:r>
                        <a:rPr lang="fi-FI" sz="1600" dirty="0" smtClean="0"/>
                        <a:t>Matti</a:t>
                      </a:r>
                      <a:endParaRPr lang="fi-FI" sz="1600" dirty="0"/>
                    </a:p>
                  </a:txBody>
                  <a:tcPr marL="81840" marR="81840" marT="40920" marB="40920"/>
                </a:tc>
                <a:tc>
                  <a:txBody>
                    <a:bodyPr/>
                    <a:lstStyle/>
                    <a:p>
                      <a:pPr algn="ctr"/>
                      <a:r>
                        <a:rPr lang="fi-FI" sz="1600" dirty="0" smtClean="0"/>
                        <a:t>53</a:t>
                      </a:r>
                      <a:endParaRPr lang="fi-FI" sz="1600" dirty="0"/>
                    </a:p>
                  </a:txBody>
                  <a:tcPr marL="81840" marR="81840" marT="40920" marB="40920"/>
                </a:tc>
                <a:extLst>
                  <a:ext uri="{0D108BD9-81ED-4DB2-BD59-A6C34878D82A}">
                    <a16:rowId xmlns:a16="http://schemas.microsoft.com/office/drawing/2014/main" val="10003"/>
                  </a:ext>
                </a:extLst>
              </a:tr>
              <a:tr h="331906">
                <a:tc>
                  <a:txBody>
                    <a:bodyPr/>
                    <a:lstStyle/>
                    <a:p>
                      <a:r>
                        <a:rPr lang="fi-FI" sz="1600" dirty="0" smtClean="0"/>
                        <a:t>Meikäläinen</a:t>
                      </a:r>
                      <a:endParaRPr lang="fi-FI" sz="1600" dirty="0"/>
                    </a:p>
                  </a:txBody>
                  <a:tcPr marL="81840" marR="81840" marT="40920" marB="40920"/>
                </a:tc>
                <a:tc>
                  <a:txBody>
                    <a:bodyPr/>
                    <a:lstStyle/>
                    <a:p>
                      <a:r>
                        <a:rPr lang="fi-FI" sz="1600" dirty="0" smtClean="0"/>
                        <a:t>Maija</a:t>
                      </a:r>
                      <a:endParaRPr lang="fi-FI" sz="1600" dirty="0"/>
                    </a:p>
                  </a:txBody>
                  <a:tcPr marL="81840" marR="81840" marT="40920" marB="40920"/>
                </a:tc>
                <a:tc>
                  <a:txBody>
                    <a:bodyPr/>
                    <a:lstStyle/>
                    <a:p>
                      <a:pPr algn="ctr"/>
                      <a:r>
                        <a:rPr lang="fi-FI" sz="1600" dirty="0" smtClean="0"/>
                        <a:t>76</a:t>
                      </a:r>
                      <a:endParaRPr lang="fi-FI" sz="1600" dirty="0"/>
                    </a:p>
                  </a:txBody>
                  <a:tcPr marL="81840" marR="81840" marT="40920" marB="40920"/>
                </a:tc>
                <a:extLst>
                  <a:ext uri="{0D108BD9-81ED-4DB2-BD59-A6C34878D82A}">
                    <a16:rowId xmlns:a16="http://schemas.microsoft.com/office/drawing/2014/main" val="10004"/>
                  </a:ext>
                </a:extLst>
              </a:tr>
              <a:tr h="331906">
                <a:tc>
                  <a:txBody>
                    <a:bodyPr/>
                    <a:lstStyle/>
                    <a:p>
                      <a:r>
                        <a:rPr lang="fi-FI" sz="1600" dirty="0" smtClean="0"/>
                        <a:t>Meikäläinen</a:t>
                      </a:r>
                      <a:endParaRPr lang="fi-FI" sz="1600" dirty="0"/>
                    </a:p>
                  </a:txBody>
                  <a:tcPr marL="81840" marR="81840" marT="40920" marB="40920"/>
                </a:tc>
                <a:tc>
                  <a:txBody>
                    <a:bodyPr/>
                    <a:lstStyle/>
                    <a:p>
                      <a:r>
                        <a:rPr lang="fi-FI" sz="1600" dirty="0" smtClean="0"/>
                        <a:t>Matti</a:t>
                      </a:r>
                      <a:endParaRPr lang="fi-FI" sz="1600" dirty="0"/>
                    </a:p>
                  </a:txBody>
                  <a:tcPr marL="81840" marR="81840" marT="40920" marB="40920"/>
                </a:tc>
                <a:tc>
                  <a:txBody>
                    <a:bodyPr/>
                    <a:lstStyle/>
                    <a:p>
                      <a:pPr algn="ctr"/>
                      <a:r>
                        <a:rPr lang="fi-FI" sz="1600" dirty="0" smtClean="0"/>
                        <a:t>170</a:t>
                      </a:r>
                      <a:endParaRPr lang="fi-FI" sz="1600" dirty="0"/>
                    </a:p>
                  </a:txBody>
                  <a:tcPr marL="81840" marR="81840" marT="40920" marB="40920"/>
                </a:tc>
                <a:extLst>
                  <a:ext uri="{0D108BD9-81ED-4DB2-BD59-A6C34878D82A}">
                    <a16:rowId xmlns:a16="http://schemas.microsoft.com/office/drawing/2014/main" val="10005"/>
                  </a:ext>
                </a:extLst>
              </a:tr>
              <a:tr h="331906">
                <a:tc>
                  <a:txBody>
                    <a:bodyPr/>
                    <a:lstStyle/>
                    <a:p>
                      <a:r>
                        <a:rPr lang="fi-FI" sz="1600" dirty="0" smtClean="0"/>
                        <a:t>Opiskelija</a:t>
                      </a:r>
                      <a:endParaRPr lang="fi-FI" sz="1600" dirty="0"/>
                    </a:p>
                  </a:txBody>
                  <a:tcPr marL="81840" marR="81840" marT="40920" marB="40920"/>
                </a:tc>
                <a:tc>
                  <a:txBody>
                    <a:bodyPr/>
                    <a:lstStyle/>
                    <a:p>
                      <a:r>
                        <a:rPr lang="fi-FI" sz="1600" dirty="0" smtClean="0"/>
                        <a:t>Olli</a:t>
                      </a:r>
                      <a:endParaRPr lang="fi-FI" sz="1600" dirty="0"/>
                    </a:p>
                  </a:txBody>
                  <a:tcPr marL="81840" marR="81840" marT="40920" marB="40920"/>
                </a:tc>
                <a:tc>
                  <a:txBody>
                    <a:bodyPr/>
                    <a:lstStyle/>
                    <a:p>
                      <a:pPr algn="ctr"/>
                      <a:r>
                        <a:rPr lang="fi-FI" sz="1600" dirty="0" smtClean="0"/>
                        <a:t>144</a:t>
                      </a:r>
                      <a:endParaRPr lang="fi-FI" sz="1600" dirty="0"/>
                    </a:p>
                  </a:txBody>
                  <a:tcPr marL="81840" marR="81840" marT="40920" marB="40920"/>
                </a:tc>
                <a:extLst>
                  <a:ext uri="{0D108BD9-81ED-4DB2-BD59-A6C34878D82A}">
                    <a16:rowId xmlns:a16="http://schemas.microsoft.com/office/drawing/2014/main" val="10006"/>
                  </a:ext>
                </a:extLst>
              </a:tr>
              <a:tr h="331906">
                <a:tc>
                  <a:txBody>
                    <a:bodyPr/>
                    <a:lstStyle/>
                    <a:p>
                      <a:r>
                        <a:rPr lang="fi-FI" sz="1600" dirty="0" smtClean="0"/>
                        <a:t>Teekkari</a:t>
                      </a:r>
                      <a:endParaRPr lang="fi-FI" sz="1600" dirty="0"/>
                    </a:p>
                  </a:txBody>
                  <a:tcPr marL="81840" marR="81840" marT="40920" marB="40920"/>
                </a:tc>
                <a:tc>
                  <a:txBody>
                    <a:bodyPr/>
                    <a:lstStyle/>
                    <a:p>
                      <a:r>
                        <a:rPr lang="fi-FI" sz="1600" dirty="0" smtClean="0"/>
                        <a:t>Teemu</a:t>
                      </a:r>
                      <a:endParaRPr lang="fi-FI" sz="1600" dirty="0"/>
                    </a:p>
                  </a:txBody>
                  <a:tcPr marL="81840" marR="81840" marT="40920" marB="40920"/>
                </a:tc>
                <a:tc>
                  <a:txBody>
                    <a:bodyPr/>
                    <a:lstStyle/>
                    <a:p>
                      <a:pPr algn="ctr"/>
                      <a:r>
                        <a:rPr lang="fi-FI" sz="1600" dirty="0" smtClean="0"/>
                        <a:t>167</a:t>
                      </a:r>
                      <a:endParaRPr lang="fi-FI" sz="1600" dirty="0"/>
                    </a:p>
                  </a:txBody>
                  <a:tcPr marL="81840" marR="81840" marT="40920" marB="40920"/>
                </a:tc>
                <a:extLst>
                  <a:ext uri="{0D108BD9-81ED-4DB2-BD59-A6C34878D82A}">
                    <a16:rowId xmlns:a16="http://schemas.microsoft.com/office/drawing/2014/main" val="10007"/>
                  </a:ext>
                </a:extLst>
              </a:tr>
              <a:tr h="331906">
                <a:tc>
                  <a:txBody>
                    <a:bodyPr/>
                    <a:lstStyle/>
                    <a:p>
                      <a:r>
                        <a:rPr lang="fi-FI" sz="1600" dirty="0" smtClean="0"/>
                        <a:t>Terävä</a:t>
                      </a:r>
                      <a:endParaRPr lang="fi-FI" sz="1600" dirty="0"/>
                    </a:p>
                  </a:txBody>
                  <a:tcPr marL="81840" marR="81840" marT="40920" marB="40920"/>
                </a:tc>
                <a:tc>
                  <a:txBody>
                    <a:bodyPr/>
                    <a:lstStyle/>
                    <a:p>
                      <a:r>
                        <a:rPr lang="fi-FI" sz="1600" dirty="0" smtClean="0"/>
                        <a:t>Tiina</a:t>
                      </a:r>
                      <a:endParaRPr lang="fi-FI" sz="1600" dirty="0"/>
                    </a:p>
                  </a:txBody>
                  <a:tcPr marL="81840" marR="81840" marT="40920" marB="40920"/>
                </a:tc>
                <a:tc>
                  <a:txBody>
                    <a:bodyPr/>
                    <a:lstStyle/>
                    <a:p>
                      <a:pPr algn="ctr"/>
                      <a:r>
                        <a:rPr lang="fi-FI" sz="1600" dirty="0" smtClean="0"/>
                        <a:t>208</a:t>
                      </a:r>
                      <a:endParaRPr lang="fi-FI" sz="1600" dirty="0"/>
                    </a:p>
                  </a:txBody>
                  <a:tcPr marL="81840" marR="81840" marT="40920" marB="40920"/>
                </a:tc>
                <a:extLst>
                  <a:ext uri="{0D108BD9-81ED-4DB2-BD59-A6C34878D82A}">
                    <a16:rowId xmlns:a16="http://schemas.microsoft.com/office/drawing/2014/main" val="10008"/>
                  </a:ext>
                </a:extLst>
              </a:tr>
            </a:tbl>
          </a:graphicData>
        </a:graphic>
      </p:graphicFrame>
      <p:sp>
        <p:nvSpPr>
          <p:cNvPr id="3" name="Tekstiruutu 2"/>
          <p:cNvSpPr txBox="1"/>
          <p:nvPr/>
        </p:nvSpPr>
        <p:spPr>
          <a:xfrm>
            <a:off x="1547664" y="1448217"/>
            <a:ext cx="6336543" cy="461665"/>
          </a:xfrm>
          <a:prstGeom prst="rect">
            <a:avLst/>
          </a:prstGeom>
          <a:noFill/>
        </p:spPr>
        <p:txBody>
          <a:bodyPr wrap="none" rtlCol="0">
            <a:spAutoFit/>
          </a:bodyPr>
          <a:lstStyle/>
          <a:p>
            <a:r>
              <a:rPr lang="fi-FI" sz="2400" dirty="0" smtClean="0"/>
              <a:t>Tennari lukiosalin paikkanumerolista seinällä.</a:t>
            </a:r>
            <a:endParaRPr lang="fi-FI" sz="2400" dirty="0"/>
          </a:p>
        </p:txBody>
      </p:sp>
      <p:sp>
        <p:nvSpPr>
          <p:cNvPr id="4" name="Ellipsi 3"/>
          <p:cNvSpPr/>
          <p:nvPr/>
        </p:nvSpPr>
        <p:spPr bwMode="auto">
          <a:xfrm>
            <a:off x="4355975" y="2780928"/>
            <a:ext cx="576064" cy="432048"/>
          </a:xfrm>
          <a:prstGeom prst="ellipse">
            <a:avLst/>
          </a:prstGeom>
          <a:noFill/>
          <a:ln w="76200">
            <a:solidFill>
              <a:srgbClr val="FFC00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789040"/>
            <a:ext cx="4968552" cy="2796690"/>
          </a:xfrm>
          <a:prstGeom prst="rect">
            <a:avLst/>
          </a:prstGeom>
          <a:solidFill>
            <a:srgbClr val="FFCC66"/>
          </a:solidFill>
          <a:ln w="9360">
            <a:noFill/>
            <a:round/>
            <a:headEnd/>
            <a:tailEnd/>
          </a:ln>
          <a:effectLst>
            <a:outerShdw blurRad="317500" dist="139700" dir="3120000" algn="t" rotWithShape="0">
              <a:prstClr val="black">
                <a:alpha val="33000"/>
              </a:prst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265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 y="1124744"/>
            <a:ext cx="9139369" cy="5144352"/>
          </a:xfrm>
          <a:prstGeom prst="rect">
            <a:avLst/>
          </a:prstGeom>
          <a:solidFill>
            <a:srgbClr val="FFCC66"/>
          </a:solidFill>
          <a:ln w="9360">
            <a:noFill/>
            <a:round/>
            <a:headEnd/>
            <a:tailEnd/>
          </a:ln>
          <a:effectLst>
            <a:outerShdw blurRad="317500" dist="139700" dir="3120000" algn="t" rotWithShape="0">
              <a:prstClr val="black">
                <a:alpha val="33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4" name="Nuoli oikealle 3"/>
          <p:cNvSpPr/>
          <p:nvPr/>
        </p:nvSpPr>
        <p:spPr bwMode="auto">
          <a:xfrm rot="20052551">
            <a:off x="3975940" y="3142325"/>
            <a:ext cx="2160240" cy="733663"/>
          </a:xfrm>
          <a:prstGeom prst="rightArrow">
            <a:avLst/>
          </a:prstGeom>
          <a:solidFill>
            <a:srgbClr val="FFCC66"/>
          </a:solidFill>
          <a:ln w="9360">
            <a:noFill/>
            <a:round/>
            <a:headEnd/>
            <a:tailEnd/>
          </a:ln>
          <a:effectLst>
            <a:outerShdw blurRad="317500" dist="139700" dir="3120000" algn="t" rotWithShape="0">
              <a:prstClr val="black">
                <a:alpha val="33000"/>
              </a:prst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i-FI" dirty="0">
              <a:latin typeface="Calibri" pitchFamily="34" charset="0"/>
            </a:endParaRPr>
          </a:p>
        </p:txBody>
      </p:sp>
    </p:spTree>
    <p:extLst>
      <p:ext uri="{BB962C8B-B14F-4D97-AF65-F5344CB8AC3E}">
        <p14:creationId xmlns:p14="http://schemas.microsoft.com/office/powerpoint/2010/main" val="3298592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p:cNvSpPr/>
          <p:nvPr/>
        </p:nvSpPr>
        <p:spPr bwMode="auto">
          <a:xfrm>
            <a:off x="0" y="-27384"/>
            <a:ext cx="9144000" cy="2232248"/>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3" name="Kaareutuva nuoli 2"/>
          <p:cNvSpPr/>
          <p:nvPr/>
        </p:nvSpPr>
        <p:spPr bwMode="auto">
          <a:xfrm rot="10800000">
            <a:off x="2771800" y="5085184"/>
            <a:ext cx="360040" cy="720080"/>
          </a:xfrm>
          <a:prstGeom prst="bentArrow">
            <a:avLst/>
          </a:prstGeom>
          <a:solidFill>
            <a:srgbClr val="00B0F0"/>
          </a:solidFill>
          <a:ln w="76200">
            <a:solidFill>
              <a:srgbClr val="00B0F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5" name="Kaareutuva nuoli 4"/>
          <p:cNvSpPr/>
          <p:nvPr/>
        </p:nvSpPr>
        <p:spPr bwMode="auto">
          <a:xfrm rot="10800000" flipH="1">
            <a:off x="3275857" y="5089336"/>
            <a:ext cx="360040" cy="720080"/>
          </a:xfrm>
          <a:prstGeom prst="bentArrow">
            <a:avLst/>
          </a:prstGeom>
          <a:solidFill>
            <a:srgbClr val="00B0F0"/>
          </a:solidFill>
          <a:ln w="76200">
            <a:solidFill>
              <a:srgbClr val="00B0F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384"/>
            <a:ext cx="8346731" cy="5313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orakulmio 1"/>
          <p:cNvSpPr/>
          <p:nvPr/>
        </p:nvSpPr>
        <p:spPr bwMode="auto">
          <a:xfrm>
            <a:off x="1809605" y="1406114"/>
            <a:ext cx="395511" cy="360040"/>
          </a:xfrm>
          <a:prstGeom prst="rect">
            <a:avLst/>
          </a:prstGeom>
          <a:noFill/>
          <a:ln w="76200">
            <a:solidFill>
              <a:srgbClr val="FFC00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4" name="Suorakulmio 3"/>
          <p:cNvSpPr/>
          <p:nvPr/>
        </p:nvSpPr>
        <p:spPr bwMode="auto">
          <a:xfrm>
            <a:off x="0" y="6237312"/>
            <a:ext cx="9144000" cy="620688"/>
          </a:xfrm>
          <a:prstGeom prst="rect">
            <a:avLst/>
          </a:prstGeom>
          <a:solidFill>
            <a:srgbClr val="FFCC99">
              <a:alpha val="51000"/>
            </a:srgbClr>
          </a:solidFill>
          <a:ln w="9525">
            <a:noFill/>
            <a:miter lim="800000"/>
            <a:headEnd/>
            <a:tailEnd/>
          </a:ln>
          <a:effectLst/>
        </p:spPr>
        <p:txBody>
          <a:bodyPr vert="horz" wrap="none" lIns="91440" tIns="45720" rIns="91440" bIns="4572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bg1">
                  <a:lumMod val="50000"/>
                </a:schemeClr>
              </a:solidFill>
              <a:effectLst/>
              <a:latin typeface="Calibri" pitchFamily="34" charset="0"/>
              <a:ea typeface="Times New Roman" pitchFamily="18" charset="0"/>
              <a:cs typeface="ArialMT" charset="0"/>
            </a:endParaRPr>
          </a:p>
        </p:txBody>
      </p:sp>
      <p:pic>
        <p:nvPicPr>
          <p:cNvPr id="2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440" y="5638712"/>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77" y="5445224"/>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211960" y="5638712"/>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08304" y="5638712"/>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p:cNvSpPr txBox="1"/>
          <p:nvPr/>
        </p:nvSpPr>
        <p:spPr>
          <a:xfrm>
            <a:off x="7511642" y="6032321"/>
            <a:ext cx="660758" cy="276999"/>
          </a:xfrm>
          <a:prstGeom prst="rect">
            <a:avLst/>
          </a:prstGeom>
          <a:noFill/>
        </p:spPr>
        <p:txBody>
          <a:bodyPr wrap="none" rtlCol="0">
            <a:spAutoFit/>
          </a:bodyPr>
          <a:lstStyle/>
          <a:p>
            <a:r>
              <a:rPr lang="fi-FI" sz="1200" dirty="0" smtClean="0">
                <a:solidFill>
                  <a:schemeClr val="accent5">
                    <a:lumMod val="50000"/>
                  </a:schemeClr>
                </a:solidFill>
              </a:rPr>
              <a:t>valvoja</a:t>
            </a:r>
            <a:endParaRPr lang="fi-FI" sz="1200" dirty="0">
              <a:solidFill>
                <a:schemeClr val="accent5">
                  <a:lumMod val="50000"/>
                </a:schemeClr>
              </a:solidFill>
            </a:endParaRPr>
          </a:p>
        </p:txBody>
      </p:sp>
      <p:sp>
        <p:nvSpPr>
          <p:cNvPr id="16" name="Tekstiruutu 15"/>
          <p:cNvSpPr txBox="1"/>
          <p:nvPr/>
        </p:nvSpPr>
        <p:spPr>
          <a:xfrm>
            <a:off x="4415298" y="6032321"/>
            <a:ext cx="660758" cy="276999"/>
          </a:xfrm>
          <a:prstGeom prst="rect">
            <a:avLst/>
          </a:prstGeom>
          <a:noFill/>
        </p:spPr>
        <p:txBody>
          <a:bodyPr wrap="none" rtlCol="0">
            <a:spAutoFit/>
          </a:bodyPr>
          <a:lstStyle/>
          <a:p>
            <a:r>
              <a:rPr lang="fi-FI" sz="1200" dirty="0" smtClean="0">
                <a:solidFill>
                  <a:schemeClr val="accent5">
                    <a:lumMod val="50000"/>
                  </a:schemeClr>
                </a:solidFill>
              </a:rPr>
              <a:t>valvoja</a:t>
            </a:r>
            <a:endParaRPr lang="fi-FI" sz="1200" dirty="0">
              <a:solidFill>
                <a:schemeClr val="accent5">
                  <a:lumMod val="50000"/>
                </a:schemeClr>
              </a:solidFill>
            </a:endParaRPr>
          </a:p>
        </p:txBody>
      </p:sp>
      <p:sp>
        <p:nvSpPr>
          <p:cNvPr id="17" name="Tekstiruutu 16"/>
          <p:cNvSpPr txBox="1"/>
          <p:nvPr/>
        </p:nvSpPr>
        <p:spPr>
          <a:xfrm>
            <a:off x="1403648" y="6024216"/>
            <a:ext cx="660758" cy="276999"/>
          </a:xfrm>
          <a:prstGeom prst="rect">
            <a:avLst/>
          </a:prstGeom>
          <a:noFill/>
        </p:spPr>
        <p:txBody>
          <a:bodyPr wrap="none" rtlCol="0">
            <a:spAutoFit/>
          </a:bodyPr>
          <a:lstStyle/>
          <a:p>
            <a:r>
              <a:rPr lang="fi-FI" sz="1200" dirty="0" smtClean="0">
                <a:solidFill>
                  <a:schemeClr val="accent5">
                    <a:lumMod val="50000"/>
                  </a:schemeClr>
                </a:solidFill>
              </a:rPr>
              <a:t>valvoja</a:t>
            </a:r>
            <a:endParaRPr lang="fi-FI" sz="1200" dirty="0">
              <a:solidFill>
                <a:schemeClr val="accent5">
                  <a:lumMod val="50000"/>
                </a:schemeClr>
              </a:solidFill>
            </a:endParaRPr>
          </a:p>
        </p:txBody>
      </p:sp>
      <p:sp>
        <p:nvSpPr>
          <p:cNvPr id="18" name="Tekstiruutu 17"/>
          <p:cNvSpPr txBox="1"/>
          <p:nvPr/>
        </p:nvSpPr>
        <p:spPr>
          <a:xfrm>
            <a:off x="395536" y="5743197"/>
            <a:ext cx="877163" cy="276999"/>
          </a:xfrm>
          <a:prstGeom prst="rect">
            <a:avLst/>
          </a:prstGeom>
          <a:noFill/>
        </p:spPr>
        <p:txBody>
          <a:bodyPr wrap="none" rtlCol="0">
            <a:spAutoFit/>
          </a:bodyPr>
          <a:lstStyle/>
          <a:p>
            <a:r>
              <a:rPr lang="fi-FI" sz="1200" b="1" dirty="0" smtClean="0">
                <a:solidFill>
                  <a:schemeClr val="accent1">
                    <a:lumMod val="50000"/>
                  </a:schemeClr>
                </a:solidFill>
              </a:rPr>
              <a:t>1. valvoja</a:t>
            </a:r>
            <a:endParaRPr lang="fi-FI" sz="1200" b="1" dirty="0">
              <a:solidFill>
                <a:schemeClr val="accent1">
                  <a:lumMod val="50000"/>
                </a:schemeClr>
              </a:solidFill>
            </a:endParaRPr>
          </a:p>
        </p:txBody>
      </p:sp>
      <p:sp>
        <p:nvSpPr>
          <p:cNvPr id="7" name="Suorakulmio 6"/>
          <p:cNvSpPr/>
          <p:nvPr/>
        </p:nvSpPr>
        <p:spPr bwMode="auto">
          <a:xfrm>
            <a:off x="118477" y="2996952"/>
            <a:ext cx="421075" cy="203784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tab pos="4114800" algn="r"/>
                <a:tab pos="4800600" algn="r"/>
              </a:tabLst>
            </a:pPr>
            <a:r>
              <a:rPr lang="fi-FI" dirty="0" smtClean="0">
                <a:solidFill>
                  <a:srgbClr val="000066"/>
                </a:solidFill>
                <a:latin typeface="Calibri" pitchFamily="34" charset="0"/>
                <a:ea typeface="Times New Roman" pitchFamily="18" charset="0"/>
                <a:cs typeface="ArialMT" charset="0"/>
              </a:rPr>
              <a:t>PALAUTUS</a:t>
            </a:r>
            <a:endParaRPr lang="fi-FI" dirty="0">
              <a:solidFill>
                <a:srgbClr val="000066"/>
              </a:solidFill>
              <a:latin typeface="Calibri" pitchFamily="34" charset="0"/>
              <a:ea typeface="Times New Roman" pitchFamily="18" charset="0"/>
              <a:cs typeface="ArialMT" charset="0"/>
            </a:endParaRPr>
          </a:p>
        </p:txBody>
      </p:sp>
      <p:sp>
        <p:nvSpPr>
          <p:cNvPr id="23" name="Kaareutuva nuoli 22"/>
          <p:cNvSpPr/>
          <p:nvPr/>
        </p:nvSpPr>
        <p:spPr bwMode="auto">
          <a:xfrm rot="5400000" flipH="1">
            <a:off x="2398281" y="5980638"/>
            <a:ext cx="314990" cy="720080"/>
          </a:xfrm>
          <a:prstGeom prst="bentArrow">
            <a:avLst/>
          </a:prstGeom>
          <a:solidFill>
            <a:srgbClr val="FFC000"/>
          </a:solidFill>
          <a:ln w="76200">
            <a:solidFill>
              <a:srgbClr val="FFCC99"/>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24" name="Kaareutuva nuoli 23"/>
          <p:cNvSpPr/>
          <p:nvPr/>
        </p:nvSpPr>
        <p:spPr bwMode="auto">
          <a:xfrm rot="16200000">
            <a:off x="3742513" y="6007809"/>
            <a:ext cx="314990" cy="720080"/>
          </a:xfrm>
          <a:prstGeom prst="bentArrow">
            <a:avLst/>
          </a:prstGeom>
          <a:solidFill>
            <a:srgbClr val="FFC000"/>
          </a:solidFill>
          <a:ln w="76200">
            <a:solidFill>
              <a:srgbClr val="FFCC99"/>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25" name="Kaareutuva nuoli 24"/>
          <p:cNvSpPr/>
          <p:nvPr/>
        </p:nvSpPr>
        <p:spPr bwMode="auto">
          <a:xfrm rot="16200000">
            <a:off x="6862777" y="6007809"/>
            <a:ext cx="314990" cy="720080"/>
          </a:xfrm>
          <a:prstGeom prst="bentArrow">
            <a:avLst/>
          </a:prstGeom>
          <a:solidFill>
            <a:srgbClr val="FFC000"/>
          </a:solidFill>
          <a:ln w="76200">
            <a:solidFill>
              <a:srgbClr val="FFCC99"/>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26" name="Tekstiruutu 25"/>
          <p:cNvSpPr txBox="1"/>
          <p:nvPr/>
        </p:nvSpPr>
        <p:spPr>
          <a:xfrm>
            <a:off x="-21999" y="6581001"/>
            <a:ext cx="1821332" cy="276999"/>
          </a:xfrm>
          <a:prstGeom prst="rect">
            <a:avLst/>
          </a:prstGeom>
          <a:noFill/>
        </p:spPr>
        <p:txBody>
          <a:bodyPr wrap="none" rtlCol="0">
            <a:spAutoFit/>
          </a:bodyPr>
          <a:lstStyle/>
          <a:p>
            <a:r>
              <a:rPr lang="fi-FI" sz="1200" dirty="0">
                <a:solidFill>
                  <a:schemeClr val="accent3">
                    <a:lumMod val="50000"/>
                  </a:schemeClr>
                </a:solidFill>
              </a:rPr>
              <a:t>l</a:t>
            </a:r>
            <a:r>
              <a:rPr lang="fi-FI" sz="1200" dirty="0" smtClean="0">
                <a:solidFill>
                  <a:schemeClr val="accent3">
                    <a:lumMod val="50000"/>
                  </a:schemeClr>
                </a:solidFill>
              </a:rPr>
              <a:t>aukut ja päällysvaatteet</a:t>
            </a:r>
            <a:endParaRPr lang="fi-FI" sz="1200" dirty="0">
              <a:solidFill>
                <a:schemeClr val="accent3">
                  <a:lumMod val="50000"/>
                </a:schemeClr>
              </a:solidFill>
            </a:endParaRPr>
          </a:p>
        </p:txBody>
      </p:sp>
      <p:sp>
        <p:nvSpPr>
          <p:cNvPr id="27" name="Tekstiruutu 26"/>
          <p:cNvSpPr txBox="1"/>
          <p:nvPr/>
        </p:nvSpPr>
        <p:spPr>
          <a:xfrm>
            <a:off x="-21999" y="6488668"/>
            <a:ext cx="9165999" cy="369332"/>
          </a:xfrm>
          <a:prstGeom prst="rect">
            <a:avLst/>
          </a:prstGeom>
          <a:noFill/>
        </p:spPr>
        <p:txBody>
          <a:bodyPr wrap="square" rtlCol="0">
            <a:spAutoFit/>
          </a:bodyPr>
          <a:lstStyle/>
          <a:p>
            <a:pPr algn="ctr"/>
            <a:r>
              <a:rPr lang="fi-FI" b="1" dirty="0" smtClean="0">
                <a:solidFill>
                  <a:schemeClr val="accent3">
                    <a:lumMod val="50000"/>
                  </a:schemeClr>
                </a:solidFill>
              </a:rPr>
              <a:t>KATSOMO</a:t>
            </a:r>
            <a:endParaRPr lang="fi-FI" b="1" dirty="0">
              <a:solidFill>
                <a:schemeClr val="accent3">
                  <a:lumMod val="50000"/>
                </a:schemeClr>
              </a:solidFill>
            </a:endParaRPr>
          </a:p>
        </p:txBody>
      </p:sp>
      <p:sp>
        <p:nvSpPr>
          <p:cNvPr id="28" name="Tekstiruutu 27"/>
          <p:cNvSpPr txBox="1"/>
          <p:nvPr/>
        </p:nvSpPr>
        <p:spPr>
          <a:xfrm>
            <a:off x="7333449" y="6581000"/>
            <a:ext cx="1821332" cy="276999"/>
          </a:xfrm>
          <a:prstGeom prst="rect">
            <a:avLst/>
          </a:prstGeom>
          <a:noFill/>
        </p:spPr>
        <p:txBody>
          <a:bodyPr wrap="none" rtlCol="0">
            <a:spAutoFit/>
          </a:bodyPr>
          <a:lstStyle/>
          <a:p>
            <a:r>
              <a:rPr lang="fi-FI" sz="1200" dirty="0">
                <a:solidFill>
                  <a:schemeClr val="accent3">
                    <a:lumMod val="50000"/>
                  </a:schemeClr>
                </a:solidFill>
              </a:rPr>
              <a:t>l</a:t>
            </a:r>
            <a:r>
              <a:rPr lang="fi-FI" sz="1200" dirty="0" smtClean="0">
                <a:solidFill>
                  <a:schemeClr val="accent3">
                    <a:lumMod val="50000"/>
                  </a:schemeClr>
                </a:solidFill>
              </a:rPr>
              <a:t>aukut ja päällysvaatteet</a:t>
            </a:r>
            <a:endParaRPr lang="fi-FI" sz="1200" dirty="0">
              <a:solidFill>
                <a:schemeClr val="accent3">
                  <a:lumMod val="50000"/>
                </a:schemeClr>
              </a:solidFill>
            </a:endParaRPr>
          </a:p>
        </p:txBody>
      </p:sp>
      <p:sp>
        <p:nvSpPr>
          <p:cNvPr id="15" name="Suorakulmio 14"/>
          <p:cNvSpPr/>
          <p:nvPr/>
        </p:nvSpPr>
        <p:spPr bwMode="auto">
          <a:xfrm rot="18171563">
            <a:off x="589755" y="4974435"/>
            <a:ext cx="371335" cy="867787"/>
          </a:xfrm>
          <a:prstGeom prst="rect">
            <a:avLst/>
          </a:prstGeom>
          <a:solidFill>
            <a:srgbClr val="CC9900"/>
          </a:solid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32" name="Tekstiruutu 31"/>
          <p:cNvSpPr txBox="1"/>
          <p:nvPr/>
        </p:nvSpPr>
        <p:spPr>
          <a:xfrm>
            <a:off x="2866261" y="5338047"/>
            <a:ext cx="697627" cy="461665"/>
          </a:xfrm>
          <a:prstGeom prst="rect">
            <a:avLst/>
          </a:prstGeom>
          <a:noFill/>
        </p:spPr>
        <p:txBody>
          <a:bodyPr wrap="none" rtlCol="0">
            <a:spAutoFit/>
          </a:bodyPr>
          <a:lstStyle/>
          <a:p>
            <a:r>
              <a:rPr lang="fi-FI" sz="2400" b="1" dirty="0" smtClean="0">
                <a:solidFill>
                  <a:srgbClr val="000066"/>
                </a:solidFill>
                <a:latin typeface="Aharoni" panose="02010803020104030203" pitchFamily="2" charset="-79"/>
                <a:cs typeface="Aharoni" panose="02010803020104030203" pitchFamily="2" charset="-79"/>
              </a:rPr>
              <a:t>WC</a:t>
            </a:r>
            <a:endParaRPr lang="fi-FI" sz="2400" b="1" dirty="0">
              <a:solidFill>
                <a:srgbClr val="000066"/>
              </a:solidFill>
              <a:latin typeface="Aharoni" panose="02010803020104030203" pitchFamily="2" charset="-79"/>
              <a:cs typeface="Aharoni" panose="02010803020104030203" pitchFamily="2" charset="-79"/>
            </a:endParaRPr>
          </a:p>
        </p:txBody>
      </p:sp>
      <p:sp>
        <p:nvSpPr>
          <p:cNvPr id="8" name="Suorakulmio 7"/>
          <p:cNvSpPr/>
          <p:nvPr/>
        </p:nvSpPr>
        <p:spPr bwMode="auto">
          <a:xfrm>
            <a:off x="1259632" y="5034792"/>
            <a:ext cx="1512166" cy="380850"/>
          </a:xfrm>
          <a:prstGeom prst="rect">
            <a:avLst/>
          </a:prstGeom>
          <a:solidFill>
            <a:srgbClr val="FFD661">
              <a:alpha val="85882"/>
            </a:srgb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dirty="0">
                <a:solidFill>
                  <a:srgbClr val="000066"/>
                </a:solidFill>
                <a:latin typeface="Calibri" pitchFamily="34" charset="0"/>
                <a:ea typeface="Times New Roman" pitchFamily="18" charset="0"/>
                <a:cs typeface="ArialMT" charset="0"/>
              </a:rPr>
              <a:t>LASKIMET</a:t>
            </a:r>
          </a:p>
        </p:txBody>
      </p:sp>
      <p:pic>
        <p:nvPicPr>
          <p:cNvPr id="29" name="Kuva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5335" y="5700733"/>
            <a:ext cx="553780" cy="526238"/>
          </a:xfrm>
          <a:prstGeom prst="rect">
            <a:avLst/>
          </a:prstGeom>
        </p:spPr>
      </p:pic>
      <p:pic>
        <p:nvPicPr>
          <p:cNvPr id="30" name="Kuva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8291" y="5705904"/>
            <a:ext cx="553780" cy="526238"/>
          </a:xfrm>
          <a:prstGeom prst="rect">
            <a:avLst/>
          </a:prstGeom>
        </p:spPr>
      </p:pic>
    </p:spTree>
    <p:extLst>
      <p:ext uri="{BB962C8B-B14F-4D97-AF65-F5344CB8AC3E}">
        <p14:creationId xmlns:p14="http://schemas.microsoft.com/office/powerpoint/2010/main" val="2242671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p:cNvSpPr/>
          <p:nvPr/>
        </p:nvSpPr>
        <p:spPr bwMode="auto">
          <a:xfrm>
            <a:off x="1547664"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29" name="Suorakulmio 28"/>
          <p:cNvSpPr/>
          <p:nvPr/>
        </p:nvSpPr>
        <p:spPr bwMode="auto">
          <a:xfrm>
            <a:off x="1979712"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0" name="Suorakulmio 29"/>
          <p:cNvSpPr/>
          <p:nvPr/>
        </p:nvSpPr>
        <p:spPr bwMode="auto">
          <a:xfrm>
            <a:off x="2411760"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1" name="Suorakulmio 30"/>
          <p:cNvSpPr/>
          <p:nvPr/>
        </p:nvSpPr>
        <p:spPr bwMode="auto">
          <a:xfrm>
            <a:off x="2915816"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3" name="Suorakulmio 32"/>
          <p:cNvSpPr/>
          <p:nvPr/>
        </p:nvSpPr>
        <p:spPr bwMode="auto">
          <a:xfrm>
            <a:off x="3397809"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4" name="Suorakulmio 33"/>
          <p:cNvSpPr/>
          <p:nvPr/>
        </p:nvSpPr>
        <p:spPr bwMode="auto">
          <a:xfrm>
            <a:off x="3858047"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5" name="Suorakulmio 34"/>
          <p:cNvSpPr/>
          <p:nvPr/>
        </p:nvSpPr>
        <p:spPr bwMode="auto">
          <a:xfrm>
            <a:off x="4318285"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6" name="Suorakulmio 35"/>
          <p:cNvSpPr/>
          <p:nvPr/>
        </p:nvSpPr>
        <p:spPr bwMode="auto">
          <a:xfrm>
            <a:off x="4778523"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7" name="Suorakulmio 36"/>
          <p:cNvSpPr/>
          <p:nvPr/>
        </p:nvSpPr>
        <p:spPr bwMode="auto">
          <a:xfrm>
            <a:off x="5238761"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8" name="Suorakulmio 37"/>
          <p:cNvSpPr/>
          <p:nvPr/>
        </p:nvSpPr>
        <p:spPr bwMode="auto">
          <a:xfrm>
            <a:off x="5698999"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39" name="Suorakulmio 38"/>
          <p:cNvSpPr/>
          <p:nvPr/>
        </p:nvSpPr>
        <p:spPr bwMode="auto">
          <a:xfrm>
            <a:off x="6159237"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41" name="Suorakulmio 40"/>
          <p:cNvSpPr/>
          <p:nvPr/>
        </p:nvSpPr>
        <p:spPr bwMode="auto">
          <a:xfrm>
            <a:off x="7079713"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42" name="Suorakulmio 41"/>
          <p:cNvSpPr/>
          <p:nvPr/>
        </p:nvSpPr>
        <p:spPr bwMode="auto">
          <a:xfrm>
            <a:off x="7539951"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43" name="Suorakulmio 42"/>
          <p:cNvSpPr/>
          <p:nvPr/>
        </p:nvSpPr>
        <p:spPr bwMode="auto">
          <a:xfrm>
            <a:off x="8000189"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44" name="Suorakulmio 43"/>
          <p:cNvSpPr/>
          <p:nvPr/>
        </p:nvSpPr>
        <p:spPr bwMode="auto">
          <a:xfrm>
            <a:off x="8460432"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45" name="Suorakulmio 44"/>
          <p:cNvSpPr/>
          <p:nvPr/>
        </p:nvSpPr>
        <p:spPr bwMode="auto">
          <a:xfrm>
            <a:off x="1043608"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46" name="Suorakulmio 45"/>
          <p:cNvSpPr/>
          <p:nvPr/>
        </p:nvSpPr>
        <p:spPr bwMode="auto">
          <a:xfrm>
            <a:off x="6619475" y="5289518"/>
            <a:ext cx="144016" cy="76492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algn="ctr" eaLnBrk="0" hangingPunct="0">
              <a:tabLst>
                <a:tab pos="4114800" algn="r"/>
                <a:tab pos="4800600" algn="r"/>
              </a:tabLst>
            </a:pPr>
            <a:r>
              <a:rPr lang="fi-FI" sz="800" dirty="0">
                <a:solidFill>
                  <a:srgbClr val="000066"/>
                </a:solidFill>
                <a:latin typeface="Calibri" pitchFamily="34" charset="0"/>
                <a:ea typeface="Times New Roman" pitchFamily="18" charset="0"/>
                <a:cs typeface="ArialMT" charset="0"/>
              </a:rPr>
              <a:t>LASKIMET</a:t>
            </a:r>
          </a:p>
        </p:txBody>
      </p:sp>
      <p:sp>
        <p:nvSpPr>
          <p:cNvPr id="9" name="Suorakulmio 8"/>
          <p:cNvSpPr/>
          <p:nvPr/>
        </p:nvSpPr>
        <p:spPr bwMode="auto">
          <a:xfrm>
            <a:off x="0" y="-27384"/>
            <a:ext cx="9144000" cy="2232248"/>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3" name="Kaareutuva nuoli 2"/>
          <p:cNvSpPr/>
          <p:nvPr/>
        </p:nvSpPr>
        <p:spPr bwMode="auto">
          <a:xfrm rot="10800000">
            <a:off x="2771800" y="5085184"/>
            <a:ext cx="360040" cy="720080"/>
          </a:xfrm>
          <a:prstGeom prst="bentArrow">
            <a:avLst/>
          </a:prstGeom>
          <a:solidFill>
            <a:srgbClr val="00B0F0"/>
          </a:solidFill>
          <a:ln w="76200">
            <a:solidFill>
              <a:srgbClr val="00B0F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5" name="Kaareutuva nuoli 4"/>
          <p:cNvSpPr/>
          <p:nvPr/>
        </p:nvSpPr>
        <p:spPr bwMode="auto">
          <a:xfrm rot="10800000" flipH="1">
            <a:off x="3275857" y="5089336"/>
            <a:ext cx="360040" cy="720080"/>
          </a:xfrm>
          <a:prstGeom prst="bentArrow">
            <a:avLst/>
          </a:prstGeom>
          <a:solidFill>
            <a:srgbClr val="00B0F0"/>
          </a:solidFill>
          <a:ln w="76200">
            <a:solidFill>
              <a:srgbClr val="00B0F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384"/>
            <a:ext cx="8346731" cy="5313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uorakulmio 1"/>
          <p:cNvSpPr/>
          <p:nvPr/>
        </p:nvSpPr>
        <p:spPr bwMode="auto">
          <a:xfrm>
            <a:off x="1809605" y="1406114"/>
            <a:ext cx="395511" cy="360040"/>
          </a:xfrm>
          <a:prstGeom prst="rect">
            <a:avLst/>
          </a:prstGeom>
          <a:noFill/>
          <a:ln w="76200">
            <a:solidFill>
              <a:srgbClr val="FFC000"/>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4" name="Suorakulmio 3"/>
          <p:cNvSpPr/>
          <p:nvPr/>
        </p:nvSpPr>
        <p:spPr bwMode="auto">
          <a:xfrm>
            <a:off x="0" y="6237312"/>
            <a:ext cx="9144000" cy="620688"/>
          </a:xfrm>
          <a:prstGeom prst="rect">
            <a:avLst/>
          </a:prstGeom>
          <a:solidFill>
            <a:srgbClr val="FFCC99">
              <a:alpha val="51000"/>
            </a:srgbClr>
          </a:solidFill>
          <a:ln w="9525">
            <a:noFill/>
            <a:miter lim="800000"/>
            <a:headEnd/>
            <a:tailEnd/>
          </a:ln>
          <a:effectLst/>
        </p:spPr>
        <p:txBody>
          <a:bodyPr vert="horz" wrap="none" lIns="91440" tIns="45720" rIns="91440" bIns="45720" numCol="1" rtlCol="0" anchor="b"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bg1">
                  <a:lumMod val="50000"/>
                </a:schemeClr>
              </a:solidFill>
              <a:effectLst/>
              <a:latin typeface="Calibri" pitchFamily="34" charset="0"/>
              <a:ea typeface="Times New Roman" pitchFamily="18" charset="0"/>
              <a:cs typeface="ArialMT" charset="0"/>
            </a:endParaRPr>
          </a:p>
        </p:txBody>
      </p:sp>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4440" y="5638712"/>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77" y="5445224"/>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11960" y="5638712"/>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308304" y="5638712"/>
            <a:ext cx="303304" cy="697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iruutu 5"/>
          <p:cNvSpPr txBox="1"/>
          <p:nvPr/>
        </p:nvSpPr>
        <p:spPr>
          <a:xfrm>
            <a:off x="7511642" y="6032321"/>
            <a:ext cx="660758" cy="276999"/>
          </a:xfrm>
          <a:prstGeom prst="rect">
            <a:avLst/>
          </a:prstGeom>
          <a:noFill/>
        </p:spPr>
        <p:txBody>
          <a:bodyPr wrap="none" rtlCol="0">
            <a:spAutoFit/>
          </a:bodyPr>
          <a:lstStyle/>
          <a:p>
            <a:r>
              <a:rPr lang="fi-FI" sz="1200" dirty="0" smtClean="0">
                <a:solidFill>
                  <a:schemeClr val="accent5">
                    <a:lumMod val="50000"/>
                  </a:schemeClr>
                </a:solidFill>
              </a:rPr>
              <a:t>valvoja</a:t>
            </a:r>
            <a:endParaRPr lang="fi-FI" sz="1200" dirty="0">
              <a:solidFill>
                <a:schemeClr val="accent5">
                  <a:lumMod val="50000"/>
                </a:schemeClr>
              </a:solidFill>
            </a:endParaRPr>
          </a:p>
        </p:txBody>
      </p:sp>
      <p:sp>
        <p:nvSpPr>
          <p:cNvPr id="16" name="Tekstiruutu 15"/>
          <p:cNvSpPr txBox="1"/>
          <p:nvPr/>
        </p:nvSpPr>
        <p:spPr>
          <a:xfrm>
            <a:off x="4415298" y="6032321"/>
            <a:ext cx="660758" cy="276999"/>
          </a:xfrm>
          <a:prstGeom prst="rect">
            <a:avLst/>
          </a:prstGeom>
          <a:noFill/>
        </p:spPr>
        <p:txBody>
          <a:bodyPr wrap="none" rtlCol="0">
            <a:spAutoFit/>
          </a:bodyPr>
          <a:lstStyle/>
          <a:p>
            <a:r>
              <a:rPr lang="fi-FI" sz="1200" dirty="0" smtClean="0">
                <a:solidFill>
                  <a:schemeClr val="accent5">
                    <a:lumMod val="50000"/>
                  </a:schemeClr>
                </a:solidFill>
              </a:rPr>
              <a:t>valvoja</a:t>
            </a:r>
            <a:endParaRPr lang="fi-FI" sz="1200" dirty="0">
              <a:solidFill>
                <a:schemeClr val="accent5">
                  <a:lumMod val="50000"/>
                </a:schemeClr>
              </a:solidFill>
            </a:endParaRPr>
          </a:p>
        </p:txBody>
      </p:sp>
      <p:sp>
        <p:nvSpPr>
          <p:cNvPr id="17" name="Tekstiruutu 16"/>
          <p:cNvSpPr txBox="1"/>
          <p:nvPr/>
        </p:nvSpPr>
        <p:spPr>
          <a:xfrm>
            <a:off x="1403648" y="6024216"/>
            <a:ext cx="660758" cy="276999"/>
          </a:xfrm>
          <a:prstGeom prst="rect">
            <a:avLst/>
          </a:prstGeom>
          <a:noFill/>
        </p:spPr>
        <p:txBody>
          <a:bodyPr wrap="none" rtlCol="0">
            <a:spAutoFit/>
          </a:bodyPr>
          <a:lstStyle/>
          <a:p>
            <a:r>
              <a:rPr lang="fi-FI" sz="1200" dirty="0" smtClean="0">
                <a:solidFill>
                  <a:schemeClr val="accent5">
                    <a:lumMod val="50000"/>
                  </a:schemeClr>
                </a:solidFill>
              </a:rPr>
              <a:t>valvoja</a:t>
            </a:r>
            <a:endParaRPr lang="fi-FI" sz="1200" dirty="0">
              <a:solidFill>
                <a:schemeClr val="accent5">
                  <a:lumMod val="50000"/>
                </a:schemeClr>
              </a:solidFill>
            </a:endParaRPr>
          </a:p>
        </p:txBody>
      </p:sp>
      <p:sp>
        <p:nvSpPr>
          <p:cNvPr id="18" name="Tekstiruutu 17"/>
          <p:cNvSpPr txBox="1"/>
          <p:nvPr/>
        </p:nvSpPr>
        <p:spPr>
          <a:xfrm>
            <a:off x="395536" y="5743197"/>
            <a:ext cx="877163" cy="276999"/>
          </a:xfrm>
          <a:prstGeom prst="rect">
            <a:avLst/>
          </a:prstGeom>
          <a:noFill/>
        </p:spPr>
        <p:txBody>
          <a:bodyPr wrap="none" rtlCol="0">
            <a:spAutoFit/>
          </a:bodyPr>
          <a:lstStyle/>
          <a:p>
            <a:r>
              <a:rPr lang="fi-FI" sz="1200" b="1" dirty="0" smtClean="0">
                <a:solidFill>
                  <a:schemeClr val="accent1">
                    <a:lumMod val="50000"/>
                  </a:schemeClr>
                </a:solidFill>
              </a:rPr>
              <a:t>1. valvoja</a:t>
            </a:r>
            <a:endParaRPr lang="fi-FI" sz="1200" b="1" dirty="0">
              <a:solidFill>
                <a:schemeClr val="accent1">
                  <a:lumMod val="50000"/>
                </a:schemeClr>
              </a:solidFill>
            </a:endParaRPr>
          </a:p>
        </p:txBody>
      </p:sp>
      <p:sp>
        <p:nvSpPr>
          <p:cNvPr id="7" name="Suorakulmio 6"/>
          <p:cNvSpPr/>
          <p:nvPr/>
        </p:nvSpPr>
        <p:spPr bwMode="auto">
          <a:xfrm>
            <a:off x="118477" y="2996952"/>
            <a:ext cx="421075" cy="2037840"/>
          </a:xfrm>
          <a:prstGeom prst="rect">
            <a:avLst/>
          </a:prstGeom>
          <a:solidFill>
            <a:srgbClr val="FFD661">
              <a:alpha val="85882"/>
            </a:srgbClr>
          </a:solidFill>
          <a:ln w="9525">
            <a:noFill/>
            <a:miter lim="800000"/>
            <a:headEnd/>
            <a:tailEnd/>
          </a:ln>
          <a:effectLst/>
        </p:spPr>
        <p:txBody>
          <a:bodyPr vert="vert270"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tab pos="4114800" algn="r"/>
                <a:tab pos="4800600" algn="r"/>
              </a:tabLst>
            </a:pPr>
            <a:r>
              <a:rPr lang="fi-FI" dirty="0" smtClean="0">
                <a:solidFill>
                  <a:srgbClr val="000066"/>
                </a:solidFill>
                <a:latin typeface="Calibri" pitchFamily="34" charset="0"/>
                <a:ea typeface="Times New Roman" pitchFamily="18" charset="0"/>
                <a:cs typeface="ArialMT" charset="0"/>
              </a:rPr>
              <a:t>PALAUTUS</a:t>
            </a:r>
            <a:endParaRPr lang="fi-FI" dirty="0">
              <a:solidFill>
                <a:srgbClr val="000066"/>
              </a:solidFill>
              <a:latin typeface="Calibri" pitchFamily="34" charset="0"/>
              <a:ea typeface="Times New Roman" pitchFamily="18" charset="0"/>
              <a:cs typeface="ArialMT" charset="0"/>
            </a:endParaRPr>
          </a:p>
        </p:txBody>
      </p:sp>
      <p:sp>
        <p:nvSpPr>
          <p:cNvPr id="23" name="Kaareutuva nuoli 22"/>
          <p:cNvSpPr/>
          <p:nvPr/>
        </p:nvSpPr>
        <p:spPr bwMode="auto">
          <a:xfrm rot="5400000" flipH="1">
            <a:off x="2398281" y="5980638"/>
            <a:ext cx="314990" cy="720080"/>
          </a:xfrm>
          <a:prstGeom prst="bentArrow">
            <a:avLst/>
          </a:prstGeom>
          <a:solidFill>
            <a:srgbClr val="FFC000"/>
          </a:solidFill>
          <a:ln w="76200">
            <a:solidFill>
              <a:srgbClr val="FFCC99"/>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24" name="Kaareutuva nuoli 23"/>
          <p:cNvSpPr/>
          <p:nvPr/>
        </p:nvSpPr>
        <p:spPr bwMode="auto">
          <a:xfrm rot="16200000">
            <a:off x="3742513" y="6007809"/>
            <a:ext cx="314990" cy="720080"/>
          </a:xfrm>
          <a:prstGeom prst="bentArrow">
            <a:avLst/>
          </a:prstGeom>
          <a:solidFill>
            <a:srgbClr val="FFC000"/>
          </a:solidFill>
          <a:ln w="76200">
            <a:solidFill>
              <a:srgbClr val="FFCC99"/>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25" name="Kaareutuva nuoli 24"/>
          <p:cNvSpPr/>
          <p:nvPr/>
        </p:nvSpPr>
        <p:spPr bwMode="auto">
          <a:xfrm rot="16200000">
            <a:off x="6862777" y="6007809"/>
            <a:ext cx="314990" cy="720080"/>
          </a:xfrm>
          <a:prstGeom prst="bentArrow">
            <a:avLst/>
          </a:prstGeom>
          <a:solidFill>
            <a:srgbClr val="FFC000"/>
          </a:solidFill>
          <a:ln w="76200">
            <a:solidFill>
              <a:srgbClr val="FFCC99"/>
            </a:solid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26" name="Tekstiruutu 25"/>
          <p:cNvSpPr txBox="1"/>
          <p:nvPr/>
        </p:nvSpPr>
        <p:spPr>
          <a:xfrm>
            <a:off x="-21999" y="6581001"/>
            <a:ext cx="1821332" cy="276999"/>
          </a:xfrm>
          <a:prstGeom prst="rect">
            <a:avLst/>
          </a:prstGeom>
          <a:noFill/>
        </p:spPr>
        <p:txBody>
          <a:bodyPr wrap="none" rtlCol="0">
            <a:spAutoFit/>
          </a:bodyPr>
          <a:lstStyle/>
          <a:p>
            <a:r>
              <a:rPr lang="fi-FI" sz="1200" dirty="0">
                <a:solidFill>
                  <a:schemeClr val="accent3">
                    <a:lumMod val="50000"/>
                  </a:schemeClr>
                </a:solidFill>
              </a:rPr>
              <a:t>l</a:t>
            </a:r>
            <a:r>
              <a:rPr lang="fi-FI" sz="1200" dirty="0" smtClean="0">
                <a:solidFill>
                  <a:schemeClr val="accent3">
                    <a:lumMod val="50000"/>
                  </a:schemeClr>
                </a:solidFill>
              </a:rPr>
              <a:t>aukut ja päällysvaatteet</a:t>
            </a:r>
            <a:endParaRPr lang="fi-FI" sz="1200" dirty="0">
              <a:solidFill>
                <a:schemeClr val="accent3">
                  <a:lumMod val="50000"/>
                </a:schemeClr>
              </a:solidFill>
            </a:endParaRPr>
          </a:p>
        </p:txBody>
      </p:sp>
      <p:sp>
        <p:nvSpPr>
          <p:cNvPr id="27" name="Tekstiruutu 26"/>
          <p:cNvSpPr txBox="1"/>
          <p:nvPr/>
        </p:nvSpPr>
        <p:spPr>
          <a:xfrm>
            <a:off x="-21999" y="6488668"/>
            <a:ext cx="9165999" cy="369332"/>
          </a:xfrm>
          <a:prstGeom prst="rect">
            <a:avLst/>
          </a:prstGeom>
          <a:noFill/>
        </p:spPr>
        <p:txBody>
          <a:bodyPr wrap="square" rtlCol="0">
            <a:spAutoFit/>
          </a:bodyPr>
          <a:lstStyle/>
          <a:p>
            <a:pPr algn="ctr"/>
            <a:r>
              <a:rPr lang="fi-FI" b="1" dirty="0" smtClean="0">
                <a:solidFill>
                  <a:schemeClr val="accent3">
                    <a:lumMod val="50000"/>
                  </a:schemeClr>
                </a:solidFill>
              </a:rPr>
              <a:t>KATSOMO</a:t>
            </a:r>
            <a:endParaRPr lang="fi-FI" b="1" dirty="0">
              <a:solidFill>
                <a:schemeClr val="accent3">
                  <a:lumMod val="50000"/>
                </a:schemeClr>
              </a:solidFill>
            </a:endParaRPr>
          </a:p>
        </p:txBody>
      </p:sp>
      <p:sp>
        <p:nvSpPr>
          <p:cNvPr id="28" name="Tekstiruutu 27"/>
          <p:cNvSpPr txBox="1"/>
          <p:nvPr/>
        </p:nvSpPr>
        <p:spPr>
          <a:xfrm>
            <a:off x="7333449" y="6581000"/>
            <a:ext cx="1821332" cy="276999"/>
          </a:xfrm>
          <a:prstGeom prst="rect">
            <a:avLst/>
          </a:prstGeom>
          <a:noFill/>
        </p:spPr>
        <p:txBody>
          <a:bodyPr wrap="none" rtlCol="0">
            <a:spAutoFit/>
          </a:bodyPr>
          <a:lstStyle/>
          <a:p>
            <a:r>
              <a:rPr lang="fi-FI" sz="1200" dirty="0">
                <a:solidFill>
                  <a:schemeClr val="accent3">
                    <a:lumMod val="50000"/>
                  </a:schemeClr>
                </a:solidFill>
              </a:rPr>
              <a:t>l</a:t>
            </a:r>
            <a:r>
              <a:rPr lang="fi-FI" sz="1200" dirty="0" smtClean="0">
                <a:solidFill>
                  <a:schemeClr val="accent3">
                    <a:lumMod val="50000"/>
                  </a:schemeClr>
                </a:solidFill>
              </a:rPr>
              <a:t>aukut ja päällysvaatteet</a:t>
            </a:r>
            <a:endParaRPr lang="fi-FI" sz="1200" dirty="0">
              <a:solidFill>
                <a:schemeClr val="accent3">
                  <a:lumMod val="50000"/>
                </a:schemeClr>
              </a:solidFill>
            </a:endParaRPr>
          </a:p>
        </p:txBody>
      </p:sp>
      <p:sp>
        <p:nvSpPr>
          <p:cNvPr id="15" name="Suorakulmio 14"/>
          <p:cNvSpPr/>
          <p:nvPr/>
        </p:nvSpPr>
        <p:spPr bwMode="auto">
          <a:xfrm rot="18171563">
            <a:off x="589755" y="4974435"/>
            <a:ext cx="371335" cy="867787"/>
          </a:xfrm>
          <a:prstGeom prst="rect">
            <a:avLst/>
          </a:prstGeom>
          <a:solidFill>
            <a:srgbClr val="CC9900"/>
          </a:solidFill>
          <a:ln w="9525">
            <a:noFill/>
            <a:miter lim="800000"/>
            <a:headEnd/>
            <a:tailEn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
        <p:nvSpPr>
          <p:cNvPr id="32" name="Tekstiruutu 31"/>
          <p:cNvSpPr txBox="1"/>
          <p:nvPr/>
        </p:nvSpPr>
        <p:spPr>
          <a:xfrm>
            <a:off x="2866261" y="5338047"/>
            <a:ext cx="697627" cy="461665"/>
          </a:xfrm>
          <a:prstGeom prst="rect">
            <a:avLst/>
          </a:prstGeom>
          <a:noFill/>
        </p:spPr>
        <p:txBody>
          <a:bodyPr wrap="none" rtlCol="0">
            <a:spAutoFit/>
          </a:bodyPr>
          <a:lstStyle/>
          <a:p>
            <a:r>
              <a:rPr lang="fi-FI" sz="2400" b="1" dirty="0" smtClean="0">
                <a:solidFill>
                  <a:srgbClr val="000066"/>
                </a:solidFill>
                <a:latin typeface="Aharoni" panose="02010803020104030203" pitchFamily="2" charset="-79"/>
                <a:cs typeface="Aharoni" panose="02010803020104030203" pitchFamily="2" charset="-79"/>
              </a:rPr>
              <a:t>WC</a:t>
            </a:r>
            <a:endParaRPr lang="fi-FI" sz="2400" b="1" dirty="0">
              <a:solidFill>
                <a:srgbClr val="000066"/>
              </a:solidFill>
              <a:latin typeface="Aharoni" panose="02010803020104030203" pitchFamily="2" charset="-79"/>
              <a:cs typeface="Aharoni" panose="02010803020104030203" pitchFamily="2" charset="-79"/>
            </a:endParaRPr>
          </a:p>
        </p:txBody>
      </p:sp>
      <p:sp>
        <p:nvSpPr>
          <p:cNvPr id="10" name="Tekstiruutu 9"/>
          <p:cNvSpPr txBox="1"/>
          <p:nvPr/>
        </p:nvSpPr>
        <p:spPr>
          <a:xfrm>
            <a:off x="4079409" y="939803"/>
            <a:ext cx="3801041" cy="646331"/>
          </a:xfrm>
          <a:prstGeom prst="rect">
            <a:avLst/>
          </a:prstGeom>
          <a:solidFill>
            <a:schemeClr val="bg1"/>
          </a:solidFill>
        </p:spPr>
        <p:txBody>
          <a:bodyPr wrap="none" rtlCol="0">
            <a:spAutoFit/>
          </a:bodyPr>
          <a:lstStyle/>
          <a:p>
            <a:r>
              <a:rPr lang="fi-FI" sz="3600" dirty="0" smtClean="0"/>
              <a:t>Matematiikan koe</a:t>
            </a:r>
            <a:endParaRPr lang="fi-FI" sz="3600" dirty="0"/>
          </a:p>
        </p:txBody>
      </p:sp>
      <p:pic>
        <p:nvPicPr>
          <p:cNvPr id="47" name="Kuva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2481" y="5725229"/>
            <a:ext cx="553780" cy="526238"/>
          </a:xfrm>
          <a:prstGeom prst="rect">
            <a:avLst/>
          </a:prstGeom>
        </p:spPr>
      </p:pic>
      <p:pic>
        <p:nvPicPr>
          <p:cNvPr id="48" name="Kuva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8493" y="5715941"/>
            <a:ext cx="553780" cy="526238"/>
          </a:xfrm>
          <a:prstGeom prst="rect">
            <a:avLst/>
          </a:prstGeom>
        </p:spPr>
      </p:pic>
    </p:spTree>
    <p:extLst>
      <p:ext uri="{BB962C8B-B14F-4D97-AF65-F5344CB8AC3E}">
        <p14:creationId xmlns:p14="http://schemas.microsoft.com/office/powerpoint/2010/main" val="175684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0" y="0"/>
            <a:ext cx="9163059" cy="6867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400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83892"/>
            <a:ext cx="4588805" cy="6511255"/>
          </a:xfrm>
          <a:prstGeom prst="rect">
            <a:avLst/>
          </a:prstGeom>
          <a:solidFill>
            <a:srgbClr val="FFCC66"/>
          </a:solidFill>
          <a:ln w="9360">
            <a:noFill/>
            <a:round/>
            <a:headEnd/>
            <a:tailEnd/>
          </a:ln>
          <a:effectLst>
            <a:outerShdw blurRad="317500" dist="139700" dir="3120000" algn="t" rotWithShape="0">
              <a:prstClr val="black">
                <a:alpha val="33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2" name="Nuoli oikealle 1"/>
          <p:cNvSpPr/>
          <p:nvPr/>
        </p:nvSpPr>
        <p:spPr bwMode="auto">
          <a:xfrm>
            <a:off x="1979712" y="1111369"/>
            <a:ext cx="2160240" cy="733663"/>
          </a:xfrm>
          <a:prstGeom prst="rightArrow">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endParaRPr lang="fi-FI" dirty="0">
              <a:latin typeface="Calibri" pitchFamily="34" charset="0"/>
            </a:endParaRPr>
          </a:p>
        </p:txBody>
      </p:sp>
      <p:sp>
        <p:nvSpPr>
          <p:cNvPr id="4" name="Nuoli oikealle 3"/>
          <p:cNvSpPr/>
          <p:nvPr/>
        </p:nvSpPr>
        <p:spPr bwMode="auto">
          <a:xfrm flipH="1">
            <a:off x="5148064" y="2705857"/>
            <a:ext cx="2376264" cy="733663"/>
          </a:xfrm>
          <a:prstGeom prst="rightArrow">
            <a:avLst/>
          </a:prstGeom>
          <a:solidFill>
            <a:srgbClr val="FFCC66"/>
          </a:solidFill>
          <a:ln w="9360">
            <a:noFill/>
            <a:round/>
            <a:headEnd/>
            <a:tailEnd/>
          </a:ln>
          <a:effectLst>
            <a:outerShdw blurRad="317500" dist="139700" dir="3120000" algn="t" rotWithShape="0">
              <a:prstClr val="black">
                <a:alpha val="33000"/>
              </a:prstClr>
            </a:outerShdw>
          </a:effectLst>
        </p:spPr>
        <p:txBody>
          <a:bodyPr wrap="none" anchor="ctr"/>
          <a:lstStyle/>
          <a:p>
            <a:endParaRPr lang="fi-FI" dirty="0">
              <a:latin typeface="Calibri" pitchFamily="34" charset="0"/>
            </a:endParaRPr>
          </a:p>
        </p:txBody>
      </p:sp>
      <p:sp>
        <p:nvSpPr>
          <p:cNvPr id="3" name="Suorakulmio 2"/>
          <p:cNvSpPr/>
          <p:nvPr/>
        </p:nvSpPr>
        <p:spPr bwMode="auto">
          <a:xfrm>
            <a:off x="2771800" y="5013176"/>
            <a:ext cx="216024" cy="28803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tab pos="4114800" algn="r"/>
                <a:tab pos="4800600" algn="r"/>
              </a:tabLst>
            </a:pPr>
            <a:endParaRPr kumimoji="0" lang="fi-FI" b="0" i="0" u="none" strike="noStrike" cap="none" normalizeH="0" baseline="0" dirty="0" smtClean="0">
              <a:ln>
                <a:noFill/>
              </a:ln>
              <a:solidFill>
                <a:schemeClr val="tx1"/>
              </a:solidFill>
              <a:effectLst/>
              <a:latin typeface="Calibri" pitchFamily="34" charset="0"/>
              <a:ea typeface="Times New Roman" pitchFamily="18" charset="0"/>
              <a:cs typeface="ArialMT" charset="0"/>
            </a:endParaRPr>
          </a:p>
        </p:txBody>
      </p:sp>
    </p:spTree>
    <p:extLst>
      <p:ext uri="{BB962C8B-B14F-4D97-AF65-F5344CB8AC3E}">
        <p14:creationId xmlns:p14="http://schemas.microsoft.com/office/powerpoint/2010/main" val="2454026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1691680" y="2996952"/>
            <a:ext cx="7667625" cy="2154436"/>
          </a:xfrm>
          <a:prstGeom prst="rect">
            <a:avLst/>
          </a:prstGeom>
          <a:noFill/>
          <a:ln w="9525">
            <a:noFill/>
            <a:miter lim="800000"/>
            <a:headEnd/>
            <a:tailEnd/>
          </a:ln>
          <a:effectLst/>
        </p:spPr>
        <p:txBody>
          <a:bodyPr>
            <a:spAutoFit/>
          </a:bodyPr>
          <a:lstStyle/>
          <a:p>
            <a:pPr>
              <a:spcAft>
                <a:spcPts val="600"/>
              </a:spcAft>
              <a:defRPr/>
            </a:pPr>
            <a:r>
              <a:rPr lang="fi-FI" sz="2400" b="1" dirty="0">
                <a:latin typeface="Calibri" pitchFamily="34" charset="0"/>
              </a:rPr>
              <a:t>K</a:t>
            </a:r>
            <a:r>
              <a:rPr lang="fi-FI" sz="2400" b="1" dirty="0" smtClean="0">
                <a:latin typeface="Calibri" pitchFamily="34" charset="0"/>
              </a:rPr>
              <a:t>okeessa </a:t>
            </a:r>
            <a:r>
              <a:rPr lang="fi-FI" sz="2400" dirty="0">
                <a:latin typeface="Calibri" pitchFamily="34" charset="0"/>
              </a:rPr>
              <a:t>voi käyttää </a:t>
            </a:r>
            <a:r>
              <a:rPr lang="fi-FI" sz="2400" dirty="0" smtClean="0">
                <a:latin typeface="Calibri" pitchFamily="34" charset="0"/>
              </a:rPr>
              <a:t>kynää </a:t>
            </a:r>
            <a:r>
              <a:rPr lang="fi-FI" sz="2400" dirty="0">
                <a:latin typeface="Calibri" pitchFamily="34" charset="0"/>
              </a:rPr>
              <a:t>ja </a:t>
            </a:r>
            <a:r>
              <a:rPr lang="fi-FI" sz="2400" b="1" dirty="0">
                <a:latin typeface="Calibri" pitchFamily="34" charset="0"/>
              </a:rPr>
              <a:t>paperia luonnosteluun</a:t>
            </a:r>
            <a:r>
              <a:rPr lang="fi-FI" sz="2400" dirty="0">
                <a:latin typeface="Calibri" pitchFamily="34" charset="0"/>
              </a:rPr>
              <a:t>. </a:t>
            </a:r>
          </a:p>
          <a:p>
            <a:pPr>
              <a:spcAft>
                <a:spcPts val="600"/>
              </a:spcAft>
              <a:defRPr/>
            </a:pPr>
            <a:r>
              <a:rPr lang="fi-FI" sz="2400" dirty="0">
                <a:latin typeface="Calibri" pitchFamily="34" charset="0"/>
              </a:rPr>
              <a:t>Koulu toimittaa paperit koetilaan. </a:t>
            </a:r>
          </a:p>
          <a:p>
            <a:pPr>
              <a:spcAft>
                <a:spcPts val="600"/>
              </a:spcAft>
              <a:defRPr/>
            </a:pPr>
            <a:r>
              <a:rPr lang="fi-FI" sz="2400" dirty="0">
                <a:latin typeface="Calibri" pitchFamily="34" charset="0"/>
              </a:rPr>
              <a:t>Kaikki palautettavat paperit ovat luonnoksia.</a:t>
            </a:r>
          </a:p>
          <a:p>
            <a:pPr>
              <a:spcAft>
                <a:spcPts val="600"/>
              </a:spcAft>
              <a:defRPr/>
            </a:pPr>
            <a:r>
              <a:rPr lang="fi-FI" sz="2400" dirty="0">
                <a:latin typeface="Calibri" pitchFamily="34" charset="0"/>
              </a:rPr>
              <a:t>Kirjoita luonnospaperiin nimesi.</a:t>
            </a:r>
          </a:p>
          <a:p>
            <a:pPr>
              <a:defRPr/>
            </a:pPr>
            <a:endParaRPr lang="fi-FI" dirty="0">
              <a:latin typeface="Calibri" pitchFamily="34" charset="0"/>
            </a:endParaRPr>
          </a:p>
        </p:txBody>
      </p:sp>
      <p:sp>
        <p:nvSpPr>
          <p:cNvPr id="4" name="Rectangle 7"/>
          <p:cNvSpPr>
            <a:spLocks noChangeArrowheads="1"/>
          </p:cNvSpPr>
          <p:nvPr/>
        </p:nvSpPr>
        <p:spPr bwMode="auto">
          <a:xfrm>
            <a:off x="-126628" y="155679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Yleistä koetilaisuudesta…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3"/>
          <p:cNvSpPr>
            <a:spLocks noChangeArrowheads="1"/>
          </p:cNvSpPr>
          <p:nvPr/>
        </p:nvSpPr>
        <p:spPr bwMode="auto">
          <a:xfrm>
            <a:off x="-180528" y="130620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a:t>
            </a:r>
            <a:r>
              <a:rPr lang="fi-FI" sz="4000" b="1" dirty="0" smtClean="0">
                <a:latin typeface="Calibri" pitchFamily="34" charset="0"/>
              </a:rPr>
              <a:t>okeet</a:t>
            </a:r>
            <a:endParaRPr lang="fi-FI" sz="4000" b="1" dirty="0">
              <a:latin typeface="Calibri" pitchFamily="34" charset="0"/>
            </a:endParaRPr>
          </a:p>
        </p:txBody>
      </p:sp>
      <p:graphicFrame>
        <p:nvGraphicFramePr>
          <p:cNvPr id="6" name="Taulukko 5"/>
          <p:cNvGraphicFramePr>
            <a:graphicFrameLocks noGrp="1"/>
          </p:cNvGraphicFramePr>
          <p:nvPr>
            <p:extLst>
              <p:ext uri="{D42A27DB-BD31-4B8C-83A1-F6EECF244321}">
                <p14:modId xmlns:p14="http://schemas.microsoft.com/office/powerpoint/2010/main" val="4261968350"/>
              </p:ext>
            </p:extLst>
          </p:nvPr>
        </p:nvGraphicFramePr>
        <p:xfrm>
          <a:off x="611188" y="2276872"/>
          <a:ext cx="7272808" cy="3622611"/>
        </p:xfrm>
        <a:graphic>
          <a:graphicData uri="http://schemas.openxmlformats.org/drawingml/2006/table">
            <a:tbl>
              <a:tblPr/>
              <a:tblGrid>
                <a:gridCol w="1584548">
                  <a:extLst>
                    <a:ext uri="{9D8B030D-6E8A-4147-A177-3AD203B41FA5}">
                      <a16:colId xmlns:a16="http://schemas.microsoft.com/office/drawing/2014/main" val="20000"/>
                    </a:ext>
                  </a:extLst>
                </a:gridCol>
                <a:gridCol w="5688260">
                  <a:extLst>
                    <a:ext uri="{9D8B030D-6E8A-4147-A177-3AD203B41FA5}">
                      <a16:colId xmlns:a16="http://schemas.microsoft.com/office/drawing/2014/main" val="20001"/>
                    </a:ext>
                  </a:extLst>
                </a:gridCol>
              </a:tblGrid>
              <a:tr h="387123">
                <a:tc>
                  <a:txBody>
                    <a:bodyPr/>
                    <a:lstStyle/>
                    <a:p>
                      <a:pPr marL="180340">
                        <a:spcAft>
                          <a:spcPts val="0"/>
                        </a:spcAft>
                        <a:tabLst>
                          <a:tab pos="1980565" algn="l"/>
                        </a:tabLst>
                      </a:pPr>
                      <a:r>
                        <a:rPr lang="fi-FI" sz="1400" b="1" dirty="0" smtClean="0">
                          <a:latin typeface="Calibri" panose="020F0502020204030204" pitchFamily="34" charset="0"/>
                          <a:ea typeface="Times New Roman"/>
                          <a:cs typeface="Arial"/>
                        </a:rPr>
                        <a:t>10.3. tiistai</a:t>
                      </a:r>
                      <a:endParaRPr lang="fi-FI" sz="1400" dirty="0">
                        <a:latin typeface="Calibri" panose="020F0502020204030204" pitchFamily="34" charset="0"/>
                        <a:ea typeface="Times New Roman"/>
                        <a:cs typeface="Times New Roman"/>
                      </a:endParaRPr>
                    </a:p>
                  </a:txBody>
                  <a:tcPr marL="68582" marR="68582"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180340">
                        <a:spcAft>
                          <a:spcPts val="0"/>
                        </a:spcAft>
                        <a:tabLst>
                          <a:tab pos="1980565" algn="l"/>
                        </a:tabLst>
                      </a:pPr>
                      <a:r>
                        <a:rPr lang="fi-FI" sz="1400" b="1" dirty="0" smtClean="0">
                          <a:latin typeface="Calibri" panose="020F0502020204030204" pitchFamily="34" charset="0"/>
                        </a:rPr>
                        <a:t>äidinkieli</a:t>
                      </a:r>
                      <a:r>
                        <a:rPr lang="fi-FI" sz="1400" dirty="0" smtClean="0">
                          <a:latin typeface="Calibri" panose="020F0502020204030204" pitchFamily="34" charset="0"/>
                        </a:rPr>
                        <a:t> (suomi ja ruotsi), </a:t>
                      </a:r>
                      <a:r>
                        <a:rPr lang="fi-FI" sz="1400" u="sng" dirty="0" smtClean="0">
                          <a:latin typeface="Calibri" panose="020F0502020204030204" pitchFamily="34" charset="0"/>
                        </a:rPr>
                        <a:t>lukutaidon koe</a:t>
                      </a:r>
                    </a:p>
                    <a:p>
                      <a:pPr marL="180340">
                        <a:spcAft>
                          <a:spcPts val="0"/>
                        </a:spcAft>
                        <a:tabLst>
                          <a:tab pos="1980565" algn="l"/>
                        </a:tabLst>
                      </a:pPr>
                      <a:r>
                        <a:rPr lang="fi-FI" sz="1400" b="1" u="none" dirty="0" smtClean="0">
                          <a:latin typeface="Calibri" panose="020F0502020204030204" pitchFamily="34" charset="0"/>
                          <a:ea typeface="Times New Roman"/>
                          <a:cs typeface="Times New Roman"/>
                        </a:rPr>
                        <a:t>suomi/ruotsi</a:t>
                      </a:r>
                      <a:r>
                        <a:rPr lang="fi-FI" sz="1400" u="none" dirty="0" smtClean="0">
                          <a:latin typeface="Calibri" panose="020F0502020204030204" pitchFamily="34" charset="0"/>
                          <a:ea typeface="Times New Roman"/>
                          <a:cs typeface="Times New Roman"/>
                        </a:rPr>
                        <a:t> toisena</a:t>
                      </a:r>
                      <a:r>
                        <a:rPr lang="fi-FI" sz="1400" u="none" baseline="0" dirty="0" smtClean="0">
                          <a:latin typeface="Calibri" panose="020F0502020204030204" pitchFamily="34" charset="0"/>
                          <a:ea typeface="Times New Roman"/>
                          <a:cs typeface="Times New Roman"/>
                        </a:rPr>
                        <a:t> kielenä - koe</a:t>
                      </a:r>
                      <a:endParaRPr lang="fi-FI" sz="1400" u="none" dirty="0">
                        <a:latin typeface="Calibri" panose="020F0502020204030204" pitchFamily="34" charset="0"/>
                        <a:ea typeface="Times New Roman"/>
                        <a:cs typeface="Times New Roman"/>
                      </a:endParaRPr>
                    </a:p>
                  </a:txBody>
                  <a:tcPr marL="68582" marR="68582"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7123">
                <a:tc>
                  <a:txBody>
                    <a:bodyPr/>
                    <a:lstStyle/>
                    <a:p>
                      <a:pPr marL="180340">
                        <a:spcAft>
                          <a:spcPts val="0"/>
                        </a:spcAft>
                        <a:tabLst>
                          <a:tab pos="1980565" algn="l"/>
                        </a:tabLst>
                      </a:pPr>
                      <a:r>
                        <a:rPr lang="fi-FI" sz="1400" b="1" dirty="0" smtClean="0">
                          <a:latin typeface="Calibri" panose="020F0502020204030204" pitchFamily="34" charset="0"/>
                          <a:ea typeface="Times New Roman"/>
                          <a:cs typeface="Arial"/>
                        </a:rPr>
                        <a:t>12.3. torstai</a:t>
                      </a:r>
                      <a:endParaRPr lang="fi-FI" sz="1400" dirty="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rPr>
                        <a:t>äidinkieli</a:t>
                      </a:r>
                      <a:r>
                        <a:rPr lang="fi-FI" sz="1400" dirty="0" smtClean="0">
                          <a:latin typeface="Calibri" panose="020F0502020204030204" pitchFamily="34" charset="0"/>
                        </a:rPr>
                        <a:t> (suomi ja ruotsi), </a:t>
                      </a:r>
                      <a:r>
                        <a:rPr lang="fi-FI" sz="1400" u="sng" dirty="0" smtClean="0">
                          <a:latin typeface="Calibri" panose="020F0502020204030204" pitchFamily="34" charset="0"/>
                        </a:rPr>
                        <a:t>kirjoitustaidon koe</a:t>
                      </a:r>
                      <a:r>
                        <a:rPr lang="fi-FI" sz="1400" dirty="0" smtClean="0">
                          <a:latin typeface="Calibri" panose="020F0502020204030204" pitchFamily="34" charset="0"/>
                        </a:rPr>
                        <a:t/>
                      </a:r>
                      <a:br>
                        <a:rPr lang="fi-FI" sz="1400" dirty="0" smtClean="0">
                          <a:latin typeface="Calibri" panose="020F0502020204030204" pitchFamily="34" charset="0"/>
                        </a:rPr>
                      </a:br>
                      <a:endParaRPr lang="fi-FI" sz="1400" b="1" dirty="0" smtClean="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2946">
                <a:tc>
                  <a:txBody>
                    <a:bodyPr/>
                    <a:lstStyle/>
                    <a:p>
                      <a:pPr marL="180340">
                        <a:spcAft>
                          <a:spcPts val="0"/>
                        </a:spcAft>
                        <a:tabLst>
                          <a:tab pos="1980565" algn="l"/>
                        </a:tabLst>
                      </a:pPr>
                      <a:r>
                        <a:rPr lang="fi-FI" sz="1400" b="1" dirty="0" smtClean="0">
                          <a:latin typeface="Calibri" panose="020F0502020204030204" pitchFamily="34" charset="0"/>
                          <a:ea typeface="Times New Roman"/>
                          <a:cs typeface="Arial"/>
                        </a:rPr>
                        <a:t>13.3. perjantai</a:t>
                      </a:r>
                      <a:endParaRPr lang="fi-FI" sz="1400" dirty="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marR="0" lvl="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rPr>
                        <a:t>vieras </a:t>
                      </a:r>
                      <a:r>
                        <a:rPr lang="fi-FI" sz="1400" b="1" kern="1200" dirty="0" smtClean="0">
                          <a:solidFill>
                            <a:schemeClr val="tx1"/>
                          </a:solidFill>
                          <a:effectLst/>
                          <a:latin typeface="Calibri" panose="020F0502020204030204" pitchFamily="34" charset="0"/>
                          <a:ea typeface="+mn-ea"/>
                          <a:cs typeface="Calibri" panose="020F0502020204030204" pitchFamily="34" charset="0"/>
                        </a:rPr>
                        <a:t>kieli, </a:t>
                      </a:r>
                      <a:r>
                        <a:rPr lang="fi-FI" sz="1400" u="sng" kern="1200" dirty="0" smtClean="0">
                          <a:solidFill>
                            <a:schemeClr val="tx1"/>
                          </a:solidFill>
                          <a:effectLst/>
                          <a:latin typeface="Calibri" panose="020F0502020204030204" pitchFamily="34" charset="0"/>
                          <a:ea typeface="+mn-ea"/>
                          <a:cs typeface="Calibri" panose="020F0502020204030204" pitchFamily="34" charset="0"/>
                        </a:rPr>
                        <a:t>lyhyt oppimäärä, </a:t>
                      </a:r>
                      <a:r>
                        <a:rPr lang="fi-FI" sz="1400" b="1" kern="1200" dirty="0" smtClean="0">
                          <a:solidFill>
                            <a:schemeClr val="tx1"/>
                          </a:solidFill>
                          <a:effectLst/>
                          <a:latin typeface="Calibri" panose="020F0502020204030204" pitchFamily="34" charset="0"/>
                          <a:ea typeface="+mn-ea"/>
                          <a:cs typeface="Calibri" panose="020F0502020204030204" pitchFamily="34" charset="0"/>
                        </a:rPr>
                        <a:t>englanti, saksa, ranska, venäjä, espanja, italia, latina</a:t>
                      </a:r>
                      <a:endParaRPr lang="fi-FI" sz="1400" kern="1200" dirty="0" smtClean="0">
                        <a:solidFill>
                          <a:schemeClr val="tx1"/>
                        </a:solidFill>
                        <a:effectLst/>
                        <a:latin typeface="Calibri" panose="020F0502020204030204" pitchFamily="34" charset="0"/>
                        <a:ea typeface="+mn-ea"/>
                        <a:cs typeface="Calibri" panose="020F0502020204030204" pitchFamily="34" charset="0"/>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2946">
                <a:tc>
                  <a:txBody>
                    <a:bodyPr/>
                    <a:lstStyle/>
                    <a:p>
                      <a:pPr marL="180340">
                        <a:spcAft>
                          <a:spcPts val="0"/>
                        </a:spcAft>
                        <a:tabLst>
                          <a:tab pos="1980565" algn="l"/>
                        </a:tabLst>
                      </a:pPr>
                      <a:r>
                        <a:rPr lang="fi-FI" sz="1400" b="1" dirty="0" smtClean="0">
                          <a:latin typeface="Calibri" panose="020F0502020204030204" pitchFamily="34" charset="0"/>
                          <a:ea typeface="Times New Roman"/>
                          <a:cs typeface="Arial"/>
                        </a:rPr>
                        <a:t>16.3. maanantai</a:t>
                      </a:r>
                      <a:endParaRPr lang="fi-FI" sz="1400" dirty="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ea typeface="Times New Roman"/>
                          <a:cs typeface="Arial"/>
                        </a:rPr>
                        <a:t>toinen kotimainen kieli</a:t>
                      </a:r>
                      <a:r>
                        <a:rPr lang="fi-FI" sz="1400" dirty="0" smtClean="0">
                          <a:latin typeface="Calibri" panose="020F0502020204030204" pitchFamily="34" charset="0"/>
                          <a:ea typeface="Times New Roman"/>
                          <a:cs typeface="Arial"/>
                        </a:rPr>
                        <a:t>, pitkä ja keskipitkä oppimäärä</a:t>
                      </a:r>
                      <a:endParaRPr lang="fi-FI" sz="1400" b="1" kern="1200" dirty="0" smtClean="0">
                        <a:solidFill>
                          <a:schemeClr val="tx1"/>
                        </a:solidFill>
                        <a:latin typeface="Calibri" panose="020F0502020204030204" pitchFamily="34" charset="0"/>
                        <a:ea typeface="Times New Roman"/>
                        <a:cs typeface="Arial"/>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2946">
                <a:tc>
                  <a:txBody>
                    <a:bodyPr/>
                    <a:lstStyle/>
                    <a:p>
                      <a:pPr marL="180340">
                        <a:spcAft>
                          <a:spcPts val="0"/>
                        </a:spcAft>
                        <a:tabLst>
                          <a:tab pos="1980565" algn="l"/>
                        </a:tabLst>
                      </a:pPr>
                      <a:r>
                        <a:rPr lang="fi-FI" sz="1400" b="1" dirty="0" smtClean="0">
                          <a:latin typeface="Calibri" panose="020F0502020204030204" pitchFamily="34" charset="0"/>
                          <a:ea typeface="Times New Roman"/>
                          <a:cs typeface="Arial"/>
                        </a:rPr>
                        <a:t>18.3. keskiviikko</a:t>
                      </a:r>
                      <a:endParaRPr lang="fi-FI" sz="1400" dirty="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rPr>
                        <a:t>matematiikka</a:t>
                      </a:r>
                      <a:r>
                        <a:rPr lang="fi-FI" sz="1400" dirty="0" smtClean="0">
                          <a:latin typeface="Calibri" panose="020F0502020204030204" pitchFamily="34" charset="0"/>
                        </a:rPr>
                        <a:t>, </a:t>
                      </a:r>
                      <a:r>
                        <a:rPr lang="fi-FI" sz="1400" dirty="0" smtClean="0">
                          <a:solidFill>
                            <a:schemeClr val="tx1"/>
                          </a:solidFill>
                          <a:latin typeface="Calibri" panose="020F0502020204030204" pitchFamily="34" charset="0"/>
                        </a:rPr>
                        <a:t>pitkä ja lyhyt oppimäärä </a:t>
                      </a:r>
                      <a:endParaRPr lang="fi-FI" sz="1400" dirty="0" smtClean="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2220">
                <a:tc>
                  <a:txBody>
                    <a:bodyPr/>
                    <a:lstStyle/>
                    <a:p>
                      <a:pPr marL="180340">
                        <a:spcAft>
                          <a:spcPts val="0"/>
                        </a:spcAft>
                        <a:tabLst>
                          <a:tab pos="1980565" algn="l"/>
                        </a:tabLst>
                      </a:pPr>
                      <a:r>
                        <a:rPr lang="fi-FI" sz="1400" b="1" dirty="0" smtClean="0">
                          <a:latin typeface="Calibri" panose="020F0502020204030204" pitchFamily="34" charset="0"/>
                          <a:ea typeface="Times New Roman"/>
                          <a:cs typeface="Arial"/>
                        </a:rPr>
                        <a:t>20.3. perjantai</a:t>
                      </a:r>
                      <a:endParaRPr lang="fi-FI" sz="1400" dirty="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endParaRPr lang="fi-FI" sz="1400" b="1" dirty="0" smtClean="0">
                        <a:latin typeface="Calibri" panose="020F0502020204030204" pitchFamily="34" charset="0"/>
                      </a:endParaRPr>
                    </a:p>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rPr>
                        <a:t>vieras </a:t>
                      </a:r>
                      <a:r>
                        <a:rPr lang="fi-FI" sz="1400" b="1" kern="1200" dirty="0" smtClean="0">
                          <a:solidFill>
                            <a:schemeClr val="tx1"/>
                          </a:solidFill>
                          <a:effectLst/>
                          <a:latin typeface="Calibri" panose="020F0502020204030204" pitchFamily="34" charset="0"/>
                          <a:ea typeface="+mn-ea"/>
                          <a:cs typeface="Calibri" panose="020F0502020204030204" pitchFamily="34" charset="0"/>
                        </a:rPr>
                        <a:t>kieli, </a:t>
                      </a:r>
                      <a:r>
                        <a:rPr lang="fi-FI" sz="1400" u="sng" kern="1200" dirty="0" smtClean="0">
                          <a:solidFill>
                            <a:schemeClr val="tx1"/>
                          </a:solidFill>
                          <a:effectLst/>
                          <a:latin typeface="Calibri" panose="020F0502020204030204" pitchFamily="34" charset="0"/>
                          <a:ea typeface="+mn-ea"/>
                          <a:cs typeface="Calibri" panose="020F0502020204030204" pitchFamily="34" charset="0"/>
                        </a:rPr>
                        <a:t>pitkä oppimäärä</a:t>
                      </a:r>
                      <a:r>
                        <a:rPr lang="fi-FI" sz="1400" kern="1200" dirty="0" smtClean="0">
                          <a:solidFill>
                            <a:schemeClr val="tx1"/>
                          </a:solidFill>
                          <a:effectLst/>
                          <a:latin typeface="Calibri" panose="020F0502020204030204" pitchFamily="34" charset="0"/>
                          <a:ea typeface="+mn-ea"/>
                          <a:cs typeface="Calibri" panose="020F0502020204030204" pitchFamily="34" charset="0"/>
                        </a:rPr>
                        <a:t>, </a:t>
                      </a:r>
                      <a:r>
                        <a:rPr lang="fi-FI" sz="1400" b="1" kern="1200" dirty="0" smtClean="0">
                          <a:solidFill>
                            <a:schemeClr val="tx1"/>
                          </a:solidFill>
                          <a:effectLst/>
                          <a:latin typeface="Calibri" panose="020F0502020204030204" pitchFamily="34" charset="0"/>
                          <a:ea typeface="+mn-ea"/>
                          <a:cs typeface="Calibri" panose="020F0502020204030204" pitchFamily="34" charset="0"/>
                        </a:rPr>
                        <a:t>englanti, ranska, espanja, saksa, venäjä</a:t>
                      </a:r>
                      <a:r>
                        <a:rPr lang="fi-FI" sz="1400" b="1" dirty="0" smtClean="0">
                          <a:latin typeface="Calibri" panose="020F0502020204030204" pitchFamily="34" charset="0"/>
                          <a:cs typeface="Calibri" panose="020F0502020204030204" pitchFamily="34" charset="0"/>
                        </a:rPr>
                        <a:t> </a:t>
                      </a:r>
                      <a:r>
                        <a:rPr lang="fi-FI" sz="1400" dirty="0" smtClean="0">
                          <a:latin typeface="Calibri" panose="020F0502020204030204" pitchFamily="34" charset="0"/>
                        </a:rPr>
                        <a:t/>
                      </a:r>
                      <a:br>
                        <a:rPr lang="fi-FI" sz="1400" dirty="0" smtClean="0">
                          <a:latin typeface="Calibri" panose="020F0502020204030204" pitchFamily="34" charset="0"/>
                        </a:rPr>
                      </a:br>
                      <a:endParaRPr lang="fi-FI" sz="1400" b="1" dirty="0" smtClean="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69356">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ea typeface="Times New Roman"/>
                          <a:cs typeface="Times New Roman"/>
                        </a:rPr>
                        <a:t>24.3. tiistai</a:t>
                      </a:r>
                      <a:endParaRPr lang="fi-FI" sz="1400" b="1" dirty="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rPr>
                        <a:t>Uskonto, elämänkatsomustieto,</a:t>
                      </a:r>
                      <a:r>
                        <a:rPr lang="fi-FI" sz="1400" b="1" baseline="0" dirty="0" smtClean="0">
                          <a:latin typeface="Calibri" panose="020F0502020204030204" pitchFamily="34" charset="0"/>
                        </a:rPr>
                        <a:t> yhteiskuntaoppi, kemia, maantiede, terveystieto</a:t>
                      </a:r>
                      <a:endParaRPr lang="fi-FI" sz="1400" dirty="0" smtClean="0">
                        <a:solidFill>
                          <a:schemeClr val="tx1"/>
                        </a:solidFill>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7123">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dirty="0" smtClean="0">
                          <a:latin typeface="Calibri" panose="020F0502020204030204" pitchFamily="34" charset="0"/>
                          <a:ea typeface="Times New Roman"/>
                          <a:cs typeface="Arial"/>
                        </a:rPr>
                        <a:t>26.3. torstai</a:t>
                      </a:r>
                      <a:endParaRPr lang="fi-FI" sz="1400" b="1" dirty="0">
                        <a:latin typeface="Calibri" panose="020F0502020204030204" pitchFamily="34" charset="0"/>
                        <a:ea typeface="Times New Roman"/>
                        <a:cs typeface="Times New Roman"/>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340" marR="0" indent="0" algn="l" defTabSz="914400" rtl="0" eaLnBrk="1" fontAlgn="auto" latinLnBrk="0" hangingPunct="1">
                        <a:lnSpc>
                          <a:spcPct val="100000"/>
                        </a:lnSpc>
                        <a:spcBef>
                          <a:spcPts val="0"/>
                        </a:spcBef>
                        <a:spcAft>
                          <a:spcPts val="0"/>
                        </a:spcAft>
                        <a:buClrTx/>
                        <a:buSzTx/>
                        <a:buFontTx/>
                        <a:buNone/>
                        <a:tabLst>
                          <a:tab pos="1980565" algn="l"/>
                        </a:tabLst>
                        <a:defRPr/>
                      </a:pPr>
                      <a:r>
                        <a:rPr lang="fi-FI" sz="1400" b="1" kern="1200" dirty="0" smtClean="0">
                          <a:solidFill>
                            <a:schemeClr val="tx1"/>
                          </a:solidFill>
                          <a:effectLst/>
                          <a:latin typeface="Calibri" panose="020F0502020204030204" pitchFamily="34" charset="0"/>
                          <a:ea typeface="+mn-ea"/>
                          <a:cs typeface="Calibri" panose="020F0502020204030204" pitchFamily="34" charset="0"/>
                        </a:rPr>
                        <a:t>psykologia, filosofia, historia, biologia, fysiikka </a:t>
                      </a:r>
                      <a:endParaRPr lang="fi-FI" sz="1400" dirty="0" smtClean="0">
                        <a:solidFill>
                          <a:schemeClr val="tx1"/>
                        </a:solidFill>
                        <a:latin typeface="Calibri" panose="020F0502020204030204" pitchFamily="34" charset="0"/>
                        <a:ea typeface="Times New Roman"/>
                        <a:cs typeface="Calibri" panose="020F0502020204030204" pitchFamily="34" charset="0"/>
                      </a:endParaRPr>
                    </a:p>
                  </a:txBody>
                  <a:tcPr marL="68582" marR="68582"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4" name="Picture 35" descr="http://www.wsoaonline.com/wp-content/uploads/2013/05/3D-Man-with-Pencil1-1024x876.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77" r="27855"/>
          <a:stretch/>
        </p:blipFill>
        <p:spPr bwMode="auto">
          <a:xfrm>
            <a:off x="7668344" y="4756072"/>
            <a:ext cx="1475656" cy="191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5" name="Rectangle 3"/>
          <p:cNvSpPr>
            <a:spLocks noChangeArrowheads="1"/>
          </p:cNvSpPr>
          <p:nvPr/>
        </p:nvSpPr>
        <p:spPr bwMode="auto">
          <a:xfrm>
            <a:off x="611188" y="5949280"/>
            <a:ext cx="6437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i-FI" sz="1400" b="1" dirty="0" smtClean="0">
                <a:solidFill>
                  <a:srgbClr val="FF0000"/>
                </a:solidFill>
              </a:rPr>
              <a:t>Koe alkaa </a:t>
            </a:r>
            <a:r>
              <a:rPr lang="fi-FI" sz="1400" b="1" dirty="0">
                <a:solidFill>
                  <a:srgbClr val="FF0000"/>
                </a:solidFill>
              </a:rPr>
              <a:t>klo </a:t>
            </a:r>
            <a:r>
              <a:rPr lang="fi-FI" sz="1400" b="1" dirty="0" smtClean="0">
                <a:solidFill>
                  <a:srgbClr val="FF0000"/>
                </a:solidFill>
              </a:rPr>
              <a:t>9.00.</a:t>
            </a:r>
            <a:br>
              <a:rPr lang="fi-FI" sz="1400" b="1" dirty="0" smtClean="0">
                <a:solidFill>
                  <a:srgbClr val="FF0000"/>
                </a:solidFill>
              </a:rPr>
            </a:br>
            <a:r>
              <a:rPr lang="fi-FI" sz="1400" b="1" dirty="0" smtClean="0">
                <a:solidFill>
                  <a:srgbClr val="FF0000"/>
                </a:solidFill>
              </a:rPr>
              <a:t>Kokeen </a:t>
            </a:r>
            <a:r>
              <a:rPr lang="fi-FI" sz="1400" b="1" dirty="0">
                <a:solidFill>
                  <a:srgbClr val="FF0000"/>
                </a:solidFill>
              </a:rPr>
              <a:t>kesto on kuusi tuntia, kokeesta saa poistua klo </a:t>
            </a:r>
            <a:r>
              <a:rPr lang="fi-FI" sz="1400" b="1" dirty="0" smtClean="0">
                <a:solidFill>
                  <a:srgbClr val="FF0000"/>
                </a:solidFill>
              </a:rPr>
              <a:t>12.00 jälkeen.</a:t>
            </a:r>
            <a:endParaRPr lang="fi-FI" sz="1400" b="1" dirty="0">
              <a:solidFill>
                <a:srgbClr val="FF0000"/>
              </a:solidFill>
            </a:endParaRPr>
          </a:p>
        </p:txBody>
      </p:sp>
      <p:sp>
        <p:nvSpPr>
          <p:cNvPr id="7" name="Rectangle 3"/>
          <p:cNvSpPr>
            <a:spLocks noChangeArrowheads="1"/>
          </p:cNvSpPr>
          <p:nvPr/>
        </p:nvSpPr>
        <p:spPr bwMode="auto">
          <a:xfrm>
            <a:off x="6190976" y="1282929"/>
            <a:ext cx="2933700" cy="523875"/>
          </a:xfrm>
          <a:prstGeom prst="rect">
            <a:avLst/>
          </a:prstGeom>
          <a:solidFill>
            <a:srgbClr val="FFFF00"/>
          </a:solidFill>
          <a:ln>
            <a:noFill/>
          </a:ln>
          <a:effectLst>
            <a:outerShdw blurRad="292100" dist="139700" dir="2700000" algn="tl" rotWithShape="0">
              <a:srgbClr val="333333">
                <a:alpha val="65000"/>
              </a:srgbClr>
            </a:outerShdw>
          </a:effectLst>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fi-FI" sz="1400" b="1" dirty="0">
                <a:solidFill>
                  <a:srgbClr val="FF0000"/>
                </a:solidFill>
                <a:latin typeface="Calibri" pitchFamily="34" charset="0"/>
              </a:rPr>
              <a:t>OLTAVA PAIKALLA</a:t>
            </a:r>
            <a:br>
              <a:rPr lang="fi-FI" sz="1400" b="1" dirty="0">
                <a:solidFill>
                  <a:srgbClr val="FF0000"/>
                </a:solidFill>
                <a:latin typeface="Calibri" pitchFamily="34" charset="0"/>
              </a:rPr>
            </a:br>
            <a:r>
              <a:rPr lang="fi-FI" sz="1400" b="1" dirty="0" smtClean="0">
                <a:solidFill>
                  <a:srgbClr val="FF0000"/>
                </a:solidFill>
                <a:latin typeface="Calibri" pitchFamily="34" charset="0"/>
              </a:rPr>
              <a:t>klo 8.15!</a:t>
            </a:r>
            <a:endParaRPr lang="fi-FI" sz="14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1510" y="1352823"/>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Yleistä koetilaisuudesta…</a:t>
            </a:r>
          </a:p>
        </p:txBody>
      </p:sp>
      <p:pic>
        <p:nvPicPr>
          <p:cNvPr id="3" name="Picture 5" descr="https://farm5.staticflickr.com/4042/4642102759_40966198c5_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3538538"/>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611560" y="2060848"/>
            <a:ext cx="576103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b="1" dirty="0" smtClean="0">
                <a:latin typeface="Calibri" pitchFamily="34" charset="0"/>
                <a:ea typeface="Times New Roman" pitchFamily="18" charset="0"/>
                <a:cs typeface="ArialMT" charset="0"/>
              </a:rPr>
              <a:t>LASKINOHJE</a:t>
            </a:r>
            <a:endParaRPr lang="fi-FI" altLang="fi-FI" b="1" dirty="0">
              <a:latin typeface="Calibri" pitchFamily="34" charset="0"/>
              <a:ea typeface="Times New Roman" pitchFamily="18" charset="0"/>
              <a:cs typeface="ArialMT" charset="0"/>
            </a:endParaRPr>
          </a:p>
          <a:p>
            <a:endParaRPr lang="fi-FI" altLang="fi-FI"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Matematiikan, kemian, maantieteen ja fysiikan kokeessa saa käyttää yhtä tai useampaa </a:t>
            </a:r>
            <a:r>
              <a:rPr lang="fi-FI" altLang="fi-FI" dirty="0" smtClean="0">
                <a:latin typeface="Calibri" pitchFamily="34" charset="0"/>
                <a:ea typeface="Times New Roman" pitchFamily="18" charset="0"/>
                <a:cs typeface="ArialMT" charset="0"/>
              </a:rPr>
              <a:t>laskinta (syksyn 2020 kokeeseen saakka (syksy 2020 mukaan lukien). Kaikki </a:t>
            </a:r>
            <a:r>
              <a:rPr lang="fi-FI" altLang="fi-FI" dirty="0">
                <a:latin typeface="Calibri" pitchFamily="34" charset="0"/>
                <a:ea typeface="Times New Roman" pitchFamily="18" charset="0"/>
                <a:cs typeface="ArialMT" charset="0"/>
              </a:rPr>
              <a:t>funktio-, graafiset ja symboliset laskimet ovat sallittuja. </a:t>
            </a:r>
            <a:r>
              <a:rPr lang="fi-FI" altLang="fi-FI" dirty="0">
                <a:solidFill>
                  <a:srgbClr val="FF0000"/>
                </a:solidFill>
                <a:latin typeface="Calibri" pitchFamily="34" charset="0"/>
                <a:ea typeface="Times New Roman" pitchFamily="18" charset="0"/>
                <a:cs typeface="ArialMT" charset="0"/>
              </a:rPr>
              <a:t>Kokelaan on tyhjennettävä laskimen muisti ennen koetta, ja hänen on kirjoitettava tyhjennysohje erilliselle lomakkeelle. </a:t>
            </a:r>
            <a:r>
              <a:rPr lang="fi-FI" altLang="fi-FI" dirty="0">
                <a:latin typeface="Calibri" pitchFamily="34" charset="0"/>
                <a:ea typeface="Times New Roman" pitchFamily="18" charset="0"/>
                <a:cs typeface="ArialMT" charset="0"/>
              </a:rPr>
              <a:t>Epäselvissä tapauksissa laskinta ei hyväksytä. Kokeessa ei saa olla mukana laskinten erillisiä käyttöohjeita, lisämuisteja eikä tiedonsiirtoon tarkoitettuja välineitä. Kokeen aikana laskinta ei saa lainata toiselta kokelaalta. Koulu voi kuitenkin lainata laskimen, jos kokelaan laskin menee epäkuntoon</a:t>
            </a:r>
            <a:r>
              <a:rPr lang="fi-FI" altLang="fi-FI" dirty="0" smtClean="0">
                <a:latin typeface="Calibri" pitchFamily="34" charset="0"/>
                <a:ea typeface="Times New Roman" pitchFamily="18" charset="0"/>
                <a:cs typeface="ArialMT" charset="0"/>
              </a:rPr>
              <a:t>.</a:t>
            </a:r>
          </a:p>
          <a:p>
            <a:pPr eaLnBrk="1" hangingPunct="1"/>
            <a:endParaRPr lang="fi-FI" altLang="fi-FI" dirty="0">
              <a:latin typeface="Calibri" pitchFamily="34" charset="0"/>
              <a:ea typeface="Times New Roman" pitchFamily="18" charset="0"/>
              <a:cs typeface="ArialMT" charset="0"/>
            </a:endParaRPr>
          </a:p>
          <a:p>
            <a:pPr eaLnBrk="1" hangingPunct="1"/>
            <a:r>
              <a:rPr lang="fi-FI" altLang="fi-FI" sz="2400" b="1" dirty="0">
                <a:solidFill>
                  <a:srgbClr val="FF0000"/>
                </a:solidFill>
                <a:latin typeface="Calibri" pitchFamily="34" charset="0"/>
                <a:ea typeface="Times New Roman" pitchFamily="18" charset="0"/>
                <a:cs typeface="ArialMT" charset="0"/>
              </a:rPr>
              <a:t>MUISTA ladata laskin</a:t>
            </a:r>
            <a:r>
              <a:rPr lang="fi-FI" altLang="fi-FI" sz="2400" b="1" dirty="0" smtClean="0">
                <a:solidFill>
                  <a:srgbClr val="FF0000"/>
                </a:solidFill>
                <a:latin typeface="Calibri" pitchFamily="34" charset="0"/>
                <a:ea typeface="Times New Roman" pitchFamily="18" charset="0"/>
                <a:cs typeface="ArialMT" charset="0"/>
              </a:rPr>
              <a:t>!</a:t>
            </a:r>
            <a:endParaRPr lang="fi-FI" altLang="fi-FI" sz="2400" b="1" dirty="0">
              <a:solidFill>
                <a:srgbClr val="FF0000"/>
              </a:solidFill>
              <a:latin typeface="Calibri" pitchFamily="34" charset="0"/>
              <a:ea typeface="Times New Roman" pitchFamily="18" charset="0"/>
              <a:cs typeface="ArialMT" charset="0"/>
            </a:endParaRPr>
          </a:p>
        </p:txBody>
      </p:sp>
    </p:spTree>
    <p:extLst>
      <p:ext uri="{BB962C8B-B14F-4D97-AF65-F5344CB8AC3E}">
        <p14:creationId xmlns:p14="http://schemas.microsoft.com/office/powerpoint/2010/main" val="119427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7388" y="119675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Yleistä koetilaisuudesta…</a:t>
            </a:r>
          </a:p>
        </p:txBody>
      </p:sp>
      <p:sp>
        <p:nvSpPr>
          <p:cNvPr id="6" name="Rectangle 4"/>
          <p:cNvSpPr>
            <a:spLocks noChangeArrowheads="1"/>
          </p:cNvSpPr>
          <p:nvPr/>
        </p:nvSpPr>
        <p:spPr bwMode="auto">
          <a:xfrm>
            <a:off x="755575" y="1779687"/>
            <a:ext cx="76676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b="1" dirty="0" smtClean="0">
                <a:latin typeface="Calibri" pitchFamily="34" charset="0"/>
                <a:ea typeface="Times New Roman" pitchFamily="18" charset="0"/>
                <a:cs typeface="ArialMT" charset="0"/>
              </a:rPr>
              <a:t>LASKINOHJE</a:t>
            </a:r>
            <a:endParaRPr lang="fi-FI" altLang="fi-FI" dirty="0">
              <a:latin typeface="Calibri" pitchFamily="34" charset="0"/>
              <a:ea typeface="Times New Roman" pitchFamily="18" charset="0"/>
              <a:cs typeface="ArialMT" charset="0"/>
            </a:endParaRPr>
          </a:p>
          <a:p>
            <a:pPr eaLnBrk="1" hangingPunct="1"/>
            <a:r>
              <a:rPr lang="fi-FI" altLang="fi-FI" b="1" dirty="0">
                <a:latin typeface="Calibri" pitchFamily="34" charset="0"/>
                <a:ea typeface="Times New Roman" pitchFamily="18" charset="0"/>
                <a:cs typeface="ArialMT" charset="0"/>
              </a:rPr>
              <a:t>Matematiikka ja fysiikka</a:t>
            </a:r>
            <a:r>
              <a:rPr lang="fi-FI" altLang="fi-FI" dirty="0">
                <a:latin typeface="Calibri" pitchFamily="34" charset="0"/>
                <a:ea typeface="Times New Roman" pitchFamily="18" charset="0"/>
                <a:cs typeface="ArialMT" charset="0"/>
              </a:rPr>
              <a:t/>
            </a:r>
            <a:br>
              <a:rPr lang="fi-FI" altLang="fi-FI" dirty="0">
                <a:latin typeface="Calibri" pitchFamily="34" charset="0"/>
                <a:ea typeface="Times New Roman" pitchFamily="18" charset="0"/>
                <a:cs typeface="ArialMT" charset="0"/>
              </a:rPr>
            </a:br>
            <a:r>
              <a:rPr lang="fi-FI" altLang="fi-FI" dirty="0">
                <a:latin typeface="Calibri" pitchFamily="34" charset="0"/>
                <a:ea typeface="Times New Roman" pitchFamily="18" charset="0"/>
                <a:cs typeface="ArialMT" charset="0"/>
              </a:rPr>
              <a:t>Laskin on kokeen apuväline, jonka rooli arvioidaan tehtäväkohtaisesti. Jos ratkaisussa on käytetty symbolista laskinta, sen on käytävä ilmi suorituksesta. Analysointia vaativien tehtävien ratkaisemisessa pelkkä laskimella saatu vastaus ei riitä ilman muita perusteluja. Sen sijaan laskimesta saatu tulos yleensä riittää rutiinitehtävissä ja laajempien tehtävien rutiiniosissa</a:t>
            </a:r>
            <a:r>
              <a:rPr lang="fi-FI" altLang="fi-FI" b="1" dirty="0">
                <a:latin typeface="Calibri" pitchFamily="34" charset="0"/>
                <a:ea typeface="Times New Roman" pitchFamily="18" charset="0"/>
                <a:cs typeface="ArialMT" charset="0"/>
              </a:rPr>
              <a:t> </a:t>
            </a:r>
            <a:r>
              <a:rPr lang="fi-FI" altLang="fi-FI" dirty="0">
                <a:latin typeface="Calibri" pitchFamily="34" charset="0"/>
                <a:ea typeface="Times New Roman" pitchFamily="18" charset="0"/>
                <a:cs typeface="ArialMT" charset="0"/>
              </a:rPr>
              <a:t>kunhan</a:t>
            </a:r>
            <a:r>
              <a:rPr lang="fi-FI" altLang="fi-FI" b="1" dirty="0">
                <a:latin typeface="Calibri" pitchFamily="34" charset="0"/>
                <a:ea typeface="Times New Roman" pitchFamily="18" charset="0"/>
                <a:cs typeface="ArialMT" charset="0"/>
              </a:rPr>
              <a:t> </a:t>
            </a:r>
            <a:r>
              <a:rPr lang="fi-FI" altLang="fi-FI" b="1" dirty="0">
                <a:solidFill>
                  <a:srgbClr val="FF0000"/>
                </a:solidFill>
                <a:latin typeface="Calibri" pitchFamily="34" charset="0"/>
                <a:ea typeface="Times New Roman" pitchFamily="18" charset="0"/>
                <a:cs typeface="ArialMT" charset="0"/>
              </a:rPr>
              <a:t>vastauksesta on käytävä ilmi että tehtävän ratkaisu on suoraan laskimesta - kirjoita ratkaisuun </a:t>
            </a:r>
            <a:r>
              <a:rPr lang="fi-FI" altLang="fi-FI" b="1" dirty="0" smtClean="0">
                <a:solidFill>
                  <a:srgbClr val="FF0000"/>
                </a:solidFill>
                <a:latin typeface="Calibri" pitchFamily="34" charset="0"/>
                <a:ea typeface="Times New Roman" pitchFamily="18" charset="0"/>
                <a:cs typeface="ArialMT" charset="0"/>
              </a:rPr>
              <a:t>LASKIN (matematiikan B-osassa)</a:t>
            </a:r>
            <a:r>
              <a:rPr lang="fi-FI" altLang="fi-FI" dirty="0" smtClean="0">
                <a:solidFill>
                  <a:srgbClr val="FF0000"/>
                </a:solidFill>
                <a:latin typeface="Calibri" pitchFamily="34" charset="0"/>
                <a:ea typeface="Times New Roman" pitchFamily="18" charset="0"/>
                <a:cs typeface="ArialMT" charset="0"/>
              </a:rPr>
              <a:t>. </a:t>
            </a:r>
            <a:r>
              <a:rPr lang="fi-FI" altLang="fi-FI" dirty="0">
                <a:latin typeface="Calibri" pitchFamily="34" charset="0"/>
                <a:ea typeface="Times New Roman" pitchFamily="18" charset="0"/>
                <a:cs typeface="ArialMT" charset="0"/>
              </a:rPr>
              <a:t>Tällaisia ovat esimerkiksi lausekkeiden muokkaaminen, yhtälöiden ratkaiseminen sekä funktioiden derivointi ja integrointi</a:t>
            </a:r>
            <a:r>
              <a:rPr lang="fi-FI" altLang="fi-FI" dirty="0" smtClean="0">
                <a:latin typeface="Calibri" pitchFamily="34" charset="0"/>
                <a:ea typeface="Times New Roman" pitchFamily="18" charset="0"/>
                <a:cs typeface="ArialMT" charset="0"/>
              </a:rPr>
              <a:t>.</a:t>
            </a:r>
          </a:p>
          <a:p>
            <a:pPr eaLnBrk="1" hangingPunct="1"/>
            <a:r>
              <a:rPr lang="fi-FI" altLang="fi-FI" b="1" dirty="0">
                <a:latin typeface="Calibri" pitchFamily="34" charset="0"/>
                <a:ea typeface="Times New Roman" pitchFamily="18" charset="0"/>
                <a:cs typeface="ArialMT" charset="0"/>
              </a:rPr>
              <a:t>Kemia</a:t>
            </a:r>
            <a:r>
              <a:rPr lang="fi-FI" altLang="fi-FI" dirty="0">
                <a:latin typeface="Calibri" pitchFamily="34" charset="0"/>
                <a:ea typeface="Times New Roman" pitchFamily="18" charset="0"/>
                <a:cs typeface="ArialMT" charset="0"/>
              </a:rPr>
              <a:t/>
            </a:r>
            <a:br>
              <a:rPr lang="fi-FI" altLang="fi-FI" dirty="0">
                <a:latin typeface="Calibri" pitchFamily="34" charset="0"/>
                <a:ea typeface="Times New Roman" pitchFamily="18" charset="0"/>
                <a:cs typeface="ArialMT" charset="0"/>
              </a:rPr>
            </a:br>
            <a:r>
              <a:rPr lang="fi-FI" altLang="fi-FI" dirty="0">
                <a:latin typeface="Calibri" pitchFamily="34" charset="0"/>
                <a:ea typeface="Times New Roman" pitchFamily="18" charset="0"/>
                <a:cs typeface="ArialMT" charset="0"/>
              </a:rPr>
              <a:t>Kemian kokeessa kaikki funktio-, graafiset ja symboliset laskimet ovat sallittuja. Symbolisen laskimen avulla tehdyt ratkaisut hyväksytään, kunhan ratkaisusta käy ilmi, mihin reaktioyhtälöön symboleineen se perustuu. Myös toisen asteen yhtälön ratkaisun voi suorittaa laskimella. Lukuarvojen sijoittamista ratkaisukaavaan ei tarvitse merkitä näkyviin.</a:t>
            </a:r>
          </a:p>
          <a:p>
            <a:pPr eaLnBrk="1" hangingPunct="1"/>
            <a:endParaRPr lang="fi-FI" altLang="fi-FI" dirty="0">
              <a:latin typeface="Calibri" pitchFamily="34" charset="0"/>
              <a:ea typeface="Times New Roman" pitchFamily="18" charset="0"/>
              <a:cs typeface="ArialMT"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560" y="138710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Yleistä koetilaisuudesta</a:t>
            </a:r>
          </a:p>
        </p:txBody>
      </p:sp>
      <p:sp>
        <p:nvSpPr>
          <p:cNvPr id="6" name="Rectangle 4"/>
          <p:cNvSpPr>
            <a:spLocks noChangeArrowheads="1"/>
          </p:cNvSpPr>
          <p:nvPr/>
        </p:nvSpPr>
        <p:spPr bwMode="auto">
          <a:xfrm>
            <a:off x="395536" y="2564904"/>
            <a:ext cx="6769124"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pPr eaLnBrk="1" hangingPunct="1"/>
            <a:r>
              <a:rPr lang="fi-FI" altLang="fi-FI" b="1" dirty="0">
                <a:latin typeface="Calibri" pitchFamily="34" charset="0"/>
                <a:ea typeface="Times New Roman" pitchFamily="18" charset="0"/>
                <a:cs typeface="ArialMT" charset="0"/>
              </a:rPr>
              <a:t>Taulukkokirjat</a:t>
            </a:r>
          </a:p>
          <a:p>
            <a:pPr eaLnBrk="1" hangingPunct="1"/>
            <a:endParaRPr lang="fi-FI" altLang="fi-FI" b="1"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Matematiikan kokeessa sallitaan </a:t>
            </a:r>
            <a:r>
              <a:rPr lang="fi-FI" altLang="fi-FI" dirty="0" smtClean="0">
                <a:latin typeface="Calibri" pitchFamily="34" charset="0"/>
                <a:ea typeface="Times New Roman" pitchFamily="18" charset="0"/>
                <a:cs typeface="ArialMT" charset="0"/>
              </a:rPr>
              <a:t>syksyn 2020 kokeeseen saakka seuraavien </a:t>
            </a:r>
            <a:r>
              <a:rPr lang="fi-FI" altLang="fi-FI" dirty="0">
                <a:latin typeface="Calibri" pitchFamily="34" charset="0"/>
                <a:ea typeface="Times New Roman" pitchFamily="18" charset="0"/>
                <a:cs typeface="ArialMT" charset="0"/>
              </a:rPr>
              <a:t>taulukkokirjojen käyttö:</a:t>
            </a:r>
          </a:p>
          <a:p>
            <a:pPr eaLnBrk="1" hangingPunct="1"/>
            <a:r>
              <a:rPr lang="fi-FI" altLang="fi-FI" dirty="0">
                <a:latin typeface="Calibri" pitchFamily="34" charset="0"/>
                <a:ea typeface="Times New Roman" pitchFamily="18" charset="0"/>
                <a:cs typeface="ArialMT" charset="0"/>
              </a:rPr>
              <a:t>MAOL: MAOL-taulukot, Otava, sekä vastaava ruotsinnos  -  Ranta  - Tiilikainen: Lukion taulukot, WSOY.</a:t>
            </a:r>
          </a:p>
          <a:p>
            <a:pPr eaLnBrk="1" hangingPunct="1"/>
            <a:endParaRPr lang="fi-FI" altLang="fi-FI" dirty="0">
              <a:latin typeface="Calibri" pitchFamily="34" charset="0"/>
              <a:ea typeface="Times New Roman" pitchFamily="18" charset="0"/>
              <a:cs typeface="ArialMT" charset="0"/>
            </a:endParaRPr>
          </a:p>
          <a:p>
            <a:pPr eaLnBrk="1" hangingPunct="1"/>
            <a:endParaRPr lang="fi-FI" altLang="fi-FI" b="1" dirty="0" smtClean="0">
              <a:latin typeface="Calibri" pitchFamily="34" charset="0"/>
              <a:ea typeface="Times New Roman" pitchFamily="18" charset="0"/>
              <a:cs typeface="ArialMT" charset="0"/>
            </a:endParaRPr>
          </a:p>
          <a:p>
            <a:pPr eaLnBrk="1" hangingPunct="1"/>
            <a:r>
              <a:rPr lang="fi-FI" altLang="fi-FI" b="1" dirty="0" smtClean="0">
                <a:latin typeface="Calibri" pitchFamily="34" charset="0"/>
                <a:ea typeface="Times New Roman" pitchFamily="18" charset="0"/>
                <a:cs typeface="ArialMT" charset="0"/>
              </a:rPr>
              <a:t>Muut </a:t>
            </a:r>
            <a:r>
              <a:rPr lang="fi-FI" altLang="fi-FI" b="1" dirty="0">
                <a:latin typeface="Calibri" pitchFamily="34" charset="0"/>
                <a:ea typeface="Times New Roman" pitchFamily="18" charset="0"/>
                <a:cs typeface="ArialMT" charset="0"/>
              </a:rPr>
              <a:t>apuvälineet</a:t>
            </a:r>
          </a:p>
          <a:p>
            <a:pPr eaLnBrk="1" hangingPunct="1"/>
            <a:endParaRPr lang="fi-FI" altLang="fi-FI" sz="1600" b="1"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Latinan kielen kokeessa on sanakirjojen käyttö sallittua. </a:t>
            </a:r>
            <a:r>
              <a:rPr lang="fi-FI" altLang="fi-FI" dirty="0" smtClean="0">
                <a:latin typeface="Calibri" pitchFamily="34" charset="0"/>
                <a:ea typeface="Times New Roman" pitchFamily="18" charset="0"/>
                <a:cs typeface="ArialMT" charset="0"/>
              </a:rPr>
              <a:t>Kokeessa </a:t>
            </a:r>
            <a:r>
              <a:rPr lang="fi-FI" altLang="fi-FI" dirty="0">
                <a:latin typeface="Calibri" pitchFamily="34" charset="0"/>
                <a:ea typeface="Times New Roman" pitchFamily="18" charset="0"/>
                <a:cs typeface="ArialMT" charset="0"/>
              </a:rPr>
              <a:t>käytettäviksi tarkoitetut sanakirjat on jätettävä viimeistään päivää ennen koetta rehtorille tai hänen määräämälleen opettajalle tarkastettavaksi.</a:t>
            </a:r>
          </a:p>
        </p:txBody>
      </p:sp>
      <p:pic>
        <p:nvPicPr>
          <p:cNvPr id="7" name="Picture 5" descr="MAOL-taulukot"/>
          <p:cNvPicPr>
            <a:picLocks noChangeAspect="1" noChangeArrowheads="1"/>
          </p:cNvPicPr>
          <p:nvPr/>
        </p:nvPicPr>
        <p:blipFill>
          <a:blip r:embed="rId2"/>
          <a:srcRect/>
          <a:stretch>
            <a:fillRect/>
          </a:stretch>
        </p:blipFill>
        <p:spPr bwMode="auto">
          <a:xfrm rot="643407">
            <a:off x="6643938" y="1562576"/>
            <a:ext cx="2182903" cy="31629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14" y="836712"/>
            <a:ext cx="5913210" cy="60212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orakulmio 7"/>
          <p:cNvSpPr/>
          <p:nvPr/>
        </p:nvSpPr>
        <p:spPr>
          <a:xfrm rot="21244340">
            <a:off x="781976" y="3633970"/>
            <a:ext cx="2608406" cy="646331"/>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lgn="ctr">
              <a:defRPr/>
            </a:pPr>
            <a:r>
              <a:rPr lang="fi-FI" dirty="0"/>
              <a:t>Lomakkeita </a:t>
            </a:r>
            <a:r>
              <a:rPr lang="fi-FI" dirty="0" smtClean="0"/>
              <a:t>saa</a:t>
            </a:r>
            <a:br>
              <a:rPr lang="fi-FI" dirty="0" smtClean="0"/>
            </a:br>
            <a:r>
              <a:rPr lang="fi-FI" dirty="0" smtClean="0"/>
              <a:t>opintotoimiston </a:t>
            </a:r>
            <a:r>
              <a:rPr lang="fi-FI" dirty="0"/>
              <a:t>aulasta.</a:t>
            </a:r>
          </a:p>
        </p:txBody>
      </p:sp>
      <p:sp>
        <p:nvSpPr>
          <p:cNvPr id="4" name="Suorakulmio 3"/>
          <p:cNvSpPr/>
          <p:nvPr/>
        </p:nvSpPr>
        <p:spPr>
          <a:xfrm rot="553476">
            <a:off x="4896360" y="1004832"/>
            <a:ext cx="3801041" cy="369332"/>
          </a:xfrm>
          <a:prstGeom prst="rect">
            <a:avLst/>
          </a:prstGeom>
          <a:solidFill>
            <a:schemeClr val="bg1">
              <a:lumMod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defRPr/>
            </a:pPr>
            <a:r>
              <a:rPr lang="fi-FI" dirty="0" smtClean="0">
                <a:solidFill>
                  <a:srgbClr val="FF0000"/>
                </a:solidFill>
              </a:rPr>
              <a:t>Laskimen akku on oltava ladattuna.</a:t>
            </a:r>
            <a:endParaRPr lang="fi-FI"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40568" y="1412925"/>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cs typeface="+mn-cs"/>
              </a:rPr>
              <a:t>Ainekohtaiset ohjeet…</a:t>
            </a:r>
          </a:p>
        </p:txBody>
      </p:sp>
      <p:pic>
        <p:nvPicPr>
          <p:cNvPr id="6" name="Picture 9" descr="http://echomedianow.com/wp-content/uploads/2012/07/answer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5" y="4160838"/>
            <a:ext cx="331946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827584" y="2564904"/>
            <a:ext cx="583247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r>
              <a:rPr lang="fi-FI" altLang="fi-FI" b="1" dirty="0">
                <a:latin typeface="Calibri" pitchFamily="34" charset="0"/>
                <a:ea typeface="Times New Roman" pitchFamily="18" charset="0"/>
                <a:cs typeface="ArialMT" charset="0"/>
              </a:rPr>
              <a:t>Yleistä</a:t>
            </a:r>
          </a:p>
          <a:p>
            <a:endParaRPr lang="fi-FI" altLang="fi-FI" dirty="0">
              <a:latin typeface="Calibri" pitchFamily="34" charset="0"/>
              <a:ea typeface="Times New Roman" pitchFamily="18" charset="0"/>
              <a:cs typeface="ArialMT" charset="0"/>
            </a:endParaRPr>
          </a:p>
          <a:p>
            <a:pPr eaLnBrk="1" hangingPunct="1"/>
            <a:r>
              <a:rPr lang="fi-FI" altLang="fi-FI" b="1" dirty="0">
                <a:latin typeface="Calibri" pitchFamily="34" charset="0"/>
                <a:ea typeface="Times New Roman" pitchFamily="18" charset="0"/>
                <a:cs typeface="ArialMT" charset="0"/>
              </a:rPr>
              <a:t>Kaikissa kokeissa on luettava huolellisesti kysymykset ja kirjoitettava asiasta, ei asian vierestä. Suunnittele vastauksesi. Huomioi erityisesti vaihtoehtotehtävät. </a:t>
            </a:r>
            <a:endParaRPr lang="fi-FI" altLang="fi-FI" b="1" dirty="0" smtClean="0">
              <a:latin typeface="Calibri" pitchFamily="34" charset="0"/>
              <a:ea typeface="Times New Roman" pitchFamily="18" charset="0"/>
              <a:cs typeface="ArialMT" charset="0"/>
            </a:endParaRPr>
          </a:p>
          <a:p>
            <a:pPr eaLnBrk="1" hangingPunct="1"/>
            <a:endParaRPr lang="fi-FI" altLang="fi-FI" b="1"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Vastauksia voi luonnostella suttupaperille. Lisää luonnospapereita saa ykkösvalvojalta. </a:t>
            </a:r>
            <a:r>
              <a:rPr lang="fi-FI" altLang="fi-FI" b="1" dirty="0">
                <a:latin typeface="Calibri" pitchFamily="34" charset="0"/>
                <a:ea typeface="Times New Roman" pitchFamily="18" charset="0"/>
                <a:cs typeface="ArialMT" charset="0"/>
              </a:rPr>
              <a:t>Kokeesta poistuttaessa on kaikki paperit palautettava.</a:t>
            </a:r>
          </a:p>
          <a:p>
            <a:pPr eaLnBrk="1" hangingPunct="1"/>
            <a:endParaRPr lang="fi-FI" altLang="fi-FI" dirty="0">
              <a:latin typeface="Calibri" pitchFamily="34" charset="0"/>
              <a:ea typeface="Times New Roman" pitchFamily="18" charset="0"/>
              <a:cs typeface="ArialMT" charset="0"/>
            </a:endParaRPr>
          </a:p>
          <a:p>
            <a:pPr eaLnBrk="1" hangingPunct="1"/>
            <a:r>
              <a:rPr lang="fi-FI" altLang="fi-FI" b="1" dirty="0">
                <a:solidFill>
                  <a:srgbClr val="C00000"/>
                </a:solidFill>
                <a:latin typeface="Calibri" pitchFamily="34" charset="0"/>
                <a:ea typeface="Times New Roman" pitchFamily="18" charset="0"/>
                <a:cs typeface="ArialMT" charset="0"/>
              </a:rPr>
              <a:t>Kokeesta poistuttaessa ilmoittaudut valvojalle no 1 palauttamalla USB muistin ja kontrollilomakkeen. Poistumisaika merkitään koepöytäkirjaan.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11189" y="1484784"/>
            <a:ext cx="763322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b="1" dirty="0">
                <a:latin typeface="Calibri" pitchFamily="34" charset="0"/>
                <a:ea typeface="Times New Roman" pitchFamily="18" charset="0"/>
                <a:cs typeface="ArialMT" charset="0"/>
              </a:rPr>
              <a:t>Äidinkieli</a:t>
            </a:r>
          </a:p>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Äidinkielen ja kirjallisuuden koe on kaksiosainen. Kokelaan on osallistuttava sekä </a:t>
            </a:r>
            <a:r>
              <a:rPr lang="fi-FI" altLang="fi-FI" b="1" dirty="0">
                <a:latin typeface="Calibri" pitchFamily="34" charset="0"/>
                <a:ea typeface="Times New Roman" pitchFamily="18" charset="0"/>
                <a:cs typeface="ArialMT" charset="0"/>
              </a:rPr>
              <a:t>lukutaidon kokeeseen </a:t>
            </a:r>
            <a:r>
              <a:rPr lang="fi-FI" altLang="fi-FI" dirty="0">
                <a:latin typeface="Calibri" pitchFamily="34" charset="0"/>
                <a:ea typeface="Times New Roman" pitchFamily="18" charset="0"/>
                <a:cs typeface="ArialMT" charset="0"/>
              </a:rPr>
              <a:t>että </a:t>
            </a:r>
            <a:r>
              <a:rPr lang="fi-FI" altLang="fi-FI" b="1" dirty="0">
                <a:latin typeface="Calibri" pitchFamily="34" charset="0"/>
                <a:ea typeface="Times New Roman" pitchFamily="18" charset="0"/>
                <a:cs typeface="ArialMT" charset="0"/>
              </a:rPr>
              <a:t>kirjoitustaidon kokeeseen</a:t>
            </a:r>
            <a:r>
              <a:rPr lang="fi-FI" altLang="fi-FI" dirty="0">
                <a:latin typeface="Calibri" pitchFamily="34" charset="0"/>
                <a:ea typeface="Times New Roman" pitchFamily="18" charset="0"/>
                <a:cs typeface="ArialMT" charset="0"/>
              </a:rPr>
              <a:t>. Molemmat kokeet otetaan huomioon lopullista arvosanaa määrättäessä, ja molemmista kokeista vaaditaan suoritus hyväksyttyyn arvosanaan. </a:t>
            </a:r>
          </a:p>
          <a:p>
            <a:endParaRPr lang="fi-FI" altLang="fi-FI" b="1" dirty="0">
              <a:latin typeface="Calibri" pitchFamily="34" charset="0"/>
              <a:ea typeface="Times New Roman" pitchFamily="18" charset="0"/>
              <a:cs typeface="ArialMT" charset="0"/>
            </a:endParaRPr>
          </a:p>
          <a:p>
            <a:r>
              <a:rPr lang="fi-FI" altLang="fi-FI" b="1" dirty="0">
                <a:latin typeface="Calibri" pitchFamily="34" charset="0"/>
                <a:ea typeface="Times New Roman" pitchFamily="18" charset="0"/>
                <a:cs typeface="ArialMT" charset="0"/>
              </a:rPr>
              <a:t>Lukutaidon kokeessa </a:t>
            </a:r>
            <a:r>
              <a:rPr lang="fi-FI" altLang="fi-FI" dirty="0" err="1">
                <a:latin typeface="Calibri" pitchFamily="34" charset="0"/>
                <a:ea typeface="Times New Roman" pitchFamily="18" charset="0"/>
                <a:cs typeface="ArialMT" charset="0"/>
              </a:rPr>
              <a:t>kokeessa</a:t>
            </a:r>
            <a:r>
              <a:rPr lang="fi-FI" altLang="fi-FI" dirty="0">
                <a:latin typeface="Calibri" pitchFamily="34" charset="0"/>
                <a:ea typeface="Times New Roman" pitchFamily="18" charset="0"/>
                <a:cs typeface="ArialMT" charset="0"/>
              </a:rPr>
              <a:t> on kaksi osaa. </a:t>
            </a:r>
          </a:p>
          <a:p>
            <a:r>
              <a:rPr lang="fi-FI" altLang="fi-FI" dirty="0">
                <a:latin typeface="Calibri" pitchFamily="34" charset="0"/>
                <a:ea typeface="Times New Roman" pitchFamily="18" charset="0"/>
                <a:cs typeface="ArialMT" charset="0"/>
              </a:rPr>
              <a:t>Molemmissa osissa on tarjolla kaksi tehtävää. Kokelas valitsee yhden tehtävän kummastakin osasta. Tehtävä voi siis edellyttää yhtenäisen, pituudeltaan rajatun</a:t>
            </a:r>
          </a:p>
          <a:p>
            <a:r>
              <a:rPr lang="fi-FI" altLang="fi-FI" dirty="0">
                <a:latin typeface="Calibri" pitchFamily="34" charset="0"/>
                <a:ea typeface="Times New Roman" pitchFamily="18" charset="0"/>
                <a:cs typeface="ArialMT" charset="0"/>
              </a:rPr>
              <a:t>tekstin tuottamista tai useampien lyhyiden vastausten tuottamista. Vastaustilassa on käytössä merkkimäärälaskuri. Yksittäinen tehtävänanto voi olla yksi- tai kaksiosainen. </a:t>
            </a:r>
          </a:p>
          <a:p>
            <a:endParaRPr lang="fi-FI" altLang="fi-FI" dirty="0">
              <a:latin typeface="Calibri" pitchFamily="34" charset="0"/>
              <a:ea typeface="Times New Roman" pitchFamily="18" charset="0"/>
              <a:cs typeface="ArialMT" charset="0"/>
            </a:endParaRPr>
          </a:p>
          <a:p>
            <a:r>
              <a:rPr lang="fi-FI" altLang="fi-FI" b="1" dirty="0">
                <a:latin typeface="Calibri" pitchFamily="34" charset="0"/>
                <a:ea typeface="Times New Roman" pitchFamily="18" charset="0"/>
                <a:cs typeface="ArialMT" charset="0"/>
              </a:rPr>
              <a:t>Kirjoitustaidon kokeessa </a:t>
            </a:r>
            <a:r>
              <a:rPr lang="fi-FI" altLang="fi-FI" dirty="0">
                <a:latin typeface="Calibri" pitchFamily="34" charset="0"/>
                <a:ea typeface="Times New Roman" pitchFamily="18" charset="0"/>
                <a:cs typeface="ArialMT" charset="0"/>
              </a:rPr>
              <a:t>tehtävänä on tuottaa pohtiva, näkökulmia avaava tai kantaa ottava teksti aineistojen avulla. Kokelas valitsee 5-7 aiheesta yhden, täsmentää tai rajaa näkökulmansa ja kirjoittaa tekstin teemaan liittyviä aineistoja hyödyntäen. Kokelaan on käytettävä vähintään kahta aineistoa omassa tekstissään. </a:t>
            </a:r>
            <a:r>
              <a:rPr lang="fi-FI" altLang="fi-FI" b="1" dirty="0">
                <a:latin typeface="Calibri" pitchFamily="34" charset="0"/>
                <a:ea typeface="Times New Roman" pitchFamily="18" charset="0"/>
                <a:cs typeface="ArialMT" charset="0"/>
              </a:rPr>
              <a:t>Teksti otsikoidaan valitun näkökulman mukaisesti</a:t>
            </a:r>
            <a:r>
              <a:rPr lang="fi-FI" altLang="fi-FI" dirty="0">
                <a:latin typeface="Calibri" pitchFamily="34" charset="0"/>
                <a:ea typeface="Times New Roman" pitchFamily="18" charset="0"/>
                <a:cs typeface="ArialMT" charset="0"/>
              </a:rPr>
              <a:t>. </a:t>
            </a:r>
          </a:p>
        </p:txBody>
      </p:sp>
      <p:sp>
        <p:nvSpPr>
          <p:cNvPr id="4" name="Rectangle 7"/>
          <p:cNvSpPr>
            <a:spLocks noChangeArrowheads="1"/>
          </p:cNvSpPr>
          <p:nvPr/>
        </p:nvSpPr>
        <p:spPr bwMode="auto">
          <a:xfrm>
            <a:off x="27401" y="1268760"/>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Ainekohtaiset ohjeet…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611560" y="2276872"/>
            <a:ext cx="76676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b="1" dirty="0" err="1">
                <a:latin typeface="Calibri" pitchFamily="34" charset="0"/>
                <a:ea typeface="Times New Roman" pitchFamily="18" charset="0"/>
                <a:cs typeface="ArialMT" charset="0"/>
              </a:rPr>
              <a:t>Reaali</a:t>
            </a:r>
            <a:endParaRPr lang="fi-FI" altLang="fi-FI" b="1" dirty="0">
              <a:latin typeface="Calibri" pitchFamily="34" charset="0"/>
              <a:ea typeface="Times New Roman" pitchFamily="18" charset="0"/>
              <a:cs typeface="ArialMT" charset="0"/>
            </a:endParaRPr>
          </a:p>
          <a:p>
            <a:endParaRPr lang="fi-FI" altLang="fi-FI"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Reaaliaineen koe rakentuu tehtävätyypiltään ja vaativuustasoltaan toisistaan eroavista osista, joissa voi olla useita tehtäviä. Osa tehtävistä voi olla pakollisia. Tehtävissä voi olla oheismateriaalina esimerkiksi tekstejä, kuvia, tilastoja, karttoja, animaatioita, videoita tai äänitallenteita.</a:t>
            </a:r>
          </a:p>
          <a:p>
            <a:pPr eaLnBrk="1" hangingPunct="1"/>
            <a:endParaRPr lang="fi-FI" altLang="fi-FI"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Tehtävän laajuuden ja kysymysmuodon mukaan tehtävän maksimipistemäärä voi vaihdella välillä 15–30 pistettä. Kokeen maksimipistemäärä on 120 pistettä. Sen saavuttaminen edellyttää, että kokelas vastaa myös niihin tehtäviin, joissa tehtäväkohtainen maksimipistemäärä on suuri.</a:t>
            </a:r>
          </a:p>
          <a:p>
            <a:pPr eaLnBrk="1" hangingPunct="1"/>
            <a:endParaRPr lang="fi-FI" altLang="fi-FI" dirty="0">
              <a:latin typeface="Calibri" pitchFamily="34" charset="0"/>
              <a:ea typeface="Times New Roman" pitchFamily="18" charset="0"/>
              <a:cs typeface="ArialMT" charset="0"/>
            </a:endParaRPr>
          </a:p>
        </p:txBody>
      </p:sp>
      <p:sp>
        <p:nvSpPr>
          <p:cNvPr id="4" name="Rectangle 7"/>
          <p:cNvSpPr>
            <a:spLocks noChangeArrowheads="1"/>
          </p:cNvSpPr>
          <p:nvPr/>
        </p:nvSpPr>
        <p:spPr bwMode="auto">
          <a:xfrm>
            <a:off x="-1587" y="1281113"/>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Ainekohtaiset ohjeet…</a:t>
            </a:r>
          </a:p>
        </p:txBody>
      </p:sp>
      <p:sp>
        <p:nvSpPr>
          <p:cNvPr id="5" name="Tekstiruutu 4"/>
          <p:cNvSpPr txBox="1"/>
          <p:nvPr/>
        </p:nvSpPr>
        <p:spPr>
          <a:xfrm>
            <a:off x="6354470" y="116632"/>
            <a:ext cx="2787943" cy="369332"/>
          </a:xfrm>
          <a:prstGeom prst="rect">
            <a:avLst/>
          </a:prstGeom>
          <a:noFill/>
        </p:spPr>
        <p:txBody>
          <a:bodyPr wrap="none" rtlCol="0">
            <a:spAutoFit/>
          </a:bodyPr>
          <a:lstStyle/>
          <a:p>
            <a:r>
              <a:rPr lang="fi-FI" dirty="0" smtClean="0">
                <a:solidFill>
                  <a:schemeClr val="bg1"/>
                </a:solidFill>
              </a:rPr>
              <a:t>Ei koske sähköistä koetta</a:t>
            </a:r>
            <a:endParaRPr lang="fi-FI"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636796"/>
            <a:ext cx="2987825" cy="322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7"/>
          <p:cNvSpPr>
            <a:spLocks noChangeArrowheads="1"/>
          </p:cNvSpPr>
          <p:nvPr/>
        </p:nvSpPr>
        <p:spPr bwMode="auto">
          <a:xfrm>
            <a:off x="0" y="1281113"/>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Ainekohtaiset ohjeet…</a:t>
            </a:r>
          </a:p>
        </p:txBody>
      </p:sp>
      <p:sp>
        <p:nvSpPr>
          <p:cNvPr id="3" name="Rectangle 4"/>
          <p:cNvSpPr>
            <a:spLocks noChangeArrowheads="1"/>
          </p:cNvSpPr>
          <p:nvPr/>
        </p:nvSpPr>
        <p:spPr bwMode="auto">
          <a:xfrm>
            <a:off x="611188" y="1989138"/>
            <a:ext cx="83533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b="1" dirty="0">
                <a:latin typeface="Calibri" pitchFamily="34" charset="0"/>
                <a:ea typeface="Times New Roman" pitchFamily="18" charset="0"/>
                <a:cs typeface="ArialMT" charset="0"/>
              </a:rPr>
              <a:t>Matematiikka</a:t>
            </a:r>
          </a:p>
          <a:p>
            <a:endParaRPr lang="fi-FI" altLang="fi-FI" dirty="0">
              <a:latin typeface="Calibri" pitchFamily="34" charset="0"/>
              <a:ea typeface="Times New Roman" pitchFamily="18" charset="0"/>
              <a:cs typeface="ArialMT" charset="0"/>
            </a:endParaRPr>
          </a:p>
          <a:p>
            <a:pPr eaLnBrk="1" hangingPunct="1"/>
            <a:r>
              <a:rPr lang="fi-FI" altLang="fi-FI" b="1" dirty="0" smtClean="0">
                <a:latin typeface="Calibri" pitchFamily="34" charset="0"/>
                <a:ea typeface="Times New Roman" pitchFamily="18" charset="0"/>
                <a:cs typeface="ArialMT" charset="0"/>
              </a:rPr>
              <a:t>Enintään </a:t>
            </a:r>
            <a:r>
              <a:rPr lang="fi-FI" altLang="fi-FI" b="1" dirty="0">
                <a:solidFill>
                  <a:srgbClr val="FF0000"/>
                </a:solidFill>
                <a:latin typeface="Calibri" pitchFamily="34" charset="0"/>
                <a:ea typeface="Times New Roman" pitchFamily="18" charset="0"/>
                <a:cs typeface="ArialMT" charset="0"/>
              </a:rPr>
              <a:t>10</a:t>
            </a:r>
            <a:r>
              <a:rPr lang="fi-FI" altLang="fi-FI" b="1" dirty="0">
                <a:latin typeface="Calibri" pitchFamily="34" charset="0"/>
                <a:ea typeface="Times New Roman" pitchFamily="18" charset="0"/>
                <a:cs typeface="ArialMT" charset="0"/>
              </a:rPr>
              <a:t> tehtävään saa vastata</a:t>
            </a:r>
            <a:r>
              <a:rPr lang="fi-FI" altLang="fi-FI" dirty="0" smtClean="0">
                <a:latin typeface="Calibri" pitchFamily="34" charset="0"/>
                <a:ea typeface="Times New Roman" pitchFamily="18" charset="0"/>
                <a:cs typeface="ArialMT" charset="0"/>
              </a:rPr>
              <a:t>.</a:t>
            </a:r>
          </a:p>
          <a:p>
            <a:pPr eaLnBrk="1" hangingPunct="1"/>
            <a:endParaRPr lang="fi-FI" altLang="fi-FI" dirty="0">
              <a:latin typeface="Calibri" pitchFamily="34" charset="0"/>
              <a:ea typeface="Times New Roman" pitchFamily="18" charset="0"/>
              <a:cs typeface="ArialMT" charset="0"/>
            </a:endParaRPr>
          </a:p>
          <a:p>
            <a:pPr lvl="0" eaLnBrk="1" hangingPunct="1"/>
            <a:r>
              <a:rPr lang="fi-FI" altLang="fi-FI" dirty="0">
                <a:latin typeface="Calibri" pitchFamily="34" charset="0"/>
                <a:ea typeface="Times New Roman" pitchFamily="18" charset="0"/>
                <a:cs typeface="ArialMT" charset="0"/>
              </a:rPr>
              <a:t>Sekä pitkän että lyhyen matematiikan kokeessa </a:t>
            </a:r>
            <a:r>
              <a:rPr lang="fi-FI" altLang="fi-FI" dirty="0" smtClean="0">
                <a:latin typeface="Calibri" pitchFamily="34" charset="0"/>
                <a:ea typeface="Times New Roman" pitchFamily="18" charset="0"/>
                <a:cs typeface="ArialMT" charset="0"/>
              </a:rPr>
              <a:t>on kaksi </a:t>
            </a:r>
            <a:r>
              <a:rPr lang="fi-FI" altLang="fi-FI" dirty="0">
                <a:latin typeface="Calibri" pitchFamily="34" charset="0"/>
                <a:ea typeface="Times New Roman" pitchFamily="18" charset="0"/>
                <a:cs typeface="ArialMT" charset="0"/>
              </a:rPr>
              <a:t>osaa: A-osa ja B-osa.</a:t>
            </a:r>
          </a:p>
          <a:p>
            <a:pPr lvl="0" eaLnBrk="1" hangingPunct="1"/>
            <a:r>
              <a:rPr lang="fi-FI" altLang="fi-FI" dirty="0">
                <a:latin typeface="Calibri" pitchFamily="34" charset="0"/>
                <a:ea typeface="Times New Roman" pitchFamily="18" charset="0"/>
                <a:cs typeface="ArialMT" charset="0"/>
              </a:rPr>
              <a:t>B-osa jakautuu edelleen kahteen osaan</a:t>
            </a:r>
            <a:r>
              <a:rPr lang="fi-FI" altLang="fi-FI" dirty="0" smtClean="0">
                <a:latin typeface="Calibri" pitchFamily="34" charset="0"/>
                <a:ea typeface="Times New Roman" pitchFamily="18" charset="0"/>
                <a:cs typeface="ArialMT" charset="0"/>
              </a:rPr>
              <a:t>, jotka </a:t>
            </a:r>
            <a:r>
              <a:rPr lang="fi-FI" altLang="fi-FI" dirty="0">
                <a:latin typeface="Calibri" pitchFamily="34" charset="0"/>
                <a:ea typeface="Times New Roman" pitchFamily="18" charset="0"/>
                <a:cs typeface="ArialMT" charset="0"/>
              </a:rPr>
              <a:t>merkitään tunnuksin B1 ja B2.</a:t>
            </a:r>
          </a:p>
          <a:p>
            <a:pPr lvl="0" eaLnBrk="1" hangingPunct="1"/>
            <a:endParaRPr lang="fi-FI" altLang="fi-FI" dirty="0" smtClean="0">
              <a:latin typeface="Calibri" pitchFamily="34" charset="0"/>
              <a:ea typeface="Times New Roman" pitchFamily="18" charset="0"/>
              <a:cs typeface="ArialMT" charset="0"/>
            </a:endParaRPr>
          </a:p>
          <a:p>
            <a:pPr lvl="0" eaLnBrk="1" hangingPunct="1"/>
            <a:r>
              <a:rPr lang="fi-FI" altLang="fi-FI" dirty="0" smtClean="0">
                <a:latin typeface="Calibri" pitchFamily="34" charset="0"/>
                <a:ea typeface="Times New Roman" pitchFamily="18" charset="0"/>
                <a:cs typeface="ArialMT" charset="0"/>
              </a:rPr>
              <a:t>Taulukkoon </a:t>
            </a:r>
            <a:r>
              <a:rPr lang="fi-FI" altLang="fi-FI" dirty="0">
                <a:latin typeface="Calibri" pitchFamily="34" charset="0"/>
                <a:ea typeface="Times New Roman" pitchFamily="18" charset="0"/>
                <a:cs typeface="ArialMT" charset="0"/>
              </a:rPr>
              <a:t>on merkitty</a:t>
            </a:r>
            <a:r>
              <a:rPr lang="fi-FI" altLang="fi-FI" dirty="0" smtClean="0">
                <a:latin typeface="Calibri" pitchFamily="34" charset="0"/>
                <a:ea typeface="Times New Roman" pitchFamily="18" charset="0"/>
                <a:cs typeface="ArialMT" charset="0"/>
              </a:rPr>
              <a:t>, kuinka </a:t>
            </a:r>
            <a:r>
              <a:rPr lang="fi-FI" altLang="fi-FI" dirty="0">
                <a:latin typeface="Calibri" pitchFamily="34" charset="0"/>
                <a:ea typeface="Times New Roman" pitchFamily="18" charset="0"/>
                <a:cs typeface="ArialMT" charset="0"/>
              </a:rPr>
              <a:t>monta tehtävää kussakin osassa annetaan,</a:t>
            </a:r>
          </a:p>
          <a:p>
            <a:pPr lvl="0" eaLnBrk="1" hangingPunct="1"/>
            <a:r>
              <a:rPr lang="fi-FI" altLang="fi-FI" dirty="0">
                <a:latin typeface="Calibri" pitchFamily="34" charset="0"/>
                <a:ea typeface="Times New Roman" pitchFamily="18" charset="0"/>
                <a:cs typeface="ArialMT" charset="0"/>
              </a:rPr>
              <a:t>kuinka moneen tehtävään kokelas vastaa </a:t>
            </a:r>
            <a:r>
              <a:rPr lang="fi-FI" altLang="fi-FI" dirty="0" smtClean="0">
                <a:latin typeface="Calibri" pitchFamily="34" charset="0"/>
                <a:ea typeface="Times New Roman" pitchFamily="18" charset="0"/>
                <a:cs typeface="ArialMT" charset="0"/>
              </a:rPr>
              <a:t>ja mitä apuvälineitä</a:t>
            </a:r>
            <a:br>
              <a:rPr lang="fi-FI" altLang="fi-FI" dirty="0" smtClean="0">
                <a:latin typeface="Calibri" pitchFamily="34" charset="0"/>
                <a:ea typeface="Times New Roman" pitchFamily="18" charset="0"/>
                <a:cs typeface="ArialMT" charset="0"/>
              </a:rPr>
            </a:br>
            <a:r>
              <a:rPr lang="fi-FI" altLang="fi-FI" dirty="0" smtClean="0">
                <a:latin typeface="Calibri" pitchFamily="34" charset="0"/>
                <a:ea typeface="Times New Roman" pitchFamily="18" charset="0"/>
                <a:cs typeface="ArialMT" charset="0"/>
              </a:rPr>
              <a:t>on </a:t>
            </a:r>
            <a:r>
              <a:rPr lang="fi-FI" altLang="fi-FI" dirty="0">
                <a:latin typeface="Calibri" pitchFamily="34" charset="0"/>
                <a:ea typeface="Times New Roman" pitchFamily="18" charset="0"/>
                <a:cs typeface="ArialMT" charset="0"/>
              </a:rPr>
              <a:t>sallittua käyttää osan tehtäviä </a:t>
            </a:r>
            <a:r>
              <a:rPr lang="fi-FI" altLang="fi-FI" dirty="0" smtClean="0">
                <a:latin typeface="Calibri" pitchFamily="34" charset="0"/>
                <a:ea typeface="Times New Roman" pitchFamily="18" charset="0"/>
                <a:cs typeface="ArialMT" charset="0"/>
              </a:rPr>
              <a:t>suoritettaessa. </a:t>
            </a:r>
            <a:endParaRPr lang="fi-FI" altLang="fi-FI" dirty="0">
              <a:latin typeface="Calibri" pitchFamily="34" charset="0"/>
              <a:ea typeface="Times New Roman" pitchFamily="18" charset="0"/>
              <a:cs typeface="ArialMT" charset="0"/>
            </a:endParaRPr>
          </a:p>
          <a:p>
            <a:pPr eaLnBrk="1" hangingPunct="1"/>
            <a:endParaRPr lang="fi-FI" altLang="fi-FI" dirty="0">
              <a:latin typeface="Calibri" pitchFamily="34" charset="0"/>
              <a:ea typeface="Times New Roman" pitchFamily="18" charset="0"/>
              <a:cs typeface="ArialMT" charset="0"/>
            </a:endParaRPr>
          </a:p>
        </p:txBody>
      </p:sp>
      <p:graphicFrame>
        <p:nvGraphicFramePr>
          <p:cNvPr id="6" name="Taulukko 5"/>
          <p:cNvGraphicFramePr>
            <a:graphicFrameLocks noGrp="1"/>
          </p:cNvGraphicFramePr>
          <p:nvPr>
            <p:extLst>
              <p:ext uri="{D42A27DB-BD31-4B8C-83A1-F6EECF244321}">
                <p14:modId xmlns:p14="http://schemas.microsoft.com/office/powerpoint/2010/main" val="3449267536"/>
              </p:ext>
            </p:extLst>
          </p:nvPr>
        </p:nvGraphicFramePr>
        <p:xfrm>
          <a:off x="899593" y="4941168"/>
          <a:ext cx="5256584" cy="1675234"/>
        </p:xfrm>
        <a:graphic>
          <a:graphicData uri="http://schemas.openxmlformats.org/drawingml/2006/table">
            <a:tbl>
              <a:tblPr>
                <a:tableStyleId>{E8B1032C-EA38-4F05-BA0D-38AFFFC7BED3}</a:tableStyleId>
              </a:tblPr>
              <a:tblGrid>
                <a:gridCol w="546138">
                  <a:extLst>
                    <a:ext uri="{9D8B030D-6E8A-4147-A177-3AD203B41FA5}">
                      <a16:colId xmlns:a16="http://schemas.microsoft.com/office/drawing/2014/main" val="20000"/>
                    </a:ext>
                  </a:extLst>
                </a:gridCol>
                <a:gridCol w="819208">
                  <a:extLst>
                    <a:ext uri="{9D8B030D-6E8A-4147-A177-3AD203B41FA5}">
                      <a16:colId xmlns:a16="http://schemas.microsoft.com/office/drawing/2014/main" val="20001"/>
                    </a:ext>
                  </a:extLst>
                </a:gridCol>
                <a:gridCol w="819208">
                  <a:extLst>
                    <a:ext uri="{9D8B030D-6E8A-4147-A177-3AD203B41FA5}">
                      <a16:colId xmlns:a16="http://schemas.microsoft.com/office/drawing/2014/main" val="20002"/>
                    </a:ext>
                  </a:extLst>
                </a:gridCol>
                <a:gridCol w="3072030">
                  <a:extLst>
                    <a:ext uri="{9D8B030D-6E8A-4147-A177-3AD203B41FA5}">
                      <a16:colId xmlns:a16="http://schemas.microsoft.com/office/drawing/2014/main" val="20003"/>
                    </a:ext>
                  </a:extLst>
                </a:gridCol>
              </a:tblGrid>
              <a:tr h="379306">
                <a:tc>
                  <a:txBody>
                    <a:bodyPr/>
                    <a:lstStyle/>
                    <a:p>
                      <a:pPr>
                        <a:spcAft>
                          <a:spcPts val="0"/>
                        </a:spcAft>
                      </a:pPr>
                      <a:r>
                        <a:rPr lang="fi-FI" sz="1200" dirty="0">
                          <a:effectLst/>
                        </a:rPr>
                        <a:t>Osa </a:t>
                      </a:r>
                      <a:endParaRPr lang="fi-FI" sz="1200" dirty="0">
                        <a:effectLst/>
                        <a:latin typeface="Times New Roman"/>
                        <a:ea typeface="Times New Roman"/>
                      </a:endParaRPr>
                    </a:p>
                  </a:txBody>
                  <a:tcPr marL="68580" marR="68580" marT="0" marB="0" anchor="ctr"/>
                </a:tc>
                <a:tc>
                  <a:txBody>
                    <a:bodyPr/>
                    <a:lstStyle/>
                    <a:p>
                      <a:pPr algn="ctr">
                        <a:spcAft>
                          <a:spcPts val="0"/>
                        </a:spcAft>
                      </a:pPr>
                      <a:r>
                        <a:rPr lang="fi-FI" sz="1200" dirty="0">
                          <a:effectLst/>
                        </a:rPr>
                        <a:t>Tehtäviä </a:t>
                      </a:r>
                    </a:p>
                    <a:p>
                      <a:pPr algn="ctr">
                        <a:spcAft>
                          <a:spcPts val="0"/>
                        </a:spcAft>
                      </a:pPr>
                      <a:r>
                        <a:rPr lang="fi-FI" sz="1200" dirty="0">
                          <a:effectLst/>
                        </a:rPr>
                        <a:t>annetaan </a:t>
                      </a:r>
                      <a:endParaRPr lang="fi-FI" sz="1200" dirty="0">
                        <a:effectLst/>
                        <a:latin typeface="Times New Roman"/>
                        <a:ea typeface="Times New Roman"/>
                      </a:endParaRPr>
                    </a:p>
                  </a:txBody>
                  <a:tcPr marL="68580" marR="68580" marT="0" marB="0" anchor="ctr"/>
                </a:tc>
                <a:tc>
                  <a:txBody>
                    <a:bodyPr/>
                    <a:lstStyle/>
                    <a:p>
                      <a:pPr algn="ctr">
                        <a:spcAft>
                          <a:spcPts val="0"/>
                        </a:spcAft>
                      </a:pPr>
                      <a:r>
                        <a:rPr lang="fi-FI" sz="1200">
                          <a:effectLst/>
                        </a:rPr>
                        <a:t>Kokelas </a:t>
                      </a:r>
                    </a:p>
                    <a:p>
                      <a:pPr algn="ctr">
                        <a:spcAft>
                          <a:spcPts val="0"/>
                        </a:spcAft>
                      </a:pPr>
                      <a:r>
                        <a:rPr lang="fi-FI" sz="1200">
                          <a:effectLst/>
                        </a:rPr>
                        <a:t>vastaa </a:t>
                      </a:r>
                      <a:endParaRPr lang="fi-FI" sz="1200">
                        <a:effectLst/>
                        <a:latin typeface="Times New Roman"/>
                        <a:ea typeface="Times New Roman"/>
                      </a:endParaRPr>
                    </a:p>
                  </a:txBody>
                  <a:tcPr marL="68580" marR="68580" marT="0" marB="0" anchor="ctr"/>
                </a:tc>
                <a:tc>
                  <a:txBody>
                    <a:bodyPr/>
                    <a:lstStyle/>
                    <a:p>
                      <a:pPr>
                        <a:spcAft>
                          <a:spcPts val="0"/>
                        </a:spcAft>
                      </a:pPr>
                      <a:r>
                        <a:rPr lang="fi-FI" sz="1200" dirty="0" smtClean="0">
                          <a:effectLst/>
                        </a:rPr>
                        <a:t>Apuvälineet/ohjelmat</a:t>
                      </a:r>
                      <a:endParaRPr lang="fi-FI"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31976">
                <a:tc>
                  <a:txBody>
                    <a:bodyPr/>
                    <a:lstStyle/>
                    <a:p>
                      <a:pPr>
                        <a:spcAft>
                          <a:spcPts val="0"/>
                        </a:spcAft>
                      </a:pPr>
                      <a:r>
                        <a:rPr lang="fi-FI" sz="1600">
                          <a:effectLst/>
                        </a:rPr>
                        <a:t>A </a:t>
                      </a:r>
                      <a:endParaRPr lang="fi-FI" sz="1600">
                        <a:effectLst/>
                        <a:latin typeface="Times New Roman"/>
                        <a:ea typeface="Times New Roman"/>
                      </a:endParaRPr>
                    </a:p>
                  </a:txBody>
                  <a:tcPr marL="68580" marR="68580" marT="0" marB="0" anchor="ctr"/>
                </a:tc>
                <a:tc>
                  <a:txBody>
                    <a:bodyPr/>
                    <a:lstStyle/>
                    <a:p>
                      <a:pPr algn="ctr">
                        <a:spcAft>
                          <a:spcPts val="0"/>
                        </a:spcAft>
                      </a:pPr>
                      <a:r>
                        <a:rPr lang="fi-FI" sz="1600" dirty="0">
                          <a:effectLst/>
                        </a:rPr>
                        <a:t>4 </a:t>
                      </a:r>
                      <a:endParaRPr lang="fi-FI" sz="1600" dirty="0">
                        <a:effectLst/>
                        <a:latin typeface="Times New Roman"/>
                        <a:ea typeface="Times New Roman"/>
                      </a:endParaRPr>
                    </a:p>
                  </a:txBody>
                  <a:tcPr marL="68580" marR="68580" marT="0" marB="0" anchor="ctr"/>
                </a:tc>
                <a:tc>
                  <a:txBody>
                    <a:bodyPr/>
                    <a:lstStyle/>
                    <a:p>
                      <a:pPr algn="ctr">
                        <a:spcAft>
                          <a:spcPts val="0"/>
                        </a:spcAft>
                      </a:pPr>
                      <a:r>
                        <a:rPr lang="fi-FI" sz="1600" dirty="0">
                          <a:solidFill>
                            <a:srgbClr val="FF0000"/>
                          </a:solidFill>
                          <a:effectLst/>
                        </a:rPr>
                        <a:t>4 </a:t>
                      </a:r>
                      <a:endParaRPr lang="fi-FI" sz="1600" dirty="0">
                        <a:solidFill>
                          <a:srgbClr val="FF0000"/>
                        </a:solidFill>
                        <a:effectLst/>
                        <a:latin typeface="Times New Roman"/>
                        <a:ea typeface="Times New Roman"/>
                      </a:endParaRPr>
                    </a:p>
                  </a:txBody>
                  <a:tcPr marL="68580" marR="68580" marT="0" marB="0" anchor="ctr"/>
                </a:tc>
                <a:tc>
                  <a:txBody>
                    <a:bodyPr/>
                    <a:lstStyle/>
                    <a:p>
                      <a:pPr>
                        <a:spcAft>
                          <a:spcPts val="0"/>
                        </a:spcAft>
                      </a:pPr>
                      <a:r>
                        <a:rPr lang="fi-FI" sz="1400" dirty="0">
                          <a:effectLst/>
                        </a:rPr>
                        <a:t>Ei laskinta, </a:t>
                      </a:r>
                      <a:r>
                        <a:rPr lang="fi-FI" sz="1400" dirty="0" smtClean="0">
                          <a:effectLst/>
                        </a:rPr>
                        <a:t>ei</a:t>
                      </a:r>
                      <a:r>
                        <a:rPr lang="fi-FI" sz="1400" baseline="0" dirty="0" smtClean="0">
                          <a:effectLst/>
                        </a:rPr>
                        <a:t> laskinohjelmia</a:t>
                      </a:r>
                      <a:endParaRPr lang="fi-FI" sz="1400" dirty="0" smtClean="0">
                        <a:effectLst/>
                      </a:endParaRPr>
                    </a:p>
                    <a:p>
                      <a:pPr>
                        <a:spcAft>
                          <a:spcPts val="0"/>
                        </a:spcAft>
                      </a:pPr>
                      <a:r>
                        <a:rPr lang="fi-FI" sz="1400" dirty="0" smtClean="0">
                          <a:effectLst/>
                        </a:rPr>
                        <a:t>taulukkokirja </a:t>
                      </a:r>
                      <a:endParaRPr lang="fi-FI" sz="14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31976">
                <a:tc>
                  <a:txBody>
                    <a:bodyPr/>
                    <a:lstStyle/>
                    <a:p>
                      <a:pPr>
                        <a:spcAft>
                          <a:spcPts val="0"/>
                        </a:spcAft>
                      </a:pPr>
                      <a:r>
                        <a:rPr lang="fi-FI" sz="1600">
                          <a:effectLst/>
                        </a:rPr>
                        <a:t>B1 </a:t>
                      </a:r>
                      <a:endParaRPr lang="fi-FI" sz="1600">
                        <a:effectLst/>
                        <a:latin typeface="Times New Roman"/>
                        <a:ea typeface="Times New Roman"/>
                      </a:endParaRPr>
                    </a:p>
                  </a:txBody>
                  <a:tcPr marL="68580" marR="68580" marT="0" marB="0" anchor="ctr"/>
                </a:tc>
                <a:tc>
                  <a:txBody>
                    <a:bodyPr/>
                    <a:lstStyle/>
                    <a:p>
                      <a:pPr algn="ctr">
                        <a:spcAft>
                          <a:spcPts val="0"/>
                        </a:spcAft>
                      </a:pPr>
                      <a:r>
                        <a:rPr lang="fi-FI" sz="1600">
                          <a:effectLst/>
                        </a:rPr>
                        <a:t>5 </a:t>
                      </a:r>
                      <a:endParaRPr lang="fi-FI" sz="1600">
                        <a:effectLst/>
                        <a:latin typeface="Times New Roman"/>
                        <a:ea typeface="Times New Roman"/>
                      </a:endParaRPr>
                    </a:p>
                  </a:txBody>
                  <a:tcPr marL="68580" marR="68580" marT="0" marB="0" anchor="ctr"/>
                </a:tc>
                <a:tc>
                  <a:txBody>
                    <a:bodyPr/>
                    <a:lstStyle/>
                    <a:p>
                      <a:pPr algn="ctr">
                        <a:spcAft>
                          <a:spcPts val="0"/>
                        </a:spcAft>
                      </a:pPr>
                      <a:r>
                        <a:rPr lang="fi-FI" sz="1600" dirty="0">
                          <a:solidFill>
                            <a:srgbClr val="FF0000"/>
                          </a:solidFill>
                          <a:effectLst/>
                        </a:rPr>
                        <a:t>3 </a:t>
                      </a:r>
                      <a:endParaRPr lang="fi-FI" sz="1600" dirty="0">
                        <a:solidFill>
                          <a:srgbClr val="FF0000"/>
                        </a:solidFill>
                        <a:effectLst/>
                        <a:latin typeface="Times New Roman"/>
                        <a:ea typeface="Times New Roman"/>
                      </a:endParaRPr>
                    </a:p>
                  </a:txBody>
                  <a:tcPr marL="68580" marR="68580" marT="0" marB="0" anchor="ctr"/>
                </a:tc>
                <a:tc>
                  <a:txBody>
                    <a:bodyPr/>
                    <a:lstStyle/>
                    <a:p>
                      <a:pPr>
                        <a:spcAft>
                          <a:spcPts val="0"/>
                        </a:spcAft>
                      </a:pPr>
                      <a:r>
                        <a:rPr lang="fi-FI" sz="1400" dirty="0">
                          <a:effectLst/>
                        </a:rPr>
                        <a:t>Laskin</a:t>
                      </a:r>
                      <a:r>
                        <a:rPr lang="fi-FI" sz="1400" dirty="0" smtClean="0">
                          <a:effectLst/>
                        </a:rPr>
                        <a:t>, laskinohjelmat </a:t>
                      </a:r>
                      <a:r>
                        <a:rPr lang="fi-FI" sz="1400" dirty="0">
                          <a:effectLst/>
                        </a:rPr>
                        <a:t>taulukkokirja </a:t>
                      </a:r>
                      <a:endParaRPr lang="fi-FI" sz="14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31976">
                <a:tc>
                  <a:txBody>
                    <a:bodyPr/>
                    <a:lstStyle/>
                    <a:p>
                      <a:pPr>
                        <a:spcAft>
                          <a:spcPts val="0"/>
                        </a:spcAft>
                      </a:pPr>
                      <a:r>
                        <a:rPr lang="fi-FI" sz="1600">
                          <a:effectLst/>
                        </a:rPr>
                        <a:t>B2 </a:t>
                      </a:r>
                      <a:endParaRPr lang="fi-FI" sz="1600">
                        <a:effectLst/>
                        <a:latin typeface="Times New Roman"/>
                        <a:ea typeface="Times New Roman"/>
                      </a:endParaRPr>
                    </a:p>
                  </a:txBody>
                  <a:tcPr marL="68580" marR="68580" marT="0" marB="0" anchor="ctr"/>
                </a:tc>
                <a:tc>
                  <a:txBody>
                    <a:bodyPr/>
                    <a:lstStyle/>
                    <a:p>
                      <a:pPr algn="ctr">
                        <a:spcAft>
                          <a:spcPts val="0"/>
                        </a:spcAft>
                      </a:pPr>
                      <a:r>
                        <a:rPr lang="fi-FI" sz="1600">
                          <a:effectLst/>
                        </a:rPr>
                        <a:t>4 </a:t>
                      </a:r>
                      <a:endParaRPr lang="fi-FI" sz="1600">
                        <a:effectLst/>
                        <a:latin typeface="Times New Roman"/>
                        <a:ea typeface="Times New Roman"/>
                      </a:endParaRPr>
                    </a:p>
                  </a:txBody>
                  <a:tcPr marL="68580" marR="68580" marT="0" marB="0" anchor="ctr"/>
                </a:tc>
                <a:tc>
                  <a:txBody>
                    <a:bodyPr/>
                    <a:lstStyle/>
                    <a:p>
                      <a:pPr algn="ctr">
                        <a:spcAft>
                          <a:spcPts val="0"/>
                        </a:spcAft>
                      </a:pPr>
                      <a:r>
                        <a:rPr lang="fi-FI" sz="1600" dirty="0">
                          <a:solidFill>
                            <a:srgbClr val="FF0000"/>
                          </a:solidFill>
                          <a:effectLst/>
                        </a:rPr>
                        <a:t>3 </a:t>
                      </a:r>
                      <a:endParaRPr lang="fi-FI" sz="1600" dirty="0">
                        <a:solidFill>
                          <a:srgbClr val="FF0000"/>
                        </a:solidFill>
                        <a:effectLst/>
                        <a:latin typeface="Times New Roman"/>
                        <a:ea typeface="Times New Roman"/>
                      </a:endParaRPr>
                    </a:p>
                  </a:txBody>
                  <a:tcPr marL="68580" marR="68580" marT="0" marB="0" anchor="ctr"/>
                </a:tc>
                <a:tc>
                  <a:txBody>
                    <a:bodyPr/>
                    <a:lstStyle/>
                    <a:p>
                      <a:pPr>
                        <a:spcAft>
                          <a:spcPts val="0"/>
                        </a:spcAft>
                      </a:pPr>
                      <a:r>
                        <a:rPr lang="fi-FI" sz="1400" dirty="0">
                          <a:effectLst/>
                        </a:rPr>
                        <a:t>Laskin, </a:t>
                      </a:r>
                      <a:r>
                        <a:rPr lang="fi-FI" sz="1400" dirty="0" smtClean="0">
                          <a:effectLst/>
                        </a:rPr>
                        <a:t>laskinohjelmat</a:t>
                      </a:r>
                    </a:p>
                    <a:p>
                      <a:pPr>
                        <a:spcAft>
                          <a:spcPts val="0"/>
                        </a:spcAft>
                      </a:pPr>
                      <a:r>
                        <a:rPr lang="fi-FI" sz="1400" dirty="0" smtClean="0">
                          <a:effectLst/>
                        </a:rPr>
                        <a:t>taulukkokirja </a:t>
                      </a:r>
                      <a:endParaRPr lang="fi-FI" sz="14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01198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47260" y="1295635"/>
            <a:ext cx="9144000" cy="708025"/>
          </a:xfrm>
          <a:prstGeom prst="rect">
            <a:avLst/>
          </a:prstGeom>
          <a:noFill/>
          <a:ln w="9525">
            <a:noFill/>
            <a:miter lim="800000"/>
            <a:headEnd/>
            <a:tailEnd/>
          </a:ln>
        </p:spPr>
        <p:txBody>
          <a:bodyPr anchor="ctr">
            <a:spAutoFit/>
          </a:bodyPr>
          <a:lstStyle/>
          <a:p>
            <a:pPr algn="ctr">
              <a:defRPr/>
            </a:pPr>
            <a:r>
              <a:rPr lang="fi-FI" sz="4000" b="1" dirty="0" smtClean="0">
                <a:latin typeface="Calibri" pitchFamily="34" charset="0"/>
              </a:rPr>
              <a:t>Ainekohtaiset </a:t>
            </a:r>
            <a:r>
              <a:rPr lang="fi-FI" sz="4000" b="1" dirty="0">
                <a:latin typeface="Calibri" pitchFamily="34" charset="0"/>
              </a:rPr>
              <a:t>ohjeet…</a:t>
            </a:r>
          </a:p>
        </p:txBody>
      </p:sp>
      <p:sp>
        <p:nvSpPr>
          <p:cNvPr id="10" name="Tekstiruutu 9"/>
          <p:cNvSpPr txBox="1"/>
          <p:nvPr/>
        </p:nvSpPr>
        <p:spPr>
          <a:xfrm>
            <a:off x="7385185" y="0"/>
            <a:ext cx="1758815" cy="1569660"/>
          </a:xfrm>
          <a:prstGeom prst="rect">
            <a:avLst/>
          </a:prstGeom>
          <a:noFill/>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fi-FI"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B1</a:t>
            </a:r>
          </a:p>
        </p:txBody>
      </p:sp>
      <p:sp>
        <p:nvSpPr>
          <p:cNvPr id="13" name="Tekstiruutu 12"/>
          <p:cNvSpPr txBox="1"/>
          <p:nvPr/>
        </p:nvSpPr>
        <p:spPr>
          <a:xfrm>
            <a:off x="6516216" y="189895"/>
            <a:ext cx="1074333" cy="1569660"/>
          </a:xfrm>
          <a:prstGeom prst="rect">
            <a:avLst/>
          </a:prstGeom>
          <a:noFill/>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fi-FI"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p>
        </p:txBody>
      </p:sp>
      <p:sp>
        <p:nvSpPr>
          <p:cNvPr id="14" name="Tekstiruutu 13"/>
          <p:cNvSpPr txBox="1"/>
          <p:nvPr/>
        </p:nvSpPr>
        <p:spPr>
          <a:xfrm>
            <a:off x="7367225" y="994242"/>
            <a:ext cx="1758815" cy="1569660"/>
          </a:xfrm>
          <a:prstGeom prst="rect">
            <a:avLst/>
          </a:prstGeom>
          <a:noFill/>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fi-FI"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B2</a:t>
            </a:r>
          </a:p>
        </p:txBody>
      </p:sp>
      <p:sp>
        <p:nvSpPr>
          <p:cNvPr id="16" name="Rectangle 4"/>
          <p:cNvSpPr>
            <a:spLocks noChangeArrowheads="1"/>
          </p:cNvSpPr>
          <p:nvPr/>
        </p:nvSpPr>
        <p:spPr bwMode="auto">
          <a:xfrm>
            <a:off x="467544" y="2060948"/>
            <a:ext cx="83534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cs typeface="Arial" pitchFamily="34" charset="0"/>
              </a:defRPr>
            </a:lvl1pPr>
            <a:lvl2pPr marL="742950" indent="-285750" eaLnBrk="0" hangingPunct="0">
              <a:tabLst>
                <a:tab pos="4114800" algn="r"/>
                <a:tab pos="4800600" algn="r"/>
              </a:tabLst>
              <a:defRPr>
                <a:solidFill>
                  <a:schemeClr val="tx1"/>
                </a:solidFill>
                <a:latin typeface="Arial" pitchFamily="34" charset="0"/>
                <a:cs typeface="Arial" pitchFamily="34" charset="0"/>
              </a:defRPr>
            </a:lvl2pPr>
            <a:lvl3pPr marL="1143000" indent="-228600" eaLnBrk="0" hangingPunct="0">
              <a:tabLst>
                <a:tab pos="4114800" algn="r"/>
                <a:tab pos="4800600" algn="r"/>
              </a:tabLst>
              <a:defRPr>
                <a:solidFill>
                  <a:schemeClr val="tx1"/>
                </a:solidFill>
                <a:latin typeface="Arial" pitchFamily="34" charset="0"/>
                <a:cs typeface="Arial" pitchFamily="34" charset="0"/>
              </a:defRPr>
            </a:lvl3pPr>
            <a:lvl4pPr marL="1600200" indent="-228600" eaLnBrk="0" hangingPunct="0">
              <a:tabLst>
                <a:tab pos="4114800" algn="r"/>
                <a:tab pos="4800600" algn="r"/>
              </a:tabLst>
              <a:defRPr>
                <a:solidFill>
                  <a:schemeClr val="tx1"/>
                </a:solidFill>
                <a:latin typeface="Arial" pitchFamily="34" charset="0"/>
                <a:cs typeface="Arial" pitchFamily="34" charset="0"/>
              </a:defRPr>
            </a:lvl4pPr>
            <a:lvl5pPr marL="2057400" indent="-228600" eaLnBrk="0" hangingPunct="0">
              <a:tabLst>
                <a:tab pos="4114800" algn="r"/>
                <a:tab pos="4800600" algn="r"/>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cs typeface="Arial" pitchFamily="34" charset="0"/>
              </a:defRPr>
            </a:lvl9pPr>
          </a:lstStyle>
          <a:p>
            <a:pPr eaLnBrk="1" hangingPunct="1"/>
            <a:r>
              <a:rPr lang="fi-FI" altLang="fi-FI" sz="2400" b="1" dirty="0">
                <a:latin typeface="Calibri" pitchFamily="34" charset="0"/>
                <a:ea typeface="Times New Roman" pitchFamily="18" charset="0"/>
                <a:cs typeface="ArialMT" charset="0"/>
              </a:rPr>
              <a:t>Matematiikka</a:t>
            </a:r>
          </a:p>
          <a:p>
            <a:pPr eaLnBrk="1" hangingPunct="1"/>
            <a:endParaRPr lang="fi-FI" altLang="fi-FI" sz="1200"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Kokelas voi vastata sekä A-osan että B-osan tehtäviin, mutta kokeen alkaessa kokelaalla on käytössään vain osa koejärjestelmän ohjelmista.</a:t>
            </a:r>
          </a:p>
          <a:p>
            <a:pPr eaLnBrk="1" hangingPunct="1"/>
            <a:endParaRPr lang="fi-FI" altLang="fi-FI" dirty="0">
              <a:latin typeface="Calibri" pitchFamily="34" charset="0"/>
              <a:ea typeface="Times New Roman" pitchFamily="18" charset="0"/>
              <a:cs typeface="ArialMT" charset="0"/>
            </a:endParaRPr>
          </a:p>
          <a:p>
            <a:pPr eaLnBrk="1" hangingPunct="1"/>
            <a:r>
              <a:rPr lang="fi-FI" dirty="0">
                <a:latin typeface="Calibri" panose="020F0502020204030204" pitchFamily="34" charset="0"/>
                <a:cs typeface="Calibri" panose="020F0502020204030204" pitchFamily="34" charset="0"/>
              </a:rPr>
              <a:t>Palautettuaan A-osan kokelas saa käyttöönsä kaikki koejärjestelmästä löytyvät ohjelmat, ja voi jatkaa B-osaan vastaamista. A-osan palautettuaan kokelas näkee vain B-osan tehtävät, eikä voi enää palata vastaamaan A-osaan. </a:t>
            </a:r>
          </a:p>
          <a:p>
            <a:pPr eaLnBrk="1" hangingPunct="1"/>
            <a:endParaRPr lang="fi-FI" altLang="fi-FI" dirty="0">
              <a:latin typeface="Calibri" panose="020F0502020204030204" pitchFamily="34" charset="0"/>
              <a:ea typeface="Times New Roman" pitchFamily="18" charset="0"/>
              <a:cs typeface="Calibri" panose="020F0502020204030204" pitchFamily="34" charset="0"/>
            </a:endParaRPr>
          </a:p>
          <a:p>
            <a:pPr eaLnBrk="1" hangingPunct="1"/>
            <a:r>
              <a:rPr lang="fi-FI" altLang="fi-FI" dirty="0">
                <a:latin typeface="Calibri" panose="020F0502020204030204" pitchFamily="34" charset="0"/>
                <a:ea typeface="Times New Roman" pitchFamily="18" charset="0"/>
                <a:cs typeface="Calibri" panose="020F0502020204030204" pitchFamily="34" charset="0"/>
              </a:rPr>
              <a:t>A-osan palautukselle ei ole aikarajaa. A-osan palautettuaan kokelas saa halutessaan käyttöönsä erillisen laskimen. Valvoja tarkistaa kokelaan palauttaneen A-osan ja koepöytäkirjan huomautuksia-kenttään merkitään aika, jolloin kokelas on saanut erillisen laskimen käyttöönsä. </a:t>
            </a:r>
          </a:p>
          <a:p>
            <a:pPr eaLnBrk="1" hangingPunct="1"/>
            <a:endParaRPr lang="fi-FI" altLang="fi-FI" dirty="0">
              <a:latin typeface="Calibri" panose="020F0502020204030204" pitchFamily="34" charset="0"/>
              <a:ea typeface="Times New Roman" pitchFamily="18" charset="0"/>
              <a:cs typeface="Calibri" panose="020F0502020204030204" pitchFamily="34" charset="0"/>
            </a:endParaRPr>
          </a:p>
          <a:p>
            <a:pPr eaLnBrk="1" hangingPunct="1"/>
            <a:r>
              <a:rPr lang="fi-FI" altLang="fi-FI" dirty="0">
                <a:latin typeface="Calibri" panose="020F0502020204030204" pitchFamily="34" charset="0"/>
                <a:ea typeface="Times New Roman" pitchFamily="18" charset="0"/>
                <a:cs typeface="Calibri" panose="020F0502020204030204" pitchFamily="34" charset="0"/>
              </a:rPr>
              <a:t>Jos kokelas jättää B1- tai B2-osassa arvosteltavaksi enemmän kuin kolme(3) tehtävää, katsotaan lopullisen pistemäärän muodostuvan niistä kolmesta tehtävästä, joiden pistesumma on pienin.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0849" y="1281113"/>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Ainekohtaiset ohjeet</a:t>
            </a:r>
          </a:p>
        </p:txBody>
      </p:sp>
      <p:sp>
        <p:nvSpPr>
          <p:cNvPr id="43011" name="Rectangle 4"/>
          <p:cNvSpPr>
            <a:spLocks noChangeArrowheads="1"/>
          </p:cNvSpPr>
          <p:nvPr/>
        </p:nvSpPr>
        <p:spPr bwMode="auto">
          <a:xfrm>
            <a:off x="604342" y="1989138"/>
            <a:ext cx="813727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b="1" dirty="0">
                <a:latin typeface="Calibri" pitchFamily="34" charset="0"/>
                <a:ea typeface="Times New Roman" pitchFamily="18" charset="0"/>
                <a:cs typeface="ArialMT" charset="0"/>
              </a:rPr>
              <a:t>Vieraat kielet</a:t>
            </a:r>
          </a:p>
          <a:p>
            <a:endParaRPr lang="fi-FI" altLang="fi-FI"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Kielikokeeseen sisältyy seuraavia </a:t>
            </a:r>
          </a:p>
          <a:p>
            <a:pPr eaLnBrk="1" hangingPunct="1"/>
            <a:r>
              <a:rPr lang="fi-FI" altLang="fi-FI" dirty="0">
                <a:latin typeface="Calibri" pitchFamily="34" charset="0"/>
                <a:ea typeface="Times New Roman" pitchFamily="18" charset="0"/>
                <a:cs typeface="ArialMT" charset="0"/>
              </a:rPr>
              <a:t>kielitaidon osa-alueita mittaavia tehtäviä:</a:t>
            </a:r>
          </a:p>
          <a:p>
            <a:pPr marL="285750" indent="-285750" eaLnBrk="1" hangingPunct="1">
              <a:buFont typeface="Wingdings" panose="05000000000000000000" pitchFamily="2" charset="2"/>
              <a:buChar char="§"/>
            </a:pPr>
            <a:r>
              <a:rPr lang="fi-FI" altLang="fi-FI" dirty="0">
                <a:latin typeface="Calibri" pitchFamily="34" charset="0"/>
                <a:ea typeface="Times New Roman" pitchFamily="18" charset="0"/>
                <a:cs typeface="ArialMT" charset="0"/>
              </a:rPr>
              <a:t>kuullun ymmärtäminen                        </a:t>
            </a:r>
          </a:p>
          <a:p>
            <a:pPr marL="285750" indent="-285750" eaLnBrk="1" hangingPunct="1">
              <a:buFont typeface="Wingdings" panose="05000000000000000000" pitchFamily="2" charset="2"/>
              <a:buChar char="§"/>
            </a:pPr>
            <a:r>
              <a:rPr lang="fi-FI" altLang="fi-FI" dirty="0">
                <a:latin typeface="Calibri" pitchFamily="34" charset="0"/>
                <a:ea typeface="Times New Roman" pitchFamily="18" charset="0"/>
                <a:cs typeface="ArialMT" charset="0"/>
              </a:rPr>
              <a:t>luetun ymmärtäminen        </a:t>
            </a:r>
          </a:p>
          <a:p>
            <a:pPr marL="285750" indent="-285750" eaLnBrk="1" hangingPunct="1">
              <a:buFont typeface="Wingdings" panose="05000000000000000000" pitchFamily="2" charset="2"/>
              <a:buChar char="§"/>
            </a:pPr>
            <a:r>
              <a:rPr lang="fi-FI" altLang="fi-FI" dirty="0">
                <a:latin typeface="Calibri" pitchFamily="34" charset="0"/>
                <a:ea typeface="Times New Roman" pitchFamily="18" charset="0"/>
                <a:cs typeface="ArialMT" charset="0"/>
              </a:rPr>
              <a:t>kirjallinen tuottaminen                             </a:t>
            </a:r>
          </a:p>
          <a:p>
            <a:pPr marL="285750" indent="-285750" eaLnBrk="1" hangingPunct="1">
              <a:buFont typeface="Wingdings" panose="05000000000000000000" pitchFamily="2" charset="2"/>
              <a:buChar char="§"/>
            </a:pPr>
            <a:r>
              <a:rPr lang="fi-FI" altLang="fi-FI" dirty="0">
                <a:latin typeface="Calibri" pitchFamily="34" charset="0"/>
                <a:ea typeface="Times New Roman" pitchFamily="18" charset="0"/>
                <a:cs typeface="ArialMT" charset="0"/>
              </a:rPr>
              <a:t>sanaston ja rakenteiden hallinta</a:t>
            </a:r>
          </a:p>
          <a:p>
            <a:pPr marL="285750" indent="-285750" eaLnBrk="1" hangingPunct="1">
              <a:buFont typeface="Wingdings" panose="05000000000000000000" pitchFamily="2" charset="2"/>
              <a:buChar char="§"/>
            </a:pPr>
            <a:endParaRPr lang="fi-FI" altLang="fi-FI" dirty="0">
              <a:latin typeface="Calibri" pitchFamily="34" charset="0"/>
              <a:ea typeface="Times New Roman" pitchFamily="18" charset="0"/>
              <a:cs typeface="ArialMT" charset="0"/>
            </a:endParaRPr>
          </a:p>
          <a:p>
            <a:pPr eaLnBrk="1" hangingPunct="1"/>
            <a:r>
              <a:rPr lang="fi-FI" altLang="fi-FI" dirty="0">
                <a:latin typeface="Calibri" pitchFamily="34" charset="0"/>
                <a:ea typeface="Times New Roman" pitchFamily="18" charset="0"/>
                <a:cs typeface="ArialMT" charset="0"/>
              </a:rPr>
              <a:t>Jos kokeeseen sisältyy kuullun ymmärtämistä mittaavia tehtäviä, kokelaan on jätettävä arvosteltavaksi suoritus </a:t>
            </a:r>
            <a:r>
              <a:rPr lang="fi-FI" altLang="fi-FI" dirty="0" err="1">
                <a:latin typeface="Calibri" pitchFamily="34" charset="0"/>
                <a:ea typeface="Times New Roman" pitchFamily="18" charset="0"/>
                <a:cs typeface="ArialMT" charset="0"/>
              </a:rPr>
              <a:t>kuullunymmärtämisen</a:t>
            </a:r>
            <a:r>
              <a:rPr lang="fi-FI" altLang="fi-FI" dirty="0">
                <a:latin typeface="Calibri" pitchFamily="34" charset="0"/>
                <a:ea typeface="Times New Roman" pitchFamily="18" charset="0"/>
                <a:cs typeface="ArialMT" charset="0"/>
              </a:rPr>
              <a:t> tehtäväkokonaisuudesta sekä lisäksi suoritus ainakin yhtä muuta osa-aluetta mittaavasta tehtäväkokonaisuudesta, jotta koesuoritus olisi hyväksytty.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27584" y="1412776"/>
            <a:ext cx="7560840" cy="830997"/>
          </a:xfrm>
          <a:prstGeom prst="rect">
            <a:avLst/>
          </a:prstGeom>
        </p:spPr>
        <p:txBody>
          <a:bodyPr wrap="square">
            <a:spAutoFit/>
          </a:bodyPr>
          <a:lstStyle/>
          <a:p>
            <a:pPr algn="ctr">
              <a:defRPr/>
            </a:pPr>
            <a:r>
              <a:rPr lang="fi-FI" sz="2400" b="1" dirty="0">
                <a:latin typeface="Calibri" pitchFamily="34" charset="0"/>
              </a:rPr>
              <a:t>Koesuoritusta heikentävän syyn </a:t>
            </a:r>
          </a:p>
          <a:p>
            <a:pPr algn="ctr">
              <a:defRPr/>
            </a:pPr>
            <a:r>
              <a:rPr lang="fi-FI" sz="2400" b="1" dirty="0">
                <a:latin typeface="Calibri" pitchFamily="34" charset="0"/>
              </a:rPr>
              <a:t>huomioon ottaminen ylioppilastutkinnossa</a:t>
            </a:r>
          </a:p>
        </p:txBody>
      </p:sp>
      <p:sp>
        <p:nvSpPr>
          <p:cNvPr id="3" name="Suorakulmio 2"/>
          <p:cNvSpPr/>
          <p:nvPr/>
        </p:nvSpPr>
        <p:spPr>
          <a:xfrm>
            <a:off x="611560" y="2492896"/>
            <a:ext cx="7776864" cy="3384376"/>
          </a:xfrm>
          <a:prstGeom prst="rect">
            <a:avLst/>
          </a:prstGeom>
        </p:spPr>
        <p:txBody>
          <a:bodyPr wrap="square">
            <a:spAutoFit/>
          </a:bodyPr>
          <a:lstStyle/>
          <a:p>
            <a:pPr eaLnBrk="1" hangingPunct="1"/>
            <a:r>
              <a:rPr lang="fi-FI" altLang="fi-FI" dirty="0">
                <a:latin typeface="Calibri" pitchFamily="34" charset="0"/>
              </a:rPr>
              <a:t>Kokelas voi </a:t>
            </a:r>
            <a:r>
              <a:rPr lang="fi-FI" altLang="fi-FI" b="1" dirty="0">
                <a:latin typeface="Calibri" pitchFamily="34" charset="0"/>
              </a:rPr>
              <a:t>sairauden, vamman, lukemisen ja kirjoittamisen erityisvaikeuden, vieraskielisyyden</a:t>
            </a:r>
            <a:r>
              <a:rPr lang="fi-FI" altLang="fi-FI" dirty="0">
                <a:latin typeface="Calibri" pitchFamily="34" charset="0"/>
              </a:rPr>
              <a:t> taikka muun niihin rinnastettavan syyn vuoksi suorittaa ylioppilastutkinnon kokeet poikkeavasti. </a:t>
            </a:r>
          </a:p>
          <a:p>
            <a:pPr eaLnBrk="1" hangingPunct="1"/>
            <a:r>
              <a:rPr lang="fi-FI" altLang="fi-FI" b="1" dirty="0">
                <a:latin typeface="Calibri" pitchFamily="34" charset="0"/>
              </a:rPr>
              <a:t>Erityisjärjestelyiden</a:t>
            </a:r>
            <a:r>
              <a:rPr lang="fi-FI" altLang="fi-FI" dirty="0">
                <a:latin typeface="Calibri" pitchFamily="34" charset="0"/>
              </a:rPr>
              <a:t> tarkoituksena on luoda kokelaille kohtuulliset ja yhdenvertaiset mahdollisuudet  kokeiden  suorittamiseen.  Erityisjärjestelyiden  sisältö  määräytyy  tapauskohtaisesti  syiden  luonteen  ja  niiden  aiheuttamien  vaikeuksien  asteen  mukaisesti.  Lukio-opinnoissa  tai  muissa opinnoissa havaittu tuen tarve ja toteutetut tukitoimet toimivat yhtenä perusteena erityisjärjestelyiden tarvetta arvioitaessa. </a:t>
            </a:r>
          </a:p>
          <a:p>
            <a:pPr eaLnBrk="1" hangingPunct="1"/>
            <a:r>
              <a:rPr lang="fi-FI" altLang="fi-FI" b="1" dirty="0">
                <a:latin typeface="Calibri" pitchFamily="34" charset="0"/>
              </a:rPr>
              <a:t>Poikkeavaa arvostelua </a:t>
            </a:r>
            <a:r>
              <a:rPr lang="fi-FI" altLang="fi-FI" dirty="0">
                <a:latin typeface="Calibri" pitchFamily="34" charset="0"/>
              </a:rPr>
              <a:t>sovelletaan vain, jos erityisjärjestelyitä ei voida pitää riittävinä turvaamaan kokeen yhtäläisiä suorittamismahdollisuuksia, riippumatta siitä, onko erityisjärjestelyitä haettu tai käytetty. </a:t>
            </a:r>
          </a:p>
        </p:txBody>
      </p:sp>
    </p:spTree>
    <p:extLst>
      <p:ext uri="{BB962C8B-B14F-4D97-AF65-F5344CB8AC3E}">
        <p14:creationId xmlns:p14="http://schemas.microsoft.com/office/powerpoint/2010/main" val="2454781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629840" y="1989138"/>
            <a:ext cx="7830591" cy="4985980"/>
          </a:xfrm>
          <a:prstGeom prst="rect">
            <a:avLst/>
          </a:prstGeom>
        </p:spPr>
        <p:txBody>
          <a:bodyPr wrap="square">
            <a:spAutoFit/>
          </a:bodyPr>
          <a:lstStyle/>
          <a:p>
            <a:r>
              <a:rPr lang="fi-FI" b="1" dirty="0">
                <a:solidFill>
                  <a:srgbClr val="FF0000"/>
                </a:solidFill>
                <a:latin typeface="Calibri" panose="020F0502020204030204" pitchFamily="34" charset="0"/>
              </a:rPr>
              <a:t>Opiskelijan tulee itse ottaa mukaan:</a:t>
            </a:r>
          </a:p>
          <a:p>
            <a:pPr marL="285750" indent="-285750">
              <a:buFont typeface="Arial" panose="020B0604020202020204" pitchFamily="34" charset="0"/>
              <a:buChar char="•"/>
            </a:pPr>
            <a:r>
              <a:rPr lang="fi-FI" dirty="0">
                <a:latin typeface="Calibri" panose="020F0502020204030204" pitchFamily="34" charset="0"/>
              </a:rPr>
              <a:t>Oma tietokone</a:t>
            </a:r>
          </a:p>
          <a:p>
            <a:pPr marL="285750" indent="-285750">
              <a:buFont typeface="Arial" panose="020B0604020202020204" pitchFamily="34" charset="0"/>
              <a:buChar char="•"/>
            </a:pPr>
            <a:r>
              <a:rPr lang="fi-FI" dirty="0">
                <a:latin typeface="Calibri" panose="020F0502020204030204" pitchFamily="34" charset="0"/>
              </a:rPr>
              <a:t>Laturi</a:t>
            </a:r>
          </a:p>
          <a:p>
            <a:pPr marL="285750" indent="-285750">
              <a:buFont typeface="Arial" panose="020B0604020202020204" pitchFamily="34" charset="0"/>
              <a:buChar char="•"/>
            </a:pPr>
            <a:r>
              <a:rPr lang="fi-FI" dirty="0">
                <a:latin typeface="Calibri" panose="020F0502020204030204" pitchFamily="34" charset="0"/>
              </a:rPr>
              <a:t>Kuulokkeet (langalliset)</a:t>
            </a:r>
          </a:p>
          <a:p>
            <a:pPr marL="285750" indent="-285750">
              <a:buFont typeface="Arial" panose="020B0604020202020204" pitchFamily="34" charset="0"/>
              <a:buChar char="•"/>
            </a:pPr>
            <a:r>
              <a:rPr lang="fi-FI" dirty="0">
                <a:latin typeface="Calibri" panose="020F0502020204030204" pitchFamily="34" charset="0"/>
              </a:rPr>
              <a:t>Tarvittaessa FJ45-adapteri (langallista verkkoa varten</a:t>
            </a:r>
            <a:r>
              <a:rPr lang="fi-FI" dirty="0" smtClean="0">
                <a:latin typeface="Calibri" panose="020F0502020204030204" pitchFamily="34" charset="0"/>
              </a:rPr>
              <a:t>)</a:t>
            </a:r>
          </a:p>
          <a:p>
            <a:pPr marL="285750" indent="-285750">
              <a:buFont typeface="Arial" panose="020B0604020202020204" pitchFamily="34" charset="0"/>
              <a:buChar char="•"/>
            </a:pPr>
            <a:r>
              <a:rPr lang="fi-FI" dirty="0">
                <a:latin typeface="Calibri" panose="020F0502020204030204" pitchFamily="34" charset="0"/>
              </a:rPr>
              <a:t>(halutessaan: näppäimistö, langallinen hiiri</a:t>
            </a:r>
            <a:r>
              <a:rPr lang="fi-FI" dirty="0" smtClean="0">
                <a:latin typeface="Calibri" panose="020F0502020204030204" pitchFamily="34" charset="0"/>
              </a:rPr>
              <a:t>)</a:t>
            </a:r>
            <a:endParaRPr lang="fi-FI" dirty="0">
              <a:latin typeface="Calibri" panose="020F0502020204030204" pitchFamily="34" charset="0"/>
            </a:endParaRPr>
          </a:p>
          <a:p>
            <a:pPr marL="285750" indent="-285750">
              <a:buFont typeface="Arial" panose="020B0604020202020204" pitchFamily="34" charset="0"/>
              <a:buChar char="•"/>
            </a:pPr>
            <a:endParaRPr lang="fi-FI" dirty="0">
              <a:latin typeface="Calibri" panose="020F0502020204030204" pitchFamily="34" charset="0"/>
            </a:endParaRPr>
          </a:p>
          <a:p>
            <a:r>
              <a:rPr lang="fi-FI" dirty="0">
                <a:latin typeface="Calibri" panose="020F0502020204030204" pitchFamily="34" charset="0"/>
              </a:rPr>
              <a:t>Kokelas vastaa myös siitä, että hänellä on kokeessa riittävän laadukkaat </a:t>
            </a:r>
            <a:r>
              <a:rPr lang="fi-FI" b="1" dirty="0">
                <a:latin typeface="Calibri" panose="020F0502020204030204" pitchFamily="34" charset="0"/>
              </a:rPr>
              <a:t>kuulokkeet</a:t>
            </a:r>
            <a:r>
              <a:rPr lang="fi-FI" dirty="0">
                <a:latin typeface="Calibri" panose="020F0502020204030204" pitchFamily="34" charset="0"/>
              </a:rPr>
              <a:t>. Kuulokkeet on valittava siten, että niistä kuunneltavat äänet kuuluvat mahdollisimman vaimeasti ympäristöön. Kokeen valvojilla on oikeus estää häiritsevien kuulokkeiden käyttö. Lukion rehtori voi tarvittaessa vaatia, että kuulokkeet tarkistetaan etukäteen.</a:t>
            </a:r>
          </a:p>
          <a:p>
            <a:endParaRPr lang="fi-FI" dirty="0">
              <a:latin typeface="Calibri" panose="020F0502020204030204" pitchFamily="34" charset="0"/>
            </a:endParaRPr>
          </a:p>
          <a:p>
            <a:pPr algn="r"/>
            <a:r>
              <a:rPr lang="fi-FI" sz="2400" b="1" dirty="0">
                <a:solidFill>
                  <a:srgbClr val="C00000"/>
                </a:solidFill>
                <a:latin typeface="Calibri" panose="020F0502020204030204" pitchFamily="34" charset="0"/>
              </a:rPr>
              <a:t>Langattomien laitteiden käyttö on kielletty</a:t>
            </a:r>
            <a:r>
              <a:rPr lang="fi-FI" sz="2400" b="1" dirty="0" smtClean="0">
                <a:solidFill>
                  <a:srgbClr val="C00000"/>
                </a:solidFill>
                <a:latin typeface="Calibri" panose="020F0502020204030204" pitchFamily="34" charset="0"/>
              </a:rPr>
              <a:t>!</a:t>
            </a:r>
          </a:p>
          <a:p>
            <a:pPr algn="r"/>
            <a:r>
              <a:rPr lang="fi-FI" b="1" dirty="0">
                <a:solidFill>
                  <a:srgbClr val="C00000"/>
                </a:solidFill>
                <a:latin typeface="Calibri" panose="020F0502020204030204" pitchFamily="34" charset="0"/>
                <a:cs typeface="Calibri" panose="020F0502020204030204" pitchFamily="34" charset="0"/>
              </a:rPr>
              <a:t>EI BLUETOOTH OMINAISUUKSIA!</a:t>
            </a:r>
            <a:endParaRPr lang="fi-FI" dirty="0">
              <a:solidFill>
                <a:srgbClr val="C00000"/>
              </a:solidFill>
              <a:latin typeface="Calibri" panose="020F0502020204030204" pitchFamily="34" charset="0"/>
              <a:cs typeface="Calibri" panose="020F0502020204030204" pitchFamily="34" charset="0"/>
            </a:endParaRPr>
          </a:p>
          <a:p>
            <a:pPr algn="r"/>
            <a:endParaRPr lang="fi-FI" sz="2400" b="1" dirty="0">
              <a:solidFill>
                <a:srgbClr val="C00000"/>
              </a:solidFill>
              <a:latin typeface="Calibri" panose="020F0502020204030204" pitchFamily="34" charset="0"/>
            </a:endParaRPr>
          </a:p>
          <a:p>
            <a:r>
              <a:rPr lang="fi-FI" dirty="0">
                <a:latin typeface="Calibri" panose="020F0502020204030204" pitchFamily="34" charset="0"/>
              </a:rPr>
              <a:t>	</a:t>
            </a:r>
          </a:p>
        </p:txBody>
      </p:sp>
      <p:sp>
        <p:nvSpPr>
          <p:cNvPr id="3" name="Text Box 4"/>
          <p:cNvSpPr txBox="1">
            <a:spLocks noChangeArrowheads="1"/>
          </p:cNvSpPr>
          <p:nvPr/>
        </p:nvSpPr>
        <p:spPr bwMode="auto">
          <a:xfrm>
            <a:off x="-26865" y="1340768"/>
            <a:ext cx="9144000" cy="688975"/>
          </a:xfrm>
          <a:prstGeom prst="rect">
            <a:avLst/>
          </a:prstGeom>
          <a:noFill/>
          <a:ln w="9525">
            <a:noFill/>
            <a:miter lim="800000"/>
            <a:headEnd/>
            <a:tailEnd/>
          </a:ln>
        </p:spPr>
        <p:txBody>
          <a:bodyPr/>
          <a:lstStyle/>
          <a:p>
            <a:pPr algn="ctr">
              <a:spcBef>
                <a:spcPct val="50000"/>
              </a:spcBef>
              <a:defRPr/>
            </a:pPr>
            <a:r>
              <a:rPr lang="fi-FI" sz="4000" b="1" dirty="0">
                <a:latin typeface="Calibri" pitchFamily="34" charset="0"/>
              </a:rPr>
              <a:t>Koetarvikkeet</a:t>
            </a:r>
          </a:p>
        </p:txBody>
      </p:sp>
      <p:pic>
        <p:nvPicPr>
          <p:cNvPr id="4" name="Picture 9" descr="http://4.bp.blogspot.com/-6THdkdVNNBQ/VNO4_W9ElFI/AAAAAAAAP2Q/s5Ngw3QHtkM/s1600/CadMouse_ISO_Right_Front_RGB.pn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417" b="18143"/>
          <a:stretch/>
        </p:blipFill>
        <p:spPr bwMode="auto">
          <a:xfrm>
            <a:off x="0" y="5157192"/>
            <a:ext cx="3173916" cy="182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33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539552" y="2204864"/>
            <a:ext cx="7776864" cy="3970318"/>
          </a:xfrm>
          <a:prstGeom prst="rect">
            <a:avLst/>
          </a:prstGeom>
        </p:spPr>
        <p:txBody>
          <a:bodyPr wrap="square">
            <a:spAutoFit/>
          </a:bodyPr>
          <a:lstStyle/>
          <a:p>
            <a:pPr marL="285750" indent="-285750">
              <a:buFont typeface="Arial" panose="020B0604020202020204" pitchFamily="34" charset="0"/>
              <a:buChar char="•"/>
            </a:pPr>
            <a:r>
              <a:rPr lang="fi-FI" sz="2000" dirty="0">
                <a:latin typeface="Calibri" panose="020F0502020204030204" pitchFamily="34" charset="0"/>
              </a:rPr>
              <a:t>Kokelas voi käyttää konseptipaperia vastauksen luonnosteluun. Kokelaan pöydälle on valmiiksi jaettu luonnospaperi. Luonnospaperia saa lisää 1. valvojalta.</a:t>
            </a:r>
          </a:p>
          <a:p>
            <a:pPr marL="285750" indent="-285750">
              <a:buFont typeface="Arial" panose="020B0604020202020204" pitchFamily="34" charset="0"/>
              <a:buChar char="•"/>
            </a:pPr>
            <a:r>
              <a:rPr lang="fi-FI" sz="2000" dirty="0">
                <a:latin typeface="Calibri" panose="020F0502020204030204" pitchFamily="34" charset="0"/>
              </a:rPr>
              <a:t>Käytetyissä luonnospapereissa tulee olla kokelaan nimi ja allekirjoitus.</a:t>
            </a:r>
          </a:p>
          <a:p>
            <a:pPr marL="285750" indent="-285750">
              <a:buFont typeface="Arial" panose="020B0604020202020204" pitchFamily="34" charset="0"/>
              <a:buChar char="•"/>
            </a:pPr>
            <a:r>
              <a:rPr lang="fi-FI" sz="2000" dirty="0">
                <a:latin typeface="Calibri" panose="020F0502020204030204" pitchFamily="34" charset="0"/>
              </a:rPr>
              <a:t>Kokelas voi halutessaan tuoda luonnostelua varten tavanomaisia välineitä, kuten kyniä, viivoittimia, harppeja jne. </a:t>
            </a:r>
          </a:p>
          <a:p>
            <a:pPr marL="285750" indent="-285750">
              <a:buFont typeface="Arial" panose="020B0604020202020204" pitchFamily="34" charset="0"/>
              <a:buChar char="•"/>
            </a:pPr>
            <a:r>
              <a:rPr lang="fi-FI" sz="2000" dirty="0">
                <a:latin typeface="Calibri" panose="020F0502020204030204" pitchFamily="34" charset="0"/>
              </a:rPr>
              <a:t>Kaikki kokelaan kokeessa käyttämät paperit tulkitaan luonnoksiksi. Luonnoksia ei normaalisti oteta arvostelussa huomioon. </a:t>
            </a:r>
          </a:p>
          <a:p>
            <a:endParaRPr lang="fi-FI" sz="2000" dirty="0">
              <a:latin typeface="Calibri" panose="020F0502020204030204" pitchFamily="34" charset="0"/>
            </a:endParaRPr>
          </a:p>
          <a:p>
            <a:endParaRPr lang="fi-FI" sz="2000" dirty="0">
              <a:latin typeface="Calibri" panose="020F0502020204030204" pitchFamily="34" charset="0"/>
            </a:endParaRPr>
          </a:p>
          <a:p>
            <a:pPr algn="ctr"/>
            <a:r>
              <a:rPr lang="fi-FI" sz="2000" b="1" dirty="0">
                <a:solidFill>
                  <a:srgbClr val="C00000"/>
                </a:solidFill>
                <a:latin typeface="Calibri" panose="020F0502020204030204" pitchFamily="34" charset="0"/>
              </a:rPr>
              <a:t>Koetilaan ei saa tuoda </a:t>
            </a:r>
            <a:endParaRPr lang="fi-FI" sz="2000" b="1" dirty="0" smtClean="0">
              <a:solidFill>
                <a:srgbClr val="C00000"/>
              </a:solidFill>
              <a:latin typeface="Calibri" panose="020F0502020204030204" pitchFamily="34" charset="0"/>
            </a:endParaRPr>
          </a:p>
          <a:p>
            <a:pPr algn="ctr"/>
            <a:r>
              <a:rPr lang="fi-FI" sz="2000" b="1" dirty="0" smtClean="0">
                <a:solidFill>
                  <a:srgbClr val="C00000"/>
                </a:solidFill>
                <a:latin typeface="Calibri" panose="020F0502020204030204" pitchFamily="34" charset="0"/>
              </a:rPr>
              <a:t>mitään papereita, nenäliinoja </a:t>
            </a:r>
            <a:r>
              <a:rPr lang="fi-FI" sz="2000" b="1" dirty="0">
                <a:solidFill>
                  <a:srgbClr val="C00000"/>
                </a:solidFill>
                <a:latin typeface="Calibri" panose="020F0502020204030204" pitchFamily="34" charset="0"/>
              </a:rPr>
              <a:t>tai eväskääreitä.</a:t>
            </a:r>
            <a:r>
              <a:rPr lang="fi-FI" sz="3200" b="1" dirty="0">
                <a:solidFill>
                  <a:srgbClr val="C00000"/>
                </a:solidFill>
                <a:latin typeface="Calibri" panose="020F0502020204030204" pitchFamily="34" charset="0"/>
              </a:rPr>
              <a:t> </a:t>
            </a:r>
          </a:p>
        </p:txBody>
      </p:sp>
      <p:sp>
        <p:nvSpPr>
          <p:cNvPr id="3" name="Suorakulmio 2"/>
          <p:cNvSpPr/>
          <p:nvPr/>
        </p:nvSpPr>
        <p:spPr>
          <a:xfrm>
            <a:off x="2134439" y="1484784"/>
            <a:ext cx="4587090" cy="461665"/>
          </a:xfrm>
          <a:prstGeom prst="rect">
            <a:avLst/>
          </a:prstGeom>
        </p:spPr>
        <p:txBody>
          <a:bodyPr wrap="none">
            <a:spAutoFit/>
          </a:bodyPr>
          <a:lstStyle/>
          <a:p>
            <a:pPr algn="ctr">
              <a:spcBef>
                <a:spcPct val="50000"/>
              </a:spcBef>
              <a:defRPr/>
            </a:pPr>
            <a:r>
              <a:rPr lang="fi-FI" sz="2400" b="1" dirty="0">
                <a:latin typeface="Calibri" pitchFamily="34" charset="0"/>
              </a:rPr>
              <a:t>Muut koetarvikkeet ja apuvälineet</a:t>
            </a:r>
          </a:p>
        </p:txBody>
      </p:sp>
      <p:pic>
        <p:nvPicPr>
          <p:cNvPr id="4" name="Picture 9" descr="http://4.bp.blogspot.com/-6THdkdVNNBQ/VNO4_W9ElFI/AAAAAAAAP2Q/s5Ngw3QHtkM/s1600/CadMouse_ISO_Right_Front_RGB.pn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417" b="18143"/>
          <a:stretch/>
        </p:blipFill>
        <p:spPr bwMode="auto">
          <a:xfrm>
            <a:off x="0" y="5589240"/>
            <a:ext cx="2421743" cy="13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68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629840" y="1989138"/>
            <a:ext cx="8118624" cy="4247317"/>
          </a:xfrm>
          <a:prstGeom prst="rect">
            <a:avLst/>
          </a:prstGeom>
        </p:spPr>
        <p:txBody>
          <a:bodyPr wrap="square">
            <a:spAutoFit/>
          </a:bodyPr>
          <a:lstStyle/>
          <a:p>
            <a:endParaRPr lang="fi-FI" b="1" dirty="0" smtClean="0">
              <a:latin typeface="Calibri" panose="020F0502020204030204" pitchFamily="34" charset="0"/>
            </a:endParaRPr>
          </a:p>
          <a:p>
            <a:pPr marL="342900" indent="-342900">
              <a:buFont typeface="+mj-lt"/>
              <a:buAutoNum type="arabicPeriod"/>
            </a:pPr>
            <a:r>
              <a:rPr lang="fi-FI" dirty="0">
                <a:latin typeface="Calibri" panose="020F0502020204030204" pitchFamily="34" charset="0"/>
              </a:rPr>
              <a:t>Saavuttuaan koetilaan kokelaat liittävät koneensa </a:t>
            </a:r>
            <a:r>
              <a:rPr lang="fi-FI" b="1" dirty="0">
                <a:latin typeface="Calibri" panose="020F0502020204030204" pitchFamily="34" charset="0"/>
              </a:rPr>
              <a:t>sähkönsyöttöön</a:t>
            </a:r>
            <a:r>
              <a:rPr lang="fi-FI" dirty="0">
                <a:latin typeface="Calibri" panose="020F0502020204030204" pitchFamily="34" charset="0"/>
              </a:rPr>
              <a:t>. Kaikki päätelaitteet on liitettävä sähkönsyöttöön. Kokeen aloittaminen päätelaitteen akkuvirran avulla </a:t>
            </a:r>
            <a:r>
              <a:rPr lang="fi-FI" b="1" dirty="0">
                <a:latin typeface="Calibri" panose="020F0502020204030204" pitchFamily="34" charset="0"/>
              </a:rPr>
              <a:t>ei ole sallittua</a:t>
            </a:r>
            <a:r>
              <a:rPr lang="fi-FI" dirty="0">
                <a:latin typeface="Calibri" panose="020F0502020204030204" pitchFamily="34" charset="0"/>
              </a:rPr>
              <a:t>, koska liitosten tekeminen myöhemmin kokeen aikana tuo koesaliin tarpeetonta häiriötä.</a:t>
            </a:r>
            <a:br>
              <a:rPr lang="fi-FI" dirty="0">
                <a:latin typeface="Calibri" panose="020F0502020204030204" pitchFamily="34" charset="0"/>
              </a:rPr>
            </a:br>
            <a:r>
              <a:rPr lang="fi-FI" b="1" dirty="0">
                <a:latin typeface="Calibri" panose="020F0502020204030204" pitchFamily="34" charset="0"/>
              </a:rPr>
              <a:t>Kuulokkeet</a:t>
            </a:r>
            <a:r>
              <a:rPr lang="fi-FI" dirty="0">
                <a:latin typeface="Calibri" panose="020F0502020204030204" pitchFamily="34" charset="0"/>
              </a:rPr>
              <a:t> liitetään </a:t>
            </a:r>
            <a:r>
              <a:rPr lang="fi-FI" b="1" dirty="0">
                <a:latin typeface="Calibri" panose="020F0502020204030204" pitchFamily="34" charset="0"/>
              </a:rPr>
              <a:t>päätelaitteeseen</a:t>
            </a:r>
            <a:r>
              <a:rPr lang="fi-FI" dirty="0">
                <a:latin typeface="Calibri" panose="020F0502020204030204" pitchFamily="34" charset="0"/>
              </a:rPr>
              <a:t>. Kokelaat liittävät päätelaitteensa </a:t>
            </a:r>
            <a:r>
              <a:rPr lang="fi-FI" b="1" dirty="0">
                <a:latin typeface="Calibri" panose="020F0502020204030204" pitchFamily="34" charset="0"/>
              </a:rPr>
              <a:t>verkkoon</a:t>
            </a:r>
            <a:r>
              <a:rPr lang="fi-FI" dirty="0">
                <a:latin typeface="Calibri" panose="020F0502020204030204" pitchFamily="34" charset="0"/>
              </a:rPr>
              <a:t>.</a:t>
            </a:r>
          </a:p>
          <a:p>
            <a:pPr marL="342900" indent="-342900">
              <a:buFont typeface="+mj-lt"/>
              <a:buAutoNum type="arabicPeriod"/>
            </a:pPr>
            <a:r>
              <a:rPr lang="fi-FI" dirty="0">
                <a:latin typeface="Calibri" panose="020F0502020204030204" pitchFamily="34" charset="0"/>
              </a:rPr>
              <a:t>Tämän jälkeen kokelaat </a:t>
            </a:r>
            <a:r>
              <a:rPr lang="fi-FI" b="1" dirty="0">
                <a:latin typeface="Calibri" panose="020F0502020204030204" pitchFamily="34" charset="0"/>
              </a:rPr>
              <a:t>käynnistävät päätelaitteensa USB-muisteilta</a:t>
            </a:r>
            <a:r>
              <a:rPr lang="fi-FI" dirty="0">
                <a:latin typeface="Calibri" panose="020F0502020204030204" pitchFamily="34" charset="0"/>
              </a:rPr>
              <a:t>. Kokelaan on osattava käynnistää oma laitteensa. Valvojat tai muut rehtorin hyväksymät henkilöt voivat avustaa kokelasta päätelaitteen käynnistämisessä.  </a:t>
            </a:r>
          </a:p>
          <a:p>
            <a:pPr marL="342900" indent="-342900">
              <a:buFont typeface="+mj-lt"/>
              <a:buAutoNum type="arabicPeriod"/>
            </a:pPr>
            <a:r>
              <a:rPr lang="fi-FI" dirty="0">
                <a:latin typeface="Calibri" panose="020F0502020204030204" pitchFamily="34" charset="0"/>
              </a:rPr>
              <a:t>Seuraavaksi kokelaat ajavat päätelaitteissaan koeympäristön </a:t>
            </a:r>
            <a:r>
              <a:rPr lang="fi-FI" b="1" dirty="0">
                <a:latin typeface="Calibri" panose="020F0502020204030204" pitchFamily="34" charset="0"/>
              </a:rPr>
              <a:t>äänitestin.</a:t>
            </a:r>
            <a:r>
              <a:rPr lang="fi-FI" dirty="0">
                <a:latin typeface="Calibri" panose="020F0502020204030204" pitchFamily="34" charset="0"/>
              </a:rPr>
              <a:t> Valvojat tai muut rehtorin hyväksymät henkilöt voivat avustaa kokelasta äänilaitteiden säädössä. </a:t>
            </a:r>
          </a:p>
          <a:p>
            <a:pPr marL="342900" indent="-342900">
              <a:buFont typeface="+mj-lt"/>
              <a:buAutoNum type="arabicPeriod"/>
            </a:pPr>
            <a:r>
              <a:rPr lang="fi-FI" dirty="0">
                <a:latin typeface="Calibri" panose="020F0502020204030204" pitchFamily="34" charset="0"/>
              </a:rPr>
              <a:t>Äänitestin jälkeen kokelaat syöttävät koejärjestelmään </a:t>
            </a:r>
            <a:r>
              <a:rPr lang="fi-FI" b="1" dirty="0">
                <a:latin typeface="Calibri" panose="020F0502020204030204" pitchFamily="34" charset="0"/>
              </a:rPr>
              <a:t>etu- ja sukunimensä</a:t>
            </a:r>
            <a:r>
              <a:rPr lang="fi-FI" dirty="0">
                <a:latin typeface="Calibri" panose="020F0502020204030204" pitchFamily="34" charset="0"/>
              </a:rPr>
              <a:t> sekä </a:t>
            </a:r>
            <a:r>
              <a:rPr lang="fi-FI" b="1" dirty="0">
                <a:latin typeface="Calibri" panose="020F0502020204030204" pitchFamily="34" charset="0"/>
              </a:rPr>
              <a:t>henkilötunnuksensa</a:t>
            </a:r>
            <a:r>
              <a:rPr lang="fi-FI" dirty="0">
                <a:latin typeface="Calibri" panose="020F0502020204030204" pitchFamily="34" charset="0"/>
              </a:rPr>
              <a:t> ja jäävät odottamaan tunnistamista.</a:t>
            </a:r>
          </a:p>
        </p:txBody>
      </p:sp>
      <p:sp>
        <p:nvSpPr>
          <p:cNvPr id="3" name="Text Box 4"/>
          <p:cNvSpPr txBox="1">
            <a:spLocks noChangeArrowheads="1"/>
          </p:cNvSpPr>
          <p:nvPr/>
        </p:nvSpPr>
        <p:spPr bwMode="auto">
          <a:xfrm>
            <a:off x="179512" y="476672"/>
            <a:ext cx="9144000" cy="688975"/>
          </a:xfrm>
          <a:prstGeom prst="rect">
            <a:avLst/>
          </a:prstGeom>
          <a:noFill/>
          <a:ln w="9525">
            <a:noFill/>
            <a:miter lim="800000"/>
            <a:headEnd/>
            <a:tailEnd/>
          </a:ln>
        </p:spPr>
        <p:txBody>
          <a:bodyPr/>
          <a:lstStyle/>
          <a:p>
            <a:pPr algn="ctr">
              <a:spcBef>
                <a:spcPct val="50000"/>
              </a:spcBef>
              <a:defRPr/>
            </a:pPr>
            <a:endParaRPr lang="fi-FI" sz="4000" b="1" dirty="0">
              <a:solidFill>
                <a:schemeClr val="bg1"/>
              </a:solidFill>
              <a:latin typeface="Calibri" pitchFamily="34" charset="0"/>
            </a:endParaRPr>
          </a:p>
        </p:txBody>
      </p:sp>
      <p:sp>
        <p:nvSpPr>
          <p:cNvPr id="4" name="Suorakulmio 3"/>
          <p:cNvSpPr/>
          <p:nvPr/>
        </p:nvSpPr>
        <p:spPr>
          <a:xfrm>
            <a:off x="2195736" y="1628800"/>
            <a:ext cx="4614276" cy="553998"/>
          </a:xfrm>
          <a:prstGeom prst="rect">
            <a:avLst/>
          </a:prstGeom>
        </p:spPr>
        <p:txBody>
          <a:bodyPr wrap="none">
            <a:spAutoFit/>
          </a:bodyPr>
          <a:lstStyle/>
          <a:p>
            <a:r>
              <a:rPr lang="fi-FI" sz="3000" b="1" dirty="0">
                <a:latin typeface="Calibri" panose="020F0502020204030204" pitchFamily="34" charset="0"/>
              </a:rPr>
              <a:t>Toimenpiteet kokeen alussa</a:t>
            </a:r>
          </a:p>
        </p:txBody>
      </p:sp>
    </p:spTree>
    <p:extLst>
      <p:ext uri="{BB962C8B-B14F-4D97-AF65-F5344CB8AC3E}">
        <p14:creationId xmlns:p14="http://schemas.microsoft.com/office/powerpoint/2010/main" val="42370357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683568" y="1890124"/>
            <a:ext cx="7704856" cy="5078313"/>
          </a:xfrm>
          <a:prstGeom prst="rect">
            <a:avLst/>
          </a:prstGeom>
        </p:spPr>
        <p:txBody>
          <a:bodyPr wrap="square">
            <a:spAutoFit/>
          </a:bodyPr>
          <a:lstStyle/>
          <a:p>
            <a:r>
              <a:rPr lang="fi-FI" dirty="0">
                <a:latin typeface="Calibri" panose="020F0502020204030204" pitchFamily="34" charset="0"/>
              </a:rPr>
              <a:t>Koetehtävät näkyvät selainikkunassa. Kysymyksiin liittyvät taustamateriaalit aukeavat kokeessa olevista linkeistä omalle välilehdelleen. Voit liikkua aineisto- ja koevälilehdeltä toiselle. Äänenvoimakkuutta säädät kokeen aikana tarvittaessa yläreunassa olevasta kuulokepainikkeesta</a:t>
            </a:r>
            <a:r>
              <a:rPr lang="fi-FI" dirty="0" smtClean="0">
                <a:latin typeface="Calibri" panose="020F0502020204030204" pitchFamily="34" charset="0"/>
              </a:rPr>
              <a:t>. </a:t>
            </a:r>
            <a:endParaRPr lang="fi-FI" sz="1000" dirty="0" smtClean="0">
              <a:latin typeface="Calibri" panose="020F0502020204030204" pitchFamily="34" charset="0"/>
            </a:endParaRPr>
          </a:p>
          <a:p>
            <a:endParaRPr lang="fi-FI" dirty="0">
              <a:latin typeface="Calibri" panose="020F0502020204030204" pitchFamily="34" charset="0"/>
            </a:endParaRPr>
          </a:p>
          <a:p>
            <a:r>
              <a:rPr lang="fi-FI" dirty="0" smtClean="0">
                <a:latin typeface="Calibri" panose="020F0502020204030204" pitchFamily="34" charset="0"/>
              </a:rPr>
              <a:t>Koetilanteessa</a:t>
            </a:r>
            <a:r>
              <a:rPr lang="fi-FI" b="1" dirty="0" smtClean="0">
                <a:latin typeface="Calibri" panose="020F0502020204030204" pitchFamily="34" charset="0"/>
              </a:rPr>
              <a:t> </a:t>
            </a:r>
            <a:r>
              <a:rPr lang="fi-FI" dirty="0">
                <a:latin typeface="Calibri" panose="020F0502020204030204" pitchFamily="34" charset="0"/>
              </a:rPr>
              <a:t>näytön oikeassa ylänurkassa </a:t>
            </a:r>
            <a:r>
              <a:rPr lang="fi-FI" dirty="0" smtClean="0">
                <a:latin typeface="Calibri" panose="020F0502020204030204" pitchFamily="34" charset="0"/>
              </a:rPr>
              <a:t>on:</a:t>
            </a:r>
            <a:endParaRPr lang="fi-FI" dirty="0">
              <a:latin typeface="Calibri" panose="020F0502020204030204" pitchFamily="34" charset="0"/>
            </a:endParaRPr>
          </a:p>
          <a:p>
            <a:pPr marL="714375">
              <a:tabLst>
                <a:tab pos="714375" algn="l"/>
              </a:tabLst>
            </a:pPr>
            <a:r>
              <a:rPr lang="fi-FI" b="1" dirty="0" smtClean="0">
                <a:latin typeface="Calibri" panose="020F0502020204030204" pitchFamily="34" charset="0"/>
              </a:rPr>
              <a:t>Kysymysmerkkisymboli</a:t>
            </a:r>
            <a:r>
              <a:rPr lang="fi-FI" dirty="0" smtClean="0">
                <a:latin typeface="Calibri" panose="020F0502020204030204" pitchFamily="34" charset="0"/>
              </a:rPr>
              <a:t> (ohjeita </a:t>
            </a:r>
            <a:r>
              <a:rPr lang="fi-FI" dirty="0">
                <a:latin typeface="Calibri" panose="020F0502020204030204" pitchFamily="34" charset="0"/>
              </a:rPr>
              <a:t>ja </a:t>
            </a:r>
            <a:r>
              <a:rPr lang="fi-FI" dirty="0" smtClean="0">
                <a:latin typeface="Calibri" panose="020F0502020204030204" pitchFamily="34" charset="0"/>
              </a:rPr>
              <a:t>ohjevideoita)</a:t>
            </a:r>
            <a:r>
              <a:rPr lang="fi-FI" dirty="0">
                <a:latin typeface="Calibri" panose="020F0502020204030204" pitchFamily="34" charset="0"/>
              </a:rPr>
              <a:t/>
            </a:r>
            <a:br>
              <a:rPr lang="fi-FI" dirty="0">
                <a:latin typeface="Calibri" panose="020F0502020204030204" pitchFamily="34" charset="0"/>
              </a:rPr>
            </a:br>
            <a:r>
              <a:rPr lang="fi-FI" b="1" dirty="0">
                <a:latin typeface="Calibri" panose="020F0502020204030204" pitchFamily="34" charset="0"/>
              </a:rPr>
              <a:t>Kameran kuva </a:t>
            </a:r>
            <a:r>
              <a:rPr lang="fi-FI" dirty="0">
                <a:latin typeface="Calibri" panose="020F0502020204030204" pitchFamily="34" charset="0"/>
              </a:rPr>
              <a:t>(kuvakaappaus)</a:t>
            </a:r>
            <a:br>
              <a:rPr lang="fi-FI" dirty="0">
                <a:latin typeface="Calibri" panose="020F0502020204030204" pitchFamily="34" charset="0"/>
              </a:rPr>
            </a:br>
            <a:r>
              <a:rPr lang="fi-FI" b="1" dirty="0">
                <a:latin typeface="Calibri" panose="020F0502020204030204" pitchFamily="34" charset="0"/>
              </a:rPr>
              <a:t>Kuulokkeiden kuva </a:t>
            </a:r>
            <a:r>
              <a:rPr lang="fi-FI" dirty="0">
                <a:latin typeface="Calibri" panose="020F0502020204030204" pitchFamily="34" charset="0"/>
              </a:rPr>
              <a:t>(äänitesti)</a:t>
            </a:r>
            <a:br>
              <a:rPr lang="fi-FI" dirty="0">
                <a:latin typeface="Calibri" panose="020F0502020204030204" pitchFamily="34" charset="0"/>
              </a:rPr>
            </a:br>
            <a:r>
              <a:rPr lang="fi-FI" b="1" dirty="0">
                <a:latin typeface="Calibri" panose="020F0502020204030204" pitchFamily="34" charset="0"/>
              </a:rPr>
              <a:t>Lukko</a:t>
            </a:r>
            <a:r>
              <a:rPr lang="fi-FI" dirty="0">
                <a:latin typeface="Calibri" panose="020F0502020204030204" pitchFamily="34" charset="0"/>
              </a:rPr>
              <a:t> (näytön pimentäminen paikalta poistumisen ajaksi)</a:t>
            </a:r>
          </a:p>
          <a:p>
            <a:endParaRPr lang="fi-FI" dirty="0" smtClean="0">
              <a:latin typeface="Calibri" panose="020F0502020204030204" pitchFamily="34" charset="0"/>
            </a:endParaRPr>
          </a:p>
          <a:p>
            <a:r>
              <a:rPr lang="fi-FI" dirty="0">
                <a:latin typeface="Calibri" panose="020F0502020204030204" pitchFamily="34" charset="0"/>
              </a:rPr>
              <a:t>Kielikokeiden </a:t>
            </a:r>
            <a:r>
              <a:rPr lang="fi-FI" dirty="0" err="1">
                <a:latin typeface="Calibri" panose="020F0502020204030204" pitchFamily="34" charset="0"/>
              </a:rPr>
              <a:t>kuullunymmärtämistehtävien</a:t>
            </a:r>
            <a:r>
              <a:rPr lang="fi-FI" dirty="0">
                <a:latin typeface="Calibri" panose="020F0502020204030204" pitchFamily="34" charset="0"/>
              </a:rPr>
              <a:t> äänitteitä voi kuunnella vain kerran tai kaksi. Kun olet käyttänyt sallitut kuuntelukerrat, et voi enää kuunnella äänitettä. Jos et häiriön takia kuullut äänitettä, viittaa valvoja välittömästi paikalle</a:t>
            </a:r>
            <a:r>
              <a:rPr lang="fi-FI" dirty="0" smtClean="0">
                <a:latin typeface="Calibri" panose="020F0502020204030204" pitchFamily="34" charset="0"/>
              </a:rPr>
              <a:t>.</a:t>
            </a:r>
          </a:p>
          <a:p>
            <a:endParaRPr lang="fi-FI" dirty="0" smtClean="0">
              <a:latin typeface="Calibri" panose="020F0502020204030204" pitchFamily="34" charset="0"/>
            </a:endParaRPr>
          </a:p>
          <a:p>
            <a:r>
              <a:rPr lang="fi-FI" dirty="0" smtClean="0">
                <a:latin typeface="Calibri" panose="020F0502020204030204" pitchFamily="34" charset="0"/>
              </a:rPr>
              <a:t>Käyttäessäsi </a:t>
            </a:r>
            <a:r>
              <a:rPr lang="fi-FI" dirty="0">
                <a:latin typeface="Calibri" panose="020F0502020204030204" pitchFamily="34" charset="0"/>
              </a:rPr>
              <a:t>sovelluksia </a:t>
            </a:r>
            <a:r>
              <a:rPr lang="fi-FI" b="1" dirty="0">
                <a:latin typeface="Calibri" panose="020F0502020204030204" pitchFamily="34" charset="0"/>
              </a:rPr>
              <a:t>muista tehdä välitallennuksia</a:t>
            </a:r>
            <a:r>
              <a:rPr lang="fi-FI" dirty="0">
                <a:latin typeface="Calibri" panose="020F0502020204030204" pitchFamily="34" charset="0"/>
              </a:rPr>
              <a:t> kokeen aikana</a:t>
            </a:r>
            <a:r>
              <a:rPr lang="fi-FI" dirty="0" smtClean="0">
                <a:latin typeface="Calibri" panose="020F0502020204030204" pitchFamily="34" charset="0"/>
              </a:rPr>
              <a:t>.</a:t>
            </a:r>
          </a:p>
          <a:p>
            <a:endParaRPr lang="fi-FI" dirty="0">
              <a:latin typeface="Calibri" panose="020F0502020204030204" pitchFamily="34" charset="0"/>
            </a:endParaRPr>
          </a:p>
        </p:txBody>
      </p:sp>
      <p:sp>
        <p:nvSpPr>
          <p:cNvPr id="3" name="Text Box 4"/>
          <p:cNvSpPr txBox="1">
            <a:spLocks noChangeArrowheads="1"/>
          </p:cNvSpPr>
          <p:nvPr/>
        </p:nvSpPr>
        <p:spPr bwMode="auto">
          <a:xfrm>
            <a:off x="107504" y="1196752"/>
            <a:ext cx="9144000" cy="688975"/>
          </a:xfrm>
          <a:prstGeom prst="rect">
            <a:avLst/>
          </a:prstGeom>
          <a:noFill/>
          <a:ln w="9525">
            <a:noFill/>
            <a:miter lim="800000"/>
            <a:headEnd/>
            <a:tailEnd/>
          </a:ln>
        </p:spPr>
        <p:txBody>
          <a:bodyPr/>
          <a:lstStyle/>
          <a:p>
            <a:pPr algn="ctr"/>
            <a:r>
              <a:rPr lang="fi-FI" sz="4000" b="1" dirty="0">
                <a:latin typeface="Calibri" panose="020F0502020204030204" pitchFamily="34" charset="0"/>
              </a:rPr>
              <a:t>Toimenpiteitä kokeen aikana</a:t>
            </a:r>
          </a:p>
        </p:txBody>
      </p:sp>
    </p:spTree>
    <p:extLst>
      <p:ext uri="{BB962C8B-B14F-4D97-AF65-F5344CB8AC3E}">
        <p14:creationId xmlns:p14="http://schemas.microsoft.com/office/powerpoint/2010/main" val="30525658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40764" y="1412776"/>
            <a:ext cx="6297814" cy="707886"/>
          </a:xfrm>
          <a:prstGeom prst="rect">
            <a:avLst/>
          </a:prstGeom>
        </p:spPr>
        <p:txBody>
          <a:bodyPr wrap="none">
            <a:spAutoFit/>
          </a:bodyPr>
          <a:lstStyle/>
          <a:p>
            <a:pPr algn="ctr"/>
            <a:r>
              <a:rPr lang="fi-FI" sz="4000" b="1" dirty="0">
                <a:latin typeface="Calibri" panose="020F0502020204030204" pitchFamily="34" charset="0"/>
              </a:rPr>
              <a:t>Toimenpiteitä kokeen aikana</a:t>
            </a:r>
          </a:p>
        </p:txBody>
      </p:sp>
      <p:sp>
        <p:nvSpPr>
          <p:cNvPr id="3" name="Suorakulmio 2"/>
          <p:cNvSpPr/>
          <p:nvPr/>
        </p:nvSpPr>
        <p:spPr>
          <a:xfrm>
            <a:off x="1140764" y="2636912"/>
            <a:ext cx="6984776" cy="3970318"/>
          </a:xfrm>
          <a:prstGeom prst="rect">
            <a:avLst/>
          </a:prstGeom>
        </p:spPr>
        <p:txBody>
          <a:bodyPr wrap="square">
            <a:spAutoFit/>
          </a:bodyPr>
          <a:lstStyle/>
          <a:p>
            <a:r>
              <a:rPr lang="fi-FI" dirty="0">
                <a:latin typeface="Calibri" panose="020F0502020204030204" pitchFamily="34" charset="0"/>
              </a:rPr>
              <a:t>Viittaa valvoja välittömästi paikalle, jos</a:t>
            </a:r>
          </a:p>
          <a:p>
            <a:endParaRPr lang="fi-FI" dirty="0">
              <a:latin typeface="Calibri" panose="020F0502020204030204" pitchFamily="34" charset="0"/>
            </a:endParaRPr>
          </a:p>
          <a:p>
            <a:pPr marL="285750" indent="-285750">
              <a:buFont typeface="Arial" panose="020B0604020202020204" pitchFamily="34" charset="0"/>
              <a:buChar char="•"/>
            </a:pPr>
            <a:r>
              <a:rPr lang="fi-FI" dirty="0">
                <a:latin typeface="Calibri" panose="020F0502020204030204" pitchFamily="34" charset="0"/>
              </a:rPr>
              <a:t>huomaat tekeväsi väärää koetta</a:t>
            </a:r>
          </a:p>
          <a:p>
            <a:pPr marL="285750" indent="-285750">
              <a:buFont typeface="Arial" panose="020B0604020202020204" pitchFamily="34" charset="0"/>
              <a:buChar char="•"/>
            </a:pPr>
            <a:r>
              <a:rPr lang="fi-FI" dirty="0">
                <a:latin typeface="Calibri" panose="020F0502020204030204" pitchFamily="34" charset="0"/>
              </a:rPr>
              <a:t>et saa ääniä kuulumaan kuulokkeista</a:t>
            </a:r>
          </a:p>
          <a:p>
            <a:pPr marL="285750" indent="-285750">
              <a:buFont typeface="Arial" panose="020B0604020202020204" pitchFamily="34" charset="0"/>
              <a:buChar char="•"/>
            </a:pPr>
            <a:r>
              <a:rPr lang="fi-FI" dirty="0">
                <a:latin typeface="Calibri" panose="020F0502020204030204" pitchFamily="34" charset="0"/>
              </a:rPr>
              <a:t>et häiriön takia kuullut </a:t>
            </a:r>
            <a:r>
              <a:rPr lang="fi-FI" dirty="0" err="1">
                <a:latin typeface="Calibri" panose="020F0502020204030204" pitchFamily="34" charset="0"/>
              </a:rPr>
              <a:t>kuullunymmärtämistehtävän</a:t>
            </a:r>
            <a:r>
              <a:rPr lang="fi-FI" dirty="0">
                <a:latin typeface="Calibri" panose="020F0502020204030204" pitchFamily="34" charset="0"/>
              </a:rPr>
              <a:t> äänitettä</a:t>
            </a:r>
          </a:p>
          <a:p>
            <a:pPr marL="285750" indent="-285750">
              <a:buFont typeface="Arial" panose="020B0604020202020204" pitchFamily="34" charset="0"/>
              <a:buChar char="•"/>
            </a:pPr>
            <a:r>
              <a:rPr lang="fi-FI" dirty="0">
                <a:latin typeface="Calibri" panose="020F0502020204030204" pitchFamily="34" charset="0"/>
              </a:rPr>
              <a:t>järjestelmä ilmoittaa, että verkkoyhteys katkeaa, eikä verkkoyhteys palaa välittömästi</a:t>
            </a:r>
          </a:p>
          <a:p>
            <a:pPr marL="285750" indent="-285750">
              <a:buFont typeface="Arial" panose="020B0604020202020204" pitchFamily="34" charset="0"/>
              <a:buChar char="•"/>
            </a:pPr>
            <a:r>
              <a:rPr lang="fi-FI" dirty="0">
                <a:latin typeface="Calibri" panose="020F0502020204030204" pitchFamily="34" charset="0"/>
              </a:rPr>
              <a:t>koneesi lakkaa toimimasta tai kohtaat muita ongelmia tai häiriöitä.</a:t>
            </a:r>
          </a:p>
          <a:p>
            <a:pPr marL="285750" indent="-285750">
              <a:buFont typeface="Arial" panose="020B0604020202020204" pitchFamily="34" charset="0"/>
              <a:buChar char="•"/>
            </a:pPr>
            <a:endParaRPr lang="fi-FI" dirty="0">
              <a:latin typeface="Calibri" panose="020F0502020204030204" pitchFamily="34" charset="0"/>
            </a:endParaRPr>
          </a:p>
          <a:p>
            <a:endParaRPr lang="fi-FI" dirty="0" smtClean="0">
              <a:latin typeface="Calibri" panose="020F0502020204030204" pitchFamily="34" charset="0"/>
            </a:endParaRPr>
          </a:p>
          <a:p>
            <a:r>
              <a:rPr lang="fi-FI" b="1" dirty="0">
                <a:solidFill>
                  <a:srgbClr val="C00000"/>
                </a:solidFill>
                <a:latin typeface="Calibri" panose="020F0502020204030204" pitchFamily="34" charset="0"/>
              </a:rPr>
              <a:t>Tarkista, että vastauskentät ovat kokonaan tyhjiä niiden kysymysten osalta, joihin et halua vastata!</a:t>
            </a:r>
          </a:p>
          <a:p>
            <a:endParaRPr lang="fi-FI" dirty="0">
              <a:latin typeface="Calibri" panose="020F0502020204030204" pitchFamily="34" charset="0"/>
            </a:endParaRPr>
          </a:p>
          <a:p>
            <a:endParaRPr lang="fi-FI" dirty="0">
              <a:latin typeface="Calibri" panose="020F0502020204030204" pitchFamily="34" charset="0"/>
            </a:endParaRPr>
          </a:p>
        </p:txBody>
      </p:sp>
    </p:spTree>
    <p:extLst>
      <p:ext uri="{BB962C8B-B14F-4D97-AF65-F5344CB8AC3E}">
        <p14:creationId xmlns:p14="http://schemas.microsoft.com/office/powerpoint/2010/main" val="2260114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827584" y="2276872"/>
            <a:ext cx="7830591" cy="3416320"/>
          </a:xfrm>
          <a:prstGeom prst="rect">
            <a:avLst/>
          </a:prstGeom>
        </p:spPr>
        <p:txBody>
          <a:bodyPr wrap="square">
            <a:spAutoFit/>
          </a:bodyPr>
          <a:lstStyle/>
          <a:p>
            <a:endParaRPr lang="fi-FI" b="1" dirty="0">
              <a:latin typeface="Calibri" panose="020F0502020204030204" pitchFamily="34" charset="0"/>
            </a:endParaRPr>
          </a:p>
          <a:p>
            <a:r>
              <a:rPr lang="fi-FI" dirty="0">
                <a:latin typeface="Calibri" panose="020F0502020204030204" pitchFamily="34" charset="0"/>
              </a:rPr>
              <a:t>Kokeen päättyessä muista </a:t>
            </a:r>
            <a:r>
              <a:rPr lang="fi-FI" b="1" dirty="0">
                <a:latin typeface="Calibri" panose="020F0502020204030204" pitchFamily="34" charset="0"/>
              </a:rPr>
              <a:t>Päättää koe.</a:t>
            </a:r>
          </a:p>
          <a:p>
            <a:r>
              <a:rPr lang="fi-FI" dirty="0">
                <a:latin typeface="Calibri" panose="020F0502020204030204" pitchFamily="34" charset="0"/>
              </a:rPr>
              <a:t/>
            </a:r>
            <a:br>
              <a:rPr lang="fi-FI" dirty="0">
                <a:latin typeface="Calibri" panose="020F0502020204030204" pitchFamily="34" charset="0"/>
              </a:rPr>
            </a:br>
            <a:r>
              <a:rPr lang="fi-FI" dirty="0">
                <a:latin typeface="Calibri" panose="020F0502020204030204" pitchFamily="34" charset="0"/>
              </a:rPr>
              <a:t>Päätettyään kokeen suorittamisen kokelas poistuu koejärjestelmästä ja sammuttaa päätelaitteensa. </a:t>
            </a:r>
            <a:r>
              <a:rPr lang="fi-FI" b="1" dirty="0">
                <a:latin typeface="Calibri" panose="020F0502020204030204" pitchFamily="34" charset="0"/>
              </a:rPr>
              <a:t>Kokelas irrottaa </a:t>
            </a:r>
            <a:r>
              <a:rPr lang="fi-FI" b="1" dirty="0" err="1">
                <a:latin typeface="Calibri" panose="020F0502020204030204" pitchFamily="34" charset="0"/>
              </a:rPr>
              <a:t>USB-muistin</a:t>
            </a:r>
            <a:r>
              <a:rPr lang="fi-FI" b="1" dirty="0">
                <a:latin typeface="Calibri" panose="020F0502020204030204" pitchFamily="34" charset="0"/>
              </a:rPr>
              <a:t> päätelaitteestaan ja toimittaa sen valvojalle.</a:t>
            </a:r>
            <a:r>
              <a:rPr lang="fi-FI" dirty="0">
                <a:latin typeface="Calibri" panose="020F0502020204030204" pitchFamily="34" charset="0"/>
              </a:rPr>
              <a:t> Kokelas luovuttaa valvojalle mahdolliset paperille tekemänsä luonnokset.</a:t>
            </a:r>
          </a:p>
          <a:p>
            <a:endParaRPr lang="fi-FI" dirty="0">
              <a:latin typeface="Calibri" panose="020F0502020204030204" pitchFamily="34" charset="0"/>
            </a:endParaRPr>
          </a:p>
          <a:p>
            <a:r>
              <a:rPr lang="fi-FI" b="1" dirty="0">
                <a:latin typeface="Calibri" panose="020F0502020204030204" pitchFamily="34" charset="0"/>
              </a:rPr>
              <a:t>Luonnospaperi</a:t>
            </a:r>
          </a:p>
          <a:p>
            <a:endParaRPr lang="fi-FI" dirty="0">
              <a:latin typeface="Calibri" panose="020F0502020204030204" pitchFamily="34" charset="0"/>
            </a:endParaRPr>
          </a:p>
          <a:p>
            <a:r>
              <a:rPr lang="fi-FI" b="1" dirty="0">
                <a:solidFill>
                  <a:srgbClr val="FF0000"/>
                </a:solidFill>
                <a:latin typeface="Calibri" panose="020F0502020204030204" pitchFamily="34" charset="0"/>
              </a:rPr>
              <a:t>Kaikki palautettavat paperit ovat luonnoksia. Kaikki paperit palautetaan!</a:t>
            </a:r>
          </a:p>
          <a:p>
            <a:endParaRPr lang="fi-FI" dirty="0">
              <a:latin typeface="Calibri" panose="020F0502020204030204" pitchFamily="34" charset="0"/>
            </a:endParaRPr>
          </a:p>
        </p:txBody>
      </p:sp>
      <p:sp>
        <p:nvSpPr>
          <p:cNvPr id="3" name="Text Box 4"/>
          <p:cNvSpPr txBox="1">
            <a:spLocks noChangeArrowheads="1"/>
          </p:cNvSpPr>
          <p:nvPr/>
        </p:nvSpPr>
        <p:spPr bwMode="auto">
          <a:xfrm>
            <a:off x="0" y="1299865"/>
            <a:ext cx="9144000" cy="688975"/>
          </a:xfrm>
          <a:prstGeom prst="rect">
            <a:avLst/>
          </a:prstGeom>
          <a:noFill/>
          <a:ln w="9525">
            <a:noFill/>
            <a:miter lim="800000"/>
            <a:headEnd/>
            <a:tailEnd/>
          </a:ln>
        </p:spPr>
        <p:txBody>
          <a:bodyPr/>
          <a:lstStyle/>
          <a:p>
            <a:pPr algn="ctr"/>
            <a:r>
              <a:rPr lang="fi-FI" sz="4000" b="1" dirty="0">
                <a:latin typeface="Calibri" panose="020F0502020204030204" pitchFamily="34" charset="0"/>
              </a:rPr>
              <a:t>Toimenpiteet kokeen lopussa</a:t>
            </a:r>
          </a:p>
        </p:txBody>
      </p:sp>
    </p:spTree>
    <p:extLst>
      <p:ext uri="{BB962C8B-B14F-4D97-AF65-F5344CB8AC3E}">
        <p14:creationId xmlns:p14="http://schemas.microsoft.com/office/powerpoint/2010/main" val="673843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7"/>
          <p:cNvSpPr>
            <a:spLocks noChangeArrowheads="1"/>
          </p:cNvSpPr>
          <p:nvPr/>
        </p:nvSpPr>
        <p:spPr bwMode="auto">
          <a:xfrm>
            <a:off x="0" y="1340768"/>
            <a:ext cx="9144000" cy="708025"/>
          </a:xfrm>
          <a:prstGeom prst="rect">
            <a:avLst/>
          </a:prstGeom>
          <a:noFill/>
          <a:ln w="9525">
            <a:noFill/>
            <a:miter lim="800000"/>
            <a:headEnd/>
            <a:tailEnd/>
          </a:ln>
        </p:spPr>
        <p:txBody>
          <a:bodyPr anchor="ctr">
            <a:spAutoFit/>
          </a:bodyPr>
          <a:lstStyle/>
          <a:p>
            <a:pPr algn="ctr">
              <a:defRPr/>
            </a:pPr>
            <a:r>
              <a:rPr lang="fi-FI" sz="4000" b="1" dirty="0" smtClean="0">
                <a:latin typeface="Calibri" pitchFamily="34" charset="0"/>
              </a:rPr>
              <a:t>Pukeutuminen </a:t>
            </a:r>
            <a:r>
              <a:rPr lang="fi-FI" sz="4000" b="1" dirty="0" err="1" smtClean="0">
                <a:latin typeface="Calibri" pitchFamily="34" charset="0"/>
              </a:rPr>
              <a:t>yms</a:t>
            </a:r>
            <a:r>
              <a:rPr lang="fi-FI" sz="4000" b="1" dirty="0" smtClean="0">
                <a:latin typeface="Calibri" pitchFamily="34" charset="0"/>
              </a:rPr>
              <a:t>…</a:t>
            </a:r>
            <a:endParaRPr lang="fi-FI" sz="4000" b="1" dirty="0">
              <a:latin typeface="Calibri" pitchFamily="34" charset="0"/>
            </a:endParaRPr>
          </a:p>
        </p:txBody>
      </p:sp>
      <p:sp>
        <p:nvSpPr>
          <p:cNvPr id="44035" name="Rectangle 6"/>
          <p:cNvSpPr>
            <a:spLocks noChangeArrowheads="1"/>
          </p:cNvSpPr>
          <p:nvPr/>
        </p:nvSpPr>
        <p:spPr bwMode="auto">
          <a:xfrm>
            <a:off x="611560" y="2492896"/>
            <a:ext cx="770413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b="1" dirty="0">
                <a:latin typeface="Calibri" pitchFamily="34" charset="0"/>
              </a:rPr>
              <a:t>HUOM. Pukeudu mukavasti ja lämpimästi.</a:t>
            </a:r>
            <a:r>
              <a:rPr lang="fi-FI" altLang="fi-FI" dirty="0">
                <a:latin typeface="Calibri" pitchFamily="34" charset="0"/>
              </a:rPr>
              <a:t/>
            </a:r>
            <a:br>
              <a:rPr lang="fi-FI" altLang="fi-FI" dirty="0">
                <a:latin typeface="Calibri" pitchFamily="34" charset="0"/>
              </a:rPr>
            </a:br>
            <a:r>
              <a:rPr lang="fi-FI" altLang="fi-FI" dirty="0">
                <a:latin typeface="Calibri" pitchFamily="34" charset="0"/>
              </a:rPr>
              <a:t>Päällysvaatteet ja laukut on jätettävä katsomoon (rahaa ja arvoesineitä ym. vastaavaa ei saa jättää käytävätilojen naulakoihin). Kirjoitussaliin ei saa tulla ulkojalkineissa.</a:t>
            </a:r>
          </a:p>
          <a:p>
            <a:pPr eaLnBrk="1" hangingPunct="1"/>
            <a:endParaRPr lang="fi-FI" altLang="fi-FI" dirty="0">
              <a:latin typeface="Calibri" pitchFamily="34" charset="0"/>
            </a:endParaRPr>
          </a:p>
          <a:p>
            <a:pPr eaLnBrk="1" hangingPunct="1"/>
            <a:r>
              <a:rPr lang="fi-FI" altLang="fi-FI" dirty="0">
                <a:latin typeface="Calibri" pitchFamily="34" charset="0"/>
              </a:rPr>
              <a:t>Mitään papereita, laukkuja, eväskääreitä tai ylimääräistä tavaraa ei saa tuoda kirjoitussaliin.</a:t>
            </a:r>
          </a:p>
          <a:p>
            <a:pPr eaLnBrk="1" hangingPunct="1"/>
            <a:endParaRPr lang="fi-FI" altLang="fi-FI" dirty="0">
              <a:latin typeface="Calibri" pitchFamily="34" charset="0"/>
            </a:endParaRPr>
          </a:p>
          <a:p>
            <a:pPr eaLnBrk="1" hangingPunct="1"/>
            <a:r>
              <a:rPr lang="fi-FI" altLang="fi-FI" dirty="0">
                <a:latin typeface="Calibri" pitchFamily="34" charset="0"/>
              </a:rPr>
              <a:t>Mukana saa olla vain riittävät kirjoitusvälineet (lyijykyniä, pyyhekumeja, viivoittimia, </a:t>
            </a:r>
            <a:r>
              <a:rPr lang="fi-FI" altLang="fi-FI" b="1" dirty="0">
                <a:latin typeface="Calibri" pitchFamily="34" charset="0"/>
              </a:rPr>
              <a:t>harppeja</a:t>
            </a:r>
            <a:r>
              <a:rPr lang="fi-FI" altLang="fi-FI" dirty="0">
                <a:latin typeface="Calibri" pitchFamily="34" charset="0"/>
              </a:rPr>
              <a:t>, teroittimia) sekä eväät. </a:t>
            </a:r>
          </a:p>
          <a:p>
            <a:pPr eaLnBrk="1" hangingPunct="1"/>
            <a:endParaRPr lang="fi-FI" altLang="fi-FI" dirty="0">
              <a:latin typeface="Calibri" pitchFamily="34" charset="0"/>
            </a:endParaRPr>
          </a:p>
          <a:p>
            <a:pPr eaLnBrk="1" hangingPunct="1"/>
            <a:r>
              <a:rPr lang="fi-FI" altLang="fi-FI" b="1" dirty="0">
                <a:solidFill>
                  <a:srgbClr val="FF0000"/>
                </a:solidFill>
                <a:latin typeface="Calibri" pitchFamily="34" charset="0"/>
              </a:rPr>
              <a:t>Muista varata em. kirjoitusvälineet mukaasi! Koulu ei jaa niitä kokelaille.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64547" y="1484784"/>
            <a:ext cx="9144000" cy="708025"/>
          </a:xfrm>
          <a:prstGeom prst="rect">
            <a:avLst/>
          </a:prstGeom>
          <a:noFill/>
          <a:ln w="9525">
            <a:noFill/>
            <a:miter lim="800000"/>
            <a:headEnd/>
            <a:tailEnd/>
          </a:ln>
        </p:spPr>
        <p:txBody>
          <a:bodyPr anchor="ctr">
            <a:spAutoFit/>
          </a:bodyPr>
          <a:lstStyle/>
          <a:p>
            <a:pPr algn="ctr">
              <a:defRPr/>
            </a:pPr>
            <a:r>
              <a:rPr lang="fi-FI" sz="4000" b="1" dirty="0" smtClean="0">
                <a:latin typeface="Calibri" pitchFamily="34" charset="0"/>
              </a:rPr>
              <a:t>Pukeutuminen </a:t>
            </a:r>
            <a:r>
              <a:rPr lang="fi-FI" sz="4000" b="1" dirty="0" err="1" smtClean="0">
                <a:latin typeface="Calibri" pitchFamily="34" charset="0"/>
              </a:rPr>
              <a:t>yms</a:t>
            </a:r>
            <a:r>
              <a:rPr lang="fi-FI" sz="4000" b="1" dirty="0" smtClean="0">
                <a:latin typeface="Calibri" pitchFamily="34" charset="0"/>
              </a:rPr>
              <a:t>…</a:t>
            </a:r>
            <a:endParaRPr lang="fi-FI" sz="4000" b="1" dirty="0">
              <a:latin typeface="Calibri" pitchFamily="34" charset="0"/>
            </a:endParaRPr>
          </a:p>
        </p:txBody>
      </p:sp>
      <p:sp>
        <p:nvSpPr>
          <p:cNvPr id="5" name="Rectangle 6"/>
          <p:cNvSpPr>
            <a:spLocks noChangeArrowheads="1"/>
          </p:cNvSpPr>
          <p:nvPr/>
        </p:nvSpPr>
        <p:spPr bwMode="auto">
          <a:xfrm>
            <a:off x="467544" y="3162731"/>
            <a:ext cx="36007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dirty="0">
                <a:latin typeface="Calibri" pitchFamily="34" charset="0"/>
              </a:rPr>
              <a:t>Pakkaa eväät (esim. läpinäkyvissä rasioissa) läpinäkyviin muovipusseihin, jotka koulu hankkii. Hedelmät, esim. appelsiinit on kuorittava valmiiksi, poista eväistä käärepaperit, jätä penaalit laukkuihin jne., juomat kätevästi käytettäviin astioihin, joissa ei ole etikettejä.</a:t>
            </a:r>
          </a:p>
          <a:p>
            <a:pPr eaLnBrk="1" hangingPunct="1"/>
            <a:endParaRPr lang="fi-FI" altLang="fi-FI" dirty="0">
              <a:latin typeface="Calibri"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852936"/>
            <a:ext cx="4687889" cy="34819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8520" y="1556792"/>
            <a:ext cx="9144000" cy="708025"/>
          </a:xfrm>
          <a:prstGeom prst="rect">
            <a:avLst/>
          </a:prstGeom>
          <a:noFill/>
          <a:ln w="9525">
            <a:noFill/>
            <a:miter lim="800000"/>
            <a:headEnd/>
            <a:tailEnd/>
          </a:ln>
        </p:spPr>
        <p:txBody>
          <a:bodyPr anchor="ctr">
            <a:spAutoFit/>
          </a:bodyPr>
          <a:lstStyle/>
          <a:p>
            <a:pPr algn="ctr">
              <a:defRPr/>
            </a:pPr>
            <a:r>
              <a:rPr lang="fi-FI" sz="4000" b="1" dirty="0" smtClean="0">
                <a:latin typeface="Calibri" pitchFamily="34" charset="0"/>
              </a:rPr>
              <a:t>Pukeutuminen </a:t>
            </a:r>
            <a:r>
              <a:rPr lang="fi-FI" sz="4000" b="1" dirty="0" err="1" smtClean="0">
                <a:latin typeface="Calibri" pitchFamily="34" charset="0"/>
              </a:rPr>
              <a:t>yms</a:t>
            </a:r>
            <a:r>
              <a:rPr lang="fi-FI" sz="4000" b="1" dirty="0" smtClean="0">
                <a:latin typeface="Calibri" pitchFamily="34" charset="0"/>
              </a:rPr>
              <a:t>…</a:t>
            </a:r>
            <a:endParaRPr lang="fi-FI" sz="4000" b="1" dirty="0">
              <a:latin typeface="Calibri" pitchFamily="34" charset="0"/>
            </a:endParaRPr>
          </a:p>
        </p:txBody>
      </p:sp>
      <p:sp>
        <p:nvSpPr>
          <p:cNvPr id="5" name="Rectangle 6"/>
          <p:cNvSpPr>
            <a:spLocks noChangeArrowheads="1"/>
          </p:cNvSpPr>
          <p:nvPr/>
        </p:nvSpPr>
        <p:spPr bwMode="auto">
          <a:xfrm>
            <a:off x="683568" y="2636912"/>
            <a:ext cx="77041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i-FI" altLang="fi-FI" b="1" dirty="0">
                <a:solidFill>
                  <a:srgbClr val="FF0000"/>
                </a:solidFill>
                <a:latin typeface="Calibri" pitchFamily="34" charset="0"/>
              </a:rPr>
              <a:t>Matkapuhelimien, kellojen ja muiden teknisten laitteiden tuominen koesaliin on ehdottomasti kielletty. </a:t>
            </a:r>
            <a:r>
              <a:rPr lang="fi-FI" altLang="fi-FI" dirty="0">
                <a:latin typeface="Calibri" pitchFamily="34" charset="0"/>
              </a:rPr>
              <a:t>Älä ota niitä mukaan koetilaisuuksiin. Koulu ei vastaa niiden säilyttämisestä kokeiden aikana.</a:t>
            </a:r>
          </a:p>
          <a:p>
            <a:pPr eaLnBrk="1" hangingPunct="1"/>
            <a:endParaRPr lang="fi-FI" altLang="fi-FI" dirty="0">
              <a:latin typeface="Calibri" pitchFamily="34" charset="0"/>
            </a:endParaRPr>
          </a:p>
          <a:p>
            <a:pPr eaLnBrk="1" hangingPunct="1"/>
            <a:r>
              <a:rPr lang="fi-FI" altLang="fi-FI" dirty="0">
                <a:latin typeface="Calibri" pitchFamily="34" charset="0"/>
              </a:rPr>
              <a:t>Taulukot, laskimet ja latinan sanakirjat on tuotava kaksi (2) päivää aikaisemmin kouluun tarkistettavaksi (opintotoimistoon). Nimitiedot teipataan kirjojen/laskimien </a:t>
            </a:r>
            <a:r>
              <a:rPr lang="fi-FI" altLang="fi-FI" u="sng" dirty="0">
                <a:latin typeface="Calibri" pitchFamily="34" charset="0"/>
              </a:rPr>
              <a:t>oikeaan yläkulmaan</a:t>
            </a:r>
            <a:r>
              <a:rPr lang="fi-FI" altLang="fi-FI" dirty="0">
                <a:latin typeface="Calibri" pitchFamily="34" charset="0"/>
              </a:rPr>
              <a:t>. Kirjat ja laskimet jaetaan  koetilaisuudessa opiskelijoille. </a:t>
            </a:r>
          </a:p>
          <a:p>
            <a:pPr eaLnBrk="1" hangingPunct="1"/>
            <a:endParaRPr lang="fi-FI" altLang="fi-FI" dirty="0">
              <a:latin typeface="Calibri" pitchFamily="34" charset="0"/>
            </a:endParaRPr>
          </a:p>
          <a:p>
            <a:pPr eaLnBrk="1" hangingPunct="1"/>
            <a:r>
              <a:rPr lang="fi-FI" altLang="fi-FI" dirty="0">
                <a:latin typeface="Calibri" pitchFamily="34" charset="0"/>
              </a:rPr>
              <a:t>Koetilaisuudessa </a:t>
            </a:r>
            <a:r>
              <a:rPr lang="fi-FI" altLang="fi-FI" b="1" dirty="0">
                <a:latin typeface="Calibri" pitchFamily="34" charset="0"/>
              </a:rPr>
              <a:t>ei saa lainata mitään toiselta kokelaalta</a:t>
            </a:r>
            <a:r>
              <a:rPr lang="fi-FI" altLang="fi-FI" dirty="0">
                <a:latin typeface="Calibri" pitchFamily="34" charset="0"/>
              </a:rPr>
              <a:t>.</a:t>
            </a:r>
          </a:p>
        </p:txBody>
      </p:sp>
    </p:spTree>
    <p:extLst>
      <p:ext uri="{BB962C8B-B14F-4D97-AF65-F5344CB8AC3E}">
        <p14:creationId xmlns:p14="http://schemas.microsoft.com/office/powerpoint/2010/main" val="60420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spect="1" noChangeArrowheads="1"/>
          </p:cNvSpPr>
          <p:nvPr/>
        </p:nvSpPr>
        <p:spPr bwMode="auto">
          <a:xfrm>
            <a:off x="395536" y="2852936"/>
            <a:ext cx="7488237"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b="1" dirty="0">
                <a:latin typeface="Calibri" pitchFamily="34" charset="0"/>
              </a:rPr>
              <a:t>WC -käynnit ja häiriötilanne</a:t>
            </a:r>
          </a:p>
          <a:p>
            <a:pPr eaLnBrk="1" hangingPunct="1"/>
            <a:endParaRPr lang="fi-FI" altLang="fi-FI" dirty="0">
              <a:latin typeface="Calibri" pitchFamily="34" charset="0"/>
            </a:endParaRPr>
          </a:p>
          <a:p>
            <a:pPr eaLnBrk="1" hangingPunct="1"/>
            <a:r>
              <a:rPr lang="fi-FI" altLang="fi-FI" dirty="0">
                <a:latin typeface="Calibri" pitchFamily="34" charset="0"/>
              </a:rPr>
              <a:t>Jos sinulla on tarve päästä wc-tiloihin tai asiaa valvojalle, nouse seisomaan ja ota yhteyttä WC-valvojaan. Seuraa WC-liikennevaloja.</a:t>
            </a:r>
          </a:p>
          <a:p>
            <a:pPr eaLnBrk="1" hangingPunct="1"/>
            <a:endParaRPr lang="fi-FI" altLang="fi-FI" dirty="0">
              <a:latin typeface="Calibri" pitchFamily="34" charset="0"/>
            </a:endParaRPr>
          </a:p>
          <a:p>
            <a:pPr eaLnBrk="1" hangingPunct="1"/>
            <a:r>
              <a:rPr lang="fi-FI" altLang="fi-FI" b="1" dirty="0">
                <a:latin typeface="Calibri" pitchFamily="34" charset="0"/>
              </a:rPr>
              <a:t>Jos valvoja ei ole paikalla, ET saa lähteä liikkeelle.</a:t>
            </a:r>
          </a:p>
          <a:p>
            <a:pPr eaLnBrk="1" hangingPunct="1"/>
            <a:endParaRPr lang="fi-FI" altLang="fi-FI" dirty="0">
              <a:latin typeface="Calibri" pitchFamily="34" charset="0"/>
            </a:endParaRPr>
          </a:p>
          <a:p>
            <a:pPr eaLnBrk="1" hangingPunct="1"/>
            <a:r>
              <a:rPr lang="fi-FI" altLang="fi-FI" sz="2000" b="1" dirty="0">
                <a:solidFill>
                  <a:srgbClr val="C00000"/>
                </a:solidFill>
                <a:latin typeface="Calibri" pitchFamily="34" charset="0"/>
              </a:rPr>
              <a:t>KYTKE NÄYTÖNSÄÄSTÄJÄ PAIKALTA POISTUMISEN AJAKSI!</a:t>
            </a:r>
          </a:p>
          <a:p>
            <a:pPr eaLnBrk="1" hangingPunct="1"/>
            <a:r>
              <a:rPr lang="fi-FI" altLang="fi-FI" sz="2000" b="1" dirty="0">
                <a:solidFill>
                  <a:srgbClr val="C00000"/>
                </a:solidFill>
                <a:latin typeface="Calibri" pitchFamily="34" charset="0"/>
              </a:rPr>
              <a:t>(napsauta lukon kuvaa näytön yläreunassa)</a:t>
            </a:r>
          </a:p>
        </p:txBody>
      </p:sp>
      <p:sp>
        <p:nvSpPr>
          <p:cNvPr id="4" name="Rectangle 7"/>
          <p:cNvSpPr>
            <a:spLocks noChangeArrowheads="1"/>
          </p:cNvSpPr>
          <p:nvPr/>
        </p:nvSpPr>
        <p:spPr bwMode="auto">
          <a:xfrm>
            <a:off x="0" y="1412776"/>
            <a:ext cx="9144000" cy="708025"/>
          </a:xfrm>
          <a:prstGeom prst="rect">
            <a:avLst/>
          </a:prstGeom>
          <a:noFill/>
          <a:ln w="9525">
            <a:noFill/>
            <a:miter lim="800000"/>
            <a:headEnd/>
            <a:tailEnd/>
          </a:ln>
        </p:spPr>
        <p:txBody>
          <a:bodyPr anchor="ctr">
            <a:spAutoFit/>
          </a:bodyPr>
          <a:lstStyle/>
          <a:p>
            <a:pPr algn="ctr">
              <a:defRPr/>
            </a:pPr>
            <a:r>
              <a:rPr lang="fi-FI" sz="4000" b="1" dirty="0" smtClean="0">
                <a:latin typeface="Calibri" pitchFamily="34" charset="0"/>
              </a:rPr>
              <a:t>Pukeutuminen yms.</a:t>
            </a:r>
            <a:endParaRPr lang="fi-FI" sz="4000" b="1" dirty="0">
              <a:latin typeface="Calibri" pitchFamily="34" charset="0"/>
            </a:endParaRPr>
          </a:p>
        </p:txBody>
      </p:sp>
      <p:pic>
        <p:nvPicPr>
          <p:cNvPr id="12290" name="Picture 2" descr="http://cdn.dart-creations.com/images/stories/joomlatips/joomla_blank_pag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782" y="3645024"/>
            <a:ext cx="2746218" cy="27462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115616" y="1340768"/>
            <a:ext cx="6984776" cy="830997"/>
          </a:xfrm>
          <a:prstGeom prst="rect">
            <a:avLst/>
          </a:prstGeom>
        </p:spPr>
        <p:txBody>
          <a:bodyPr wrap="square">
            <a:spAutoFit/>
          </a:bodyPr>
          <a:lstStyle/>
          <a:p>
            <a:pPr algn="ctr">
              <a:defRPr/>
            </a:pPr>
            <a:r>
              <a:rPr lang="fi-FI" sz="2400" b="1" dirty="0">
                <a:latin typeface="Calibri" pitchFamily="34" charset="0"/>
              </a:rPr>
              <a:t>Koesuoritusta heikentävän syyn </a:t>
            </a:r>
          </a:p>
          <a:p>
            <a:pPr algn="ctr">
              <a:defRPr/>
            </a:pPr>
            <a:r>
              <a:rPr lang="fi-FI" sz="2400" b="1" dirty="0">
                <a:latin typeface="Calibri" pitchFamily="34" charset="0"/>
              </a:rPr>
              <a:t>huomioon ottaminen ylioppilastutkinnossa</a:t>
            </a:r>
          </a:p>
        </p:txBody>
      </p:sp>
      <p:sp>
        <p:nvSpPr>
          <p:cNvPr id="3" name="Suorakulmio 2"/>
          <p:cNvSpPr/>
          <p:nvPr/>
        </p:nvSpPr>
        <p:spPr>
          <a:xfrm>
            <a:off x="539552" y="2492896"/>
            <a:ext cx="7920880" cy="3898503"/>
          </a:xfrm>
          <a:prstGeom prst="rect">
            <a:avLst/>
          </a:prstGeom>
        </p:spPr>
        <p:txBody>
          <a:bodyPr wrap="square">
            <a:spAutoFit/>
          </a:bodyPr>
          <a:lstStyle/>
          <a:p>
            <a:pPr eaLnBrk="1" hangingPunct="1"/>
            <a:r>
              <a:rPr lang="fi-FI" altLang="fi-FI" dirty="0">
                <a:latin typeface="Calibri" pitchFamily="34" charset="0"/>
              </a:rPr>
              <a:t>Ylioppilastutkinnossa huomioon otettavat </a:t>
            </a:r>
          </a:p>
          <a:p>
            <a:pPr eaLnBrk="1" hangingPunct="1"/>
            <a:r>
              <a:rPr lang="fi-FI" altLang="fi-FI" dirty="0">
                <a:latin typeface="Calibri" pitchFamily="34" charset="0"/>
              </a:rPr>
              <a:t>koesuoritusta heikentävät syyt:</a:t>
            </a:r>
          </a:p>
          <a:p>
            <a:pPr eaLnBrk="1" hangingPunct="1"/>
            <a:endParaRPr lang="fi-FI" altLang="fi-FI" dirty="0">
              <a:latin typeface="Calibri" pitchFamily="34" charset="0"/>
            </a:endParaRPr>
          </a:p>
          <a:p>
            <a:pPr marL="285750" indent="-285750" eaLnBrk="1" hangingPunct="1">
              <a:spcAft>
                <a:spcPts val="400"/>
              </a:spcAft>
              <a:buFont typeface="Arial" panose="020B0604020202020204" pitchFamily="34" charset="0"/>
              <a:buChar char="•"/>
            </a:pPr>
            <a:r>
              <a:rPr lang="fi-FI" altLang="fi-FI" dirty="0">
                <a:latin typeface="Calibri" pitchFamily="34" charset="0"/>
              </a:rPr>
              <a:t>Sairaus ja vamma (tarvitaan lääkärinlausunto)</a:t>
            </a:r>
          </a:p>
          <a:p>
            <a:pPr marL="285750" indent="-285750" eaLnBrk="1" hangingPunct="1">
              <a:spcAft>
                <a:spcPts val="400"/>
              </a:spcAft>
              <a:buFont typeface="Arial" panose="020B0604020202020204" pitchFamily="34" charset="0"/>
              <a:buChar char="•"/>
            </a:pPr>
            <a:r>
              <a:rPr lang="fi-FI" altLang="fi-FI" dirty="0">
                <a:latin typeface="Calibri" pitchFamily="34" charset="0"/>
              </a:rPr>
              <a:t>Lukemisen ja kirjoittamisen erityisvaikeus </a:t>
            </a:r>
            <a:br>
              <a:rPr lang="fi-FI" altLang="fi-FI" dirty="0">
                <a:latin typeface="Calibri" pitchFamily="34" charset="0"/>
              </a:rPr>
            </a:br>
            <a:r>
              <a:rPr lang="fi-FI" altLang="fi-FI" dirty="0">
                <a:latin typeface="Calibri" pitchFamily="34" charset="0"/>
              </a:rPr>
              <a:t>(erityisopettajan lausunto + kahden opettajan lausunnot)</a:t>
            </a:r>
          </a:p>
          <a:p>
            <a:pPr marL="285750" indent="-285750" eaLnBrk="1" hangingPunct="1">
              <a:spcAft>
                <a:spcPts val="400"/>
              </a:spcAft>
              <a:buFont typeface="Arial" panose="020B0604020202020204" pitchFamily="34" charset="0"/>
              <a:buChar char="•"/>
            </a:pPr>
            <a:r>
              <a:rPr lang="fi-FI" altLang="fi-FI" dirty="0">
                <a:latin typeface="Calibri" pitchFamily="34" charset="0"/>
              </a:rPr>
              <a:t>Erityisen vaikea elämäntilanne</a:t>
            </a:r>
          </a:p>
          <a:p>
            <a:pPr marL="285750" indent="-285750" eaLnBrk="1" hangingPunct="1">
              <a:spcAft>
                <a:spcPts val="400"/>
              </a:spcAft>
              <a:buFont typeface="Arial" panose="020B0604020202020204" pitchFamily="34" charset="0"/>
              <a:buChar char="•"/>
            </a:pPr>
            <a:r>
              <a:rPr lang="fi-FI" altLang="fi-FI" dirty="0">
                <a:latin typeface="Calibri" pitchFamily="34" charset="0"/>
              </a:rPr>
              <a:t>Vieraskielisen kokelaan opetuskielen  puutteellinen  hallinta (selvitys kielitaustasta + kahden opettajan arvio)</a:t>
            </a:r>
          </a:p>
          <a:p>
            <a:pPr eaLnBrk="1" hangingPunct="1"/>
            <a:endParaRPr lang="fi-FI" altLang="fi-FI" dirty="0">
              <a:latin typeface="Calibri" pitchFamily="34" charset="0"/>
            </a:endParaRPr>
          </a:p>
          <a:p>
            <a:pPr eaLnBrk="1" hangingPunct="1"/>
            <a:r>
              <a:rPr lang="fi-FI" altLang="fi-FI" dirty="0">
                <a:latin typeface="Calibri" pitchFamily="34" charset="0"/>
              </a:rPr>
              <a:t>Hakemus on toimitettava </a:t>
            </a:r>
            <a:r>
              <a:rPr lang="fi-FI" altLang="fi-FI" b="1" dirty="0" smtClean="0">
                <a:latin typeface="Calibri" pitchFamily="34" charset="0"/>
              </a:rPr>
              <a:t>Ylioppilastutkintolautakuntaan</a:t>
            </a:r>
            <a:r>
              <a:rPr lang="fi-FI" altLang="fi-FI" dirty="0" smtClean="0">
                <a:latin typeface="Calibri" pitchFamily="34" charset="0"/>
              </a:rPr>
              <a:t> </a:t>
            </a:r>
            <a:r>
              <a:rPr lang="fi-FI" altLang="fi-FI" dirty="0">
                <a:latin typeface="Calibri" pitchFamily="34" charset="0"/>
              </a:rPr>
              <a:t>viimeistään</a:t>
            </a:r>
          </a:p>
          <a:p>
            <a:pPr eaLnBrk="1" hangingPunct="1"/>
            <a:r>
              <a:rPr lang="fi-FI" altLang="fi-FI" b="1" dirty="0">
                <a:latin typeface="Calibri" pitchFamily="34" charset="0"/>
              </a:rPr>
              <a:t>• kevään </a:t>
            </a:r>
            <a:r>
              <a:rPr lang="fi-FI" altLang="fi-FI" dirty="0">
                <a:latin typeface="Calibri" pitchFamily="34" charset="0"/>
              </a:rPr>
              <a:t>tutkinnon osalta </a:t>
            </a:r>
            <a:r>
              <a:rPr lang="fi-FI" altLang="fi-FI" b="1" dirty="0">
                <a:latin typeface="Calibri" pitchFamily="34" charset="0"/>
              </a:rPr>
              <a:t>30. marraskuuta </a:t>
            </a:r>
            <a:r>
              <a:rPr lang="fi-FI" altLang="fi-FI" dirty="0">
                <a:latin typeface="Calibri" pitchFamily="34" charset="0"/>
              </a:rPr>
              <a:t>ja</a:t>
            </a:r>
          </a:p>
          <a:p>
            <a:pPr eaLnBrk="1" hangingPunct="1"/>
            <a:r>
              <a:rPr lang="fi-FI" altLang="fi-FI" dirty="0">
                <a:latin typeface="Calibri" pitchFamily="34" charset="0"/>
              </a:rPr>
              <a:t>• </a:t>
            </a:r>
            <a:r>
              <a:rPr lang="fi-FI" altLang="fi-FI" b="1" dirty="0">
                <a:latin typeface="Calibri" pitchFamily="34" charset="0"/>
              </a:rPr>
              <a:t>syksyn</a:t>
            </a:r>
            <a:r>
              <a:rPr lang="fi-FI" altLang="fi-FI" dirty="0">
                <a:latin typeface="Calibri" pitchFamily="34" charset="0"/>
              </a:rPr>
              <a:t> tutkinnon osalta </a:t>
            </a:r>
            <a:r>
              <a:rPr lang="fi-FI" altLang="fi-FI" b="1" dirty="0">
                <a:latin typeface="Calibri" pitchFamily="34" charset="0"/>
              </a:rPr>
              <a:t>30. huhtikuuta</a:t>
            </a:r>
            <a:r>
              <a:rPr lang="fi-FI" altLang="fi-FI" dirty="0">
                <a:latin typeface="Calibri" pitchFamily="34" charset="0"/>
              </a:rPr>
              <a:t>.</a:t>
            </a:r>
          </a:p>
        </p:txBody>
      </p:sp>
    </p:spTree>
    <p:extLst>
      <p:ext uri="{BB962C8B-B14F-4D97-AF65-F5344CB8AC3E}">
        <p14:creationId xmlns:p14="http://schemas.microsoft.com/office/powerpoint/2010/main" val="33038696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937000"/>
            <a:ext cx="2844800" cy="279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Rectangle 7"/>
          <p:cNvSpPr>
            <a:spLocks noChangeArrowheads="1"/>
          </p:cNvSpPr>
          <p:nvPr/>
        </p:nvSpPr>
        <p:spPr bwMode="auto">
          <a:xfrm>
            <a:off x="0" y="134076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Vilppi- ja tutkintojärjestyksen rikkominen</a:t>
            </a:r>
          </a:p>
        </p:txBody>
      </p:sp>
      <p:sp>
        <p:nvSpPr>
          <p:cNvPr id="47107" name="Rectangle 4"/>
          <p:cNvSpPr>
            <a:spLocks noChangeArrowheads="1"/>
          </p:cNvSpPr>
          <p:nvPr/>
        </p:nvSpPr>
        <p:spPr bwMode="auto">
          <a:xfrm>
            <a:off x="611188" y="1989138"/>
            <a:ext cx="73453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dirty="0">
                <a:latin typeface="Calibri" pitchFamily="34" charset="0"/>
                <a:ea typeface="Times New Roman" pitchFamily="18" charset="0"/>
                <a:cs typeface="ArialMT" charset="0"/>
              </a:rPr>
              <a:t>Koevilppi tai sen yritys merkitsee tilapäistä osallistumisoikeuden menetystä. Kokelaan on pimennettävä näyttö, jos hän poistuu tilapäisesti paikaltaan, jotta hänen käyttämäänsä päätelaitteen näyttöä ei voi lukea. Sinun tulee varmistua, ettei mukanasi ole mitään luvatonta.</a:t>
            </a:r>
          </a:p>
          <a:p>
            <a:endParaRPr lang="fi-FI" altLang="fi-FI" dirty="0">
              <a:latin typeface="Calibri" pitchFamily="34" charset="0"/>
              <a:ea typeface="Times New Roman" pitchFamily="18" charset="0"/>
              <a:cs typeface="ArialMT" charset="0"/>
            </a:endParaRPr>
          </a:p>
          <a:p>
            <a:r>
              <a:rPr lang="fi-FI" altLang="fi-FI" i="1" dirty="0">
                <a:latin typeface="Calibri" pitchFamily="34" charset="0"/>
                <a:ea typeface="Times New Roman" pitchFamily="18" charset="0"/>
                <a:cs typeface="Arial-ItalicMT"/>
              </a:rPr>
              <a:t>Kokelas, joka syyllistyy vilpilliseen menettelyyn tai vilpin yritykseen taikka avustaa siinä tai muutoin törkeästi rikkoo järjestystä, menettää oikeutensa osallistua kokeisiin kyseisenä tutkintokertana. </a:t>
            </a:r>
            <a:r>
              <a:rPr lang="fi-FI" altLang="fi-FI" i="1" dirty="0" smtClean="0">
                <a:latin typeface="Calibri" pitchFamily="34" charset="0"/>
                <a:ea typeface="Times New Roman" pitchFamily="18" charset="0"/>
                <a:cs typeface="Arial-ItalicMT"/>
              </a:rPr>
              <a:t>Kokeet,</a:t>
            </a:r>
            <a:br>
              <a:rPr lang="fi-FI" altLang="fi-FI" i="1" dirty="0" smtClean="0">
                <a:latin typeface="Calibri" pitchFamily="34" charset="0"/>
                <a:ea typeface="Times New Roman" pitchFamily="18" charset="0"/>
                <a:cs typeface="Arial-ItalicMT"/>
              </a:rPr>
            </a:br>
            <a:r>
              <a:rPr lang="fi-FI" altLang="fi-FI" i="1" dirty="0" smtClean="0">
                <a:latin typeface="Calibri" pitchFamily="34" charset="0"/>
                <a:ea typeface="Times New Roman" pitchFamily="18" charset="0"/>
                <a:cs typeface="Arial-ItalicMT"/>
              </a:rPr>
              <a:t>joihin </a:t>
            </a:r>
            <a:r>
              <a:rPr lang="fi-FI" altLang="fi-FI" i="1" dirty="0">
                <a:latin typeface="Calibri" pitchFamily="34" charset="0"/>
                <a:ea typeface="Times New Roman" pitchFamily="18" charset="0"/>
                <a:cs typeface="Arial-ItalicMT"/>
              </a:rPr>
              <a:t>kokelas on samalla tutkintokerralla </a:t>
            </a:r>
            <a:r>
              <a:rPr lang="fi-FI" altLang="fi-FI" i="1" dirty="0" smtClean="0">
                <a:latin typeface="Calibri" pitchFamily="34" charset="0"/>
                <a:ea typeface="Times New Roman" pitchFamily="18" charset="0"/>
                <a:cs typeface="Arial-ItalicMT"/>
              </a:rPr>
              <a:t>ilmoittautunut,</a:t>
            </a:r>
            <a:br>
              <a:rPr lang="fi-FI" altLang="fi-FI" i="1" dirty="0" smtClean="0">
                <a:latin typeface="Calibri" pitchFamily="34" charset="0"/>
                <a:ea typeface="Times New Roman" pitchFamily="18" charset="0"/>
                <a:cs typeface="Arial-ItalicMT"/>
              </a:rPr>
            </a:br>
            <a:r>
              <a:rPr lang="fi-FI" altLang="fi-FI" i="1" dirty="0" smtClean="0">
                <a:latin typeface="Calibri" pitchFamily="34" charset="0"/>
                <a:ea typeface="Times New Roman" pitchFamily="18" charset="0"/>
                <a:cs typeface="Arial-ItalicMT"/>
              </a:rPr>
              <a:t>katsotaan </a:t>
            </a:r>
            <a:r>
              <a:rPr lang="fi-FI" altLang="fi-FI" i="1" dirty="0">
                <a:latin typeface="Calibri" pitchFamily="34" charset="0"/>
                <a:ea typeface="Times New Roman" pitchFamily="18" charset="0"/>
                <a:cs typeface="Arial-ItalicMT"/>
              </a:rPr>
              <a:t>hylätyiksi. (11 §)</a:t>
            </a:r>
          </a:p>
          <a:p>
            <a:endParaRPr lang="fi-FI" altLang="fi-FI" dirty="0">
              <a:latin typeface="Calibri" pitchFamily="34" charset="0"/>
            </a:endParaRPr>
          </a:p>
          <a:p>
            <a:r>
              <a:rPr lang="fi-FI" altLang="fi-FI" i="1" dirty="0">
                <a:latin typeface="Calibri" pitchFamily="34" charset="0"/>
                <a:cs typeface="Times New Roman" pitchFamily="18" charset="0"/>
              </a:rPr>
              <a:t>Rehtorin päätökseen, jossa kokelaan on katsottu </a:t>
            </a:r>
            <a:r>
              <a:rPr lang="fi-FI" altLang="fi-FI" i="1" dirty="0" smtClean="0">
                <a:latin typeface="Calibri" pitchFamily="34" charset="0"/>
                <a:cs typeface="Times New Roman" pitchFamily="18" charset="0"/>
              </a:rPr>
              <a:t>syyllistyneen</a:t>
            </a:r>
            <a:br>
              <a:rPr lang="fi-FI" altLang="fi-FI" i="1" dirty="0" smtClean="0">
                <a:latin typeface="Calibri" pitchFamily="34" charset="0"/>
                <a:cs typeface="Times New Roman" pitchFamily="18" charset="0"/>
              </a:rPr>
            </a:br>
            <a:r>
              <a:rPr lang="fi-FI" altLang="fi-FI" i="1" dirty="0" smtClean="0">
                <a:latin typeface="Calibri" pitchFamily="34" charset="0"/>
                <a:cs typeface="Times New Roman" pitchFamily="18" charset="0"/>
              </a:rPr>
              <a:t>vilpilliseen </a:t>
            </a:r>
            <a:r>
              <a:rPr lang="fi-FI" altLang="fi-FI" i="1" dirty="0">
                <a:latin typeface="Calibri" pitchFamily="34" charset="0"/>
                <a:cs typeface="Times New Roman" pitchFamily="18" charset="0"/>
              </a:rPr>
              <a:t>tekoon tai törkeästi rikkoneen </a:t>
            </a:r>
            <a:r>
              <a:rPr lang="fi-FI" altLang="fi-FI" i="1" dirty="0" smtClean="0">
                <a:latin typeface="Calibri" pitchFamily="34" charset="0"/>
                <a:cs typeface="Times New Roman" pitchFamily="18" charset="0"/>
              </a:rPr>
              <a:t>tutkintojärjestystä,</a:t>
            </a:r>
            <a:br>
              <a:rPr lang="fi-FI" altLang="fi-FI" i="1" dirty="0" smtClean="0">
                <a:latin typeface="Calibri" pitchFamily="34" charset="0"/>
                <a:cs typeface="Times New Roman" pitchFamily="18" charset="0"/>
              </a:rPr>
            </a:br>
            <a:r>
              <a:rPr lang="fi-FI" altLang="fi-FI" i="1" dirty="0" smtClean="0">
                <a:latin typeface="Calibri" pitchFamily="34" charset="0"/>
                <a:cs typeface="Times New Roman" pitchFamily="18" charset="0"/>
              </a:rPr>
              <a:t>saa </a:t>
            </a:r>
            <a:r>
              <a:rPr lang="fi-FI" altLang="fi-FI" i="1" dirty="0">
                <a:latin typeface="Calibri" pitchFamily="34" charset="0"/>
                <a:cs typeface="Times New Roman" pitchFamily="18" charset="0"/>
              </a:rPr>
              <a:t>hakea valittamalla muutosta </a:t>
            </a:r>
            <a:r>
              <a:rPr lang="fi-FI" altLang="fi-FI" i="1" dirty="0" smtClean="0">
                <a:latin typeface="Calibri" pitchFamily="34" charset="0"/>
                <a:cs typeface="Times New Roman" pitchFamily="18" charset="0"/>
              </a:rPr>
              <a:t>hallinto-oikeudelta</a:t>
            </a:r>
            <a:br>
              <a:rPr lang="fi-FI" altLang="fi-FI" i="1" dirty="0" smtClean="0">
                <a:latin typeface="Calibri" pitchFamily="34" charset="0"/>
                <a:cs typeface="Times New Roman" pitchFamily="18" charset="0"/>
              </a:rPr>
            </a:br>
            <a:r>
              <a:rPr lang="fi-FI" altLang="fi-FI" i="1" dirty="0" smtClean="0">
                <a:latin typeface="Calibri" pitchFamily="34" charset="0"/>
                <a:cs typeface="Times New Roman" pitchFamily="18" charset="0"/>
              </a:rPr>
              <a:t>14 </a:t>
            </a:r>
            <a:r>
              <a:rPr lang="fi-FI" altLang="fi-FI" i="1" dirty="0">
                <a:latin typeface="Calibri" pitchFamily="34" charset="0"/>
                <a:cs typeface="Times New Roman" pitchFamily="18" charset="0"/>
              </a:rPr>
              <a:t>päivän kuluessa päätöksen tiedoksisaamisesta. (25 </a:t>
            </a:r>
            <a:r>
              <a:rPr lang="fi-FI" altLang="fi-FI" i="1" dirty="0" smtClean="0">
                <a:latin typeface="Calibri" pitchFamily="34" charset="0"/>
                <a:cs typeface="Times New Roman" pitchFamily="18" charset="0"/>
              </a:rPr>
              <a:t>§)</a:t>
            </a:r>
          </a:p>
          <a:p>
            <a:endParaRPr lang="fi-FI" altLang="fi-FI" dirty="0">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3340" y="5805264"/>
            <a:ext cx="1070660" cy="10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Rectangle 7"/>
          <p:cNvSpPr>
            <a:spLocks noChangeArrowheads="1"/>
          </p:cNvSpPr>
          <p:nvPr/>
        </p:nvSpPr>
        <p:spPr bwMode="auto">
          <a:xfrm>
            <a:off x="0" y="123610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Vilppi- ja tutkintojärjestyksen rikkominen</a:t>
            </a:r>
          </a:p>
        </p:txBody>
      </p:sp>
      <p:sp>
        <p:nvSpPr>
          <p:cNvPr id="47107" name="Rectangle 4"/>
          <p:cNvSpPr>
            <a:spLocks noChangeArrowheads="1"/>
          </p:cNvSpPr>
          <p:nvPr/>
        </p:nvSpPr>
        <p:spPr bwMode="auto">
          <a:xfrm>
            <a:off x="395536" y="1916832"/>
            <a:ext cx="849694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r>
              <a:rPr lang="fi-FI" altLang="fi-FI" dirty="0">
                <a:latin typeface="Calibri" pitchFamily="34" charset="0"/>
                <a:ea typeface="Times New Roman" pitchFamily="18" charset="0"/>
                <a:cs typeface="ArialMT" charset="0"/>
              </a:rPr>
              <a:t>Vilppi ja tutkintojärjestyksen rikkominen liittyvät lähinnä yksittäiseen kokelaaseen itseensä. Digitaalisen tutkinnon toimeenpanoon kohdistuvat häiritsemiset voivat puolestaan kohdistua suureenkin kokelasjoukkoon. Digitaalisen kokeen koetilaisuuden häirinnän yhteydessä tulee siten sovellettavaksi rikoslaki (39/1889) mahdollisine sakon ja vankeuden uhkineen. Lisäksi tulevat sovellettavaksi vahingonkorvausvelvollisuus ja rikosperusteinen menettämisseuraamus.</a:t>
            </a:r>
          </a:p>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Tahallisista digitaalisen kokeen koetilaisuuden häiritsemisepäilyistä on tehtävä rikosilmoitus poliisille.</a:t>
            </a:r>
          </a:p>
          <a:p>
            <a:endParaRPr lang="fi-FI" altLang="fi-FI" dirty="0">
              <a:latin typeface="Calibri" pitchFamily="34" charset="0"/>
              <a:ea typeface="Times New Roman" pitchFamily="18" charset="0"/>
              <a:cs typeface="ArialMT" charset="0"/>
            </a:endParaRPr>
          </a:p>
          <a:p>
            <a:r>
              <a:rPr lang="fi-FI" dirty="0">
                <a:latin typeface="Calibri" panose="020F0502020204030204" pitchFamily="34" charset="0"/>
              </a:rPr>
              <a:t>Koetilanteessa on sallittua käyttää ainoastaan koetehtävissä annettua aineistoa ja muita koejärjestelmässä valmiina olevia kokelaan käyttöön tarkoitettuja ohjelmistoja ja aineistoja (esim. käyttöohjeet, taulukkoaineistot). Muiden aineistojen käyttö tai käytön yritys katsotaan vilpilliseksi menettelyksi. Kokelas ei saa kokeen aikana olla yhteydessä muihin tahoihin valvojia lukuun ottamatta. Yhteys tai yritys yhteyden ottamiseksi katsotaan vilpilliseksi menettelyksi. Kokelaan koneen näytön näyttäminen toiselle kokelaalle katsotaan myös yritykseksi yhteyden ottamiseen</a:t>
            </a:r>
            <a:r>
              <a:rPr lang="fi-FI" dirty="0" smtClean="0">
                <a:latin typeface="Calibri" panose="020F0502020204030204" pitchFamily="34" charset="0"/>
              </a:rPr>
              <a:t>.</a:t>
            </a:r>
            <a:endParaRPr lang="fi-FI" dirty="0">
              <a:latin typeface="Calibri" panose="020F0502020204030204" pitchFamily="34" charset="0"/>
            </a:endParaRPr>
          </a:p>
        </p:txBody>
      </p:sp>
    </p:spTree>
    <p:extLst>
      <p:ext uri="{BB962C8B-B14F-4D97-AF65-F5344CB8AC3E}">
        <p14:creationId xmlns:p14="http://schemas.microsoft.com/office/powerpoint/2010/main" val="13646104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255" y="4149080"/>
            <a:ext cx="2670820" cy="2670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58" name="Rectangle 9"/>
          <p:cNvSpPr>
            <a:spLocks noChangeArrowheads="1"/>
          </p:cNvSpPr>
          <p:nvPr/>
        </p:nvSpPr>
        <p:spPr bwMode="auto">
          <a:xfrm>
            <a:off x="5930" y="134076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Kokeiden arvostelu…</a:t>
            </a:r>
          </a:p>
        </p:txBody>
      </p:sp>
      <p:sp>
        <p:nvSpPr>
          <p:cNvPr id="48131" name="Rectangle 4"/>
          <p:cNvSpPr>
            <a:spLocks noChangeArrowheads="1"/>
          </p:cNvSpPr>
          <p:nvPr/>
        </p:nvSpPr>
        <p:spPr bwMode="auto">
          <a:xfrm>
            <a:off x="683568" y="2780928"/>
            <a:ext cx="619306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114800" algn="r"/>
                <a:tab pos="4800600" algn="r"/>
              </a:tabLst>
              <a:defRPr>
                <a:solidFill>
                  <a:schemeClr val="tx1"/>
                </a:solidFill>
                <a:latin typeface="Arial" pitchFamily="34" charset="0"/>
              </a:defRPr>
            </a:lvl1pPr>
            <a:lvl2pPr marL="742950" indent="-285750" eaLnBrk="0" hangingPunct="0">
              <a:tabLst>
                <a:tab pos="4114800" algn="r"/>
                <a:tab pos="4800600" algn="r"/>
              </a:tabLst>
              <a:defRPr>
                <a:solidFill>
                  <a:schemeClr val="tx1"/>
                </a:solidFill>
                <a:latin typeface="Arial" pitchFamily="34" charset="0"/>
              </a:defRPr>
            </a:lvl2pPr>
            <a:lvl3pPr marL="1143000" indent="-228600" eaLnBrk="0" hangingPunct="0">
              <a:tabLst>
                <a:tab pos="4114800" algn="r"/>
                <a:tab pos="4800600" algn="r"/>
              </a:tabLst>
              <a:defRPr>
                <a:solidFill>
                  <a:schemeClr val="tx1"/>
                </a:solidFill>
                <a:latin typeface="Arial" pitchFamily="34" charset="0"/>
              </a:defRPr>
            </a:lvl3pPr>
            <a:lvl4pPr marL="1600200" indent="-228600" eaLnBrk="0" hangingPunct="0">
              <a:tabLst>
                <a:tab pos="4114800" algn="r"/>
                <a:tab pos="4800600" algn="r"/>
              </a:tabLst>
              <a:defRPr>
                <a:solidFill>
                  <a:schemeClr val="tx1"/>
                </a:solidFill>
                <a:latin typeface="Arial" pitchFamily="34" charset="0"/>
              </a:defRPr>
            </a:lvl4pPr>
            <a:lvl5pPr marL="2057400" indent="-228600" eaLnBrk="0" hangingPunct="0">
              <a:tabLst>
                <a:tab pos="4114800" algn="r"/>
                <a:tab pos="4800600" algn="r"/>
              </a:tabLst>
              <a:defRPr>
                <a:solidFill>
                  <a:schemeClr val="tx1"/>
                </a:solidFill>
                <a:latin typeface="Arial" pitchFamily="34" charset="0"/>
              </a:defRPr>
            </a:lvl5pPr>
            <a:lvl6pPr marL="2514600" indent="-228600" eaLnBrk="0" fontAlgn="base" hangingPunct="0">
              <a:spcBef>
                <a:spcPct val="0"/>
              </a:spcBef>
              <a:spcAft>
                <a:spcPct val="0"/>
              </a:spcAft>
              <a:tabLst>
                <a:tab pos="4114800" algn="r"/>
                <a:tab pos="4800600" algn="r"/>
              </a:tabLst>
              <a:defRPr>
                <a:solidFill>
                  <a:schemeClr val="tx1"/>
                </a:solidFill>
                <a:latin typeface="Arial" pitchFamily="34" charset="0"/>
              </a:defRPr>
            </a:lvl6pPr>
            <a:lvl7pPr marL="2971800" indent="-228600" eaLnBrk="0" fontAlgn="base" hangingPunct="0">
              <a:spcBef>
                <a:spcPct val="0"/>
              </a:spcBef>
              <a:spcAft>
                <a:spcPct val="0"/>
              </a:spcAft>
              <a:tabLst>
                <a:tab pos="4114800" algn="r"/>
                <a:tab pos="4800600" algn="r"/>
              </a:tabLst>
              <a:defRPr>
                <a:solidFill>
                  <a:schemeClr val="tx1"/>
                </a:solidFill>
                <a:latin typeface="Arial" pitchFamily="34" charset="0"/>
              </a:defRPr>
            </a:lvl7pPr>
            <a:lvl8pPr marL="3429000" indent="-228600" eaLnBrk="0" fontAlgn="base" hangingPunct="0">
              <a:spcBef>
                <a:spcPct val="0"/>
              </a:spcBef>
              <a:spcAft>
                <a:spcPct val="0"/>
              </a:spcAft>
              <a:tabLst>
                <a:tab pos="4114800" algn="r"/>
                <a:tab pos="4800600" algn="r"/>
              </a:tabLst>
              <a:defRPr>
                <a:solidFill>
                  <a:schemeClr val="tx1"/>
                </a:solidFill>
                <a:latin typeface="Arial" pitchFamily="34" charset="0"/>
              </a:defRPr>
            </a:lvl8pPr>
            <a:lvl9pPr marL="3886200" indent="-228600" eaLnBrk="0" fontAlgn="base" hangingPunct="0">
              <a:spcBef>
                <a:spcPct val="0"/>
              </a:spcBef>
              <a:spcAft>
                <a:spcPct val="0"/>
              </a:spcAft>
              <a:tabLst>
                <a:tab pos="4114800" algn="r"/>
                <a:tab pos="4800600" algn="r"/>
              </a:tabLst>
              <a:defRPr>
                <a:solidFill>
                  <a:schemeClr val="tx1"/>
                </a:solidFill>
                <a:latin typeface="Arial" pitchFamily="34" charset="0"/>
              </a:defRPr>
            </a:lvl9pPr>
          </a:lstStyle>
          <a:p>
            <a:endParaRPr lang="fi-FI" altLang="fi-FI"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Kokeet arvostellaan </a:t>
            </a:r>
            <a:r>
              <a:rPr lang="fi-FI" altLang="fi-FI" b="1" dirty="0">
                <a:latin typeface="Calibri" pitchFamily="34" charset="0"/>
                <a:ea typeface="Times New Roman" pitchFamily="18" charset="0"/>
                <a:cs typeface="ArialMT" charset="0"/>
              </a:rPr>
              <a:t>koulussa alustavasti </a:t>
            </a:r>
            <a:r>
              <a:rPr lang="fi-FI" altLang="fi-FI" dirty="0">
                <a:latin typeface="Calibri" pitchFamily="34" charset="0"/>
                <a:ea typeface="Times New Roman" pitchFamily="18" charset="0"/>
                <a:cs typeface="ArialMT" charset="0"/>
              </a:rPr>
              <a:t>ja </a:t>
            </a:r>
            <a:r>
              <a:rPr lang="fi-FI" altLang="fi-FI" b="1" dirty="0">
                <a:solidFill>
                  <a:srgbClr val="C00000"/>
                </a:solidFill>
                <a:latin typeface="Calibri" pitchFamily="34" charset="0"/>
                <a:ea typeface="Times New Roman" pitchFamily="18" charset="0"/>
                <a:cs typeface="ArialMT" charset="0"/>
              </a:rPr>
              <a:t>lopullisesti </a:t>
            </a:r>
            <a:r>
              <a:rPr lang="fi-FI" altLang="fi-FI" b="1" dirty="0" err="1">
                <a:solidFill>
                  <a:srgbClr val="C00000"/>
                </a:solidFill>
                <a:latin typeface="Calibri" pitchFamily="34" charset="0"/>
                <a:ea typeface="Times New Roman" pitchFamily="18" charset="0"/>
                <a:cs typeface="ArialMT" charset="0"/>
              </a:rPr>
              <a:t>YTL:ssä</a:t>
            </a:r>
            <a:r>
              <a:rPr lang="fi-FI" altLang="fi-FI" dirty="0">
                <a:latin typeface="Calibri" pitchFamily="34" charset="0"/>
                <a:ea typeface="Times New Roman" pitchFamily="18" charset="0"/>
                <a:cs typeface="ArialMT" charset="0"/>
              </a:rPr>
              <a:t>. Alustavat ja lopulliset pisteet tulevat näkyviin opiskelijan Wilmaan kohtaan tulosteet.</a:t>
            </a:r>
          </a:p>
          <a:p>
            <a:endParaRPr lang="fi-FI" altLang="fi-FI" dirty="0">
              <a:latin typeface="Calibri" pitchFamily="34" charset="0"/>
              <a:ea typeface="Times New Roman" pitchFamily="18" charset="0"/>
              <a:cs typeface="ArialMT" charset="0"/>
            </a:endParaRPr>
          </a:p>
          <a:p>
            <a:r>
              <a:rPr lang="fi-FI" altLang="fi-FI" b="1" dirty="0">
                <a:latin typeface="Calibri" pitchFamily="34" charset="0"/>
                <a:ea typeface="Times New Roman" pitchFamily="18" charset="0"/>
                <a:cs typeface="ArialMT" charset="0"/>
              </a:rPr>
              <a:t>Tarkistuspyynnöt</a:t>
            </a:r>
          </a:p>
          <a:p>
            <a:endParaRPr lang="fi-FI" altLang="fi-FI" b="1" dirty="0">
              <a:latin typeface="Calibri" pitchFamily="34" charset="0"/>
              <a:ea typeface="Times New Roman" pitchFamily="18" charset="0"/>
              <a:cs typeface="ArialMT" charset="0"/>
            </a:endParaRPr>
          </a:p>
          <a:p>
            <a:r>
              <a:rPr lang="fi-FI" altLang="fi-FI" dirty="0">
                <a:latin typeface="Calibri" pitchFamily="34" charset="0"/>
                <a:ea typeface="Times New Roman" pitchFamily="18" charset="0"/>
                <a:cs typeface="ArialMT" charset="0"/>
              </a:rPr>
              <a:t>Jos jokin lautakunnan ilmoittama koetulos vaikuttaa virheelliseltä, rehtori tai asianomaisen aineen opettaja voi esittää tarkistuspyynnön lautakunnalle joko puhelimitse tai kirjeitse.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ChangeArrowheads="1"/>
          </p:cNvSpPr>
          <p:nvPr/>
        </p:nvSpPr>
        <p:spPr bwMode="auto">
          <a:xfrm>
            <a:off x="0" y="1412776"/>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Oikaisuvaatimus</a:t>
            </a:r>
          </a:p>
        </p:txBody>
      </p:sp>
      <p:sp>
        <p:nvSpPr>
          <p:cNvPr id="49155" name="Rectangle 4"/>
          <p:cNvSpPr>
            <a:spLocks noChangeArrowheads="1"/>
          </p:cNvSpPr>
          <p:nvPr/>
        </p:nvSpPr>
        <p:spPr bwMode="auto">
          <a:xfrm>
            <a:off x="179512" y="2492896"/>
            <a:ext cx="8784976"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b="1" dirty="0" smtClean="0">
                <a:latin typeface="Calibri" pitchFamily="34" charset="0"/>
              </a:rPr>
              <a:t>Oikaisuvaatimus</a:t>
            </a:r>
            <a:r>
              <a:rPr lang="fi-FI" altLang="fi-FI" dirty="0" smtClean="0">
                <a:latin typeface="Calibri" pitchFamily="34" charset="0"/>
              </a:rPr>
              <a:t> </a:t>
            </a:r>
            <a:r>
              <a:rPr lang="fi-FI" altLang="fi-FI" dirty="0">
                <a:latin typeface="Calibri" pitchFamily="34" charset="0"/>
              </a:rPr>
              <a:t>on toimitettava lautakuntaan 14 päivän kuluessa siitä ajankohdasta, jolloin kokeeseen osallistuneella kokelaalla ja myös alle 18-vuotiaan kokelaan huoltajalla on ollut tilaisuus saada tieto arvostelun tuloksesta ja arvosteluperusteiden soveltamisesta kyseisen kokelaan koesuoritukseen henkilökohtaisesti tietoonsa</a:t>
            </a:r>
            <a:r>
              <a:rPr lang="fi-FI" altLang="fi-FI" dirty="0" smtClean="0">
                <a:latin typeface="Calibri" pitchFamily="34" charset="0"/>
              </a:rPr>
              <a:t>.</a:t>
            </a:r>
            <a:endParaRPr lang="fi-FI" altLang="fi-FI" dirty="0">
              <a:latin typeface="Calibri" pitchFamily="34" charset="0"/>
            </a:endParaRPr>
          </a:p>
          <a:p>
            <a:pPr eaLnBrk="1" hangingPunct="1"/>
            <a:r>
              <a:rPr lang="fi-FI" altLang="fi-FI" dirty="0" smtClean="0">
                <a:latin typeface="Calibri" pitchFamily="34" charset="0"/>
              </a:rPr>
              <a:t>On tilaisuus </a:t>
            </a:r>
            <a:r>
              <a:rPr lang="fi-FI" altLang="fi-FI" dirty="0">
                <a:latin typeface="Calibri" pitchFamily="34" charset="0"/>
              </a:rPr>
              <a:t>tutustua koesuoritukseen ja arvosteluperusteisiin lautakunnan ilmoittaman verkkopalvelun kautta alkaen lautakunnan ennalta ilmoittamasta ajankohdasta</a:t>
            </a:r>
            <a:r>
              <a:rPr lang="fi-FI" altLang="fi-FI" dirty="0" smtClean="0">
                <a:latin typeface="Calibri" pitchFamily="34" charset="0"/>
              </a:rPr>
              <a:t>.</a:t>
            </a:r>
          </a:p>
          <a:p>
            <a:pPr eaLnBrk="1" hangingPunct="1"/>
            <a:endParaRPr lang="fi-FI" altLang="fi-FI" dirty="0" smtClean="0">
              <a:latin typeface="Calibri" pitchFamily="34" charset="0"/>
            </a:endParaRPr>
          </a:p>
          <a:p>
            <a:pPr eaLnBrk="1" hangingPunct="1"/>
            <a:r>
              <a:rPr lang="fi-FI" altLang="fi-FI" dirty="0" smtClean="0">
                <a:latin typeface="Calibri" pitchFamily="34" charset="0"/>
              </a:rPr>
              <a:t>Oikaisuvaatimuksesta </a:t>
            </a:r>
            <a:r>
              <a:rPr lang="fi-FI" altLang="fi-FI" dirty="0">
                <a:latin typeface="Calibri" pitchFamily="34" charset="0"/>
              </a:rPr>
              <a:t>tulee ilmetä, </a:t>
            </a:r>
            <a:r>
              <a:rPr lang="fi-FI" altLang="fi-FI" b="1" dirty="0">
                <a:latin typeface="Calibri" pitchFamily="34" charset="0"/>
              </a:rPr>
              <a:t>mitä koetta ja kokeen osaa vaatimus koskee ja millä tavalla kyseistä kohtaa koskeva arvostelupäätös tulisi oikaista sekä perusteet, joilla oikaisua vaaditaan. </a:t>
            </a:r>
            <a:endParaRPr lang="fi-FI" altLang="fi-FI" b="1" dirty="0" smtClean="0">
              <a:latin typeface="Calibri" pitchFamily="34" charset="0"/>
            </a:endParaRPr>
          </a:p>
          <a:p>
            <a:pPr eaLnBrk="1" hangingPunct="1"/>
            <a:r>
              <a:rPr lang="fi-FI" altLang="fi-FI" dirty="0" smtClean="0">
                <a:latin typeface="Calibri" pitchFamily="34" charset="0"/>
              </a:rPr>
              <a:t>Oikaisuvaatimuksessa </a:t>
            </a:r>
            <a:r>
              <a:rPr lang="fi-FI" altLang="fi-FI" dirty="0">
                <a:latin typeface="Calibri" pitchFamily="34" charset="0"/>
              </a:rPr>
              <a:t>tulee lisäksi olla kokelaan nimi, lukio, jossa hän on kokeen suorittanut, kokelaan yhteystiedot ja pankkiyhteys, josta ilmenevät tilinumero ja tilin haltijan nimi</a:t>
            </a:r>
            <a:r>
              <a:rPr lang="fi-FI" altLang="fi-FI" dirty="0" smtClean="0">
                <a:latin typeface="Calibri" pitchFamily="34" charset="0"/>
              </a:rPr>
              <a:t>.</a:t>
            </a:r>
            <a:endParaRPr lang="fi-FI" altLang="fi-FI" dirty="0">
              <a:latin typeface="Calibri" pitchFamily="34" charset="0"/>
            </a:endParaRPr>
          </a:p>
          <a:p>
            <a:pPr eaLnBrk="1" hangingPunct="1"/>
            <a:endParaRPr lang="fi-FI" altLang="fi-FI" dirty="0">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699792" y="1484784"/>
            <a:ext cx="3697552" cy="707886"/>
          </a:xfrm>
          <a:prstGeom prst="rect">
            <a:avLst/>
          </a:prstGeom>
        </p:spPr>
        <p:txBody>
          <a:bodyPr wrap="none">
            <a:spAutoFit/>
          </a:bodyPr>
          <a:lstStyle/>
          <a:p>
            <a:pPr algn="ctr">
              <a:defRPr/>
            </a:pPr>
            <a:r>
              <a:rPr lang="fi-FI" sz="4000" b="1" dirty="0">
                <a:latin typeface="Calibri" pitchFamily="34" charset="0"/>
              </a:rPr>
              <a:t>Oikaisuvaatimus</a:t>
            </a:r>
          </a:p>
        </p:txBody>
      </p:sp>
      <p:sp>
        <p:nvSpPr>
          <p:cNvPr id="3" name="Suorakulmio 2"/>
          <p:cNvSpPr/>
          <p:nvPr/>
        </p:nvSpPr>
        <p:spPr>
          <a:xfrm>
            <a:off x="408108" y="2307117"/>
            <a:ext cx="8280920" cy="4524315"/>
          </a:xfrm>
          <a:prstGeom prst="rect">
            <a:avLst/>
          </a:prstGeom>
        </p:spPr>
        <p:txBody>
          <a:bodyPr wrap="square">
            <a:spAutoFit/>
          </a:bodyPr>
          <a:lstStyle/>
          <a:p>
            <a:pPr eaLnBrk="1" hangingPunct="1"/>
            <a:r>
              <a:rPr lang="fi-FI" altLang="fi-FI" dirty="0">
                <a:latin typeface="Calibri" pitchFamily="34" charset="0"/>
              </a:rPr>
              <a:t>Opetus- ja kulttuuriministeriö vahvistaa maksun, joka peritään oikaisuvaatimuksen käsittelystä. Lautakunta palauttaa maksun sen suorittajalle, jos oikaisuvaatimus johtaa arvosanan tai pelkän </a:t>
            </a:r>
            <a:r>
              <a:rPr lang="fi-FI" altLang="fi-FI" dirty="0" smtClean="0">
                <a:latin typeface="Calibri" pitchFamily="34" charset="0"/>
              </a:rPr>
              <a:t>pistemäärän korottamiseen.</a:t>
            </a:r>
          </a:p>
          <a:p>
            <a:pPr eaLnBrk="1" hangingPunct="1"/>
            <a:endParaRPr lang="fi-FI" altLang="fi-FI" dirty="0" smtClean="0">
              <a:latin typeface="Calibri" pitchFamily="34" charset="0"/>
            </a:endParaRPr>
          </a:p>
          <a:p>
            <a:pPr eaLnBrk="1" hangingPunct="1"/>
            <a:r>
              <a:rPr lang="fi-FI" altLang="fi-FI" dirty="0" smtClean="0">
                <a:latin typeface="Calibri" pitchFamily="34" charset="0"/>
              </a:rPr>
              <a:t>Ylioppilastutkintolautakunta </a:t>
            </a:r>
            <a:r>
              <a:rPr lang="fi-FI" altLang="fi-FI" dirty="0">
                <a:latin typeface="Calibri" pitchFamily="34" charset="0"/>
              </a:rPr>
              <a:t>määrää oikaisuvaatimuksen käsittelijöiksi vähintään kaksi arvostelijaa, jotka eivät ole aikaisemmin arvostelleet kohteena olevaa koesuoritusta. Arvostelijat tarkistavat, onko lautakunnan alkuperäinen arvostelu suoritettu asianomaisen aineen </a:t>
            </a:r>
            <a:r>
              <a:rPr lang="fi-FI" altLang="fi-FI" dirty="0" smtClean="0">
                <a:latin typeface="Calibri" pitchFamily="34" charset="0"/>
              </a:rPr>
              <a:t>arvosteluperusteiden mukaisesti</a:t>
            </a:r>
            <a:r>
              <a:rPr lang="fi-FI" altLang="fi-FI" dirty="0">
                <a:latin typeface="Calibri" pitchFamily="34" charset="0"/>
              </a:rPr>
              <a:t>. </a:t>
            </a:r>
          </a:p>
          <a:p>
            <a:pPr eaLnBrk="1" hangingPunct="1"/>
            <a:endParaRPr lang="fi-FI" altLang="fi-FI" dirty="0">
              <a:latin typeface="Calibri" pitchFamily="34" charset="0"/>
            </a:endParaRPr>
          </a:p>
          <a:p>
            <a:pPr eaLnBrk="1" hangingPunct="1"/>
            <a:r>
              <a:rPr lang="fi-FI" altLang="fi-FI" dirty="0">
                <a:latin typeface="Calibri" pitchFamily="34" charset="0"/>
              </a:rPr>
              <a:t>Jos arvostelussa ei ole tapahtunut virhettä, arvostelua ei muuteta. </a:t>
            </a:r>
          </a:p>
          <a:p>
            <a:pPr eaLnBrk="1" hangingPunct="1"/>
            <a:endParaRPr lang="fi-FI" altLang="fi-FI" dirty="0">
              <a:latin typeface="Calibri" pitchFamily="34" charset="0"/>
            </a:endParaRPr>
          </a:p>
          <a:p>
            <a:pPr eaLnBrk="1" hangingPunct="1"/>
            <a:r>
              <a:rPr lang="fi-FI" altLang="fi-FI" dirty="0">
                <a:latin typeface="Calibri" pitchFamily="34" charset="0"/>
              </a:rPr>
              <a:t>Jos virhe on tapahtunut, se korjataan. </a:t>
            </a:r>
          </a:p>
          <a:p>
            <a:pPr eaLnBrk="1" hangingPunct="1"/>
            <a:endParaRPr lang="fi-FI" altLang="fi-FI" dirty="0">
              <a:latin typeface="Calibri" pitchFamily="34" charset="0"/>
            </a:endParaRPr>
          </a:p>
          <a:p>
            <a:pPr eaLnBrk="1" hangingPunct="1"/>
            <a:r>
              <a:rPr lang="fi-FI" altLang="fi-FI" dirty="0">
                <a:latin typeface="Calibri" pitchFamily="34" charset="0"/>
              </a:rPr>
              <a:t>Oikaisumenettely ei johda alkuperäistä arvosanaa heikompaan arvosanaan eikä alempaan kokonaispistemäärään.</a:t>
            </a:r>
          </a:p>
          <a:p>
            <a:pPr eaLnBrk="1" hangingPunct="1"/>
            <a:endParaRPr lang="fi-FI" altLang="fi-FI" dirty="0">
              <a:latin typeface="Calibri" pitchFamily="34" charset="0"/>
            </a:endParaRPr>
          </a:p>
        </p:txBody>
      </p:sp>
    </p:spTree>
    <p:extLst>
      <p:ext uri="{BB962C8B-B14F-4D97-AF65-F5344CB8AC3E}">
        <p14:creationId xmlns:p14="http://schemas.microsoft.com/office/powerpoint/2010/main" val="15521376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611560" y="2348880"/>
            <a:ext cx="74168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i-FI" altLang="fi-FI" b="1" dirty="0">
                <a:latin typeface="Calibri" pitchFamily="34" charset="0"/>
              </a:rPr>
              <a:t>Tulokset</a:t>
            </a:r>
          </a:p>
          <a:p>
            <a:pPr eaLnBrk="1" hangingPunct="1"/>
            <a:endParaRPr lang="fi-FI" altLang="fi-FI" b="1" dirty="0">
              <a:latin typeface="Calibri" pitchFamily="34" charset="0"/>
            </a:endParaRPr>
          </a:p>
          <a:p>
            <a:pPr eaLnBrk="1" hangingPunct="1"/>
            <a:r>
              <a:rPr lang="fi-FI" altLang="fi-FI" dirty="0">
                <a:latin typeface="Calibri" pitchFamily="34" charset="0"/>
              </a:rPr>
              <a:t>Lautakunta lähettää tutkintotulokset heti niiden valmistuttua kaikille lukioille yhtä aikaa. </a:t>
            </a:r>
          </a:p>
          <a:p>
            <a:pPr eaLnBrk="1" hangingPunct="1"/>
            <a:endParaRPr lang="fi-FI" altLang="fi-FI" dirty="0">
              <a:latin typeface="Calibri" pitchFamily="34" charset="0"/>
            </a:endParaRPr>
          </a:p>
          <a:p>
            <a:pPr eaLnBrk="1" hangingPunct="1"/>
            <a:r>
              <a:rPr lang="fi-FI" altLang="fi-FI" b="1" dirty="0">
                <a:latin typeface="Calibri" pitchFamily="34" charset="0"/>
              </a:rPr>
              <a:t>Ylioppilastutkintotodistus</a:t>
            </a:r>
          </a:p>
          <a:p>
            <a:pPr eaLnBrk="1" hangingPunct="1"/>
            <a:endParaRPr lang="fi-FI" altLang="fi-FI" dirty="0">
              <a:latin typeface="Calibri" pitchFamily="34" charset="0"/>
            </a:endParaRPr>
          </a:p>
          <a:p>
            <a:pPr eaLnBrk="1" hangingPunct="1"/>
            <a:r>
              <a:rPr lang="fi-FI" altLang="fi-FI" dirty="0">
                <a:latin typeface="Calibri" pitchFamily="34" charset="0"/>
              </a:rPr>
              <a:t>Niille kokelaille, jotka on hyväksytty pakollisissa kokeissa ja jotka saavat lukion päättötodistuksen tai vastaavan todistuksen ammatillisen tutkinnon tai yhdistelmäopintojen suorittamisesta, lautakunta antaa ylioppilastutkinto-todistuksen. Todistus annetaan sinä tutkintokertana, jona kaikki pakolliset kokeet on hyväksytysti suoritettu.</a:t>
            </a:r>
          </a:p>
        </p:txBody>
      </p:sp>
      <p:sp>
        <p:nvSpPr>
          <p:cNvPr id="4" name="Rectangle 9"/>
          <p:cNvSpPr>
            <a:spLocks noChangeArrowheads="1"/>
          </p:cNvSpPr>
          <p:nvPr/>
        </p:nvSpPr>
        <p:spPr bwMode="auto">
          <a:xfrm>
            <a:off x="-108520" y="1340768"/>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Kokeiden arvostelu</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1.gstatic.com/images?q=tbn:ANd9GcQdkzFJzm6Zl2U4h4gGrgLd-s4B2TMq0a2qkqF2dfGrobRagxVW3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834341"/>
            <a:ext cx="2267744" cy="3023659"/>
          </a:xfrm>
          <a:prstGeom prst="rect">
            <a:avLst/>
          </a:prstGeom>
          <a:noFill/>
          <a:extLst>
            <a:ext uri="{909E8E84-426E-40DD-AFC4-6F175D3DCCD1}">
              <a14:hiddenFill xmlns:a14="http://schemas.microsoft.com/office/drawing/2010/main">
                <a:solidFill>
                  <a:srgbClr val="FFFFFF"/>
                </a:solidFill>
              </a14:hiddenFill>
            </a:ext>
          </a:extLst>
        </p:spPr>
      </p:pic>
      <p:sp>
        <p:nvSpPr>
          <p:cNvPr id="51202" name="Rectangle 4"/>
          <p:cNvSpPr>
            <a:spLocks noChangeArrowheads="1"/>
          </p:cNvSpPr>
          <p:nvPr/>
        </p:nvSpPr>
        <p:spPr bwMode="auto">
          <a:xfrm>
            <a:off x="719137" y="2276872"/>
            <a:ext cx="7705725" cy="368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227388" algn="l"/>
                <a:tab pos="3859213" algn="l"/>
                <a:tab pos="4303713" algn="l"/>
              </a:tabLst>
              <a:defRPr>
                <a:solidFill>
                  <a:schemeClr val="tx1"/>
                </a:solidFill>
                <a:latin typeface="Arial" pitchFamily="34" charset="0"/>
              </a:defRPr>
            </a:lvl1pPr>
            <a:lvl2pPr marL="742950" indent="-285750" eaLnBrk="0" hangingPunct="0">
              <a:tabLst>
                <a:tab pos="3227388" algn="l"/>
                <a:tab pos="3859213" algn="l"/>
                <a:tab pos="4303713" algn="l"/>
              </a:tabLst>
              <a:defRPr>
                <a:solidFill>
                  <a:schemeClr val="tx1"/>
                </a:solidFill>
                <a:latin typeface="Arial" pitchFamily="34" charset="0"/>
              </a:defRPr>
            </a:lvl2pPr>
            <a:lvl3pPr marL="1143000" indent="-228600" eaLnBrk="0" hangingPunct="0">
              <a:tabLst>
                <a:tab pos="3227388" algn="l"/>
                <a:tab pos="3859213" algn="l"/>
                <a:tab pos="4303713" algn="l"/>
              </a:tabLst>
              <a:defRPr>
                <a:solidFill>
                  <a:schemeClr val="tx1"/>
                </a:solidFill>
                <a:latin typeface="Arial" pitchFamily="34" charset="0"/>
              </a:defRPr>
            </a:lvl3pPr>
            <a:lvl4pPr marL="1600200" indent="-228600" eaLnBrk="0" hangingPunct="0">
              <a:tabLst>
                <a:tab pos="3227388" algn="l"/>
                <a:tab pos="3859213" algn="l"/>
                <a:tab pos="4303713" algn="l"/>
              </a:tabLst>
              <a:defRPr>
                <a:solidFill>
                  <a:schemeClr val="tx1"/>
                </a:solidFill>
                <a:latin typeface="Arial" pitchFamily="34" charset="0"/>
              </a:defRPr>
            </a:lvl4pPr>
            <a:lvl5pPr marL="2057400" indent="-228600" eaLnBrk="0" hangingPunct="0">
              <a:tabLst>
                <a:tab pos="3227388" algn="l"/>
                <a:tab pos="3859213" algn="l"/>
                <a:tab pos="4303713" algn="l"/>
              </a:tabLst>
              <a:defRPr>
                <a:solidFill>
                  <a:schemeClr val="tx1"/>
                </a:solidFill>
                <a:latin typeface="Arial" pitchFamily="34" charset="0"/>
              </a:defRPr>
            </a:lvl5pPr>
            <a:lvl6pPr marL="2514600" indent="-228600" eaLnBrk="0" fontAlgn="base" hangingPunct="0">
              <a:spcBef>
                <a:spcPct val="0"/>
              </a:spcBef>
              <a:spcAft>
                <a:spcPct val="0"/>
              </a:spcAft>
              <a:tabLst>
                <a:tab pos="3227388" algn="l"/>
                <a:tab pos="3859213" algn="l"/>
                <a:tab pos="4303713" algn="l"/>
              </a:tabLst>
              <a:defRPr>
                <a:solidFill>
                  <a:schemeClr val="tx1"/>
                </a:solidFill>
                <a:latin typeface="Arial" pitchFamily="34" charset="0"/>
              </a:defRPr>
            </a:lvl6pPr>
            <a:lvl7pPr marL="2971800" indent="-228600" eaLnBrk="0" fontAlgn="base" hangingPunct="0">
              <a:spcBef>
                <a:spcPct val="0"/>
              </a:spcBef>
              <a:spcAft>
                <a:spcPct val="0"/>
              </a:spcAft>
              <a:tabLst>
                <a:tab pos="3227388" algn="l"/>
                <a:tab pos="3859213" algn="l"/>
                <a:tab pos="4303713" algn="l"/>
              </a:tabLst>
              <a:defRPr>
                <a:solidFill>
                  <a:schemeClr val="tx1"/>
                </a:solidFill>
                <a:latin typeface="Arial" pitchFamily="34" charset="0"/>
              </a:defRPr>
            </a:lvl7pPr>
            <a:lvl8pPr marL="3429000" indent="-228600" eaLnBrk="0" fontAlgn="base" hangingPunct="0">
              <a:spcBef>
                <a:spcPct val="0"/>
              </a:spcBef>
              <a:spcAft>
                <a:spcPct val="0"/>
              </a:spcAft>
              <a:tabLst>
                <a:tab pos="3227388" algn="l"/>
                <a:tab pos="3859213" algn="l"/>
                <a:tab pos="4303713" algn="l"/>
              </a:tabLst>
              <a:defRPr>
                <a:solidFill>
                  <a:schemeClr val="tx1"/>
                </a:solidFill>
                <a:latin typeface="Arial" pitchFamily="34" charset="0"/>
              </a:defRPr>
            </a:lvl8pPr>
            <a:lvl9pPr marL="3886200" indent="-228600" eaLnBrk="0" fontAlgn="base" hangingPunct="0">
              <a:spcBef>
                <a:spcPct val="0"/>
              </a:spcBef>
              <a:spcAft>
                <a:spcPct val="0"/>
              </a:spcAft>
              <a:tabLst>
                <a:tab pos="3227388" algn="l"/>
                <a:tab pos="3859213" algn="l"/>
                <a:tab pos="4303713" algn="l"/>
              </a:tabLst>
              <a:defRPr>
                <a:solidFill>
                  <a:schemeClr val="tx1"/>
                </a:solidFill>
                <a:latin typeface="Arial" pitchFamily="34" charset="0"/>
              </a:defRPr>
            </a:lvl9pPr>
          </a:lstStyle>
          <a:p>
            <a:pPr eaLnBrk="1" hangingPunct="1"/>
            <a:r>
              <a:rPr lang="fi-FI" altLang="fi-FI" dirty="0">
                <a:latin typeface="Calibri" pitchFamily="34" charset="0"/>
              </a:rPr>
              <a:t>Opiskelija voi kieltää ylioppilastutkintolautakuntaa antamasta nimeään lehdistölle. Kielto on opiskelijan allekirjoitettava. Samoin voi kieltää koulua antamasta nimeä paikallislehdistölle.</a:t>
            </a:r>
          </a:p>
          <a:p>
            <a:pPr eaLnBrk="1" hangingPunct="1"/>
            <a:endParaRPr lang="fi-FI" altLang="fi-FI" dirty="0">
              <a:latin typeface="Calibri" pitchFamily="34" charset="0"/>
            </a:endParaRPr>
          </a:p>
          <a:p>
            <a:pPr eaLnBrk="1" hangingPunct="1"/>
            <a:r>
              <a:rPr lang="fi-FI" altLang="fi-FI" b="1" dirty="0">
                <a:latin typeface="Calibri" pitchFamily="34" charset="0"/>
              </a:rPr>
              <a:t>Merkitse tarvittaessa julkaisukielto/-kiellot Wilmaan ilmoittautuessasi.</a:t>
            </a:r>
          </a:p>
          <a:p>
            <a:pPr eaLnBrk="1" hangingPunct="1"/>
            <a:endParaRPr lang="fi-FI" altLang="fi-FI" b="1" dirty="0">
              <a:latin typeface="Calibri" pitchFamily="34" charset="0"/>
            </a:endParaRPr>
          </a:p>
          <a:p>
            <a:pPr eaLnBrk="1" hangingPunct="1"/>
            <a:endParaRPr lang="fi-FI" altLang="fi-FI" b="1" dirty="0">
              <a:latin typeface="Calibri" pitchFamily="34" charset="0"/>
            </a:endParaRPr>
          </a:p>
          <a:p>
            <a:pPr eaLnBrk="1" hangingPunct="1"/>
            <a:r>
              <a:rPr lang="fi-FI" altLang="fi-FI" b="1" dirty="0">
                <a:latin typeface="Calibri" pitchFamily="34" charset="0"/>
              </a:rPr>
              <a:t>MUISTA LUKEA WILMAA SÄÄNNÖLLISESTI!</a:t>
            </a:r>
          </a:p>
          <a:p>
            <a:pPr eaLnBrk="1" hangingPunct="1"/>
            <a:endParaRPr lang="fi-FI" altLang="fi-FI" b="1" dirty="0">
              <a:latin typeface="Calibri" pitchFamily="34" charset="0"/>
            </a:endParaRPr>
          </a:p>
          <a:p>
            <a:pPr eaLnBrk="1" hangingPunct="1"/>
            <a:r>
              <a:rPr lang="fi-FI" altLang="fi-FI" b="1" dirty="0">
                <a:latin typeface="Calibri" pitchFamily="34" charset="0"/>
              </a:rPr>
              <a:t>Huolehdi, että </a:t>
            </a:r>
            <a:r>
              <a:rPr lang="fi-FI" altLang="fi-FI" b="1" dirty="0">
                <a:solidFill>
                  <a:srgbClr val="C00000"/>
                </a:solidFill>
                <a:latin typeface="Calibri" pitchFamily="34" charset="0"/>
              </a:rPr>
              <a:t>puhelinnumerosi </a:t>
            </a:r>
            <a:r>
              <a:rPr lang="fi-FI" altLang="fi-FI" b="1" dirty="0">
                <a:latin typeface="Calibri" pitchFamily="34" charset="0"/>
              </a:rPr>
              <a:t>on Wilmassa </a:t>
            </a:r>
            <a:r>
              <a:rPr lang="fi-FI" altLang="fi-FI" b="1" dirty="0">
                <a:solidFill>
                  <a:srgbClr val="C00000"/>
                </a:solidFill>
                <a:latin typeface="Calibri" pitchFamily="34" charset="0"/>
              </a:rPr>
              <a:t>ajan tasalla</a:t>
            </a:r>
            <a:r>
              <a:rPr lang="fi-FI" altLang="fi-FI" b="1" dirty="0">
                <a:latin typeface="Calibri" pitchFamily="34" charset="0"/>
              </a:rPr>
              <a:t>.</a:t>
            </a:r>
            <a:br>
              <a:rPr lang="fi-FI" altLang="fi-FI" b="1" dirty="0">
                <a:latin typeface="Calibri" pitchFamily="34" charset="0"/>
              </a:rPr>
            </a:br>
            <a:r>
              <a:rPr lang="fi-FI" altLang="fi-FI" b="1" dirty="0">
                <a:latin typeface="Calibri" pitchFamily="34" charset="0"/>
              </a:rPr>
              <a:t>Välillä joudumme viestimään tekstiviestillä.</a:t>
            </a:r>
            <a:endParaRPr lang="fi-FI" altLang="fi-FI" dirty="0">
              <a:latin typeface="Calibri" pitchFamily="34" charset="0"/>
            </a:endParaRPr>
          </a:p>
          <a:p>
            <a:pPr eaLnBrk="1" hangingPunct="1"/>
            <a:endParaRPr lang="fi-FI" altLang="fi-FI" dirty="0">
              <a:latin typeface="Calibri" pitchFamily="34" charset="0"/>
            </a:endParaRPr>
          </a:p>
          <a:p>
            <a:pPr eaLnBrk="1" hangingPunct="1"/>
            <a:r>
              <a:rPr lang="fi-FI" altLang="fi-FI" dirty="0">
                <a:latin typeface="Calibri" pitchFamily="34" charset="0"/>
              </a:rPr>
              <a:t>Ylioppilastutkintolautakunnan ohjeet löytyvät</a:t>
            </a:r>
          </a:p>
          <a:p>
            <a:pPr eaLnBrk="1" hangingPunct="1"/>
            <a:r>
              <a:rPr lang="fi-FI" altLang="fi-FI" dirty="0">
                <a:latin typeface="Calibri" pitchFamily="34" charset="0"/>
              </a:rPr>
              <a:t>Internetistä osoitteessa: </a:t>
            </a:r>
            <a:r>
              <a:rPr lang="fi-FI" altLang="fi-FI" dirty="0">
                <a:latin typeface="Calibri" pitchFamily="34" charset="0"/>
                <a:hlinkClick r:id="rId4"/>
              </a:rPr>
              <a:t>www.ylioppilastutkinto.fi</a:t>
            </a:r>
            <a:endParaRPr lang="fi-FI" altLang="fi-FI" dirty="0">
              <a:latin typeface="Calibri" pitchFamily="34" charset="0"/>
            </a:endParaRPr>
          </a:p>
        </p:txBody>
      </p:sp>
      <p:sp>
        <p:nvSpPr>
          <p:cNvPr id="48131" name="Rectangle 5"/>
          <p:cNvSpPr>
            <a:spLocks noChangeArrowheads="1"/>
          </p:cNvSpPr>
          <p:nvPr/>
        </p:nvSpPr>
        <p:spPr bwMode="auto">
          <a:xfrm>
            <a:off x="0" y="1353500"/>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Muuta muistettavaa</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108520" y="1352823"/>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Sairastuminen</a:t>
            </a:r>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9941" r="19291"/>
          <a:stretch/>
        </p:blipFill>
        <p:spPr bwMode="auto">
          <a:xfrm>
            <a:off x="7452321" y="4057928"/>
            <a:ext cx="1691680" cy="278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539366" y="2060848"/>
            <a:ext cx="806526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fi-FI" sz="1600" dirty="0" err="1">
                <a:latin typeface="Calibri" pitchFamily="34" charset="0"/>
              </a:rPr>
              <a:t>Influenssa</a:t>
            </a:r>
            <a:r>
              <a:rPr lang="en-GB" altLang="fi-FI" sz="1600" dirty="0">
                <a:latin typeface="Calibri" pitchFamily="34" charset="0"/>
              </a:rPr>
              <a:t> on </a:t>
            </a:r>
            <a:r>
              <a:rPr lang="en-GB" altLang="fi-FI" sz="1600" dirty="0" err="1">
                <a:latin typeface="Calibri" pitchFamily="34" charset="0"/>
              </a:rPr>
              <a:t>korkeakuumeinen</a:t>
            </a:r>
            <a:r>
              <a:rPr lang="en-GB" altLang="fi-FI" sz="1600" dirty="0">
                <a:latin typeface="Calibri" pitchFamily="34" charset="0"/>
              </a:rPr>
              <a:t> </a:t>
            </a:r>
            <a:r>
              <a:rPr lang="en-GB" altLang="fi-FI" sz="1600" dirty="0" err="1">
                <a:latin typeface="Calibri" pitchFamily="34" charset="0"/>
              </a:rPr>
              <a:t>hengitystietulehdus</a:t>
            </a:r>
            <a:r>
              <a:rPr lang="en-GB" altLang="fi-FI" sz="1600" dirty="0">
                <a:latin typeface="Calibri" pitchFamily="34" charset="0"/>
              </a:rPr>
              <a:t>. </a:t>
            </a:r>
            <a:r>
              <a:rPr lang="en-GB" altLang="fi-FI" sz="1600" dirty="0" err="1">
                <a:latin typeface="Calibri" pitchFamily="34" charset="0"/>
              </a:rPr>
              <a:t>Epidemia</a:t>
            </a:r>
            <a:r>
              <a:rPr lang="en-GB" altLang="fi-FI" sz="1600" dirty="0">
                <a:latin typeface="Calibri" pitchFamily="34" charset="0"/>
              </a:rPr>
              <a:t> </a:t>
            </a:r>
            <a:r>
              <a:rPr lang="en-GB" altLang="fi-FI" sz="1600" dirty="0" err="1">
                <a:latin typeface="Calibri" pitchFamily="34" charset="0"/>
              </a:rPr>
              <a:t>ajoittuu</a:t>
            </a:r>
            <a:r>
              <a:rPr lang="en-GB" altLang="fi-FI" sz="1600" dirty="0">
                <a:latin typeface="Calibri" pitchFamily="34" charset="0"/>
              </a:rPr>
              <a:t> </a:t>
            </a:r>
            <a:r>
              <a:rPr lang="en-GB" altLang="fi-FI" sz="1600" dirty="0" err="1">
                <a:latin typeface="Calibri" pitchFamily="34" charset="0"/>
              </a:rPr>
              <a:t>usein</a:t>
            </a:r>
            <a:r>
              <a:rPr lang="en-GB" altLang="fi-FI" sz="1600" dirty="0">
                <a:latin typeface="Calibri" pitchFamily="34" charset="0"/>
              </a:rPr>
              <a:t> </a:t>
            </a:r>
            <a:r>
              <a:rPr lang="en-GB" altLang="fi-FI" sz="1600" dirty="0" err="1">
                <a:latin typeface="Calibri" pitchFamily="34" charset="0"/>
              </a:rPr>
              <a:t>kevättalveen</a:t>
            </a:r>
            <a:r>
              <a:rPr lang="en-GB" altLang="fi-FI" sz="1600" dirty="0">
                <a:latin typeface="Calibri" pitchFamily="34" charset="0"/>
              </a:rPr>
              <a:t>. </a:t>
            </a:r>
            <a:r>
              <a:rPr lang="fi-FI" altLang="fi-FI" sz="1600" dirty="0">
                <a:latin typeface="Calibri" pitchFamily="34" charset="0"/>
              </a:rPr>
              <a:t>Tautia vastan on kehitetty rokote, joka suojaa siis vain influenssalta. Tavalliseen nuhakuumeeseen, joka on monin verroin yleisempi, voi siis rokotuksen saatuakin sairastua. Rokotusta ei anneta kananmunalle allergiselle henkilölle. Abiturienteille saattaa olla hyötyä suojarokotuksen ottamisesta. </a:t>
            </a:r>
            <a:r>
              <a:rPr lang="en-GB" altLang="fi-FI" sz="1600" dirty="0" err="1">
                <a:latin typeface="Calibri" pitchFamily="34" charset="0"/>
              </a:rPr>
              <a:t>Tarkemmat</a:t>
            </a:r>
            <a:r>
              <a:rPr lang="en-GB" altLang="fi-FI" sz="1600" dirty="0">
                <a:latin typeface="Calibri" pitchFamily="34" charset="0"/>
              </a:rPr>
              <a:t> </a:t>
            </a:r>
            <a:r>
              <a:rPr lang="en-GB" altLang="fi-FI" sz="1600" dirty="0" err="1">
                <a:latin typeface="Calibri" pitchFamily="34" charset="0"/>
              </a:rPr>
              <a:t>ohjeet</a:t>
            </a:r>
            <a:r>
              <a:rPr lang="en-GB" altLang="fi-FI" sz="1600" dirty="0">
                <a:latin typeface="Calibri" pitchFamily="34" charset="0"/>
              </a:rPr>
              <a:t> </a:t>
            </a:r>
            <a:r>
              <a:rPr lang="en-GB" altLang="fi-FI" sz="1600" dirty="0" err="1">
                <a:latin typeface="Calibri" pitchFamily="34" charset="0"/>
              </a:rPr>
              <a:t>saat</a:t>
            </a:r>
            <a:r>
              <a:rPr lang="en-GB" altLang="fi-FI" sz="1600" dirty="0">
                <a:latin typeface="Calibri" pitchFamily="34" charset="0"/>
              </a:rPr>
              <a:t> </a:t>
            </a:r>
            <a:r>
              <a:rPr lang="en-GB" altLang="fi-FI" sz="1600" dirty="0" err="1">
                <a:latin typeface="Calibri" pitchFamily="34" charset="0"/>
              </a:rPr>
              <a:t>terveyskeskuksesta</a:t>
            </a:r>
            <a:r>
              <a:rPr lang="en-GB" altLang="fi-FI" sz="1600" dirty="0">
                <a:latin typeface="Calibri" pitchFamily="34" charset="0"/>
              </a:rPr>
              <a:t>. </a:t>
            </a:r>
            <a:r>
              <a:rPr lang="en-GB" altLang="fi-FI" sz="1600" b="1" dirty="0">
                <a:solidFill>
                  <a:srgbClr val="C00000"/>
                </a:solidFill>
                <a:latin typeface="Calibri" pitchFamily="34" charset="0"/>
              </a:rPr>
              <a:t>Jos </a:t>
            </a:r>
            <a:r>
              <a:rPr lang="en-GB" altLang="fi-FI" sz="1600" b="1" dirty="0" err="1">
                <a:solidFill>
                  <a:srgbClr val="C00000"/>
                </a:solidFill>
                <a:latin typeface="Calibri" pitchFamily="34" charset="0"/>
              </a:rPr>
              <a:t>olet</a:t>
            </a:r>
            <a:r>
              <a:rPr lang="en-GB" altLang="fi-FI" sz="1600" b="1" dirty="0">
                <a:solidFill>
                  <a:srgbClr val="C00000"/>
                </a:solidFill>
                <a:latin typeface="Calibri" pitchFamily="34" charset="0"/>
              </a:rPr>
              <a:t> </a:t>
            </a:r>
            <a:r>
              <a:rPr lang="en-GB" altLang="fi-FI" sz="1600" b="1" dirty="0" err="1">
                <a:solidFill>
                  <a:srgbClr val="C00000"/>
                </a:solidFill>
                <a:latin typeface="Calibri" pitchFamily="34" charset="0"/>
              </a:rPr>
              <a:t>kirjoitusten</a:t>
            </a:r>
            <a:r>
              <a:rPr lang="en-GB" altLang="fi-FI" sz="1600" b="1" dirty="0">
                <a:solidFill>
                  <a:srgbClr val="C00000"/>
                </a:solidFill>
                <a:latin typeface="Calibri" pitchFamily="34" charset="0"/>
              </a:rPr>
              <a:t> </a:t>
            </a:r>
            <a:r>
              <a:rPr lang="en-GB" altLang="fi-FI" sz="1600" b="1" dirty="0" err="1">
                <a:solidFill>
                  <a:srgbClr val="C00000"/>
                </a:solidFill>
                <a:latin typeface="Calibri" pitchFamily="34" charset="0"/>
              </a:rPr>
              <a:t>aikana</a:t>
            </a:r>
            <a:r>
              <a:rPr lang="en-GB" altLang="fi-FI" sz="1600" b="1" dirty="0">
                <a:solidFill>
                  <a:srgbClr val="C00000"/>
                </a:solidFill>
                <a:latin typeface="Calibri" pitchFamily="34" charset="0"/>
              </a:rPr>
              <a:t> </a:t>
            </a:r>
            <a:r>
              <a:rPr lang="en-GB" altLang="fi-FI" sz="1600" b="1" dirty="0" err="1">
                <a:solidFill>
                  <a:srgbClr val="C00000"/>
                </a:solidFill>
                <a:latin typeface="Calibri" pitchFamily="34" charset="0"/>
              </a:rPr>
              <a:t>sairaana</a:t>
            </a:r>
            <a:r>
              <a:rPr lang="en-GB" altLang="fi-FI" sz="1600" b="1" dirty="0">
                <a:solidFill>
                  <a:srgbClr val="C00000"/>
                </a:solidFill>
                <a:latin typeface="Calibri" pitchFamily="34" charset="0"/>
              </a:rPr>
              <a:t>, </a:t>
            </a:r>
            <a:r>
              <a:rPr lang="en-GB" altLang="fi-FI" sz="1600" b="1" dirty="0" err="1">
                <a:solidFill>
                  <a:srgbClr val="C00000"/>
                </a:solidFill>
                <a:latin typeface="Calibri" pitchFamily="34" charset="0"/>
              </a:rPr>
              <a:t>niin</a:t>
            </a:r>
            <a:r>
              <a:rPr lang="en-GB" altLang="fi-FI" sz="1600" b="1" dirty="0">
                <a:solidFill>
                  <a:srgbClr val="C00000"/>
                </a:solidFill>
                <a:latin typeface="Calibri" pitchFamily="34" charset="0"/>
              </a:rPr>
              <a:t> </a:t>
            </a:r>
            <a:r>
              <a:rPr lang="en-GB" altLang="fi-FI" sz="1600" b="1" dirty="0" err="1">
                <a:solidFill>
                  <a:srgbClr val="C00000"/>
                </a:solidFill>
                <a:latin typeface="Calibri" pitchFamily="34" charset="0"/>
              </a:rPr>
              <a:t>hanki</a:t>
            </a:r>
            <a:r>
              <a:rPr lang="en-GB" altLang="fi-FI" sz="1600" b="1" dirty="0">
                <a:solidFill>
                  <a:srgbClr val="C00000"/>
                </a:solidFill>
                <a:latin typeface="Calibri" pitchFamily="34" charset="0"/>
              </a:rPr>
              <a:t> </a:t>
            </a:r>
            <a:r>
              <a:rPr lang="en-GB" altLang="fi-FI" sz="1600" b="1" dirty="0" err="1">
                <a:solidFill>
                  <a:srgbClr val="C00000"/>
                </a:solidFill>
                <a:latin typeface="Calibri" pitchFamily="34" charset="0"/>
              </a:rPr>
              <a:t>lääkärintodistus</a:t>
            </a:r>
            <a:r>
              <a:rPr lang="en-GB" altLang="fi-FI" sz="1600" b="1" dirty="0">
                <a:solidFill>
                  <a:srgbClr val="C00000"/>
                </a:solidFill>
                <a:latin typeface="Calibri" pitchFamily="34" charset="0"/>
              </a:rPr>
              <a:t>. </a:t>
            </a:r>
            <a:r>
              <a:rPr lang="en-GB" altLang="fi-FI" sz="1600" dirty="0" err="1">
                <a:latin typeface="Calibri" pitchFamily="34" charset="0"/>
              </a:rPr>
              <a:t>Todistus</a:t>
            </a:r>
            <a:r>
              <a:rPr lang="en-GB" altLang="fi-FI" sz="1600" dirty="0">
                <a:latin typeface="Calibri" pitchFamily="34" charset="0"/>
              </a:rPr>
              <a:t> on </a:t>
            </a:r>
            <a:r>
              <a:rPr lang="en-GB" altLang="fi-FI" sz="1600" dirty="0" err="1">
                <a:latin typeface="Calibri" pitchFamily="34" charset="0"/>
              </a:rPr>
              <a:t>hankittava</a:t>
            </a:r>
            <a:r>
              <a:rPr lang="en-GB" altLang="fi-FI" sz="1600" dirty="0">
                <a:latin typeface="Calibri" pitchFamily="34" charset="0"/>
              </a:rPr>
              <a:t> </a:t>
            </a:r>
            <a:r>
              <a:rPr lang="en-GB" altLang="fi-FI" sz="1600" dirty="0" err="1">
                <a:latin typeface="Calibri" pitchFamily="34" charset="0"/>
              </a:rPr>
              <a:t>ko</a:t>
            </a:r>
            <a:r>
              <a:rPr lang="en-GB" altLang="fi-FI" sz="1600" dirty="0">
                <a:latin typeface="Calibri" pitchFamily="34" charset="0"/>
              </a:rPr>
              <a:t>. </a:t>
            </a:r>
            <a:r>
              <a:rPr lang="en-GB" altLang="fi-FI" sz="1600" dirty="0" err="1">
                <a:latin typeface="Calibri" pitchFamily="34" charset="0"/>
              </a:rPr>
              <a:t>päivänä</a:t>
            </a:r>
            <a:r>
              <a:rPr lang="en-GB" altLang="fi-FI" sz="1600" dirty="0">
                <a:latin typeface="Calibri" pitchFamily="34" charset="0"/>
              </a:rPr>
              <a:t> </a:t>
            </a:r>
            <a:r>
              <a:rPr lang="en-GB" altLang="fi-FI" sz="1600" dirty="0" err="1">
                <a:latin typeface="Calibri" pitchFamily="34" charset="0"/>
              </a:rPr>
              <a:t>ja</a:t>
            </a:r>
            <a:r>
              <a:rPr lang="en-GB" altLang="fi-FI" sz="1600" dirty="0">
                <a:latin typeface="Calibri" pitchFamily="34" charset="0"/>
              </a:rPr>
              <a:t> </a:t>
            </a:r>
            <a:r>
              <a:rPr lang="en-GB" altLang="fi-FI" sz="1600" dirty="0" err="1">
                <a:latin typeface="Calibri" pitchFamily="34" charset="0"/>
              </a:rPr>
              <a:t>siihen</a:t>
            </a:r>
            <a:r>
              <a:rPr lang="en-GB" altLang="fi-FI" sz="1600" dirty="0">
                <a:latin typeface="Calibri" pitchFamily="34" charset="0"/>
              </a:rPr>
              <a:t> on </a:t>
            </a:r>
            <a:r>
              <a:rPr lang="en-GB" altLang="fi-FI" sz="1600" dirty="0" err="1">
                <a:latin typeface="Calibri" pitchFamily="34" charset="0"/>
              </a:rPr>
              <a:t>selkeästi</a:t>
            </a:r>
            <a:r>
              <a:rPr lang="en-GB" altLang="fi-FI" sz="1600" dirty="0">
                <a:latin typeface="Calibri" pitchFamily="34" charset="0"/>
              </a:rPr>
              <a:t> </a:t>
            </a:r>
            <a:r>
              <a:rPr lang="en-GB" altLang="fi-FI" sz="1600" dirty="0" err="1">
                <a:latin typeface="Calibri" pitchFamily="34" charset="0"/>
              </a:rPr>
              <a:t>määriteltävä</a:t>
            </a:r>
            <a:r>
              <a:rPr lang="en-GB" altLang="fi-FI" sz="1600" dirty="0">
                <a:latin typeface="Calibri" pitchFamily="34" charset="0"/>
              </a:rPr>
              <a:t> </a:t>
            </a:r>
            <a:r>
              <a:rPr lang="en-GB" altLang="fi-FI" sz="1600" dirty="0" err="1">
                <a:latin typeface="Calibri" pitchFamily="34" charset="0"/>
              </a:rPr>
              <a:t>sairauden</a:t>
            </a:r>
            <a:r>
              <a:rPr lang="en-GB" altLang="fi-FI" sz="1600" dirty="0">
                <a:latin typeface="Calibri" pitchFamily="34" charset="0"/>
              </a:rPr>
              <a:t> </a:t>
            </a:r>
            <a:r>
              <a:rPr lang="en-GB" altLang="fi-FI" sz="1600" dirty="0" err="1">
                <a:latin typeface="Calibri" pitchFamily="34" charset="0"/>
              </a:rPr>
              <a:t>laatu</a:t>
            </a:r>
            <a:r>
              <a:rPr lang="en-GB" altLang="fi-FI" sz="1600" dirty="0">
                <a:latin typeface="Calibri" pitchFamily="34" charset="0"/>
              </a:rPr>
              <a:t> </a:t>
            </a:r>
            <a:r>
              <a:rPr lang="en-GB" altLang="fi-FI" sz="1600" dirty="0" err="1">
                <a:latin typeface="Calibri" pitchFamily="34" charset="0"/>
              </a:rPr>
              <a:t>sekä</a:t>
            </a:r>
            <a:r>
              <a:rPr lang="en-GB" altLang="fi-FI" sz="1600" dirty="0">
                <a:latin typeface="Calibri" pitchFamily="34" charset="0"/>
              </a:rPr>
              <a:t> </a:t>
            </a:r>
            <a:r>
              <a:rPr lang="en-GB" altLang="fi-FI" sz="1600" dirty="0" err="1">
                <a:latin typeface="Calibri" pitchFamily="34" charset="0"/>
              </a:rPr>
              <a:t>lääkärin</a:t>
            </a:r>
            <a:r>
              <a:rPr lang="en-GB" altLang="fi-FI" sz="1600" dirty="0">
                <a:latin typeface="Calibri" pitchFamily="34" charset="0"/>
              </a:rPr>
              <a:t> </a:t>
            </a:r>
            <a:r>
              <a:rPr lang="en-GB" altLang="fi-FI" sz="1600" dirty="0" err="1">
                <a:latin typeface="Calibri" pitchFamily="34" charset="0"/>
              </a:rPr>
              <a:t>arvio</a:t>
            </a:r>
            <a:r>
              <a:rPr lang="en-GB" altLang="fi-FI" sz="1600" dirty="0">
                <a:latin typeface="Calibri" pitchFamily="34" charset="0"/>
              </a:rPr>
              <a:t> </a:t>
            </a:r>
            <a:r>
              <a:rPr lang="en-GB" altLang="fi-FI" sz="1600" dirty="0" err="1">
                <a:latin typeface="Calibri" pitchFamily="34" charset="0"/>
              </a:rPr>
              <a:t>siitä</a:t>
            </a:r>
            <a:r>
              <a:rPr lang="en-GB" altLang="fi-FI" sz="1600" dirty="0">
                <a:latin typeface="Calibri" pitchFamily="34" charset="0"/>
              </a:rPr>
              <a:t>, </a:t>
            </a:r>
            <a:r>
              <a:rPr lang="en-GB" altLang="fi-FI" sz="1600" dirty="0" err="1">
                <a:latin typeface="Calibri" pitchFamily="34" charset="0"/>
              </a:rPr>
              <a:t>paljonko</a:t>
            </a:r>
            <a:r>
              <a:rPr lang="en-GB" altLang="fi-FI" sz="1600" dirty="0">
                <a:latin typeface="Calibri" pitchFamily="34" charset="0"/>
              </a:rPr>
              <a:t> se </a:t>
            </a:r>
            <a:r>
              <a:rPr lang="en-GB" altLang="fi-FI" sz="1600" dirty="0" err="1">
                <a:latin typeface="Calibri" pitchFamily="34" charset="0"/>
              </a:rPr>
              <a:t>laskee</a:t>
            </a:r>
            <a:r>
              <a:rPr lang="en-GB" altLang="fi-FI" sz="1600" dirty="0">
                <a:latin typeface="Calibri" pitchFamily="34" charset="0"/>
              </a:rPr>
              <a:t> </a:t>
            </a:r>
            <a:r>
              <a:rPr lang="en-GB" altLang="fi-FI" sz="1600" dirty="0" err="1">
                <a:latin typeface="Calibri" pitchFamily="34" charset="0"/>
              </a:rPr>
              <a:t>kokelaan</a:t>
            </a:r>
            <a:r>
              <a:rPr lang="en-GB" altLang="fi-FI" sz="1600" dirty="0">
                <a:latin typeface="Calibri" pitchFamily="34" charset="0"/>
              </a:rPr>
              <a:t> </a:t>
            </a:r>
            <a:r>
              <a:rPr lang="en-GB" altLang="fi-FI" sz="1600" dirty="0" err="1">
                <a:latin typeface="Calibri" pitchFamily="34" charset="0"/>
              </a:rPr>
              <a:t>suoritustasoa</a:t>
            </a:r>
            <a:r>
              <a:rPr lang="en-GB" altLang="fi-FI" sz="1600" dirty="0">
                <a:latin typeface="Calibri" pitchFamily="34" charset="0"/>
              </a:rPr>
              <a:t>. </a:t>
            </a:r>
            <a:r>
              <a:rPr lang="fi-FI" altLang="fi-FI" sz="1600" b="1" dirty="0">
                <a:solidFill>
                  <a:srgbClr val="C00000"/>
                </a:solidFill>
                <a:latin typeface="Calibri" pitchFamily="34" charset="0"/>
              </a:rPr>
              <a:t>Pakottavan esteen sattuessa ota heti yhteys rehtoriin mahdollisien erityisjärjestelyjen sopimiseksi</a:t>
            </a:r>
            <a:r>
              <a:rPr lang="fi-FI" altLang="fi-FI" sz="1600" dirty="0">
                <a:latin typeface="Calibri" pitchFamily="34" charset="0"/>
              </a:rPr>
              <a:t>.</a:t>
            </a:r>
          </a:p>
          <a:p>
            <a:pPr eaLnBrk="1" hangingPunct="1"/>
            <a:endParaRPr lang="fi-FI" altLang="fi-FI" sz="1600" dirty="0">
              <a:latin typeface="Calibri" pitchFamily="34" charset="0"/>
            </a:endParaRPr>
          </a:p>
          <a:p>
            <a:pPr eaLnBrk="1" hangingPunct="1"/>
            <a:r>
              <a:rPr lang="fi-FI" altLang="fi-FI" sz="1600" dirty="0">
                <a:latin typeface="Calibri" pitchFamily="34" charset="0"/>
              </a:rPr>
              <a:t>Päivälukiolaiset	Panu Ruoste, puh. 050 576 8907</a:t>
            </a:r>
            <a:br>
              <a:rPr lang="fi-FI" altLang="fi-FI" sz="1600" dirty="0">
                <a:latin typeface="Calibri" pitchFamily="34" charset="0"/>
              </a:rPr>
            </a:br>
            <a:endParaRPr lang="en-GB" altLang="fi-FI" sz="1600" dirty="0">
              <a:latin typeface="Calibri" pitchFamily="34" charset="0"/>
            </a:endParaRPr>
          </a:p>
          <a:p>
            <a:pPr eaLnBrk="1" hangingPunct="1"/>
            <a:r>
              <a:rPr lang="en-GB" altLang="fi-FI" sz="1600" dirty="0" err="1">
                <a:latin typeface="Calibri" pitchFamily="34" charset="0"/>
              </a:rPr>
              <a:t>Koulu</a:t>
            </a:r>
            <a:r>
              <a:rPr lang="en-GB" altLang="fi-FI" sz="1600" dirty="0">
                <a:latin typeface="Calibri" pitchFamily="34" charset="0"/>
              </a:rPr>
              <a:t> </a:t>
            </a:r>
            <a:r>
              <a:rPr lang="en-GB" altLang="fi-FI" sz="1600" dirty="0" err="1">
                <a:latin typeface="Calibri" pitchFamily="34" charset="0"/>
              </a:rPr>
              <a:t>varaa</a:t>
            </a:r>
            <a:r>
              <a:rPr lang="en-GB" altLang="fi-FI" sz="1600" dirty="0">
                <a:latin typeface="Calibri" pitchFamily="34" charset="0"/>
              </a:rPr>
              <a:t> </a:t>
            </a:r>
            <a:r>
              <a:rPr lang="en-GB" altLang="fi-FI" sz="1600" dirty="0" err="1">
                <a:latin typeface="Calibri" pitchFamily="34" charset="0"/>
              </a:rPr>
              <a:t>koetiloihin</a:t>
            </a:r>
            <a:r>
              <a:rPr lang="en-GB" altLang="fi-FI" sz="1600" dirty="0">
                <a:latin typeface="Calibri" pitchFamily="34" charset="0"/>
              </a:rPr>
              <a:t> </a:t>
            </a:r>
            <a:r>
              <a:rPr lang="en-GB" altLang="fi-FI" sz="1600" dirty="0" err="1">
                <a:latin typeface="Calibri" pitchFamily="34" charset="0"/>
              </a:rPr>
              <a:t>särky</a:t>
            </a:r>
            <a:r>
              <a:rPr lang="en-GB" altLang="fi-FI" sz="1600" dirty="0">
                <a:latin typeface="Calibri" pitchFamily="34" charset="0"/>
              </a:rPr>
              <a:t>- </a:t>
            </a:r>
            <a:r>
              <a:rPr lang="en-GB" altLang="fi-FI" sz="1600" dirty="0" err="1">
                <a:latin typeface="Calibri" pitchFamily="34" charset="0"/>
              </a:rPr>
              <a:t>yms</a:t>
            </a:r>
            <a:r>
              <a:rPr lang="en-GB" altLang="fi-FI" sz="1600" dirty="0">
                <a:latin typeface="Calibri" pitchFamily="34" charset="0"/>
              </a:rPr>
              <a:t>. </a:t>
            </a:r>
            <a:r>
              <a:rPr lang="en-GB" altLang="fi-FI" sz="1600" dirty="0" err="1">
                <a:latin typeface="Calibri" pitchFamily="34" charset="0"/>
              </a:rPr>
              <a:t>lääkkeitä</a:t>
            </a:r>
            <a:r>
              <a:rPr lang="en-GB" altLang="fi-FI" sz="1600" dirty="0">
                <a:latin typeface="Calibri" pitchFamily="34" charset="0"/>
              </a:rPr>
              <a:t>, </a:t>
            </a:r>
            <a:r>
              <a:rPr lang="en-GB" altLang="fi-FI" sz="1600" dirty="0" err="1">
                <a:latin typeface="Calibri" pitchFamily="34" charset="0"/>
              </a:rPr>
              <a:t>joten</a:t>
            </a:r>
            <a:r>
              <a:rPr lang="en-GB" altLang="fi-FI" sz="1600" dirty="0">
                <a:latin typeface="Calibri" pitchFamily="34" charset="0"/>
              </a:rPr>
              <a:t> </a:t>
            </a:r>
            <a:r>
              <a:rPr lang="en-GB" altLang="fi-FI" sz="1600" dirty="0" err="1">
                <a:latin typeface="Calibri" pitchFamily="34" charset="0"/>
              </a:rPr>
              <a:t>ei</a:t>
            </a:r>
            <a:r>
              <a:rPr lang="en-GB" altLang="fi-FI" sz="1600" dirty="0">
                <a:latin typeface="Calibri" pitchFamily="34" charset="0"/>
              </a:rPr>
              <a:t> ole </a:t>
            </a:r>
            <a:r>
              <a:rPr lang="en-GB" altLang="fi-FI" sz="1600" dirty="0" err="1">
                <a:latin typeface="Calibri" pitchFamily="34" charset="0"/>
              </a:rPr>
              <a:t>syytä</a:t>
            </a:r>
            <a:r>
              <a:rPr lang="en-GB" altLang="fi-FI" sz="1600" dirty="0">
                <a:latin typeface="Calibri" pitchFamily="34" charset="0"/>
              </a:rPr>
              <a:t/>
            </a:r>
            <a:br>
              <a:rPr lang="en-GB" altLang="fi-FI" sz="1600" dirty="0">
                <a:latin typeface="Calibri" pitchFamily="34" charset="0"/>
              </a:rPr>
            </a:br>
            <a:r>
              <a:rPr lang="en-GB" altLang="fi-FI" sz="1600" dirty="0" err="1">
                <a:latin typeface="Calibri" pitchFamily="34" charset="0"/>
              </a:rPr>
              <a:t>kärsiä</a:t>
            </a:r>
            <a:r>
              <a:rPr lang="en-GB" altLang="fi-FI" sz="1600" dirty="0">
                <a:latin typeface="Calibri" pitchFamily="34" charset="0"/>
              </a:rPr>
              <a:t> </a:t>
            </a:r>
            <a:r>
              <a:rPr lang="en-GB" altLang="fi-FI" sz="1600" dirty="0" err="1">
                <a:latin typeface="Calibri" pitchFamily="34" charset="0"/>
              </a:rPr>
              <a:t>esim</a:t>
            </a:r>
            <a:r>
              <a:rPr lang="en-GB" altLang="fi-FI" sz="1600" dirty="0">
                <a:latin typeface="Calibri" pitchFamily="34" charset="0"/>
              </a:rPr>
              <a:t>. </a:t>
            </a:r>
            <a:r>
              <a:rPr lang="en-GB" altLang="fi-FI" sz="1600" dirty="0" err="1">
                <a:latin typeface="Calibri" pitchFamily="34" charset="0"/>
              </a:rPr>
              <a:t>päänsärystä</a:t>
            </a:r>
            <a:r>
              <a:rPr lang="en-GB" altLang="fi-FI" sz="1600" dirty="0">
                <a:latin typeface="Calibri" pitchFamily="34" charset="0"/>
              </a:rPr>
              <a:t>. </a:t>
            </a:r>
            <a:r>
              <a:rPr lang="fi-FI" altLang="fi-FI" sz="1600" dirty="0">
                <a:latin typeface="Calibri" pitchFamily="34" charset="0"/>
              </a:rPr>
              <a:t>Rauhoittavia lääkkeitä on syytä käyttää hyvin</a:t>
            </a:r>
            <a:br>
              <a:rPr lang="fi-FI" altLang="fi-FI" sz="1600" dirty="0">
                <a:latin typeface="Calibri" pitchFamily="34" charset="0"/>
              </a:rPr>
            </a:br>
            <a:r>
              <a:rPr lang="fi-FI" altLang="fi-FI" sz="1600" dirty="0">
                <a:latin typeface="Calibri" pitchFamily="34" charset="0"/>
              </a:rPr>
              <a:t>varoen ja yleensä vain silloin, jos lääkäri on niin määrännyt. </a:t>
            </a:r>
            <a:br>
              <a:rPr lang="fi-FI" altLang="fi-FI" sz="1600" dirty="0">
                <a:latin typeface="Calibri" pitchFamily="34" charset="0"/>
              </a:rPr>
            </a:br>
            <a:r>
              <a:rPr lang="fi-FI" altLang="fi-FI" sz="1600" dirty="0">
                <a:latin typeface="Calibri" pitchFamily="34" charset="0"/>
              </a:rPr>
              <a:t>M</a:t>
            </a:r>
            <a:r>
              <a:rPr lang="en-GB" altLang="fi-FI" sz="1600" dirty="0" err="1">
                <a:latin typeface="Calibri" pitchFamily="34" charset="0"/>
              </a:rPr>
              <a:t>uista</a:t>
            </a:r>
            <a:r>
              <a:rPr lang="en-GB" altLang="fi-FI" sz="1600" dirty="0">
                <a:latin typeface="Calibri" pitchFamily="34" charset="0"/>
              </a:rPr>
              <a:t> </a:t>
            </a:r>
            <a:r>
              <a:rPr lang="en-GB" altLang="fi-FI" sz="1600" dirty="0" err="1">
                <a:latin typeface="Calibri" pitchFamily="34" charset="0"/>
              </a:rPr>
              <a:t>erityistoimenpiteitä</a:t>
            </a:r>
            <a:r>
              <a:rPr lang="en-GB" altLang="fi-FI" sz="1600" dirty="0">
                <a:latin typeface="Calibri" pitchFamily="34" charset="0"/>
              </a:rPr>
              <a:t> </a:t>
            </a:r>
            <a:r>
              <a:rPr lang="en-GB" altLang="fi-FI" sz="1600" dirty="0" err="1">
                <a:latin typeface="Calibri" pitchFamily="34" charset="0"/>
              </a:rPr>
              <a:t>vaativista</a:t>
            </a:r>
            <a:r>
              <a:rPr lang="en-GB" altLang="fi-FI" sz="1600" dirty="0">
                <a:latin typeface="Calibri" pitchFamily="34" charset="0"/>
              </a:rPr>
              <a:t> </a:t>
            </a:r>
            <a:r>
              <a:rPr lang="en-GB" altLang="fi-FI" sz="1600" dirty="0" err="1">
                <a:latin typeface="Calibri" pitchFamily="34" charset="0"/>
              </a:rPr>
              <a:t>toimista</a:t>
            </a:r>
            <a:r>
              <a:rPr lang="en-GB" altLang="fi-FI" sz="1600" dirty="0">
                <a:latin typeface="Calibri" pitchFamily="34" charset="0"/>
              </a:rPr>
              <a:t> on </a:t>
            </a:r>
            <a:r>
              <a:rPr lang="en-GB" altLang="fi-FI" sz="1600" dirty="0" err="1">
                <a:latin typeface="Calibri" pitchFamily="34" charset="0"/>
              </a:rPr>
              <a:t>sovittava</a:t>
            </a:r>
            <a:r>
              <a:rPr lang="en-GB" altLang="fi-FI" sz="1600" dirty="0">
                <a:latin typeface="Calibri" pitchFamily="34" charset="0"/>
              </a:rPr>
              <a:t> </a:t>
            </a:r>
            <a:r>
              <a:rPr lang="en-GB" altLang="fi-FI" sz="1600" dirty="0" err="1">
                <a:latin typeface="Calibri" pitchFamily="34" charset="0"/>
              </a:rPr>
              <a:t>erikseen</a:t>
            </a:r>
            <a:r>
              <a:rPr lang="en-GB" altLang="fi-FI" sz="1600" dirty="0">
                <a:latin typeface="Calibri" pitchFamily="34" charset="0"/>
              </a:rPr>
              <a:t/>
            </a:r>
            <a:br>
              <a:rPr lang="en-GB" altLang="fi-FI" sz="1600" dirty="0">
                <a:latin typeface="Calibri" pitchFamily="34" charset="0"/>
              </a:rPr>
            </a:br>
            <a:r>
              <a:rPr lang="en-GB" altLang="fi-FI" sz="1600" dirty="0" err="1">
                <a:latin typeface="Calibri" pitchFamily="34" charset="0"/>
              </a:rPr>
              <a:t>rehtorin</a:t>
            </a:r>
            <a:r>
              <a:rPr lang="en-GB" altLang="fi-FI" sz="1600" dirty="0">
                <a:latin typeface="Calibri" pitchFamily="34" charset="0"/>
              </a:rPr>
              <a:t> </a:t>
            </a:r>
            <a:r>
              <a:rPr lang="en-GB" altLang="fi-FI" sz="1600" dirty="0" err="1">
                <a:latin typeface="Calibri" pitchFamily="34" charset="0"/>
              </a:rPr>
              <a:t>kanssa</a:t>
            </a:r>
            <a:r>
              <a:rPr lang="en-GB" altLang="fi-FI" sz="1600" dirty="0">
                <a:latin typeface="Calibri" pitchFamily="34" charset="0"/>
              </a:rPr>
              <a:t>. </a:t>
            </a:r>
            <a:r>
              <a:rPr lang="en-GB" altLang="fi-FI" sz="1600" dirty="0" err="1">
                <a:latin typeface="Calibri" pitchFamily="34" charset="0"/>
              </a:rPr>
              <a:t>Tarvittaessa</a:t>
            </a:r>
            <a:r>
              <a:rPr lang="en-GB" altLang="fi-FI" sz="1600" dirty="0">
                <a:latin typeface="Calibri" pitchFamily="34" charset="0"/>
              </a:rPr>
              <a:t> </a:t>
            </a:r>
            <a:r>
              <a:rPr lang="en-GB" altLang="fi-FI" sz="1600" dirty="0" err="1">
                <a:latin typeface="Calibri" pitchFamily="34" charset="0"/>
              </a:rPr>
              <a:t>myös</a:t>
            </a:r>
            <a:r>
              <a:rPr lang="en-GB" altLang="fi-FI" sz="1600" dirty="0">
                <a:latin typeface="Calibri" pitchFamily="34" charset="0"/>
              </a:rPr>
              <a:t> </a:t>
            </a:r>
            <a:r>
              <a:rPr lang="en-GB" altLang="fi-FI" sz="1600" dirty="0" err="1">
                <a:latin typeface="Calibri" pitchFamily="34" charset="0"/>
              </a:rPr>
              <a:t>koulu</a:t>
            </a:r>
            <a:r>
              <a:rPr lang="en-GB" altLang="fi-FI" sz="1600" dirty="0">
                <a:latin typeface="Calibri" pitchFamily="34" charset="0"/>
              </a:rPr>
              <a:t> </a:t>
            </a:r>
            <a:r>
              <a:rPr lang="en-GB" altLang="fi-FI" sz="1600" dirty="0" err="1">
                <a:latin typeface="Calibri" pitchFamily="34" charset="0"/>
              </a:rPr>
              <a:t>ja</a:t>
            </a:r>
            <a:r>
              <a:rPr lang="en-GB" altLang="fi-FI" sz="1600" dirty="0">
                <a:latin typeface="Calibri" pitchFamily="34" charset="0"/>
              </a:rPr>
              <a:t> </a:t>
            </a:r>
            <a:r>
              <a:rPr lang="en-GB" altLang="fi-FI" sz="1600" dirty="0" err="1">
                <a:latin typeface="Calibri" pitchFamily="34" charset="0"/>
              </a:rPr>
              <a:t>opettajakunta</a:t>
            </a:r>
            <a:r>
              <a:rPr lang="en-GB" altLang="fi-FI" sz="1600" dirty="0">
                <a:latin typeface="Calibri" pitchFamily="34" charset="0"/>
              </a:rPr>
              <a:t> </a:t>
            </a:r>
            <a:r>
              <a:rPr lang="en-GB" altLang="fi-FI" sz="1600" dirty="0" err="1">
                <a:latin typeface="Calibri" pitchFamily="34" charset="0"/>
              </a:rPr>
              <a:t>voivat</a:t>
            </a:r>
            <a:r>
              <a:rPr lang="en-GB" altLang="fi-FI" sz="1600" dirty="0">
                <a:latin typeface="Calibri" pitchFamily="34" charset="0"/>
              </a:rPr>
              <a:t/>
            </a:r>
            <a:br>
              <a:rPr lang="en-GB" altLang="fi-FI" sz="1600" dirty="0">
                <a:latin typeface="Calibri" pitchFamily="34" charset="0"/>
              </a:rPr>
            </a:br>
            <a:r>
              <a:rPr lang="en-GB" altLang="fi-FI" sz="1600" dirty="0" err="1">
                <a:latin typeface="Calibri" pitchFamily="34" charset="0"/>
              </a:rPr>
              <a:t>antaa</a:t>
            </a:r>
            <a:r>
              <a:rPr lang="en-GB" altLang="fi-FI" sz="1600" dirty="0">
                <a:latin typeface="Calibri" pitchFamily="34" charset="0"/>
              </a:rPr>
              <a:t> </a:t>
            </a:r>
            <a:r>
              <a:rPr lang="en-GB" altLang="fi-FI" sz="1600" dirty="0" err="1">
                <a:latin typeface="Calibri" pitchFamily="34" charset="0"/>
              </a:rPr>
              <a:t>YTL:lle</a:t>
            </a:r>
            <a:r>
              <a:rPr lang="en-GB" altLang="fi-FI" sz="1600" dirty="0">
                <a:latin typeface="Calibri" pitchFamily="34" charset="0"/>
              </a:rPr>
              <a:t> </a:t>
            </a:r>
            <a:r>
              <a:rPr lang="en-GB" altLang="fi-FI" sz="1600" dirty="0" err="1">
                <a:latin typeface="Calibri" pitchFamily="34" charset="0"/>
              </a:rPr>
              <a:t>lausuntoja</a:t>
            </a:r>
            <a:r>
              <a:rPr lang="en-GB" altLang="fi-FI" sz="1600" dirty="0">
                <a:latin typeface="Calibri" pitchFamily="34" charset="0"/>
              </a:rPr>
              <a:t>. </a:t>
            </a:r>
            <a:r>
              <a:rPr lang="fi-FI" altLang="fi-FI" sz="1600" dirty="0">
                <a:latin typeface="Calibri" pitchFamily="34" charset="0"/>
              </a:rPr>
              <a:t>Näistä on sovittava rehtorin kanssa.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11559" y="2780928"/>
            <a:ext cx="77057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i-FI" altLang="fi-FI" dirty="0">
                <a:latin typeface="Calibri" pitchFamily="34" charset="0"/>
              </a:rPr>
              <a:t>Tulokset tarkistetaan ensin koululla ja sen jälkeen ne siirretään Wilmaan. </a:t>
            </a:r>
          </a:p>
          <a:p>
            <a:endParaRPr lang="fi-FI" altLang="fi-FI" dirty="0">
              <a:latin typeface="Calibri" pitchFamily="34" charset="0"/>
            </a:endParaRPr>
          </a:p>
          <a:p>
            <a:r>
              <a:rPr lang="fi-FI" altLang="fi-FI" dirty="0">
                <a:latin typeface="Calibri" pitchFamily="34" charset="0"/>
              </a:rPr>
              <a:t>Ilmoitamme kokelaille Wilma-viestillä ja koulun kotisivuilla, milloin tulokset ovat näkyvissä. Ne, joiden Wilma-tunnukset eivät enää ole voimassa, saavat tulokset postitse kotiosoitteeseen.</a:t>
            </a:r>
          </a:p>
          <a:p>
            <a:endParaRPr lang="fi-FI" altLang="fi-FI" dirty="0">
              <a:latin typeface="Calibri" pitchFamily="34" charset="0"/>
            </a:endParaRPr>
          </a:p>
          <a:p>
            <a:r>
              <a:rPr lang="fi-FI" altLang="fi-FI" sz="2400" b="1" dirty="0">
                <a:solidFill>
                  <a:srgbClr val="FF0000"/>
                </a:solidFill>
                <a:latin typeface="Calibri" pitchFamily="34" charset="0"/>
              </a:rPr>
              <a:t>Tuloksia ei anneta puhelimitse. </a:t>
            </a:r>
          </a:p>
        </p:txBody>
      </p:sp>
      <p:sp>
        <p:nvSpPr>
          <p:cNvPr id="4" name="Rectangle 3"/>
          <p:cNvSpPr>
            <a:spLocks noChangeArrowheads="1"/>
          </p:cNvSpPr>
          <p:nvPr/>
        </p:nvSpPr>
        <p:spPr bwMode="auto">
          <a:xfrm>
            <a:off x="-107578" y="1484784"/>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Tulosten jakaminen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215" y="1556792"/>
            <a:ext cx="9144000" cy="708025"/>
          </a:xfrm>
          <a:prstGeom prst="rect">
            <a:avLst/>
          </a:prstGeom>
          <a:noFill/>
          <a:ln w="9525">
            <a:noFill/>
            <a:miter lim="800000"/>
            <a:headEnd/>
            <a:tailEnd/>
          </a:ln>
        </p:spPr>
        <p:txBody>
          <a:bodyPr anchor="ctr">
            <a:spAutoFit/>
          </a:bodyPr>
          <a:lstStyle/>
          <a:p>
            <a:pPr algn="ctr">
              <a:defRPr/>
            </a:pPr>
            <a:r>
              <a:rPr lang="fi-FI" sz="4000" b="1" dirty="0">
                <a:latin typeface="Calibri" pitchFamily="34" charset="0"/>
              </a:rPr>
              <a:t>Palohälytystilanne</a:t>
            </a:r>
          </a:p>
        </p:txBody>
      </p:sp>
      <p:sp>
        <p:nvSpPr>
          <p:cNvPr id="75777" name="Rectangle 1"/>
          <p:cNvSpPr>
            <a:spLocks noChangeArrowheads="1"/>
          </p:cNvSpPr>
          <p:nvPr/>
        </p:nvSpPr>
        <p:spPr bwMode="auto">
          <a:xfrm>
            <a:off x="112851" y="2348880"/>
            <a:ext cx="9036496" cy="3708708"/>
          </a:xfrm>
          <a:prstGeom prst="rect">
            <a:avLst/>
          </a:prstGeom>
          <a:noFill/>
          <a:ln w="9525">
            <a:noFill/>
            <a:miter lim="800000"/>
            <a:headEnd/>
            <a:tailEnd/>
          </a:ln>
          <a:effectLst/>
        </p:spPr>
        <p:txBody>
          <a:bodyPr wrap="square">
            <a:spAutoFit/>
          </a:bodyPr>
          <a:lstStyle/>
          <a:p>
            <a:pPr eaLnBrk="0" hangingPunct="0">
              <a:defRPr/>
            </a:pPr>
            <a:r>
              <a:rPr lang="fi-FI" sz="1400" b="1" dirty="0">
                <a:latin typeface="Calibri" pitchFamily="34" charset="0"/>
              </a:rPr>
              <a:t>Kokeet Tennarin lukiosalissa</a:t>
            </a:r>
          </a:p>
          <a:p>
            <a:pPr eaLnBrk="0" hangingPunct="0">
              <a:defRPr/>
            </a:pPr>
            <a:r>
              <a:rPr lang="fi-FI" sz="1400" dirty="0">
                <a:latin typeface="Calibri" pitchFamily="34" charset="0"/>
              </a:rPr>
              <a:t>Tennarissa yleishälytys annetaan keskusradiolla.</a:t>
            </a:r>
          </a:p>
          <a:p>
            <a:pPr eaLnBrk="0" hangingPunct="0">
              <a:defRPr/>
            </a:pPr>
            <a:endParaRPr lang="fi-FI" sz="1400" dirty="0">
              <a:latin typeface="Calibri" pitchFamily="34" charset="0"/>
            </a:endParaRPr>
          </a:p>
          <a:p>
            <a:pPr marL="711200" indent="-711200" eaLnBrk="0" hangingPunct="0">
              <a:spcAft>
                <a:spcPts val="300"/>
              </a:spcAft>
              <a:buFontTx/>
              <a:buChar char="•"/>
              <a:defRPr/>
            </a:pPr>
            <a:r>
              <a:rPr lang="fi-FI" sz="1400" dirty="0">
                <a:latin typeface="Calibri" pitchFamily="34" charset="0"/>
              </a:rPr>
              <a:t>Koe keskeytetään ja salista poistutaan välittömästi varauloskäyntejä käyttäen (katsomosta vastaisella seinustalla).</a:t>
            </a:r>
          </a:p>
          <a:p>
            <a:pPr marL="711200" indent="-711200" eaLnBrk="0" hangingPunct="0">
              <a:spcAft>
                <a:spcPts val="300"/>
              </a:spcAft>
              <a:buFontTx/>
              <a:buChar char="•"/>
              <a:defRPr/>
            </a:pPr>
            <a:r>
              <a:rPr lang="fi-FI" sz="1400" dirty="0">
                <a:latin typeface="Calibri" pitchFamily="34" charset="0"/>
              </a:rPr>
              <a:t>Kokoontumispaikka on Tennarin lukiosalin takana. Rehtori antaa ohjeet mahdollisesta siirtymisestä muualle.</a:t>
            </a:r>
          </a:p>
          <a:p>
            <a:pPr marL="711200" indent="-711200" eaLnBrk="0" hangingPunct="0">
              <a:spcAft>
                <a:spcPts val="300"/>
              </a:spcAft>
              <a:buFontTx/>
              <a:buChar char="•"/>
              <a:defRPr/>
            </a:pPr>
            <a:r>
              <a:rPr lang="fi-FI" sz="1400" dirty="0">
                <a:latin typeface="Calibri" pitchFamily="34" charset="0"/>
              </a:rPr>
              <a:t>Päällysvaatteet otetaan mukaan mahdollisuuksien mukaan.</a:t>
            </a:r>
          </a:p>
          <a:p>
            <a:pPr marL="711200" indent="-711200" eaLnBrk="0" hangingPunct="0">
              <a:spcAft>
                <a:spcPts val="300"/>
              </a:spcAft>
              <a:buFontTx/>
              <a:buChar char="•"/>
              <a:defRPr/>
            </a:pPr>
            <a:r>
              <a:rPr lang="fi-FI" sz="1400" dirty="0">
                <a:latin typeface="Calibri" pitchFamily="34" charset="0"/>
              </a:rPr>
              <a:t>Kokelaiden keskustelu on kielletty koko keskeytyksen ajan.</a:t>
            </a:r>
          </a:p>
          <a:p>
            <a:pPr marL="711200" indent="-711200" eaLnBrk="0" hangingPunct="0">
              <a:spcAft>
                <a:spcPts val="300"/>
              </a:spcAft>
              <a:buFontTx/>
              <a:buChar char="•"/>
              <a:defRPr/>
            </a:pPr>
            <a:r>
              <a:rPr lang="fi-FI" sz="1400" dirty="0">
                <a:latin typeface="Calibri" pitchFamily="34" charset="0"/>
              </a:rPr>
              <a:t>Poistuminen tapahtuu valvovien opettajien johdolla.</a:t>
            </a:r>
          </a:p>
          <a:p>
            <a:pPr marL="711200" indent="-711200" eaLnBrk="0" hangingPunct="0">
              <a:spcAft>
                <a:spcPts val="300"/>
              </a:spcAft>
              <a:buFontTx/>
              <a:buChar char="•"/>
              <a:defRPr/>
            </a:pPr>
            <a:r>
              <a:rPr lang="fi-FI" sz="1400" dirty="0">
                <a:latin typeface="Calibri" pitchFamily="34" charset="0"/>
              </a:rPr>
              <a:t>Kaikki paperit jäävät pöydille käännettyinä yhdessä nipussa konseptin väliin. Konseptin päällä kokelaan nimi.</a:t>
            </a:r>
          </a:p>
          <a:p>
            <a:pPr marL="711200" indent="-711200" eaLnBrk="0" hangingPunct="0">
              <a:spcAft>
                <a:spcPts val="300"/>
              </a:spcAft>
              <a:buFontTx/>
              <a:buChar char="•"/>
              <a:defRPr/>
            </a:pPr>
            <a:r>
              <a:rPr lang="fi-FI" sz="1400" dirty="0">
                <a:latin typeface="Calibri" pitchFamily="34" charset="0"/>
              </a:rPr>
              <a:t>Valvojat keräävät tarvittaessa pöytäkirjat ja koepaperit nippuun istumajärjestyksen mukaan.</a:t>
            </a:r>
          </a:p>
          <a:p>
            <a:pPr marL="711200" indent="-711200" eaLnBrk="0" hangingPunct="0">
              <a:spcAft>
                <a:spcPts val="300"/>
              </a:spcAft>
              <a:buFontTx/>
              <a:buChar char="•"/>
              <a:defRPr/>
            </a:pPr>
            <a:r>
              <a:rPr lang="fi-FI" sz="1400" dirty="0">
                <a:latin typeface="Calibri" pitchFamily="34" charset="0"/>
              </a:rPr>
              <a:t>Keskeytysaika merkitään pöytäkirjaan.</a:t>
            </a:r>
          </a:p>
          <a:p>
            <a:pPr marL="711200" indent="-711200" eaLnBrk="0" hangingPunct="0">
              <a:spcAft>
                <a:spcPts val="300"/>
              </a:spcAft>
              <a:buFontTx/>
              <a:buChar char="•"/>
              <a:defRPr/>
            </a:pPr>
            <a:r>
              <a:rPr lang="fi-FI" sz="1400" dirty="0">
                <a:latin typeface="Calibri" pitchFamily="34" charset="0"/>
              </a:rPr>
              <a:t>Palokunnan tarkistettua tilanteen koetta jatketaan rehtorin ohjeiden mukaisesti.</a:t>
            </a:r>
          </a:p>
          <a:p>
            <a:pPr marL="711200" indent="-711200" eaLnBrk="0" hangingPunct="0">
              <a:spcAft>
                <a:spcPts val="300"/>
              </a:spcAft>
              <a:buFontTx/>
              <a:buChar char="•"/>
              <a:defRPr/>
            </a:pPr>
            <a:r>
              <a:rPr lang="fi-FI" sz="1400" dirty="0">
                <a:latin typeface="Calibri" pitchFamily="34" charset="0"/>
              </a:rPr>
              <a:t>Kirjoitusten jatkamisajankohta ja selvitys keskeytyksen syystä merkitään pöytäkirjaan.</a:t>
            </a:r>
          </a:p>
          <a:p>
            <a:pPr marL="711200" indent="-711200" eaLnBrk="0" hangingPunct="0">
              <a:spcAft>
                <a:spcPts val="300"/>
              </a:spcAft>
              <a:buFontTx/>
              <a:buChar char="•"/>
              <a:defRPr/>
            </a:pPr>
            <a:r>
              <a:rPr lang="fi-FI" sz="1400" dirty="0">
                <a:latin typeface="Calibri" pitchFamily="34" charset="0"/>
              </a:rPr>
              <a:t>Rehtori ottaa yhteyden keskeytyksen päätyttyä ylioppilastutkintolautakuntaan jatkotoimenpiteitä varten.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043608" y="1412776"/>
            <a:ext cx="6840760" cy="830997"/>
          </a:xfrm>
          <a:prstGeom prst="rect">
            <a:avLst/>
          </a:prstGeom>
        </p:spPr>
        <p:txBody>
          <a:bodyPr wrap="square">
            <a:spAutoFit/>
          </a:bodyPr>
          <a:lstStyle/>
          <a:p>
            <a:pPr algn="ctr">
              <a:defRPr/>
            </a:pPr>
            <a:r>
              <a:rPr lang="fi-FI" sz="2400" b="1" dirty="0">
                <a:latin typeface="Calibri" pitchFamily="34" charset="0"/>
              </a:rPr>
              <a:t>Koesuoritusta heikentävän syyn </a:t>
            </a:r>
          </a:p>
          <a:p>
            <a:pPr algn="ctr">
              <a:defRPr/>
            </a:pPr>
            <a:r>
              <a:rPr lang="fi-FI" sz="2400" b="1" dirty="0">
                <a:latin typeface="Calibri" pitchFamily="34" charset="0"/>
              </a:rPr>
              <a:t>huomioon ottaminen ylioppilastutkinnossa</a:t>
            </a:r>
          </a:p>
        </p:txBody>
      </p:sp>
      <p:sp>
        <p:nvSpPr>
          <p:cNvPr id="3" name="Suorakulmio 2"/>
          <p:cNvSpPr/>
          <p:nvPr/>
        </p:nvSpPr>
        <p:spPr>
          <a:xfrm>
            <a:off x="467544" y="2636912"/>
            <a:ext cx="7992888" cy="3293209"/>
          </a:xfrm>
          <a:prstGeom prst="rect">
            <a:avLst/>
          </a:prstGeom>
        </p:spPr>
        <p:txBody>
          <a:bodyPr wrap="square">
            <a:spAutoFit/>
          </a:bodyPr>
          <a:lstStyle/>
          <a:p>
            <a:pPr eaLnBrk="1" hangingPunct="1">
              <a:spcAft>
                <a:spcPts val="600"/>
              </a:spcAft>
            </a:pPr>
            <a:r>
              <a:rPr lang="fi-FI" altLang="fi-FI" dirty="0">
                <a:latin typeface="Calibri" pitchFamily="34" charset="0"/>
              </a:rPr>
              <a:t>Sairaus tai vamma, lukemisen tai kirjoittamisen erityisvaikeus </a:t>
            </a:r>
            <a:r>
              <a:rPr lang="fi-FI" altLang="fi-FI" dirty="0" smtClean="0">
                <a:latin typeface="Calibri" pitchFamily="34" charset="0"/>
              </a:rPr>
              <a:t>tai </a:t>
            </a:r>
            <a:r>
              <a:rPr lang="fi-FI" altLang="fi-FI" dirty="0">
                <a:latin typeface="Calibri" pitchFamily="34" charset="0"/>
              </a:rPr>
              <a:t>erityisen vaikea elämäntilanne </a:t>
            </a:r>
            <a:r>
              <a:rPr lang="fi-FI" altLang="fi-FI" b="1" dirty="0" smtClean="0">
                <a:latin typeface="Calibri" pitchFamily="34" charset="0"/>
              </a:rPr>
              <a:t>voidaan </a:t>
            </a:r>
            <a:r>
              <a:rPr lang="fi-FI" altLang="fi-FI" b="1" dirty="0">
                <a:latin typeface="Calibri" pitchFamily="34" charset="0"/>
              </a:rPr>
              <a:t>ottaa arvostelussa huomioon vain, </a:t>
            </a:r>
            <a:r>
              <a:rPr lang="fi-FI" altLang="fi-FI" b="1" dirty="0" smtClean="0">
                <a:latin typeface="Calibri" pitchFamily="34" charset="0"/>
              </a:rPr>
              <a:t>jos </a:t>
            </a:r>
            <a:r>
              <a:rPr lang="fi-FI" altLang="fi-FI" b="1" dirty="0">
                <a:latin typeface="Calibri" pitchFamily="34" charset="0"/>
              </a:rPr>
              <a:t>kokelas on saamassa kokeesta hylätyn arvosanan.</a:t>
            </a:r>
          </a:p>
          <a:p>
            <a:pPr eaLnBrk="1" hangingPunct="1"/>
            <a:endParaRPr lang="fi-FI" altLang="fi-FI" b="1" dirty="0" smtClean="0">
              <a:latin typeface="Calibri" pitchFamily="34" charset="0"/>
            </a:endParaRPr>
          </a:p>
          <a:p>
            <a:pPr eaLnBrk="1" hangingPunct="1"/>
            <a:r>
              <a:rPr lang="fi-FI" altLang="fi-FI" b="1" dirty="0" smtClean="0">
                <a:latin typeface="Calibri" pitchFamily="34" charset="0"/>
              </a:rPr>
              <a:t>Ennen </a:t>
            </a:r>
            <a:r>
              <a:rPr lang="fi-FI" altLang="fi-FI" b="1" dirty="0">
                <a:latin typeface="Calibri" pitchFamily="34" charset="0"/>
              </a:rPr>
              <a:t>kuin kokelas ryhtyy hakemaan lautakunnalta erityisjärjestelyjä, hänen on neuvoteltava tarvittavista erityisjärjestelyistä sekä niiden </a:t>
            </a:r>
            <a:r>
              <a:rPr lang="fi-FI" altLang="fi-FI" b="1" dirty="0" smtClean="0">
                <a:latin typeface="Calibri" pitchFamily="34" charset="0"/>
              </a:rPr>
              <a:t>toteuttamismahdollisuuksista </a:t>
            </a:r>
            <a:r>
              <a:rPr lang="fi-FI" altLang="fi-FI" b="1" dirty="0">
                <a:latin typeface="Calibri" pitchFamily="34" charset="0"/>
              </a:rPr>
              <a:t>lukion erityisopettajan tai rehtorin kanssa. Erityisopettajalta saat ohjeet tarvittavista lausunnoista.</a:t>
            </a:r>
          </a:p>
          <a:p>
            <a:pPr eaLnBrk="1" hangingPunct="1"/>
            <a:endParaRPr lang="fi-FI" altLang="fi-FI" dirty="0">
              <a:latin typeface="Calibri" pitchFamily="34" charset="0"/>
            </a:endParaRPr>
          </a:p>
          <a:p>
            <a:pPr eaLnBrk="1" hangingPunct="1"/>
            <a:r>
              <a:rPr lang="fi-FI" altLang="fi-FI" dirty="0">
                <a:latin typeface="Calibri" pitchFamily="34" charset="0"/>
              </a:rPr>
              <a:t>Kokelaan </a:t>
            </a:r>
            <a:r>
              <a:rPr lang="fi-FI" altLang="fi-FI" b="1" dirty="0">
                <a:latin typeface="Calibri" pitchFamily="34" charset="0"/>
              </a:rPr>
              <a:t>tutkintotodistukseen ei tule merkintää </a:t>
            </a:r>
            <a:r>
              <a:rPr lang="fi-FI" altLang="fi-FI" dirty="0">
                <a:latin typeface="Calibri" pitchFamily="34" charset="0"/>
              </a:rPr>
              <a:t>lausunnoista eikä myönnetyistä erityisjärjestelyistä.</a:t>
            </a:r>
          </a:p>
        </p:txBody>
      </p:sp>
    </p:spTree>
    <p:extLst>
      <p:ext uri="{BB962C8B-B14F-4D97-AF65-F5344CB8AC3E}">
        <p14:creationId xmlns:p14="http://schemas.microsoft.com/office/powerpoint/2010/main" val="3010317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iruutu 4" title="KEVÄÄN 2017 KIRJOITUKSET"/>
          <p:cNvSpPr txBox="1"/>
          <p:nvPr/>
        </p:nvSpPr>
        <p:spPr>
          <a:xfrm>
            <a:off x="-1" y="135681"/>
            <a:ext cx="3141525" cy="378857"/>
          </a:xfrm>
          <a:custGeom>
            <a:avLst/>
            <a:gdLst>
              <a:gd name="connsiteX0" fmla="*/ 0 w 3132000"/>
              <a:gd name="connsiteY0" fmla="*/ 0 h 369332"/>
              <a:gd name="connsiteX1" fmla="*/ 3132000 w 3132000"/>
              <a:gd name="connsiteY1" fmla="*/ 0 h 369332"/>
              <a:gd name="connsiteX2" fmla="*/ 3132000 w 3132000"/>
              <a:gd name="connsiteY2" fmla="*/ 369332 h 369332"/>
              <a:gd name="connsiteX3" fmla="*/ 0 w 3132000"/>
              <a:gd name="connsiteY3" fmla="*/ 369332 h 369332"/>
              <a:gd name="connsiteX4" fmla="*/ 0 w 3132000"/>
              <a:gd name="connsiteY4" fmla="*/ 0 h 369332"/>
              <a:gd name="connsiteX0" fmla="*/ 0 w 3132000"/>
              <a:gd name="connsiteY0" fmla="*/ 2332 h 371664"/>
              <a:gd name="connsiteX1" fmla="*/ 904875 w 3132000"/>
              <a:gd name="connsiteY1" fmla="*/ 0 h 371664"/>
              <a:gd name="connsiteX2" fmla="*/ 3132000 w 3132000"/>
              <a:gd name="connsiteY2" fmla="*/ 2332 h 371664"/>
              <a:gd name="connsiteX3" fmla="*/ 3132000 w 3132000"/>
              <a:gd name="connsiteY3" fmla="*/ 371664 h 371664"/>
              <a:gd name="connsiteX4" fmla="*/ 0 w 3132000"/>
              <a:gd name="connsiteY4" fmla="*/ 371664 h 371664"/>
              <a:gd name="connsiteX5" fmla="*/ 0 w 3132000"/>
              <a:gd name="connsiteY5" fmla="*/ 2332 h 371664"/>
              <a:gd name="connsiteX0" fmla="*/ 0 w 3132000"/>
              <a:gd name="connsiteY0" fmla="*/ 2332 h 371664"/>
              <a:gd name="connsiteX1" fmla="*/ 904875 w 3132000"/>
              <a:gd name="connsiteY1" fmla="*/ 0 h 371664"/>
              <a:gd name="connsiteX2" fmla="*/ 2836725 w 3132000"/>
              <a:gd name="connsiteY2" fmla="*/ 21382 h 371664"/>
              <a:gd name="connsiteX3" fmla="*/ 3132000 w 3132000"/>
              <a:gd name="connsiteY3" fmla="*/ 371664 h 371664"/>
              <a:gd name="connsiteX4" fmla="*/ 0 w 3132000"/>
              <a:gd name="connsiteY4" fmla="*/ 371664 h 371664"/>
              <a:gd name="connsiteX5" fmla="*/ 0 w 3132000"/>
              <a:gd name="connsiteY5" fmla="*/ 2332 h 371664"/>
              <a:gd name="connsiteX0" fmla="*/ 0 w 3170100"/>
              <a:gd name="connsiteY0" fmla="*/ 2332 h 371664"/>
              <a:gd name="connsiteX1" fmla="*/ 904875 w 3170100"/>
              <a:gd name="connsiteY1" fmla="*/ 0 h 371664"/>
              <a:gd name="connsiteX2" fmla="*/ 3170100 w 3170100"/>
              <a:gd name="connsiteY2" fmla="*/ 21382 h 371664"/>
              <a:gd name="connsiteX3" fmla="*/ 3132000 w 3170100"/>
              <a:gd name="connsiteY3" fmla="*/ 371664 h 371664"/>
              <a:gd name="connsiteX4" fmla="*/ 0 w 3170100"/>
              <a:gd name="connsiteY4" fmla="*/ 371664 h 371664"/>
              <a:gd name="connsiteX5" fmla="*/ 0 w 3170100"/>
              <a:gd name="connsiteY5" fmla="*/ 2332 h 371664"/>
              <a:gd name="connsiteX0" fmla="*/ 0 w 3141525"/>
              <a:gd name="connsiteY0" fmla="*/ 9525 h 378857"/>
              <a:gd name="connsiteX1" fmla="*/ 904875 w 3141525"/>
              <a:gd name="connsiteY1" fmla="*/ 7193 h 378857"/>
              <a:gd name="connsiteX2" fmla="*/ 3141525 w 3141525"/>
              <a:gd name="connsiteY2" fmla="*/ 0 h 378857"/>
              <a:gd name="connsiteX3" fmla="*/ 3132000 w 3141525"/>
              <a:gd name="connsiteY3" fmla="*/ 378857 h 378857"/>
              <a:gd name="connsiteX4" fmla="*/ 0 w 3141525"/>
              <a:gd name="connsiteY4" fmla="*/ 378857 h 378857"/>
              <a:gd name="connsiteX5" fmla="*/ 0 w 3141525"/>
              <a:gd name="connsiteY5" fmla="*/ 9525 h 37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1525" h="378857">
                <a:moveTo>
                  <a:pt x="0" y="9525"/>
                </a:moveTo>
                <a:lnTo>
                  <a:pt x="904875" y="7193"/>
                </a:lnTo>
                <a:lnTo>
                  <a:pt x="3141525" y="0"/>
                </a:lnTo>
                <a:lnTo>
                  <a:pt x="3132000" y="378857"/>
                </a:lnTo>
                <a:lnTo>
                  <a:pt x="0" y="378857"/>
                </a:lnTo>
                <a:lnTo>
                  <a:pt x="0" y="9525"/>
                </a:lnTo>
                <a:close/>
              </a:path>
            </a:pathLst>
          </a:custGeom>
          <a:noFill/>
        </p:spPr>
        <p:txBody>
          <a:bodyPr vert="horz" wrap="square" spcCol="144000" rtlCol="0">
            <a:spAutoFit/>
          </a:bodyPr>
          <a:lstStyle>
            <a:defPPr>
              <a:defRPr lang="fi-FI"/>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endParaRPr lang="fi-FI" dirty="0"/>
          </a:p>
        </p:txBody>
      </p:sp>
      <p:pic>
        <p:nvPicPr>
          <p:cNvPr id="4" name="Picture 7" descr="http://appleseed.org.nz/wp-content/uploads/2011/12/question-icon-375x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3513"/>
            <a:ext cx="4067175"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2684463" y="3573463"/>
            <a:ext cx="6443662" cy="1368425"/>
          </a:xfrm>
          <a:prstGeom prst="rect">
            <a:avLst/>
          </a:prstGeom>
          <a:noFill/>
          <a:ln w="9525">
            <a:noFill/>
            <a:miter lim="800000"/>
            <a:headEnd/>
            <a:tailEnd/>
          </a:ln>
        </p:spPr>
        <p:txBody>
          <a:bodyPr/>
          <a:lstStyle/>
          <a:p>
            <a:pPr algn="ctr">
              <a:spcBef>
                <a:spcPct val="50000"/>
              </a:spcBef>
              <a:defRPr/>
            </a:pPr>
            <a:r>
              <a:rPr lang="fi-FI" sz="7200" b="1" dirty="0">
                <a:solidFill>
                  <a:schemeClr val="bg2">
                    <a:lumMod val="50000"/>
                  </a:schemeClr>
                </a:solidFill>
                <a:latin typeface="Calibri" pitchFamily="34" charset="0"/>
                <a:cs typeface="+mn-cs"/>
              </a:rPr>
              <a:t>Kysyttävää?</a:t>
            </a:r>
          </a:p>
        </p:txBody>
      </p:sp>
    </p:spTree>
    <p:extLst>
      <p:ext uri="{BB962C8B-B14F-4D97-AF65-F5344CB8AC3E}">
        <p14:creationId xmlns:p14="http://schemas.microsoft.com/office/powerpoint/2010/main" val="17682701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1412875"/>
            <a:ext cx="4500563" cy="388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4"/>
          <p:cNvSpPr txBox="1">
            <a:spLocks noChangeArrowheads="1"/>
          </p:cNvSpPr>
          <p:nvPr/>
        </p:nvSpPr>
        <p:spPr bwMode="auto">
          <a:xfrm>
            <a:off x="107950" y="4437063"/>
            <a:ext cx="9020175" cy="2420937"/>
          </a:xfrm>
          <a:prstGeom prst="rect">
            <a:avLst/>
          </a:prstGeom>
          <a:noFill/>
          <a:ln w="9525">
            <a:noFill/>
            <a:miter lim="800000"/>
            <a:headEnd/>
            <a:tailEnd/>
          </a:ln>
        </p:spPr>
        <p:txBody>
          <a:bodyPr/>
          <a:lstStyle/>
          <a:p>
            <a:pPr algn="ctr">
              <a:spcBef>
                <a:spcPct val="50000"/>
              </a:spcBef>
              <a:defRPr/>
            </a:pPr>
            <a:r>
              <a:rPr lang="fi-FI" sz="7200" b="1" dirty="0">
                <a:solidFill>
                  <a:schemeClr val="bg2">
                    <a:lumMod val="50000"/>
                  </a:schemeClr>
                </a:solidFill>
                <a:latin typeface="Calibri" pitchFamily="34" charset="0"/>
                <a:cs typeface="+mn-cs"/>
              </a:rPr>
              <a:t>Menestystä kirjoituksiin!</a:t>
            </a:r>
          </a:p>
          <a:p>
            <a:pPr algn="ctr">
              <a:spcBef>
                <a:spcPct val="50000"/>
              </a:spcBef>
              <a:defRPr/>
            </a:pPr>
            <a:endParaRPr lang="fi-FI" sz="7200" b="1" dirty="0">
              <a:solidFill>
                <a:schemeClr val="bg2">
                  <a:lumMod val="50000"/>
                </a:schemeClr>
              </a:solidFill>
              <a:latin typeface="Calibri" pitchFamily="34" charset="0"/>
              <a:cs typeface="+mn-cs"/>
            </a:endParaRPr>
          </a:p>
        </p:txBody>
      </p:sp>
    </p:spTree>
    <p:extLst>
      <p:ext uri="{BB962C8B-B14F-4D97-AF65-F5344CB8AC3E}">
        <p14:creationId xmlns:p14="http://schemas.microsoft.com/office/powerpoint/2010/main" val="3539018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2041411" y="1556792"/>
            <a:ext cx="4898906" cy="553998"/>
          </a:xfrm>
          <a:prstGeom prst="rect">
            <a:avLst/>
          </a:prstGeom>
        </p:spPr>
        <p:txBody>
          <a:bodyPr wrap="none">
            <a:spAutoFit/>
          </a:bodyPr>
          <a:lstStyle/>
          <a:p>
            <a:pPr algn="ctr">
              <a:defRPr/>
            </a:pPr>
            <a:r>
              <a:rPr lang="fi-FI" sz="3000" b="1" dirty="0">
                <a:latin typeface="Calibri" pitchFamily="34" charset="0"/>
              </a:rPr>
              <a:t>Koetilanteen erityisjärjestelyt</a:t>
            </a:r>
          </a:p>
        </p:txBody>
      </p:sp>
      <p:sp>
        <p:nvSpPr>
          <p:cNvPr id="3" name="Suorakulmio 2"/>
          <p:cNvSpPr/>
          <p:nvPr/>
        </p:nvSpPr>
        <p:spPr>
          <a:xfrm>
            <a:off x="1331640" y="2780928"/>
            <a:ext cx="6318448" cy="2539157"/>
          </a:xfrm>
          <a:prstGeom prst="rect">
            <a:avLst/>
          </a:prstGeom>
        </p:spPr>
        <p:txBody>
          <a:bodyPr wrap="square">
            <a:spAutoFit/>
          </a:bodyPr>
          <a:lstStyle/>
          <a:p>
            <a:pPr eaLnBrk="1" hangingPunct="1"/>
            <a:r>
              <a:rPr lang="fi-FI" altLang="fi-FI" b="1" dirty="0">
                <a:latin typeface="Calibri" pitchFamily="34" charset="0"/>
              </a:rPr>
              <a:t>Kokelaalle  voidaan  erityisjärjestelyinä  myöntää</a:t>
            </a:r>
          </a:p>
          <a:p>
            <a:pPr marL="285750" indent="-285750" eaLnBrk="1" hangingPunct="1">
              <a:spcAft>
                <a:spcPts val="300"/>
              </a:spcAft>
              <a:buFont typeface="Arial" panose="020B0604020202020204" pitchFamily="34" charset="0"/>
              <a:buChar char="•"/>
            </a:pPr>
            <a:r>
              <a:rPr lang="fi-FI" altLang="fi-FI" dirty="0">
                <a:latin typeface="Calibri" pitchFamily="34" charset="0"/>
              </a:rPr>
              <a:t>Lisäaika kokeen suorittamiseen </a:t>
            </a:r>
          </a:p>
          <a:p>
            <a:pPr marL="285750" indent="-285750" eaLnBrk="1" hangingPunct="1">
              <a:spcAft>
                <a:spcPts val="300"/>
              </a:spcAft>
              <a:buFont typeface="Arial" panose="020B0604020202020204" pitchFamily="34" charset="0"/>
              <a:buChar char="•"/>
            </a:pPr>
            <a:r>
              <a:rPr lang="fi-FI" altLang="fi-FI" dirty="0">
                <a:latin typeface="Calibri" pitchFamily="34" charset="0"/>
              </a:rPr>
              <a:t>Erillinen pienryhmätila </a:t>
            </a:r>
          </a:p>
          <a:p>
            <a:pPr marL="285750" indent="-285750" eaLnBrk="1" hangingPunct="1">
              <a:spcAft>
                <a:spcPts val="300"/>
              </a:spcAft>
              <a:buFont typeface="Arial" panose="020B0604020202020204" pitchFamily="34" charset="0"/>
              <a:buChar char="•"/>
            </a:pPr>
            <a:r>
              <a:rPr lang="fi-FI" altLang="fi-FI" dirty="0">
                <a:latin typeface="Calibri" pitchFamily="34" charset="0"/>
              </a:rPr>
              <a:t>Lepäämiseen tarkoitettu tila</a:t>
            </a:r>
          </a:p>
          <a:p>
            <a:pPr marL="285750" indent="-285750" eaLnBrk="1" hangingPunct="1">
              <a:spcAft>
                <a:spcPts val="300"/>
              </a:spcAft>
              <a:buFont typeface="Arial" panose="020B0604020202020204" pitchFamily="34" charset="0"/>
              <a:buChar char="•"/>
            </a:pPr>
            <a:r>
              <a:rPr lang="fi-FI" altLang="fi-FI" dirty="0">
                <a:latin typeface="Calibri" pitchFamily="34" charset="0"/>
              </a:rPr>
              <a:t>Oikeus suurentaa kirjasinkokoa tai käyttää suurempaa näyttöä</a:t>
            </a:r>
          </a:p>
          <a:p>
            <a:pPr marL="285750" indent="-285750" eaLnBrk="1" hangingPunct="1">
              <a:spcAft>
                <a:spcPts val="300"/>
              </a:spcAft>
              <a:buFont typeface="Arial" panose="020B0604020202020204" pitchFamily="34" charset="0"/>
              <a:buChar char="•"/>
            </a:pPr>
            <a:r>
              <a:rPr lang="fi-FI" altLang="fi-FI" dirty="0">
                <a:latin typeface="Calibri" pitchFamily="34" charset="0"/>
              </a:rPr>
              <a:t>Näkövammaisen apuvälineillä suoritettava koe</a:t>
            </a:r>
          </a:p>
          <a:p>
            <a:pPr marL="285750" indent="-285750" eaLnBrk="1" hangingPunct="1">
              <a:spcAft>
                <a:spcPts val="300"/>
              </a:spcAft>
              <a:buFont typeface="Arial" panose="020B0604020202020204" pitchFamily="34" charset="0"/>
              <a:buChar char="•"/>
            </a:pPr>
            <a:r>
              <a:rPr lang="fi-FI" altLang="fi-FI" dirty="0">
                <a:latin typeface="Calibri" pitchFamily="34" charset="0"/>
              </a:rPr>
              <a:t>Ääniaineistoiltaan rajoitettu koe</a:t>
            </a:r>
          </a:p>
          <a:p>
            <a:pPr marL="285750" indent="-285750" eaLnBrk="1" hangingPunct="1">
              <a:spcAft>
                <a:spcPts val="300"/>
              </a:spcAft>
              <a:buFont typeface="Arial" panose="020B0604020202020204" pitchFamily="34" charset="0"/>
              <a:buChar char="•"/>
            </a:pPr>
            <a:r>
              <a:rPr lang="fi-FI" altLang="fi-FI" dirty="0">
                <a:latin typeface="Calibri" pitchFamily="34" charset="0"/>
              </a:rPr>
              <a:t>Avustajan käyttö</a:t>
            </a:r>
          </a:p>
        </p:txBody>
      </p:sp>
    </p:spTree>
    <p:extLst>
      <p:ext uri="{BB962C8B-B14F-4D97-AF65-F5344CB8AC3E}">
        <p14:creationId xmlns:p14="http://schemas.microsoft.com/office/powerpoint/2010/main" val="234503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ttp://tutorphil.com/wp-content/uploads/2010/08/3d_writing_m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3397250"/>
            <a:ext cx="2335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11188" y="1989138"/>
            <a:ext cx="8137525"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4375" indent="-71437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600"/>
              </a:spcBef>
              <a:buFontTx/>
              <a:buChar char="•"/>
            </a:pPr>
            <a:r>
              <a:rPr lang="fi-FI" altLang="fi-FI" sz="2000" dirty="0">
                <a:latin typeface="Calibri" pitchFamily="34" charset="0"/>
              </a:rPr>
              <a:t>Ilmoittautuminen tehdään </a:t>
            </a:r>
            <a:r>
              <a:rPr lang="fi-FI" altLang="fi-FI" sz="2000" dirty="0" err="1">
                <a:solidFill>
                  <a:srgbClr val="FF0000"/>
                </a:solidFill>
                <a:latin typeface="Calibri" pitchFamily="34" charset="0"/>
              </a:rPr>
              <a:t>Wilmaan</a:t>
            </a:r>
            <a:r>
              <a:rPr lang="fi-FI" altLang="fi-FI" sz="2000" dirty="0">
                <a:latin typeface="Calibri" pitchFamily="34" charset="0"/>
              </a:rPr>
              <a:t>, jonka jälkeen </a:t>
            </a:r>
            <a:r>
              <a:rPr lang="fi-FI" altLang="fi-FI" sz="2000" b="1" dirty="0" smtClean="0">
                <a:solidFill>
                  <a:srgbClr val="FF0000"/>
                </a:solidFill>
                <a:latin typeface="Calibri" pitchFamily="34" charset="0"/>
              </a:rPr>
              <a:t>LOMAKE</a:t>
            </a:r>
            <a:r>
              <a:rPr lang="fi-FI" altLang="fi-FI" sz="2000" dirty="0" smtClean="0">
                <a:latin typeface="Calibri" pitchFamily="34" charset="0"/>
              </a:rPr>
              <a:t> tulostetaan, allekirjoitetaan ja toimitetaan </a:t>
            </a:r>
            <a:r>
              <a:rPr lang="fi-FI" altLang="fi-FI" sz="2000" dirty="0">
                <a:latin typeface="Calibri" pitchFamily="34" charset="0"/>
              </a:rPr>
              <a:t>opintotoimistoon.</a:t>
            </a:r>
          </a:p>
          <a:p>
            <a:pPr eaLnBrk="1" hangingPunct="1">
              <a:spcBef>
                <a:spcPts val="600"/>
              </a:spcBef>
              <a:buFontTx/>
              <a:buChar char="•"/>
            </a:pPr>
            <a:r>
              <a:rPr lang="fi-FI" altLang="fi-FI" sz="2000" dirty="0" smtClean="0">
                <a:latin typeface="Calibri" pitchFamily="34" charset="0"/>
              </a:rPr>
              <a:t>Huom</a:t>
            </a:r>
            <a:r>
              <a:rPr lang="fi-FI" altLang="fi-FI" sz="2000" dirty="0">
                <a:latin typeface="Calibri" pitchFamily="34" charset="0"/>
              </a:rPr>
              <a:t>. jos et halua nimeäsi </a:t>
            </a:r>
            <a:r>
              <a:rPr lang="fi-FI" altLang="fi-FI" sz="2000" dirty="0" err="1">
                <a:latin typeface="Calibri" pitchFamily="34" charset="0"/>
              </a:rPr>
              <a:t>YTL-kotisivulle</a:t>
            </a:r>
            <a:r>
              <a:rPr lang="fi-FI" altLang="fi-FI" sz="2000" dirty="0">
                <a:latin typeface="Calibri" pitchFamily="34" charset="0"/>
              </a:rPr>
              <a:t> tai lehdistön tietoon rastita Nimeäni ei saa antaa lehdistölle.</a:t>
            </a:r>
          </a:p>
          <a:p>
            <a:pPr eaLnBrk="1" hangingPunct="1">
              <a:spcBef>
                <a:spcPts val="600"/>
              </a:spcBef>
              <a:buFontTx/>
              <a:buChar char="•"/>
            </a:pPr>
            <a:r>
              <a:rPr lang="fi-FI" altLang="fi-FI" sz="2000" dirty="0" smtClean="0">
                <a:latin typeface="Calibri" pitchFamily="34" charset="0"/>
              </a:rPr>
              <a:t>Ilmoittautuminen </a:t>
            </a:r>
            <a:r>
              <a:rPr lang="fi-FI" altLang="fi-FI" sz="2000" dirty="0">
                <a:latin typeface="Calibri" pitchFamily="34" charset="0"/>
              </a:rPr>
              <a:t>on sitova, ilmoitus on päivättävä ja</a:t>
            </a:r>
            <a:br>
              <a:rPr lang="fi-FI" altLang="fi-FI" sz="2000" dirty="0">
                <a:latin typeface="Calibri" pitchFamily="34" charset="0"/>
              </a:rPr>
            </a:br>
            <a:r>
              <a:rPr lang="fi-FI" altLang="fi-FI" sz="2000" dirty="0">
                <a:latin typeface="Calibri" pitchFamily="34" charset="0"/>
              </a:rPr>
              <a:t>allekirjoitettava henkilökohtaisesti tai valtakirjalla</a:t>
            </a:r>
            <a:br>
              <a:rPr lang="fi-FI" altLang="fi-FI" sz="2000" dirty="0">
                <a:latin typeface="Calibri" pitchFamily="34" charset="0"/>
              </a:rPr>
            </a:br>
            <a:r>
              <a:rPr lang="fi-FI" altLang="fi-FI" sz="2000" dirty="0">
                <a:latin typeface="Calibri" pitchFamily="34" charset="0"/>
              </a:rPr>
              <a:t>ilmoittautujan puolesta.</a:t>
            </a:r>
          </a:p>
          <a:p>
            <a:pPr eaLnBrk="1" hangingPunct="1">
              <a:spcBef>
                <a:spcPts val="600"/>
              </a:spcBef>
              <a:buFontTx/>
              <a:buChar char="•"/>
            </a:pPr>
            <a:r>
              <a:rPr lang="fi-FI" altLang="fi-FI" sz="2000" b="1" dirty="0" smtClean="0">
                <a:solidFill>
                  <a:srgbClr val="FF0000"/>
                </a:solidFill>
                <a:latin typeface="Calibri" pitchFamily="34" charset="0"/>
              </a:rPr>
              <a:t>Kirjoitusaineissa </a:t>
            </a:r>
            <a:r>
              <a:rPr lang="fi-FI" altLang="fi-FI" sz="2000" b="1" dirty="0">
                <a:solidFill>
                  <a:srgbClr val="FF0000"/>
                </a:solidFill>
                <a:latin typeface="Calibri" pitchFamily="34" charset="0"/>
              </a:rPr>
              <a:t>pakolliset kurssit on oltava</a:t>
            </a:r>
            <a:br>
              <a:rPr lang="fi-FI" altLang="fi-FI" sz="2000" b="1" dirty="0">
                <a:solidFill>
                  <a:srgbClr val="FF0000"/>
                </a:solidFill>
                <a:latin typeface="Calibri" pitchFamily="34" charset="0"/>
              </a:rPr>
            </a:br>
            <a:r>
              <a:rPr lang="fi-FI" altLang="fi-FI" sz="2000" b="1" dirty="0">
                <a:solidFill>
                  <a:srgbClr val="FF0000"/>
                </a:solidFill>
                <a:latin typeface="Calibri" pitchFamily="34" charset="0"/>
              </a:rPr>
              <a:t>opiskeltuna (syksyn tutkintoon) </a:t>
            </a:r>
            <a:r>
              <a:rPr lang="fi-FI" altLang="fi-FI" sz="2000" b="1" dirty="0" smtClean="0">
                <a:solidFill>
                  <a:srgbClr val="FF0000"/>
                </a:solidFill>
                <a:latin typeface="Calibri" pitchFamily="34" charset="0"/>
              </a:rPr>
              <a:t>3. </a:t>
            </a:r>
            <a:r>
              <a:rPr lang="fi-FI" altLang="fi-FI" sz="2000" b="1" dirty="0">
                <a:solidFill>
                  <a:srgbClr val="FF0000"/>
                </a:solidFill>
                <a:latin typeface="Calibri" pitchFamily="34" charset="0"/>
              </a:rPr>
              <a:t>ja (kevään tutkintoon) 5. jakson </a:t>
            </a:r>
            <a:r>
              <a:rPr lang="fi-FI" altLang="fi-FI" sz="2000" b="1" dirty="0" smtClean="0">
                <a:solidFill>
                  <a:srgbClr val="FF0000"/>
                </a:solidFill>
                <a:latin typeface="Calibri" pitchFamily="34" charset="0"/>
              </a:rPr>
              <a:t>loppuun </a:t>
            </a:r>
            <a:r>
              <a:rPr lang="fi-FI" altLang="fi-FI" sz="2000" b="1" dirty="0" smtClean="0">
                <a:solidFill>
                  <a:srgbClr val="FF0000"/>
                </a:solidFill>
                <a:latin typeface="Calibri" pitchFamily="34" charset="0"/>
              </a:rPr>
              <a:t>mennessä!</a:t>
            </a:r>
            <a:r>
              <a:rPr lang="fi-FI" altLang="fi-FI" sz="2000" dirty="0">
                <a:latin typeface="Calibri" pitchFamily="34" charset="0"/>
              </a:rPr>
              <a:t/>
            </a:r>
            <a:br>
              <a:rPr lang="fi-FI" altLang="fi-FI" sz="2000" dirty="0">
                <a:latin typeface="Calibri" pitchFamily="34" charset="0"/>
              </a:rPr>
            </a:br>
            <a:r>
              <a:rPr lang="fi-FI" altLang="fi-FI" sz="2000" dirty="0">
                <a:latin typeface="Calibri" pitchFamily="34" charset="0"/>
              </a:rPr>
              <a:t>(hylättyjä saa olla, mutta kokeessa on käytävä).</a:t>
            </a:r>
            <a:br>
              <a:rPr lang="fi-FI" altLang="fi-FI" sz="2000" dirty="0">
                <a:latin typeface="Calibri" pitchFamily="34" charset="0"/>
              </a:rPr>
            </a:br>
            <a:r>
              <a:rPr lang="fi-FI" altLang="fi-FI" sz="2000" dirty="0">
                <a:latin typeface="Calibri" pitchFamily="34" charset="0"/>
              </a:rPr>
              <a:t>Aineissa, joissa ei ole pakollisia kursseja, vähintään</a:t>
            </a:r>
            <a:br>
              <a:rPr lang="fi-FI" altLang="fi-FI" sz="2000" dirty="0">
                <a:latin typeface="Calibri" pitchFamily="34" charset="0"/>
              </a:rPr>
            </a:br>
            <a:r>
              <a:rPr lang="fi-FI" altLang="fi-FI" sz="2000" dirty="0">
                <a:latin typeface="Calibri" pitchFamily="34" charset="0"/>
              </a:rPr>
              <a:t>kaksi (2) kurssia on oltava opiskeltuna.</a:t>
            </a:r>
            <a:br>
              <a:rPr lang="fi-FI" altLang="fi-FI" sz="2000" dirty="0">
                <a:latin typeface="Calibri" pitchFamily="34" charset="0"/>
              </a:rPr>
            </a:br>
            <a:r>
              <a:rPr lang="fi-FI" altLang="fi-FI" sz="2000" dirty="0">
                <a:latin typeface="Calibri" pitchFamily="34" charset="0"/>
              </a:rPr>
              <a:t>Lyhyissä kielissä vähintään kolme (3) kurssia.</a:t>
            </a:r>
          </a:p>
        </p:txBody>
      </p:sp>
      <p:sp>
        <p:nvSpPr>
          <p:cNvPr id="4" name="Text Box 5"/>
          <p:cNvSpPr txBox="1">
            <a:spLocks noChangeArrowheads="1"/>
          </p:cNvSpPr>
          <p:nvPr/>
        </p:nvSpPr>
        <p:spPr bwMode="auto">
          <a:xfrm>
            <a:off x="0" y="1287463"/>
            <a:ext cx="9144000" cy="701675"/>
          </a:xfrm>
          <a:prstGeom prst="rect">
            <a:avLst/>
          </a:prstGeom>
          <a:noFill/>
          <a:ln w="9525">
            <a:noFill/>
            <a:miter lim="800000"/>
            <a:headEnd/>
            <a:tailEnd/>
          </a:ln>
        </p:spPr>
        <p:txBody>
          <a:bodyPr>
            <a:spAutoFit/>
          </a:bodyPr>
          <a:lstStyle/>
          <a:p>
            <a:pPr algn="ctr">
              <a:defRPr/>
            </a:pPr>
            <a:r>
              <a:rPr lang="fi-FI" sz="4000" b="1" dirty="0">
                <a:latin typeface="Calibri" pitchFamily="34" charset="0"/>
                <a:cs typeface="+mn-cs"/>
              </a:rPr>
              <a:t>Ilmoittautuminen…</a:t>
            </a:r>
          </a:p>
        </p:txBody>
      </p:sp>
    </p:spTree>
    <p:extLst>
      <p:ext uri="{BB962C8B-B14F-4D97-AF65-F5344CB8AC3E}">
        <p14:creationId xmlns:p14="http://schemas.microsoft.com/office/powerpoint/2010/main" val="688222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Pisar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Pisar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9503</TotalTime>
  <Words>3622</Words>
  <Application>Microsoft Office PowerPoint</Application>
  <PresentationFormat>Näytössä katseltava diaesitys (4:3)</PresentationFormat>
  <Paragraphs>597</Paragraphs>
  <Slides>71</Slides>
  <Notes>3</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71</vt:i4>
      </vt:variant>
    </vt:vector>
  </HeadingPairs>
  <TitlesOfParts>
    <vt:vector size="83" baseType="lpstr">
      <vt:lpstr>Aharoni</vt:lpstr>
      <vt:lpstr>Arial</vt:lpstr>
      <vt:lpstr>Arial Black</vt:lpstr>
      <vt:lpstr>Arial Unicode MS</vt:lpstr>
      <vt:lpstr>Arial-ItalicMT</vt:lpstr>
      <vt:lpstr>ArialMT</vt:lpstr>
      <vt:lpstr>Calibri</vt:lpstr>
      <vt:lpstr>StarSymbol</vt:lpstr>
      <vt:lpstr>Times New Roman</vt:lpstr>
      <vt:lpstr>Tw Cen MT</vt:lpstr>
      <vt:lpstr>Wingdings</vt:lpstr>
      <vt:lpstr>Pisara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Lohja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Lohja</dc:creator>
  <cp:lastModifiedBy>Somer Evelin</cp:lastModifiedBy>
  <cp:revision>629</cp:revision>
  <cp:lastPrinted>2015-09-21T05:58:28Z</cp:lastPrinted>
  <dcterms:created xsi:type="dcterms:W3CDTF">2004-02-25T12:37:40Z</dcterms:created>
  <dcterms:modified xsi:type="dcterms:W3CDTF">2019-10-24T08:35:36Z</dcterms:modified>
</cp:coreProperties>
</file>