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73" r:id="rId2"/>
    <p:sldId id="257" r:id="rId3"/>
    <p:sldId id="270" r:id="rId4"/>
    <p:sldId id="258" r:id="rId5"/>
    <p:sldId id="261" r:id="rId6"/>
    <p:sldId id="271" r:id="rId7"/>
    <p:sldId id="259" r:id="rId8"/>
    <p:sldId id="262" r:id="rId9"/>
    <p:sldId id="264" r:id="rId10"/>
    <p:sldId id="265" r:id="rId11"/>
    <p:sldId id="266" r:id="rId12"/>
    <p:sldId id="276" r:id="rId13"/>
    <p:sldId id="272" r:id="rId14"/>
    <p:sldId id="268" r:id="rId15"/>
    <p:sldId id="269"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62E8C9-495A-4250-B856-F62FA99A6A8C}" v="68" dt="2025-11-12T07:57:19.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65812" autoAdjust="0"/>
  </p:normalViewPr>
  <p:slideViewPr>
    <p:cSldViewPr snapToGrid="0">
      <p:cViewPr varScale="1">
        <p:scale>
          <a:sx n="41" d="100"/>
          <a:sy n="41" d="100"/>
        </p:scale>
        <p:origin x="1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jellsdotter Rydinger" userId="b6a119e0-d34c-49c3-9c7e-25b822e5450c" providerId="ADAL" clId="{9CFED75F-A558-42D2-8EBA-77C3CB11F449}"/>
    <pc:docChg chg="undo custSel addSld delSld modSld">
      <pc:chgData name="Maria Kjellsdotter Rydinger" userId="b6a119e0-d34c-49c3-9c7e-25b822e5450c" providerId="ADAL" clId="{9CFED75F-A558-42D2-8EBA-77C3CB11F449}" dt="2025-11-12T07:58:18.957" v="2124" actId="20577"/>
      <pc:docMkLst>
        <pc:docMk/>
      </pc:docMkLst>
      <pc:sldChg chg="modNotesTx">
        <pc:chgData name="Maria Kjellsdotter Rydinger" userId="b6a119e0-d34c-49c3-9c7e-25b822e5450c" providerId="ADAL" clId="{9CFED75F-A558-42D2-8EBA-77C3CB11F449}" dt="2025-11-11T07:18:47.262" v="1465" actId="20577"/>
        <pc:sldMkLst>
          <pc:docMk/>
          <pc:sldMk cId="3585571035" sldId="257"/>
        </pc:sldMkLst>
      </pc:sldChg>
      <pc:sldChg chg="modNotesTx">
        <pc:chgData name="Maria Kjellsdotter Rydinger" userId="b6a119e0-d34c-49c3-9c7e-25b822e5450c" providerId="ADAL" clId="{9CFED75F-A558-42D2-8EBA-77C3CB11F449}" dt="2025-11-11T07:36:33.262" v="1936" actId="20577"/>
        <pc:sldMkLst>
          <pc:docMk/>
          <pc:sldMk cId="1276481124" sldId="258"/>
        </pc:sldMkLst>
      </pc:sldChg>
      <pc:sldChg chg="modSp mod">
        <pc:chgData name="Maria Kjellsdotter Rydinger" userId="b6a119e0-d34c-49c3-9c7e-25b822e5450c" providerId="ADAL" clId="{9CFED75F-A558-42D2-8EBA-77C3CB11F449}" dt="2025-11-10T13:43:33.077" v="12" actId="14100"/>
        <pc:sldMkLst>
          <pc:docMk/>
          <pc:sldMk cId="1210502680" sldId="259"/>
        </pc:sldMkLst>
        <pc:picChg chg="mod">
          <ac:chgData name="Maria Kjellsdotter Rydinger" userId="b6a119e0-d34c-49c3-9c7e-25b822e5450c" providerId="ADAL" clId="{9CFED75F-A558-42D2-8EBA-77C3CB11F449}" dt="2025-11-10T13:43:33.077" v="12" actId="14100"/>
          <ac:picMkLst>
            <pc:docMk/>
            <pc:sldMk cId="1210502680" sldId="259"/>
            <ac:picMk id="4" creationId="{567DCAB0-BDE8-B197-4200-43D1BB634791}"/>
          </ac:picMkLst>
        </pc:picChg>
      </pc:sldChg>
      <pc:sldChg chg="modSp modNotesTx">
        <pc:chgData name="Maria Kjellsdotter Rydinger" userId="b6a119e0-d34c-49c3-9c7e-25b822e5450c" providerId="ADAL" clId="{9CFED75F-A558-42D2-8EBA-77C3CB11F449}" dt="2025-11-10T14:52:07.363" v="523" actId="20577"/>
        <pc:sldMkLst>
          <pc:docMk/>
          <pc:sldMk cId="481704117" sldId="262"/>
        </pc:sldMkLst>
        <pc:picChg chg="mod">
          <ac:chgData name="Maria Kjellsdotter Rydinger" userId="b6a119e0-d34c-49c3-9c7e-25b822e5450c" providerId="ADAL" clId="{9CFED75F-A558-42D2-8EBA-77C3CB11F449}" dt="2025-11-10T13:42:51.475" v="7" actId="1076"/>
          <ac:picMkLst>
            <pc:docMk/>
            <pc:sldMk cId="481704117" sldId="262"/>
            <ac:picMk id="1026" creationId="{C6A73511-6BF0-184A-91F3-7C0A8FEA7206}"/>
          </ac:picMkLst>
        </pc:picChg>
        <pc:picChg chg="mod">
          <ac:chgData name="Maria Kjellsdotter Rydinger" userId="b6a119e0-d34c-49c3-9c7e-25b822e5450c" providerId="ADAL" clId="{9CFED75F-A558-42D2-8EBA-77C3CB11F449}" dt="2025-11-10T13:43:10.113" v="10" actId="1076"/>
          <ac:picMkLst>
            <pc:docMk/>
            <pc:sldMk cId="481704117" sldId="262"/>
            <ac:picMk id="1028" creationId="{754B6A2C-1B34-E9CA-2F12-7B1DDEB21FA8}"/>
          </ac:picMkLst>
        </pc:picChg>
        <pc:picChg chg="mod">
          <ac:chgData name="Maria Kjellsdotter Rydinger" userId="b6a119e0-d34c-49c3-9c7e-25b822e5450c" providerId="ADAL" clId="{9CFED75F-A558-42D2-8EBA-77C3CB11F449}" dt="2025-11-10T13:43:03.586" v="9" actId="1076"/>
          <ac:picMkLst>
            <pc:docMk/>
            <pc:sldMk cId="481704117" sldId="262"/>
            <ac:picMk id="1030" creationId="{C4C11401-E9BF-D24A-E6C6-49AFCEDAD05F}"/>
          </ac:picMkLst>
        </pc:picChg>
      </pc:sldChg>
      <pc:sldChg chg="addSp delSp modSp mod addAnim modNotesTx">
        <pc:chgData name="Maria Kjellsdotter Rydinger" userId="b6a119e0-d34c-49c3-9c7e-25b822e5450c" providerId="ADAL" clId="{9CFED75F-A558-42D2-8EBA-77C3CB11F449}" dt="2025-11-10T15:04:58.058" v="783" actId="20577"/>
        <pc:sldMkLst>
          <pc:docMk/>
          <pc:sldMk cId="3984073586" sldId="265"/>
        </pc:sldMkLst>
        <pc:spChg chg="mod ord">
          <ac:chgData name="Maria Kjellsdotter Rydinger" userId="b6a119e0-d34c-49c3-9c7e-25b822e5450c" providerId="ADAL" clId="{9CFED75F-A558-42D2-8EBA-77C3CB11F449}" dt="2025-11-10T13:52:19.120" v="47" actId="26606"/>
          <ac:spMkLst>
            <pc:docMk/>
            <pc:sldMk cId="3984073586" sldId="265"/>
            <ac:spMk id="2" creationId="{C563021D-092E-EF41-7D68-E3128414A550}"/>
          </ac:spMkLst>
        </pc:spChg>
        <pc:spChg chg="add">
          <ac:chgData name="Maria Kjellsdotter Rydinger" userId="b6a119e0-d34c-49c3-9c7e-25b822e5450c" providerId="ADAL" clId="{9CFED75F-A558-42D2-8EBA-77C3CB11F449}" dt="2025-11-10T13:52:19.120" v="47" actId="26606"/>
          <ac:spMkLst>
            <pc:docMk/>
            <pc:sldMk cId="3984073586" sldId="265"/>
            <ac:spMk id="2104" creationId="{F0087D53-9295-4463-AAE4-D5C626046E9F}"/>
          </ac:spMkLst>
        </pc:spChg>
        <pc:spChg chg="add">
          <ac:chgData name="Maria Kjellsdotter Rydinger" userId="b6a119e0-d34c-49c3-9c7e-25b822e5450c" providerId="ADAL" clId="{9CFED75F-A558-42D2-8EBA-77C3CB11F449}" dt="2025-11-10T13:52:19.120" v="47" actId="26606"/>
          <ac:spMkLst>
            <pc:docMk/>
            <pc:sldMk cId="3984073586" sldId="265"/>
            <ac:spMk id="2106" creationId="{D6A9C53F-5F90-40A5-8C85-5412D39C8C68}"/>
          </ac:spMkLst>
        </pc:spChg>
        <pc:picChg chg="add mod ord">
          <ac:chgData name="Maria Kjellsdotter Rydinger" userId="b6a119e0-d34c-49c3-9c7e-25b822e5450c" providerId="ADAL" clId="{9CFED75F-A558-42D2-8EBA-77C3CB11F449}" dt="2025-11-10T13:52:19.120" v="47" actId="26606"/>
          <ac:picMkLst>
            <pc:docMk/>
            <pc:sldMk cId="3984073586" sldId="265"/>
            <ac:picMk id="3" creationId="{29025B7A-37A7-E941-9DB0-9C61A8C90E1D}"/>
          </ac:picMkLst>
        </pc:picChg>
        <pc:picChg chg="mod">
          <ac:chgData name="Maria Kjellsdotter Rydinger" userId="b6a119e0-d34c-49c3-9c7e-25b822e5450c" providerId="ADAL" clId="{9CFED75F-A558-42D2-8EBA-77C3CB11F449}" dt="2025-11-10T13:52:19.120" v="47" actId="26606"/>
          <ac:picMkLst>
            <pc:docMk/>
            <pc:sldMk cId="3984073586" sldId="265"/>
            <ac:picMk id="2056" creationId="{93C57225-E85F-47CF-ED8C-1BF8E37913D9}"/>
          </ac:picMkLst>
        </pc:picChg>
      </pc:sldChg>
      <pc:sldChg chg="addSp delSp modSp mod modNotesTx">
        <pc:chgData name="Maria Kjellsdotter Rydinger" userId="b6a119e0-d34c-49c3-9c7e-25b822e5450c" providerId="ADAL" clId="{9CFED75F-A558-42D2-8EBA-77C3CB11F449}" dt="2025-11-11T07:40:39.437" v="1954" actId="20577"/>
        <pc:sldMkLst>
          <pc:docMk/>
          <pc:sldMk cId="421745049" sldId="266"/>
        </pc:sldMkLst>
        <pc:spChg chg="mod">
          <ac:chgData name="Maria Kjellsdotter Rydinger" userId="b6a119e0-d34c-49c3-9c7e-25b822e5450c" providerId="ADAL" clId="{9CFED75F-A558-42D2-8EBA-77C3CB11F449}" dt="2025-11-10T13:51:08.646" v="46" actId="20577"/>
          <ac:spMkLst>
            <pc:docMk/>
            <pc:sldMk cId="421745049" sldId="266"/>
            <ac:spMk id="2" creationId="{2FC3ED9E-BCB7-957B-2C5E-3B7CB8422FE2}"/>
          </ac:spMkLst>
        </pc:spChg>
        <pc:spChg chg="mod">
          <ac:chgData name="Maria Kjellsdotter Rydinger" userId="b6a119e0-d34c-49c3-9c7e-25b822e5450c" providerId="ADAL" clId="{9CFED75F-A558-42D2-8EBA-77C3CB11F449}" dt="2025-11-10T13:50:57.462" v="45" actId="26606"/>
          <ac:spMkLst>
            <pc:docMk/>
            <pc:sldMk cId="421745049" sldId="266"/>
            <ac:spMk id="3" creationId="{AC228460-3C43-2409-C6F2-A0D98624550F}"/>
          </ac:spMkLst>
        </pc:spChg>
        <pc:spChg chg="add">
          <ac:chgData name="Maria Kjellsdotter Rydinger" userId="b6a119e0-d34c-49c3-9c7e-25b822e5450c" providerId="ADAL" clId="{9CFED75F-A558-42D2-8EBA-77C3CB11F449}" dt="2025-11-10T13:50:57.462" v="45" actId="26606"/>
          <ac:spMkLst>
            <pc:docMk/>
            <pc:sldMk cId="421745049" sldId="266"/>
            <ac:spMk id="16" creationId="{100EDD19-6802-4EC3-95CE-CFFAB042CFD6}"/>
          </ac:spMkLst>
        </pc:spChg>
        <pc:spChg chg="add">
          <ac:chgData name="Maria Kjellsdotter Rydinger" userId="b6a119e0-d34c-49c3-9c7e-25b822e5450c" providerId="ADAL" clId="{9CFED75F-A558-42D2-8EBA-77C3CB11F449}" dt="2025-11-10T13:50:57.462" v="45" actId="26606"/>
          <ac:spMkLst>
            <pc:docMk/>
            <pc:sldMk cId="421745049" sldId="266"/>
            <ac:spMk id="18" creationId="{DB17E863-922E-4C26-BD64-E8FD41D28661}"/>
          </ac:spMkLst>
        </pc:spChg>
      </pc:sldChg>
      <pc:sldChg chg="del">
        <pc:chgData name="Maria Kjellsdotter Rydinger" userId="b6a119e0-d34c-49c3-9c7e-25b822e5450c" providerId="ADAL" clId="{9CFED75F-A558-42D2-8EBA-77C3CB11F449}" dt="2025-11-10T14:05:59.938" v="404" actId="47"/>
        <pc:sldMkLst>
          <pc:docMk/>
          <pc:sldMk cId="4020118915" sldId="267"/>
        </pc:sldMkLst>
      </pc:sldChg>
      <pc:sldChg chg="addSp delSp modSp mod modNotesTx">
        <pc:chgData name="Maria Kjellsdotter Rydinger" userId="b6a119e0-d34c-49c3-9c7e-25b822e5450c" providerId="ADAL" clId="{9CFED75F-A558-42D2-8EBA-77C3CB11F449}" dt="2025-11-10T16:35:17.052" v="1460" actId="20577"/>
        <pc:sldMkLst>
          <pc:docMk/>
          <pc:sldMk cId="3285957995" sldId="268"/>
        </pc:sldMkLst>
        <pc:spChg chg="add mod ord">
          <ac:chgData name="Maria Kjellsdotter Rydinger" userId="b6a119e0-d34c-49c3-9c7e-25b822e5450c" providerId="ADAL" clId="{9CFED75F-A558-42D2-8EBA-77C3CB11F449}" dt="2025-11-10T14:00:06.341" v="371" actId="26606"/>
          <ac:spMkLst>
            <pc:docMk/>
            <pc:sldMk cId="3285957995" sldId="268"/>
            <ac:spMk id="3" creationId="{EEC3CD46-6918-AD03-19F3-71462F9CBC27}"/>
          </ac:spMkLst>
        </pc:spChg>
        <pc:spChg chg="add">
          <ac:chgData name="Maria Kjellsdotter Rydinger" userId="b6a119e0-d34c-49c3-9c7e-25b822e5450c" providerId="ADAL" clId="{9CFED75F-A558-42D2-8EBA-77C3CB11F449}" dt="2025-11-10T14:00:06.341" v="371" actId="26606"/>
          <ac:spMkLst>
            <pc:docMk/>
            <pc:sldMk cId="3285957995" sldId="268"/>
            <ac:spMk id="3086" creationId="{ADA216DF-C268-4A25-A2DC-51E15F55003F}"/>
          </ac:spMkLst>
        </pc:spChg>
        <pc:spChg chg="add">
          <ac:chgData name="Maria Kjellsdotter Rydinger" userId="b6a119e0-d34c-49c3-9c7e-25b822e5450c" providerId="ADAL" clId="{9CFED75F-A558-42D2-8EBA-77C3CB11F449}" dt="2025-11-10T14:00:06.341" v="371" actId="26606"/>
          <ac:spMkLst>
            <pc:docMk/>
            <pc:sldMk cId="3285957995" sldId="268"/>
            <ac:spMk id="3088" creationId="{DE127D07-37F2-4FE3-9F47-F0CD6740D5D8}"/>
          </ac:spMkLst>
        </pc:spChg>
        <pc:picChg chg="mod">
          <ac:chgData name="Maria Kjellsdotter Rydinger" userId="b6a119e0-d34c-49c3-9c7e-25b822e5450c" providerId="ADAL" clId="{9CFED75F-A558-42D2-8EBA-77C3CB11F449}" dt="2025-11-10T14:00:06.341" v="371" actId="26606"/>
          <ac:picMkLst>
            <pc:docMk/>
            <pc:sldMk cId="3285957995" sldId="268"/>
            <ac:picMk id="1026" creationId="{F21E5725-7AFC-F537-1965-6F2111BCEB85}"/>
          </ac:picMkLst>
        </pc:picChg>
        <pc:picChg chg="mod ord">
          <ac:chgData name="Maria Kjellsdotter Rydinger" userId="b6a119e0-d34c-49c3-9c7e-25b822e5450c" providerId="ADAL" clId="{9CFED75F-A558-42D2-8EBA-77C3CB11F449}" dt="2025-11-10T14:00:35.473" v="374" actId="1076"/>
          <ac:picMkLst>
            <pc:docMk/>
            <pc:sldMk cId="3285957995" sldId="268"/>
            <ac:picMk id="2050" creationId="{CA65BBAF-3AE0-9C50-64BF-354FE0B0999E}"/>
          </ac:picMkLst>
        </pc:picChg>
        <pc:picChg chg="mod">
          <ac:chgData name="Maria Kjellsdotter Rydinger" userId="b6a119e0-d34c-49c3-9c7e-25b822e5450c" providerId="ADAL" clId="{9CFED75F-A558-42D2-8EBA-77C3CB11F449}" dt="2025-11-10T14:00:30.825" v="373" actId="1076"/>
          <ac:picMkLst>
            <pc:docMk/>
            <pc:sldMk cId="3285957995" sldId="268"/>
            <ac:picMk id="3074" creationId="{4C07120C-EE62-75CB-D894-0E3276D56DA4}"/>
          </ac:picMkLst>
        </pc:picChg>
      </pc:sldChg>
      <pc:sldChg chg="modSp mod">
        <pc:chgData name="Maria Kjellsdotter Rydinger" userId="b6a119e0-d34c-49c3-9c7e-25b822e5450c" providerId="ADAL" clId="{9CFED75F-A558-42D2-8EBA-77C3CB11F449}" dt="2025-11-11T07:39:39.328" v="1937" actId="5793"/>
        <pc:sldMkLst>
          <pc:docMk/>
          <pc:sldMk cId="1941831488" sldId="269"/>
        </pc:sldMkLst>
        <pc:spChg chg="mod">
          <ac:chgData name="Maria Kjellsdotter Rydinger" userId="b6a119e0-d34c-49c3-9c7e-25b822e5450c" providerId="ADAL" clId="{9CFED75F-A558-42D2-8EBA-77C3CB11F449}" dt="2025-11-11T07:39:39.328" v="1937" actId="5793"/>
          <ac:spMkLst>
            <pc:docMk/>
            <pc:sldMk cId="1941831488" sldId="269"/>
            <ac:spMk id="3" creationId="{60BBF505-35C7-B9D6-45DC-403616C66ABC}"/>
          </ac:spMkLst>
        </pc:spChg>
      </pc:sldChg>
      <pc:sldChg chg="modSp mod modNotesTx">
        <pc:chgData name="Maria Kjellsdotter Rydinger" userId="b6a119e0-d34c-49c3-9c7e-25b822e5450c" providerId="ADAL" clId="{9CFED75F-A558-42D2-8EBA-77C3CB11F449}" dt="2025-11-12T07:58:18.957" v="2124" actId="20577"/>
        <pc:sldMkLst>
          <pc:docMk/>
          <pc:sldMk cId="523866591" sldId="270"/>
        </pc:sldMkLst>
        <pc:spChg chg="mod">
          <ac:chgData name="Maria Kjellsdotter Rydinger" userId="b6a119e0-d34c-49c3-9c7e-25b822e5450c" providerId="ADAL" clId="{9CFED75F-A558-42D2-8EBA-77C3CB11F449}" dt="2025-11-12T07:58:18.957" v="2124" actId="20577"/>
          <ac:spMkLst>
            <pc:docMk/>
            <pc:sldMk cId="523866591" sldId="270"/>
            <ac:spMk id="3" creationId="{B23C35D6-B095-26E8-789C-386A8AC2D491}"/>
          </ac:spMkLst>
        </pc:spChg>
      </pc:sldChg>
      <pc:sldChg chg="modSp mod modNotesTx">
        <pc:chgData name="Maria Kjellsdotter Rydinger" userId="b6a119e0-d34c-49c3-9c7e-25b822e5450c" providerId="ADAL" clId="{9CFED75F-A558-42D2-8EBA-77C3CB11F449}" dt="2025-11-11T07:39:52.671" v="1938" actId="20577"/>
        <pc:sldMkLst>
          <pc:docMk/>
          <pc:sldMk cId="3454168486" sldId="272"/>
        </pc:sldMkLst>
        <pc:spChg chg="mod">
          <ac:chgData name="Maria Kjellsdotter Rydinger" userId="b6a119e0-d34c-49c3-9c7e-25b822e5450c" providerId="ADAL" clId="{9CFED75F-A558-42D2-8EBA-77C3CB11F449}" dt="2025-11-11T07:39:52.671" v="1938" actId="20577"/>
          <ac:spMkLst>
            <pc:docMk/>
            <pc:sldMk cId="3454168486" sldId="272"/>
            <ac:spMk id="3" creationId="{E75FD102-79A7-D8F2-ED82-557BD68217B0}"/>
          </ac:spMkLst>
        </pc:spChg>
      </pc:sldChg>
      <pc:sldChg chg="modSp">
        <pc:chgData name="Maria Kjellsdotter Rydinger" userId="b6a119e0-d34c-49c3-9c7e-25b822e5450c" providerId="ADAL" clId="{9CFED75F-A558-42D2-8EBA-77C3CB11F449}" dt="2025-11-10T14:01:44.754" v="386" actId="20577"/>
        <pc:sldMkLst>
          <pc:docMk/>
          <pc:sldMk cId="4141549099" sldId="273"/>
        </pc:sldMkLst>
        <pc:spChg chg="mod">
          <ac:chgData name="Maria Kjellsdotter Rydinger" userId="b6a119e0-d34c-49c3-9c7e-25b822e5450c" providerId="ADAL" clId="{9CFED75F-A558-42D2-8EBA-77C3CB11F449}" dt="2025-11-10T14:01:44.754" v="386" actId="20577"/>
          <ac:spMkLst>
            <pc:docMk/>
            <pc:sldMk cId="4141549099" sldId="273"/>
            <ac:spMk id="3" creationId="{B4986A53-3B67-74EC-E175-444FE9EF32B2}"/>
          </ac:spMkLst>
        </pc:spChg>
      </pc:sldChg>
      <pc:sldChg chg="new del">
        <pc:chgData name="Maria Kjellsdotter Rydinger" userId="b6a119e0-d34c-49c3-9c7e-25b822e5450c" providerId="ADAL" clId="{9CFED75F-A558-42D2-8EBA-77C3CB11F449}" dt="2025-11-10T14:06:05.384" v="406" actId="47"/>
        <pc:sldMkLst>
          <pc:docMk/>
          <pc:sldMk cId="3888104041" sldId="274"/>
        </pc:sldMkLst>
      </pc:sldChg>
      <pc:sldChg chg="new del">
        <pc:chgData name="Maria Kjellsdotter Rydinger" userId="b6a119e0-d34c-49c3-9c7e-25b822e5450c" providerId="ADAL" clId="{9CFED75F-A558-42D2-8EBA-77C3CB11F449}" dt="2025-11-10T14:06:03.197" v="405" actId="47"/>
        <pc:sldMkLst>
          <pc:docMk/>
          <pc:sldMk cId="871736709" sldId="275"/>
        </pc:sldMkLst>
      </pc:sldChg>
      <pc:sldChg chg="addSp delSp modSp new mod setBg modClrScheme chgLayout modNotesTx">
        <pc:chgData name="Maria Kjellsdotter Rydinger" userId="b6a119e0-d34c-49c3-9c7e-25b822e5450c" providerId="ADAL" clId="{9CFED75F-A558-42D2-8EBA-77C3CB11F449}" dt="2025-11-11T07:46:18.945" v="2080" actId="20577"/>
        <pc:sldMkLst>
          <pc:docMk/>
          <pc:sldMk cId="2669950290" sldId="276"/>
        </pc:sldMkLst>
        <pc:spChg chg="add mod">
          <ac:chgData name="Maria Kjellsdotter Rydinger" userId="b6a119e0-d34c-49c3-9c7e-25b822e5450c" providerId="ADAL" clId="{9CFED75F-A558-42D2-8EBA-77C3CB11F449}" dt="2025-11-10T15:50:22.823" v="1058" actId="20577"/>
          <ac:spMkLst>
            <pc:docMk/>
            <pc:sldMk cId="2669950290" sldId="276"/>
            <ac:spMk id="5" creationId="{6961F662-3A67-4AA4-99A6-01BC59C939DE}"/>
          </ac:spMkLst>
        </pc:spChg>
        <pc:spChg chg="add mod">
          <ac:chgData name="Maria Kjellsdotter Rydinger" userId="b6a119e0-d34c-49c3-9c7e-25b822e5450c" providerId="ADAL" clId="{9CFED75F-A558-42D2-8EBA-77C3CB11F449}" dt="2025-11-10T15:12:52.099" v="835" actId="255"/>
          <ac:spMkLst>
            <pc:docMk/>
            <pc:sldMk cId="2669950290" sldId="276"/>
            <ac:spMk id="7" creationId="{8B074D82-199B-083A-2096-AEE6B7502CED}"/>
          </ac:spMkLst>
        </pc:spChg>
        <pc:spChg chg="add">
          <ac:chgData name="Maria Kjellsdotter Rydinger" userId="b6a119e0-d34c-49c3-9c7e-25b822e5450c" providerId="ADAL" clId="{9CFED75F-A558-42D2-8EBA-77C3CB11F449}" dt="2025-11-10T14:08:18.271" v="411" actId="26606"/>
          <ac:spMkLst>
            <pc:docMk/>
            <pc:sldMk cId="2669950290" sldId="276"/>
            <ac:spMk id="34" creationId="{907EF6B7-1338-4443-8C46-6A318D952DFD}"/>
          </ac:spMkLst>
        </pc:spChg>
        <pc:spChg chg="add">
          <ac:chgData name="Maria Kjellsdotter Rydinger" userId="b6a119e0-d34c-49c3-9c7e-25b822e5450c" providerId="ADAL" clId="{9CFED75F-A558-42D2-8EBA-77C3CB11F449}" dt="2025-11-10T14:08:18.271" v="411" actId="26606"/>
          <ac:spMkLst>
            <pc:docMk/>
            <pc:sldMk cId="2669950290" sldId="276"/>
            <ac:spMk id="35" creationId="{DAAE4CDD-124C-4DCF-9584-B6033B545DD5}"/>
          </ac:spMkLst>
        </pc:spChg>
        <pc:spChg chg="add">
          <ac:chgData name="Maria Kjellsdotter Rydinger" userId="b6a119e0-d34c-49c3-9c7e-25b822e5450c" providerId="ADAL" clId="{9CFED75F-A558-42D2-8EBA-77C3CB11F449}" dt="2025-11-10T14:08:18.271" v="411" actId="26606"/>
          <ac:spMkLst>
            <pc:docMk/>
            <pc:sldMk cId="2669950290" sldId="276"/>
            <ac:spMk id="36" creationId="{081E4A58-353D-44AE-B2FC-2A74E2E400F7}"/>
          </ac:spMkLst>
        </pc:spChg>
        <pc:picChg chg="add mod">
          <ac:chgData name="Maria Kjellsdotter Rydinger" userId="b6a119e0-d34c-49c3-9c7e-25b822e5450c" providerId="ADAL" clId="{9CFED75F-A558-42D2-8EBA-77C3CB11F449}" dt="2025-11-10T14:05:53.999" v="403"/>
          <ac:picMkLst>
            <pc:docMk/>
            <pc:sldMk cId="2669950290" sldId="276"/>
            <ac:picMk id="6" creationId="{0807E7DB-98EA-809E-A6F3-D536D1761B5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5D7076-C081-47F2-BAF1-523E9B64340B}" type="datetimeFigureOut">
              <a:rPr lang="sv-SE" smtClean="0"/>
              <a:t>2025-11-12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4A2C3-8420-4C21-869D-611C6C7504F1}" type="slidenum">
              <a:rPr lang="sv-SE" smtClean="0"/>
              <a:t>‹#›</a:t>
            </a:fld>
            <a:endParaRPr lang="sv-SE"/>
          </a:p>
        </p:txBody>
      </p:sp>
    </p:spTree>
    <p:extLst>
      <p:ext uri="{BB962C8B-B14F-4D97-AF65-F5344CB8AC3E}">
        <p14:creationId xmlns:p14="http://schemas.microsoft.com/office/powerpoint/2010/main" val="540599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I am a priest in the Church of Sweden. I work part-time at the Church Office with ecumenical and interreligious relations, and part-time as the Director of the Interreligious Council of Sweden .</a:t>
            </a:r>
            <a:br>
              <a:rPr lang="en-US" dirty="0"/>
            </a:br>
            <a:r>
              <a:rPr lang="en-US" dirty="0"/>
              <a:t>There is much I would like to share, and I’m not sure what you need.</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a:t>
            </a:fld>
            <a:endParaRPr lang="sv-SE"/>
          </a:p>
        </p:txBody>
      </p:sp>
    </p:spTree>
    <p:extLst>
      <p:ext uri="{BB962C8B-B14F-4D97-AF65-F5344CB8AC3E}">
        <p14:creationId xmlns:p14="http://schemas.microsoft.com/office/powerpoint/2010/main" val="282492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After speaking with Juha, I’ve decided to focus on three areas today. </a:t>
            </a:r>
          </a:p>
          <a:p>
            <a:r>
              <a:rPr lang="en-US" dirty="0"/>
              <a:t>Our societal context – where do we stand today?</a:t>
            </a:r>
          </a:p>
          <a:p>
            <a:r>
              <a:rPr lang="en-US" dirty="0"/>
              <a:t>An overview of the interreligious landscape in Sweden</a:t>
            </a:r>
          </a:p>
          <a:p>
            <a:r>
              <a:rPr lang="en-US" dirty="0"/>
              <a:t>The Church of Sweden’s approach and theological perspective</a:t>
            </a:r>
          </a:p>
          <a:p>
            <a:endParaRPr lang="en-US" dirty="0"/>
          </a:p>
          <a:p>
            <a:r>
              <a:rPr lang="en-US" dirty="0"/>
              <a:t>Think of it as a small smorgasbord – and then we can see what you’d like to explore further.</a:t>
            </a:r>
            <a:br>
              <a:rPr lang="en-US" dirty="0"/>
            </a:br>
            <a:r>
              <a:rPr lang="en-US" dirty="0"/>
              <a:t>To help me manage in English, I’ll be using support text and PowerPoint:</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2</a:t>
            </a:fld>
            <a:endParaRPr lang="sv-SE"/>
          </a:p>
        </p:txBody>
      </p:sp>
    </p:spTree>
    <p:extLst>
      <p:ext uri="{BB962C8B-B14F-4D97-AF65-F5344CB8AC3E}">
        <p14:creationId xmlns:p14="http://schemas.microsoft.com/office/powerpoint/2010/main" val="353889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en-US" dirty="0"/>
            </a:br>
            <a:r>
              <a:rPr lang="en-US" dirty="0"/>
              <a:t>I’d like to begin by sharing a bit about my background. </a:t>
            </a:r>
          </a:p>
          <a:p>
            <a:r>
              <a:rPr lang="en-US" dirty="0"/>
              <a:t>In the early 2000s, I worked as a priest in a newly built, posh district of Stockholm. We had a large confirmation program and active members — but something felt off. I came from a theological background and experiences where liberation theology, inclusion, and multireligious engagement were natural guiding principles. Yet here, I met young people who had almost never had a Muslim friend or visited some one from a different religious background — although they where living next door to Stockholm’s largest mosque and </a:t>
            </a:r>
            <a:r>
              <a:rPr lang="en-US" dirty="0" err="1"/>
              <a:t>Fryshuset</a:t>
            </a:r>
            <a:r>
              <a:rPr lang="en-US" dirty="0"/>
              <a:t> a large multireligious school and youth center.</a:t>
            </a:r>
          </a:p>
          <a:p>
            <a:endParaRPr lang="en-US" dirty="0"/>
          </a:p>
          <a:p>
            <a:r>
              <a:rPr lang="en-US" dirty="0"/>
              <a:t>I began to wonder: How can we as a church help reduce prejudice and create encounters across religious boundaries? I initiated an exploratory project and spent three years investigating what it means to be church in a multireligious and global context.</a:t>
            </a:r>
          </a:p>
          <a:p>
            <a:r>
              <a:rPr lang="en-US" dirty="0"/>
              <a:t>During this time, I met Imam Othman Al </a:t>
            </a:r>
            <a:r>
              <a:rPr lang="en-US" dirty="0" err="1"/>
              <a:t>Tawalbe</a:t>
            </a:r>
            <a:r>
              <a:rPr lang="en-US" dirty="0"/>
              <a:t>, who from his perspective also asked: Why do my young people so rarely meet others from a Swedish-Christian middle-class background?  We did lectures, visited schools and congregations –but we also decided to organize a journey with 30 young people from various religious backgrounds to Ethiopia — the cradle of religions. We all learned so much, challenged by living together and seeing things from different perspectives. </a:t>
            </a:r>
          </a:p>
          <a:p>
            <a:endParaRPr lang="en-US" dirty="0"/>
          </a:p>
          <a:p>
            <a:r>
              <a:rPr lang="en-US" dirty="0"/>
              <a:t>Like when we were on a bus trip far out in the countryside on a Friday: the Jewish participants were anxious about getting back before Shabbat, the Muslims needed to stop for Friday prayers, and some insisted we stop every hour for smoke breaks… </a:t>
            </a:r>
            <a:r>
              <a:rPr lang="en-US" b="1" dirty="0"/>
              <a:t>To me, that’s a picture of what interreligious work often involves — figuring out how we live together with our differences and care for our shared space of life.</a:t>
            </a:r>
          </a:p>
          <a:p>
            <a:endParaRPr lang="en-US" dirty="0"/>
          </a:p>
          <a:p>
            <a:r>
              <a:rPr lang="en-US" dirty="0"/>
              <a:t>When we returned, we launched the youth-led project </a:t>
            </a:r>
            <a:r>
              <a:rPr lang="en-US" i="1" dirty="0"/>
              <a:t>Together for Sweden</a:t>
            </a:r>
            <a:r>
              <a:rPr lang="en-US" dirty="0"/>
              <a:t>. It was 2010, and the right wing party Sweden Democrats had just entered parliament for the first time, with xenophobic rhetoric becoming more visible. That’s why Othman wanted our project to be called </a:t>
            </a:r>
            <a:r>
              <a:rPr lang="en-US" i="1" dirty="0"/>
              <a:t>Together for Sweden</a:t>
            </a:r>
            <a:r>
              <a:rPr lang="en-US" dirty="0"/>
              <a:t> — to show that Sweden belongs to everyone, with the goal of fostering dialogue among young people from diverse religious, cultural, and socioeconomic backgrounds.</a:t>
            </a:r>
          </a:p>
          <a:p>
            <a:endParaRPr lang="en-US" dirty="0"/>
          </a:p>
          <a:p>
            <a:r>
              <a:rPr lang="en-US" dirty="0"/>
              <a:t>Much has happened since then. I’ve continued working with interreligious issues. And when Sweden, starting in 2015, received many refugees, our former Archbishop Antje Jackelén initiated the program </a:t>
            </a:r>
            <a:r>
              <a:rPr lang="en-US" i="1" dirty="0"/>
              <a:t>A World of Neighbours</a:t>
            </a:r>
            <a:r>
              <a:rPr lang="en-US" dirty="0"/>
              <a:t> to support practitioners across Europe working for and with refugees - I had the opportunity to  be part of the team that build that program.</a:t>
            </a:r>
          </a:p>
          <a:p>
            <a:endParaRPr lang="en-US" dirty="0"/>
          </a:p>
          <a:p>
            <a:r>
              <a:rPr lang="en-US" dirty="0"/>
              <a:t>So where do we stand now — what does the societal context look like today? </a:t>
            </a:r>
          </a:p>
          <a:p>
            <a:endParaRPr lang="en-US" dirty="0"/>
          </a:p>
          <a:p>
            <a:r>
              <a:rPr lang="en-US" dirty="0"/>
              <a:t>We are living in a time of rapid change. The Swedish historian Henrik Berggren describes how we are </a:t>
            </a:r>
            <a:r>
              <a:rPr lang="en-US" b="1" dirty="0"/>
              <a:t>shifting from a rule-based to a power-based society </a:t>
            </a:r>
            <a:r>
              <a:rPr lang="en-US" dirty="0"/>
              <a:t>— where international norms and institutions such as the UN and the Geneva Conventions are being questioned.</a:t>
            </a:r>
          </a:p>
          <a:p>
            <a:endParaRPr lang="en-US" dirty="0"/>
          </a:p>
          <a:p>
            <a:r>
              <a:rPr lang="en-US" dirty="0"/>
              <a:t>The October 7 and the war in Gaza also affect us — and have led to increased tensions, rising Islamophobia, and antisemitism.</a:t>
            </a:r>
          </a:p>
          <a:p>
            <a:endParaRPr lang="en-US" dirty="0"/>
          </a:p>
          <a:p>
            <a:r>
              <a:rPr lang="en-US" dirty="0"/>
              <a:t>We see the EU erecting fences at its borders, keeping refugees out.</a:t>
            </a:r>
          </a:p>
          <a:p>
            <a:endParaRPr lang="en-US" dirty="0"/>
          </a:p>
          <a:p>
            <a:endParaRPr lang="en-US" dirty="0"/>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3</a:t>
            </a:fld>
            <a:endParaRPr lang="sv-SE"/>
          </a:p>
        </p:txBody>
      </p:sp>
    </p:spTree>
    <p:extLst>
      <p:ext uri="{BB962C8B-B14F-4D97-AF65-F5344CB8AC3E}">
        <p14:creationId xmlns:p14="http://schemas.microsoft.com/office/powerpoint/2010/main" val="37151650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br>
              <a:rPr lang="en-US" dirty="0"/>
            </a:br>
            <a:r>
              <a:rPr lang="en-US" dirty="0"/>
              <a:t>Sweden and Finland share similar societal structures but have different experiences with migration. Sweden has received more refugees over a longer period, while Finland has taken a slower approach — though today, the situation in major cities is not so different from that in Sweden.</a:t>
            </a:r>
          </a:p>
          <a:p>
            <a:endParaRPr lang="en-US" dirty="0"/>
          </a:p>
          <a:p>
            <a:r>
              <a:rPr lang="en-US" dirty="0"/>
              <a:t>In 2015, Sweden received 163,000 asylum seekers — Finland 32,000.</a:t>
            </a:r>
          </a:p>
          <a:p>
            <a:r>
              <a:rPr lang="en-US" dirty="0"/>
              <a:t>Since then, both countries have tightened migration policies regarding asylum, family reunification, and labor migration -and in both, right-wing parties have gained increased influence, affecting both legislation and the overall social climate</a:t>
            </a:r>
          </a:p>
          <a:p>
            <a:endParaRPr lang="en-US" dirty="0"/>
          </a:p>
          <a:p>
            <a:r>
              <a:rPr lang="en-US" dirty="0"/>
              <a:t>In Sweden, we now see a development where legislation and proposals are introduced at such a rapid pace that civil society barely has time to respond.</a:t>
            </a:r>
            <a:br>
              <a:rPr lang="en-US" dirty="0"/>
            </a:br>
            <a:r>
              <a:rPr lang="en-US" dirty="0"/>
              <a:t>There is talk of aligning with the EU’s lowest level of reception. Stricter requirements, the dissolution of permanent residence permits, and return of migration. This affects our view of humanity, our willingness to engage in dialogue — our ability to see the other as a fellow human being.</a:t>
            </a:r>
          </a:p>
          <a:p>
            <a:endParaRPr lang="en-US" dirty="0"/>
          </a:p>
          <a:p>
            <a:r>
              <a:rPr lang="en-US" dirty="0"/>
              <a:t>In Sweden we see how civil society receives less funding and is shrinking. This threatens its ability to support vulnerable groups and uphold democratic values. New democratic conditions have also been introduced for state support to religious communities — which is fundamentally positive, but also raises questions: What happens if a pastor or imam expresses themselves carelessly? Will funding be withdrawn? Will issues concerning religious communities be marginalized — will freedom of religion be called into question?</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4</a:t>
            </a:fld>
            <a:endParaRPr lang="sv-SE"/>
          </a:p>
        </p:txBody>
      </p:sp>
    </p:spTree>
    <p:extLst>
      <p:ext uri="{BB962C8B-B14F-4D97-AF65-F5344CB8AC3E}">
        <p14:creationId xmlns:p14="http://schemas.microsoft.com/office/powerpoint/2010/main" val="1897782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A</a:t>
            </a:r>
            <a:r>
              <a:rPr lang="en-US" dirty="0" err="1"/>
              <a:t>ll</a:t>
            </a:r>
            <a:r>
              <a:rPr lang="en-US" dirty="0"/>
              <a:t> of this affects how we view interreligious engagement. Is it needed? Is it worth investing in?</a:t>
            </a:r>
          </a:p>
          <a:p>
            <a:endParaRPr lang="en-US" dirty="0"/>
          </a:p>
          <a:p>
            <a:r>
              <a:rPr lang="en-US" dirty="0"/>
              <a:t>Professor Azza Karam, who became the first female Muslim leader of </a:t>
            </a:r>
            <a:r>
              <a:rPr lang="en-US" i="1" dirty="0"/>
              <a:t>Religions for Peace</a:t>
            </a:r>
            <a:r>
              <a:rPr lang="en-US" dirty="0"/>
              <a:t>, visited us during our celebration of 100 years of ecumenism in Sweden. She said:</a:t>
            </a:r>
          </a:p>
          <a:p>
            <a:r>
              <a:rPr lang="en-US" dirty="0"/>
              <a:t>“I understand why it’s important to celebrate 100 years of Christian ecumenism — but it didn’t stop another world war. If we are to seek peace, we must work together across religious boundaries.”</a:t>
            </a:r>
          </a:p>
          <a:p>
            <a:endParaRPr lang="en-US" dirty="0"/>
          </a:p>
          <a:p>
            <a:r>
              <a:rPr lang="en-US" dirty="0"/>
              <a:t>That’s where we stand. In a time of polarization, fear, and uncertainty — but also with opportunities for collaboration, dialogue, and shared responsibility.</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5</a:t>
            </a:fld>
            <a:endParaRPr lang="sv-SE"/>
          </a:p>
        </p:txBody>
      </p:sp>
    </p:spTree>
    <p:extLst>
      <p:ext uri="{BB962C8B-B14F-4D97-AF65-F5344CB8AC3E}">
        <p14:creationId xmlns:p14="http://schemas.microsoft.com/office/powerpoint/2010/main" val="691873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6</a:t>
            </a:fld>
            <a:endParaRPr lang="sv-SE"/>
          </a:p>
        </p:txBody>
      </p:sp>
    </p:spTree>
    <p:extLst>
      <p:ext uri="{BB962C8B-B14F-4D97-AF65-F5344CB8AC3E}">
        <p14:creationId xmlns:p14="http://schemas.microsoft.com/office/powerpoint/2010/main" val="3609283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b="1" dirty="0"/>
              <a:t>SIR is a national platform where religious communities meet, build trust, and take joint action — similar to Finland’s </a:t>
            </a:r>
            <a:r>
              <a:rPr lang="en-US" b="1" i="1" dirty="0"/>
              <a:t>USKOT</a:t>
            </a:r>
            <a:r>
              <a:rPr lang="en-US" b="1" dirty="0"/>
              <a:t> or the </a:t>
            </a:r>
            <a:r>
              <a:rPr lang="en-US" b="1" i="1" dirty="0"/>
              <a:t>RESA Forum</a:t>
            </a:r>
            <a:r>
              <a:rPr lang="en-US" b="1" dirty="0"/>
              <a:t>.</a:t>
            </a:r>
            <a:br>
              <a:rPr lang="en-US" b="1" dirty="0"/>
            </a:br>
            <a:r>
              <a:rPr lang="en-US" b="1" dirty="0"/>
              <a:t>Through dialogue and collaboration, we strengthen social cohesion and serve as a conversation partner to public authorities.</a:t>
            </a:r>
          </a:p>
          <a:p>
            <a:r>
              <a:rPr lang="en-US" b="1" dirty="0"/>
              <a:t>We work with projects, training programs, and joint statements — and in 2026, we have chosen to focus on three key areas:</a:t>
            </a:r>
          </a:p>
          <a:p>
            <a:r>
              <a:rPr lang="en-US" b="1" dirty="0"/>
              <a:t>Women’s leadership</a:t>
            </a:r>
          </a:p>
          <a:p>
            <a:r>
              <a:rPr lang="en-US" b="1" dirty="0"/>
              <a:t>Countering hate and threats — including antisemitism and Islamophobia</a:t>
            </a:r>
          </a:p>
          <a:p>
            <a:r>
              <a:rPr lang="en-US" b="1" dirty="0"/>
              <a:t>Crisis preparedness and response</a:t>
            </a:r>
          </a:p>
          <a:p>
            <a:r>
              <a:rPr lang="en-US" b="1" dirty="0"/>
              <a:t>We will re-launch a campaign called </a:t>
            </a:r>
            <a:r>
              <a:rPr lang="en-US" b="1" i="1" dirty="0"/>
              <a:t>Refuse to Hate</a:t>
            </a:r>
            <a:r>
              <a:rPr lang="en-US" b="1" dirty="0"/>
              <a:t>, and we will engage researchers and experts, highlighting their work through articles, interviews, and podcasts.</a:t>
            </a:r>
            <a:br>
              <a:rPr lang="en-US" b="1" dirty="0"/>
            </a:br>
            <a:r>
              <a:rPr lang="en-US" b="1" dirty="0"/>
              <a:t>Together with </a:t>
            </a:r>
            <a:r>
              <a:rPr lang="en-US" b="1" i="1" dirty="0"/>
              <a:t>USKOT/RESA</a:t>
            </a:r>
            <a:r>
              <a:rPr lang="en-US" b="1" dirty="0"/>
              <a:t>, we have also applied for EU funding for a joint project addressing hate and threats against religious communities.</a:t>
            </a:r>
          </a:p>
          <a:p>
            <a:endParaRPr lang="en-US" b="1" dirty="0"/>
          </a:p>
          <a:p>
            <a:r>
              <a:rPr lang="en-US" b="1" dirty="0"/>
              <a:t>Local councils also exist — often initiated by municipalities as part of their security, safety and protection plans.</a:t>
            </a:r>
          </a:p>
          <a:p>
            <a:r>
              <a:rPr lang="en-US" dirty="0"/>
              <a:t>But sometimes the initiatives come directly from the religious communities themselves. These may be councils formed to get to know one another, or they may emerge from a specific need — and that’s where things get truly exciting. Here are a few examples:</a:t>
            </a:r>
          </a:p>
          <a:p>
            <a:endParaRPr lang="en-US" dirty="0"/>
          </a:p>
          <a:p>
            <a:br>
              <a:rPr lang="en-US" b="1" dirty="0"/>
            </a:br>
            <a:endParaRPr lang="en-US" b="1" dirty="0"/>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7</a:t>
            </a:fld>
            <a:endParaRPr lang="sv-SE"/>
          </a:p>
        </p:txBody>
      </p:sp>
    </p:spTree>
    <p:extLst>
      <p:ext uri="{BB962C8B-B14F-4D97-AF65-F5344CB8AC3E}">
        <p14:creationId xmlns:p14="http://schemas.microsoft.com/office/powerpoint/2010/main" val="3342154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a:p>
            <a:r>
              <a:rPr lang="en-US" b="1" dirty="0"/>
              <a:t>Local Initiatives</a:t>
            </a:r>
            <a:br>
              <a:rPr lang="en-US" dirty="0"/>
            </a:br>
            <a:r>
              <a:rPr lang="en-US" dirty="0"/>
              <a:t>One such initiative is </a:t>
            </a:r>
            <a:r>
              <a:rPr lang="en-US" i="1" dirty="0"/>
              <a:t>Goda </a:t>
            </a:r>
            <a:r>
              <a:rPr lang="en-US" i="1" dirty="0" err="1"/>
              <a:t>Grannar</a:t>
            </a:r>
            <a:r>
              <a:rPr lang="en-US" dirty="0"/>
              <a:t> (“Good Neighbours”), which began in 2015.</a:t>
            </a:r>
            <a:br>
              <a:rPr lang="en-US" dirty="0"/>
            </a:br>
            <a:r>
              <a:rPr lang="en-US" dirty="0"/>
              <a:t>Stockholm Mosque and Katarina Parish collaborated to provide overnight shelter for 4,000 transit refugees. As they got to know each other and learned to work together, joint activities began to grow organically.</a:t>
            </a:r>
          </a:p>
          <a:p>
            <a:r>
              <a:rPr lang="en-US" dirty="0"/>
              <a:t>Today, they support newly arrived individuals through language cafés, assistance with government contacts, and social projects — and they host joint baby music sessions for parents who want to meet across class and religious boundaries.</a:t>
            </a:r>
          </a:p>
          <a:p>
            <a:r>
              <a:rPr lang="en-US" dirty="0"/>
              <a:t>🟣 </a:t>
            </a:r>
            <a:r>
              <a:rPr lang="en-US" b="1" dirty="0"/>
              <a:t> – God’s House, </a:t>
            </a:r>
            <a:r>
              <a:rPr lang="en-US" b="1" dirty="0" err="1"/>
              <a:t>Fisksätra</a:t>
            </a:r>
            <a:br>
              <a:rPr lang="en-US" dirty="0"/>
            </a:br>
            <a:r>
              <a:rPr lang="en-US" dirty="0"/>
              <a:t>In </a:t>
            </a:r>
            <a:r>
              <a:rPr lang="en-US" dirty="0" err="1"/>
              <a:t>Fisksätra</a:t>
            </a:r>
            <a:r>
              <a:rPr lang="en-US" dirty="0"/>
              <a:t>, Christians and Muslims have been cooperating for many years.</a:t>
            </a:r>
            <a:br>
              <a:rPr lang="en-US" dirty="0"/>
            </a:br>
            <a:r>
              <a:rPr lang="en-US" dirty="0"/>
              <a:t>It began in 2003 with a shared prayer on a football field — today, they are planning a joint </a:t>
            </a:r>
            <a:r>
              <a:rPr lang="en-US" i="1" dirty="0"/>
              <a:t>God’s House</a:t>
            </a:r>
            <a:r>
              <a:rPr lang="en-US" dirty="0"/>
              <a:t>: two separate buildings, but with a shared community space.</a:t>
            </a:r>
          </a:p>
          <a:p>
            <a:r>
              <a:rPr lang="en-US" dirty="0"/>
              <a:t>They do a lot together: counseling, festivals, and activities for the whole community.</a:t>
            </a:r>
          </a:p>
          <a:p>
            <a:r>
              <a:rPr lang="en-US" dirty="0"/>
              <a:t>🟣 </a:t>
            </a:r>
            <a:r>
              <a:rPr lang="en-US" b="1" dirty="0"/>
              <a:t> – Project Trust, Malmö</a:t>
            </a:r>
            <a:br>
              <a:rPr lang="en-US" dirty="0"/>
            </a:br>
            <a:r>
              <a:rPr lang="en-US" dirty="0"/>
              <a:t>In Malmö, the Muslim network reached out to the Church of Sweden in 2022.</a:t>
            </a:r>
            <a:br>
              <a:rPr lang="en-US" dirty="0"/>
            </a:br>
            <a:r>
              <a:rPr lang="en-US" dirty="0"/>
              <a:t>Many Muslims turn to imams with their problems — but imams often lack knowledge of Swedish society and don’t have the relevant training.</a:t>
            </a:r>
          </a:p>
          <a:p>
            <a:r>
              <a:rPr lang="en-US" dirty="0"/>
              <a:t>They wanted to collaborate around psychosocial health — and learn from the Church’s diaconal work.</a:t>
            </a:r>
            <a:br>
              <a:rPr lang="en-US" dirty="0"/>
            </a:br>
            <a:r>
              <a:rPr lang="en-US" dirty="0"/>
              <a:t>This became </a:t>
            </a:r>
            <a:r>
              <a:rPr lang="en-US" i="1" dirty="0"/>
              <a:t>Project Trust</a:t>
            </a:r>
            <a:r>
              <a:rPr lang="en-US" dirty="0"/>
              <a:t> (</a:t>
            </a:r>
            <a:r>
              <a:rPr lang="en-US" i="1" dirty="0"/>
              <a:t>Projekt Tillit</a:t>
            </a:r>
            <a:r>
              <a:rPr lang="en-US" dirty="0"/>
              <a:t>) — with joint training for priests, deacons, and Muslims with therapeutic backgrounds.</a:t>
            </a:r>
          </a:p>
          <a:p>
            <a:r>
              <a:rPr lang="en-US" dirty="0"/>
              <a:t>The focus: sharing resources, expertise, and building trust.</a:t>
            </a:r>
            <a:br>
              <a:rPr lang="en-US" dirty="0"/>
            </a:br>
            <a:r>
              <a:rPr lang="en-US" dirty="0"/>
              <a:t>The next step is a methodological toolkit aimed at two audiences:</a:t>
            </a:r>
          </a:p>
          <a:p>
            <a:r>
              <a:rPr lang="en-US" dirty="0"/>
              <a:t>Parents — to explain the role and services of social welfare</a:t>
            </a:r>
          </a:p>
          <a:p>
            <a:r>
              <a:rPr lang="en-US" dirty="0"/>
              <a:t>Social workers — to explain the significance of religion and its potential as a resource in psychosocial work</a:t>
            </a:r>
          </a:p>
          <a:p>
            <a:endParaRPr lang="en-US" dirty="0"/>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8</a:t>
            </a:fld>
            <a:endParaRPr lang="sv-SE"/>
          </a:p>
        </p:txBody>
      </p:sp>
    </p:spTree>
    <p:extLst>
      <p:ext uri="{BB962C8B-B14F-4D97-AF65-F5344CB8AC3E}">
        <p14:creationId xmlns:p14="http://schemas.microsoft.com/office/powerpoint/2010/main" val="4277948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Together for Sweden has existed for 15 years – and young people have built relationships and grown as a youth organization.</a:t>
            </a:r>
            <a:br>
              <a:rPr lang="en-US" b="1" dirty="0"/>
            </a:br>
            <a:r>
              <a:rPr lang="en-US" b="1" dirty="0"/>
              <a:t>They give lectures in schools, run leadership training programs, launch podcasts – and are often highlighted in the media. Here a few weeks ago in national TV.</a:t>
            </a:r>
            <a:br>
              <a:rPr lang="en-US" b="1" dirty="0"/>
            </a:b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They also collaborate with Norway and Finland – I was involved when we started </a:t>
            </a:r>
            <a:r>
              <a:rPr lang="en-US" b="1" i="1" dirty="0"/>
              <a:t>Together for Finland</a:t>
            </a:r>
            <a:r>
              <a:rPr lang="en-US" b="1" dirty="0"/>
              <a:t> in partnership with </a:t>
            </a:r>
            <a:r>
              <a:rPr lang="en-US" b="1" i="1" dirty="0"/>
              <a:t>Ad Astra</a:t>
            </a:r>
            <a:r>
              <a:rPr lang="en-US" b="1" dirty="0"/>
              <a:t> – and I recently heard that they have jointly applied for funding for a Nordic project involving young people from Sápmi.</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9</a:t>
            </a:fld>
            <a:endParaRPr lang="sv-SE"/>
          </a:p>
        </p:txBody>
      </p:sp>
    </p:spTree>
    <p:extLst>
      <p:ext uri="{BB962C8B-B14F-4D97-AF65-F5344CB8AC3E}">
        <p14:creationId xmlns:p14="http://schemas.microsoft.com/office/powerpoint/2010/main" val="385744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kern="1200" dirty="0">
                <a:solidFill>
                  <a:schemeClr val="tx1"/>
                </a:solidFill>
                <a:effectLst/>
                <a:latin typeface="+mn-lt"/>
                <a:ea typeface="+mn-ea"/>
                <a:cs typeface="+mn-cs"/>
              </a:rPr>
              <a:t>Several international organizations work to promote interfaith dialogue — among them </a:t>
            </a:r>
            <a:r>
              <a:rPr lang="en-US" sz="1200" i="1" kern="1200" dirty="0">
                <a:solidFill>
                  <a:schemeClr val="tx1"/>
                </a:solidFill>
                <a:effectLst/>
                <a:latin typeface="+mn-lt"/>
                <a:ea typeface="+mn-ea"/>
                <a:cs typeface="+mn-cs"/>
              </a:rPr>
              <a:t>Religions for Peace</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KAICIID</a:t>
            </a:r>
            <a:r>
              <a:rPr lang="en-US" sz="1200" kern="1200" dirty="0">
                <a:solidFill>
                  <a:schemeClr val="tx1"/>
                </a:solidFill>
                <a:effectLst/>
                <a:latin typeface="+mn-lt"/>
                <a:ea typeface="+mn-ea"/>
                <a:cs typeface="+mn-cs"/>
              </a:rPr>
              <a:t>, and </a:t>
            </a:r>
            <a:r>
              <a:rPr lang="en-US" sz="1200" i="1" kern="1200" dirty="0">
                <a:solidFill>
                  <a:schemeClr val="tx1"/>
                </a:solidFill>
                <a:effectLst/>
                <a:latin typeface="+mn-lt"/>
                <a:ea typeface="+mn-ea"/>
                <a:cs typeface="+mn-cs"/>
              </a:rPr>
              <a:t>A World of Neighbours</a:t>
            </a:r>
            <a:r>
              <a:rPr lang="en-US" sz="1200" kern="1200" dirty="0">
                <a:solidFill>
                  <a:schemeClr val="tx1"/>
                </a:solidFill>
                <a:effectLst/>
                <a:latin typeface="+mn-lt"/>
                <a:ea typeface="+mn-ea"/>
                <a:cs typeface="+mn-cs"/>
              </a:rPr>
              <a:t>.</a:t>
            </a:r>
            <a:endParaRPr lang="sv-SE"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A World of Neighbours</a:t>
            </a:r>
            <a:r>
              <a:rPr lang="en-US" sz="1200" kern="1200" dirty="0">
                <a:solidFill>
                  <a:schemeClr val="tx1"/>
                </a:solidFill>
                <a:effectLst/>
                <a:latin typeface="+mn-lt"/>
                <a:ea typeface="+mn-ea"/>
                <a:cs typeface="+mn-cs"/>
              </a:rPr>
              <a:t> was initiated by Archbishop Antje Jackelén to support practitioners and migrants across Europe. Migration practitioners often work under immense pressure: high emotional demands, limited resources, and increasingly hostile environments. Many experience burnout and isolation.</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the Church of Sweden’s program ended, I took the task of kicking it out from the nest and transforming it into an independent European organization.</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a:t>
            </a:r>
            <a:r>
              <a:rPr lang="en-US" sz="1200" i="1" kern="1200" dirty="0">
                <a:solidFill>
                  <a:schemeClr val="tx1"/>
                </a:solidFill>
                <a:effectLst/>
                <a:latin typeface="+mn-lt"/>
                <a:ea typeface="+mn-ea"/>
                <a:cs typeface="+mn-cs"/>
              </a:rPr>
              <a:t>A World of Neighbours</a:t>
            </a:r>
            <a:r>
              <a:rPr lang="en-US" sz="1200" kern="1200" dirty="0">
                <a:solidFill>
                  <a:schemeClr val="tx1"/>
                </a:solidFill>
                <a:effectLst/>
                <a:latin typeface="+mn-lt"/>
                <a:ea typeface="+mn-ea"/>
                <a:cs typeface="+mn-cs"/>
              </a:rPr>
              <a:t> operates as a vibrant, stand-alone network with three core areas of activity:</a:t>
            </a:r>
            <a:endParaRPr lang="sv-S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Home Groups</a:t>
            </a:r>
            <a:r>
              <a:rPr lang="en-US" sz="1200" kern="1200" dirty="0">
                <a:solidFill>
                  <a:schemeClr val="tx1"/>
                </a:solidFill>
                <a:effectLst/>
                <a:latin typeface="+mn-lt"/>
                <a:ea typeface="+mn-ea"/>
                <a:cs typeface="+mn-cs"/>
              </a:rPr>
              <a:t> – small online communities offering support and exchange for migration practitioners</a:t>
            </a:r>
            <a:endParaRPr lang="sv-S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Lectures and research</a:t>
            </a:r>
            <a:r>
              <a:rPr lang="en-US" sz="1200" kern="1200" dirty="0">
                <a:solidFill>
                  <a:schemeClr val="tx1"/>
                </a:solidFill>
                <a:effectLst/>
                <a:latin typeface="+mn-lt"/>
                <a:ea typeface="+mn-ea"/>
                <a:cs typeface="+mn-cs"/>
              </a:rPr>
              <a:t> – connecting knowledge and practice</a:t>
            </a:r>
            <a:endParaRPr lang="sv-SE"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Annual gatherings</a:t>
            </a:r>
            <a:r>
              <a:rPr lang="en-US" sz="1200" kern="1200" dirty="0">
                <a:solidFill>
                  <a:schemeClr val="tx1"/>
                </a:solidFill>
                <a:effectLst/>
                <a:latin typeface="+mn-lt"/>
                <a:ea typeface="+mn-ea"/>
                <a:cs typeface="+mn-cs"/>
              </a:rPr>
              <a:t> – most recently in Poland, supporting those helping refugees at the Belarusian </a:t>
            </a:r>
            <a:r>
              <a:rPr lang="en-US" sz="1200" kern="1200" dirty="0" err="1">
                <a:solidFill>
                  <a:schemeClr val="tx1"/>
                </a:solidFill>
                <a:effectLst/>
                <a:latin typeface="+mn-lt"/>
                <a:ea typeface="+mn-ea"/>
                <a:cs typeface="+mn-cs"/>
              </a:rPr>
              <a:t>bordes</a:t>
            </a:r>
            <a:r>
              <a:rPr lang="en-US" sz="1200" kern="1200" dirty="0">
                <a:solidFill>
                  <a:schemeClr val="tx1"/>
                </a:solidFill>
                <a:effectLst/>
                <a:latin typeface="+mn-lt"/>
                <a:ea typeface="+mn-ea"/>
                <a:cs typeface="+mn-cs"/>
              </a:rPr>
              <a:t> who are subjected to repeated pushbacks -we never here of.</a:t>
            </a: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10</a:t>
            </a:fld>
            <a:endParaRPr lang="sv-SE"/>
          </a:p>
        </p:txBody>
      </p:sp>
    </p:spTree>
    <p:extLst>
      <p:ext uri="{BB962C8B-B14F-4D97-AF65-F5344CB8AC3E}">
        <p14:creationId xmlns:p14="http://schemas.microsoft.com/office/powerpoint/2010/main" val="1717581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Interreligious work is, in fact, not something that should be questioned – it is our foundation- part of the Church’s core mission.!</a:t>
            </a:r>
            <a:br>
              <a:rPr lang="en-US" b="1" dirty="0"/>
            </a:br>
            <a:r>
              <a:rPr lang="en-US" b="1" dirty="0"/>
              <a:t>The Church Order states:</a:t>
            </a:r>
            <a:br>
              <a:rPr lang="en-US" b="1" dirty="0"/>
            </a:br>
            <a:r>
              <a:rPr lang="en-US" b="1" dirty="0"/>
              <a:t>“We shall be a church for all who live and stay in our parish – regardless of faith or religion.”</a:t>
            </a:r>
            <a:br>
              <a:rPr lang="en-US" b="1" dirty="0"/>
            </a:br>
            <a:r>
              <a:rPr lang="en-US" b="1" dirty="0"/>
              <a:t>And further:</a:t>
            </a:r>
            <a:br>
              <a:rPr lang="en-US" b="1" dirty="0"/>
            </a:br>
            <a:r>
              <a:rPr lang="en-US" b="1" dirty="0"/>
              <a:t>“…to seek God’s message in the encounter with every person, regardless of religious tradition.”</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11</a:t>
            </a:fld>
            <a:endParaRPr lang="sv-SE"/>
          </a:p>
        </p:txBody>
      </p:sp>
    </p:spTree>
    <p:extLst>
      <p:ext uri="{BB962C8B-B14F-4D97-AF65-F5344CB8AC3E}">
        <p14:creationId xmlns:p14="http://schemas.microsoft.com/office/powerpoint/2010/main" val="3588605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But working with migrants and engaging in interreligious efforts is not without controversy and i</a:t>
            </a:r>
            <a:r>
              <a:rPr lang="sv-SE" dirty="0"/>
              <a:t>s </a:t>
            </a:r>
            <a:r>
              <a:rPr lang="sv-SE" dirty="0" err="1"/>
              <a:t>increasingly</a:t>
            </a:r>
            <a:r>
              <a:rPr lang="sv-SE" dirty="0"/>
              <a:t> </a:t>
            </a:r>
            <a:r>
              <a:rPr lang="sv-SE" dirty="0" err="1"/>
              <a:t>being</a:t>
            </a:r>
            <a:r>
              <a:rPr lang="sv-SE" dirty="0"/>
              <a:t> </a:t>
            </a:r>
            <a:r>
              <a:rPr lang="sv-SE" dirty="0" err="1"/>
              <a:t>questioned</a:t>
            </a:r>
            <a:r>
              <a:rPr lang="sv-SE" dirty="0"/>
              <a:t> and at the same </a:t>
            </a:r>
            <a:r>
              <a:rPr lang="sv-SE" dirty="0" err="1"/>
              <a:t>time</a:t>
            </a:r>
            <a:r>
              <a:rPr lang="sv-SE" dirty="0"/>
              <a:t> </a:t>
            </a:r>
            <a:r>
              <a:rPr lang="sv-SE" dirty="0" err="1"/>
              <a:t>defended</a:t>
            </a:r>
            <a:endParaRPr lang="sv-SE" dirty="0"/>
          </a:p>
          <a:p>
            <a:r>
              <a:rPr lang="sv-SE"/>
              <a:t>.</a:t>
            </a:r>
            <a:r>
              <a:rPr lang="sv-SE" sz="1200" kern="1200" dirty="0" err="1">
                <a:solidFill>
                  <a:schemeClr val="tx1"/>
                </a:solidFill>
                <a:effectLst/>
                <a:latin typeface="+mn-lt"/>
                <a:ea typeface="+mn-ea"/>
                <a:cs typeface="+mn-cs"/>
              </a:rPr>
              <a:t>This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year</a:t>
            </a:r>
            <a:r>
              <a:rPr lang="sv-SE" sz="1200" kern="1200" dirty="0">
                <a:solidFill>
                  <a:schemeClr val="tx1"/>
                </a:solidFill>
                <a:effectLst/>
                <a:latin typeface="+mn-lt"/>
                <a:ea typeface="+mn-ea"/>
                <a:cs typeface="+mn-cs"/>
              </a:rPr>
              <a:t>, the Church of Sweden </a:t>
            </a:r>
            <a:r>
              <a:rPr lang="sv-SE" sz="1200" kern="1200" dirty="0" err="1">
                <a:solidFill>
                  <a:schemeClr val="tx1"/>
                </a:solidFill>
                <a:effectLst/>
                <a:latin typeface="+mn-lt"/>
                <a:ea typeface="+mn-ea"/>
                <a:cs typeface="+mn-cs"/>
              </a:rPr>
              <a:t>held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its</a:t>
            </a:r>
            <a:r>
              <a:rPr lang="sv-SE" sz="1200" kern="1200" dirty="0">
                <a:solidFill>
                  <a:schemeClr val="tx1"/>
                </a:solidFill>
                <a:effectLst/>
                <a:latin typeface="+mn-lt"/>
                <a:ea typeface="+mn-ea"/>
                <a:cs typeface="+mn-cs"/>
              </a:rPr>
              <a:t> national </a:t>
            </a:r>
            <a:r>
              <a:rPr lang="sv-SE" sz="1200" kern="1200" dirty="0" err="1">
                <a:solidFill>
                  <a:schemeClr val="tx1"/>
                </a:solidFill>
                <a:effectLst/>
                <a:latin typeface="+mn-lt"/>
                <a:ea typeface="+mn-ea"/>
                <a:cs typeface="+mn-cs"/>
              </a:rPr>
              <a:t>elections</a:t>
            </a:r>
            <a:r>
              <a:rPr lang="sv-SE" sz="1200" kern="1200" dirty="0">
                <a:solidFill>
                  <a:schemeClr val="tx1"/>
                </a:solidFill>
                <a:effectLst/>
                <a:latin typeface="+mn-lt"/>
                <a:ea typeface="+mn-ea"/>
                <a:cs typeface="+mn-cs"/>
              </a:rPr>
              <a:t>. In Nacka, </a:t>
            </a:r>
            <a:r>
              <a:rPr lang="sv-SE" sz="1200" kern="1200" dirty="0" err="1">
                <a:solidFill>
                  <a:schemeClr val="tx1"/>
                </a:solidFill>
                <a:effectLst/>
                <a:latin typeface="+mn-lt"/>
                <a:ea typeface="+mn-ea"/>
                <a:cs typeface="+mn-cs"/>
              </a:rPr>
              <a:t>where</a:t>
            </a:r>
            <a:r>
              <a:rPr lang="sv-SE" sz="1200" kern="1200" dirty="0">
                <a:solidFill>
                  <a:schemeClr val="tx1"/>
                </a:solidFill>
                <a:effectLst/>
                <a:latin typeface="+mn-lt"/>
                <a:ea typeface="+mn-ea"/>
                <a:cs typeface="+mn-cs"/>
              </a:rPr>
              <a:t> the House of God (</a:t>
            </a:r>
            <a:r>
              <a:rPr lang="sv-SE" sz="1200" i="1" kern="1200" dirty="0">
                <a:solidFill>
                  <a:schemeClr val="tx1"/>
                </a:solidFill>
                <a:effectLst/>
                <a:latin typeface="+mn-lt"/>
                <a:ea typeface="+mn-ea"/>
                <a:cs typeface="+mn-cs"/>
              </a:rPr>
              <a:t>Guds Hus</a:t>
            </a:r>
            <a:r>
              <a:rPr lang="sv-SE" sz="1200" kern="1200" dirty="0">
                <a:solidFill>
                  <a:schemeClr val="tx1"/>
                </a:solidFill>
                <a:effectLst/>
                <a:latin typeface="+mn-lt"/>
                <a:ea typeface="+mn-ea"/>
                <a:cs typeface="+mn-cs"/>
              </a:rPr>
              <a:t>) is </a:t>
            </a:r>
            <a:r>
              <a:rPr lang="sv-SE" sz="1200" kern="1200" dirty="0" err="1">
                <a:solidFill>
                  <a:schemeClr val="tx1"/>
                </a:solidFill>
                <a:effectLst/>
                <a:latin typeface="+mn-lt"/>
                <a:ea typeface="+mn-ea"/>
                <a:cs typeface="+mn-cs"/>
              </a:rPr>
              <a:t>located</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some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nomination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groups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campaigned</a:t>
            </a:r>
            <a:r>
              <a:rPr lang="sv-SE" sz="1200" kern="1200" dirty="0">
                <a:solidFill>
                  <a:schemeClr val="tx1"/>
                </a:solidFill>
                <a:effectLst/>
                <a:latin typeface="+mn-lt"/>
                <a:ea typeface="+mn-ea"/>
                <a:cs typeface="+mn-cs"/>
              </a:rPr>
              <a:t> to end the </a:t>
            </a:r>
            <a:r>
              <a:rPr lang="sv-SE" sz="1200" kern="1200" dirty="0" err="1">
                <a:solidFill>
                  <a:schemeClr val="tx1"/>
                </a:solidFill>
                <a:effectLst/>
                <a:latin typeface="+mn-lt"/>
                <a:ea typeface="+mn-ea"/>
                <a:cs typeface="+mn-cs"/>
              </a:rPr>
              <a:t>collaboration</a:t>
            </a:r>
            <a:r>
              <a:rPr lang="sv-SE" sz="1200" kern="1200" dirty="0">
                <a:solidFill>
                  <a:schemeClr val="tx1"/>
                </a:solidFill>
                <a:effectLst/>
                <a:latin typeface="+mn-lt"/>
                <a:ea typeface="+mn-ea"/>
                <a:cs typeface="+mn-cs"/>
              </a:rPr>
              <a:t> — </a:t>
            </a:r>
            <a:r>
              <a:rPr lang="sv-SE" sz="1200" kern="1200" dirty="0" err="1">
                <a:solidFill>
                  <a:schemeClr val="tx1"/>
                </a:solidFill>
                <a:effectLst/>
                <a:latin typeface="+mn-lt"/>
                <a:ea typeface="+mn-ea"/>
                <a:cs typeface="+mn-cs"/>
              </a:rPr>
              <a:t>but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lost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their</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mandates</a:t>
            </a:r>
            <a:r>
              <a:rPr lang="sv-SE" sz="1200" kern="1200" dirty="0">
                <a:solidFill>
                  <a:schemeClr val="tx1"/>
                </a:solidFill>
                <a:effectLst/>
                <a:latin typeface="+mn-lt"/>
                <a:ea typeface="+mn-ea"/>
                <a:cs typeface="+mn-cs"/>
              </a:rPr>
              <a: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At the national Church </a:t>
            </a:r>
            <a:r>
              <a:rPr lang="sv-SE" sz="1200" kern="1200" dirty="0" err="1">
                <a:solidFill>
                  <a:schemeClr val="tx1"/>
                </a:solidFill>
                <a:effectLst/>
                <a:latin typeface="+mn-lt"/>
                <a:ea typeface="+mn-ea"/>
                <a:cs typeface="+mn-cs"/>
              </a:rPr>
              <a:t>Assembly</a:t>
            </a:r>
            <a:r>
              <a:rPr lang="sv-SE" sz="1200" kern="1200" dirty="0">
                <a:solidFill>
                  <a:schemeClr val="tx1"/>
                </a:solidFill>
                <a:effectLst/>
                <a:latin typeface="+mn-lt"/>
                <a:ea typeface="+mn-ea"/>
                <a:cs typeface="+mn-cs"/>
              </a:rPr>
              <a:t>, motions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regularly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submitted</a:t>
            </a:r>
            <a:r>
              <a:rPr lang="sv-SE" sz="1200" kern="1200" dirty="0">
                <a:solidFill>
                  <a:schemeClr val="tx1"/>
                </a:solidFill>
                <a:effectLst/>
                <a:latin typeface="+mn-lt"/>
                <a:ea typeface="+mn-ea"/>
                <a:cs typeface="+mn-cs"/>
              </a:rPr>
              <a:t> to </a:t>
            </a:r>
            <a:r>
              <a:rPr lang="sv-SE" sz="1200" kern="1200" dirty="0" err="1">
                <a:solidFill>
                  <a:schemeClr val="tx1"/>
                </a:solidFill>
                <a:effectLst/>
                <a:latin typeface="+mn-lt"/>
                <a:ea typeface="+mn-ea"/>
                <a:cs typeface="+mn-cs"/>
              </a:rPr>
              <a:t>shut</a:t>
            </a:r>
            <a:r>
              <a:rPr lang="sv-SE" sz="1200" kern="1200" dirty="0">
                <a:solidFill>
                  <a:schemeClr val="tx1"/>
                </a:solidFill>
                <a:effectLst/>
                <a:latin typeface="+mn-lt"/>
                <a:ea typeface="+mn-ea"/>
                <a:cs typeface="+mn-cs"/>
              </a:rPr>
              <a:t> down </a:t>
            </a:r>
            <a:r>
              <a:rPr lang="sv-SE" sz="1200" kern="1200" dirty="0" err="1">
                <a:solidFill>
                  <a:schemeClr val="tx1"/>
                </a:solidFill>
                <a:effectLst/>
                <a:latin typeface="+mn-lt"/>
                <a:ea typeface="+mn-ea"/>
                <a:cs typeface="+mn-cs"/>
              </a:rPr>
              <a:t>interfaith</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work</a:t>
            </a:r>
            <a:r>
              <a:rPr lang="sv-SE" sz="1200" kern="1200" dirty="0">
                <a:solidFill>
                  <a:schemeClr val="tx1"/>
                </a:solidFill>
                <a:effectLst/>
                <a:latin typeface="+mn-lt"/>
                <a:ea typeface="+mn-ea"/>
                <a:cs typeface="+mn-cs"/>
              </a:rPr>
              <a:t> or </a:t>
            </a:r>
            <a:r>
              <a:rPr lang="sv-SE" sz="1200" kern="1200" dirty="0" err="1">
                <a:solidFill>
                  <a:schemeClr val="tx1"/>
                </a:solidFill>
                <a:effectLst/>
                <a:latin typeface="+mn-lt"/>
                <a:ea typeface="+mn-ea"/>
                <a:cs typeface="+mn-cs"/>
              </a:rPr>
              <a:t>prohibit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cooperation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with</a:t>
            </a:r>
            <a:r>
              <a:rPr lang="sv-SE" sz="1200" kern="1200" dirty="0">
                <a:solidFill>
                  <a:schemeClr val="tx1"/>
                </a:solidFill>
                <a:effectLst/>
                <a:latin typeface="+mn-lt"/>
                <a:ea typeface="+mn-ea"/>
                <a:cs typeface="+mn-cs"/>
              </a:rPr>
              <a:t> Muslim </a:t>
            </a:r>
            <a:r>
              <a:rPr lang="sv-SE" sz="1200" kern="1200" dirty="0" err="1">
                <a:solidFill>
                  <a:schemeClr val="tx1"/>
                </a:solidFill>
                <a:effectLst/>
                <a:latin typeface="+mn-lt"/>
                <a:ea typeface="+mn-ea"/>
                <a:cs typeface="+mn-cs"/>
              </a:rPr>
              <a:t>communities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Yet</a:t>
            </a:r>
            <a:r>
              <a:rPr lang="sv-SE" sz="1200" kern="1200" dirty="0">
                <a:solidFill>
                  <a:schemeClr val="tx1"/>
                </a:solidFill>
                <a:effectLst/>
                <a:latin typeface="+mn-lt"/>
                <a:ea typeface="+mn-ea"/>
                <a:cs typeface="+mn-cs"/>
              </a:rPr>
              <a:t> the motions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actually</a:t>
            </a:r>
            <a:r>
              <a:rPr lang="sv-SE" sz="1200" kern="1200" dirty="0">
                <a:solidFill>
                  <a:schemeClr val="tx1"/>
                </a:solidFill>
                <a:effectLst/>
                <a:latin typeface="+mn-lt"/>
                <a:ea typeface="+mn-ea"/>
                <a:cs typeface="+mn-cs"/>
              </a:rPr>
              <a:t> pass focus on </a:t>
            </a:r>
            <a:r>
              <a:rPr lang="sv-SE" sz="1200" kern="1200" dirty="0" err="1">
                <a:solidFill>
                  <a:schemeClr val="tx1"/>
                </a:solidFill>
                <a:effectLst/>
                <a:latin typeface="+mn-lt"/>
                <a:ea typeface="+mn-ea"/>
                <a:cs typeface="+mn-cs"/>
              </a:rPr>
              <a:t>strengthening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continuing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education</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supporting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interreligious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councils</a:t>
            </a:r>
            <a:r>
              <a:rPr lang="sv-SE" sz="1200" kern="1200" dirty="0">
                <a:solidFill>
                  <a:schemeClr val="tx1"/>
                </a:solidFill>
                <a:effectLst/>
                <a:latin typeface="+mn-lt"/>
                <a:ea typeface="+mn-ea"/>
                <a:cs typeface="+mn-cs"/>
              </a:rPr>
              <a: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At the </a:t>
            </a:r>
            <a:r>
              <a:rPr lang="sv-SE" sz="1200" kern="1200" dirty="0" err="1">
                <a:solidFill>
                  <a:schemeClr val="tx1"/>
                </a:solidFill>
                <a:effectLst/>
                <a:latin typeface="+mn-lt"/>
                <a:ea typeface="+mn-ea"/>
                <a:cs typeface="+mn-cs"/>
              </a:rPr>
              <a:t>diocesan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level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we’ve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seen</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reductions</a:t>
            </a:r>
            <a:r>
              <a:rPr lang="sv-SE" sz="1200" kern="1200" dirty="0">
                <a:solidFill>
                  <a:schemeClr val="tx1"/>
                </a:solidFill>
                <a:effectLst/>
                <a:latin typeface="+mn-lt"/>
                <a:ea typeface="+mn-ea"/>
                <a:cs typeface="+mn-cs"/>
              </a:rPr>
              <a:t> in </a:t>
            </a:r>
            <a:r>
              <a:rPr lang="sv-SE" sz="1200" kern="1200" dirty="0" err="1">
                <a:solidFill>
                  <a:schemeClr val="tx1"/>
                </a:solidFill>
                <a:effectLst/>
                <a:latin typeface="+mn-lt"/>
                <a:ea typeface="+mn-ea"/>
                <a:cs typeface="+mn-cs"/>
              </a:rPr>
              <a:t>staff</a:t>
            </a:r>
            <a:r>
              <a:rPr lang="sv-SE" sz="1200" kern="1200" dirty="0">
                <a:solidFill>
                  <a:schemeClr val="tx1"/>
                </a:solidFill>
                <a:effectLst/>
                <a:latin typeface="+mn-lt"/>
                <a:ea typeface="+mn-ea"/>
                <a:cs typeface="+mn-cs"/>
              </a:rPr>
              <a:t>.</a:t>
            </a:r>
            <a:br>
              <a:rPr lang="sv-SE" sz="1200" kern="1200" dirty="0">
                <a:solidFill>
                  <a:schemeClr val="tx1"/>
                </a:solidFill>
                <a:effectLst/>
                <a:latin typeface="+mn-lt"/>
                <a:ea typeface="+mn-ea"/>
                <a:cs typeface="+mn-cs"/>
              </a:rPr>
            </a:br>
            <a:r>
              <a:rPr lang="sv-SE" sz="1200" kern="1200" dirty="0" err="1">
                <a:solidFill>
                  <a:schemeClr val="tx1"/>
                </a:solidFill>
                <a:effectLst/>
                <a:latin typeface="+mn-lt"/>
                <a:ea typeface="+mn-ea"/>
                <a:cs typeface="+mn-cs"/>
              </a:rPr>
              <a:t>But</a:t>
            </a:r>
            <a:r>
              <a:rPr lang="sv-SE" sz="1200" kern="1200" dirty="0">
                <a:solidFill>
                  <a:schemeClr val="tx1"/>
                </a:solidFill>
                <a:effectLst/>
                <a:latin typeface="+mn-lt"/>
                <a:ea typeface="+mn-ea"/>
                <a:cs typeface="+mn-cs"/>
              </a:rPr>
              <a:t> on the national </a:t>
            </a:r>
            <a:r>
              <a:rPr lang="sv-SE" sz="1200" kern="1200" dirty="0" err="1">
                <a:solidFill>
                  <a:schemeClr val="tx1"/>
                </a:solidFill>
                <a:effectLst/>
                <a:latin typeface="+mn-lt"/>
                <a:ea typeface="+mn-ea"/>
                <a:cs typeface="+mn-cs"/>
              </a:rPr>
              <a:t>level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Archbishop</a:t>
            </a:r>
            <a:r>
              <a:rPr lang="sv-SE" sz="1200" kern="1200" dirty="0">
                <a:solidFill>
                  <a:schemeClr val="tx1"/>
                </a:solidFill>
                <a:effectLst/>
                <a:latin typeface="+mn-lt"/>
                <a:ea typeface="+mn-ea"/>
                <a:cs typeface="+mn-cs"/>
              </a:rPr>
              <a:t> Martin </a:t>
            </a:r>
            <a:r>
              <a:rPr lang="sv-SE" sz="1200" kern="1200" dirty="0" err="1">
                <a:solidFill>
                  <a:schemeClr val="tx1"/>
                </a:solidFill>
                <a:effectLst/>
                <a:latin typeface="+mn-lt"/>
                <a:ea typeface="+mn-ea"/>
                <a:cs typeface="+mn-cs"/>
              </a:rPr>
              <a:t>joined</a:t>
            </a:r>
            <a:r>
              <a:rPr lang="sv-SE" sz="1200" kern="1200" dirty="0">
                <a:solidFill>
                  <a:schemeClr val="tx1"/>
                </a:solidFill>
                <a:effectLst/>
                <a:latin typeface="+mn-lt"/>
                <a:ea typeface="+mn-ea"/>
                <a:cs typeface="+mn-cs"/>
              </a:rPr>
              <a:t> the board of the Swedish </a:t>
            </a:r>
            <a:r>
              <a:rPr lang="sv-SE" sz="1200" kern="1200" dirty="0" err="1">
                <a:solidFill>
                  <a:schemeClr val="tx1"/>
                </a:solidFill>
                <a:effectLst/>
                <a:latin typeface="+mn-lt"/>
                <a:ea typeface="+mn-ea"/>
                <a:cs typeface="+mn-cs"/>
              </a:rPr>
              <a:t>Interreligious</a:t>
            </a:r>
            <a:r>
              <a:rPr lang="sv-SE" sz="1200" kern="1200" dirty="0">
                <a:solidFill>
                  <a:schemeClr val="tx1"/>
                </a:solidFill>
                <a:effectLst/>
                <a:latin typeface="+mn-lt"/>
                <a:ea typeface="+mn-ea"/>
                <a:cs typeface="+mn-cs"/>
              </a:rPr>
              <a:t> Council (SIR) — a </a:t>
            </a:r>
            <a:r>
              <a:rPr lang="sv-SE" sz="1200" kern="1200" dirty="0" err="1">
                <a:solidFill>
                  <a:schemeClr val="tx1"/>
                </a:solidFill>
                <a:effectLst/>
                <a:latin typeface="+mn-lt"/>
                <a:ea typeface="+mn-ea"/>
                <a:cs typeface="+mn-cs"/>
              </a:rPr>
              <a:t>clear</a:t>
            </a:r>
            <a:r>
              <a:rPr lang="sv-SE" sz="1200" kern="1200" dirty="0">
                <a:solidFill>
                  <a:schemeClr val="tx1"/>
                </a:solidFill>
                <a:effectLst/>
                <a:latin typeface="+mn-lt"/>
                <a:ea typeface="+mn-ea"/>
                <a:cs typeface="+mn-cs"/>
              </a:rPr>
              <a:t> signal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we </a:t>
            </a:r>
            <a:r>
              <a:rPr lang="sv-SE" sz="1200" kern="1200" dirty="0" err="1">
                <a:solidFill>
                  <a:schemeClr val="tx1"/>
                </a:solidFill>
                <a:effectLst/>
                <a:latin typeface="+mn-lt"/>
                <a:ea typeface="+mn-ea"/>
                <a:cs typeface="+mn-cs"/>
              </a:rPr>
              <a:t>stand</a:t>
            </a:r>
            <a:r>
              <a:rPr lang="sv-SE" sz="1200" kern="1200" dirty="0">
                <a:solidFill>
                  <a:schemeClr val="tx1"/>
                </a:solidFill>
                <a:effectLst/>
                <a:latin typeface="+mn-lt"/>
                <a:ea typeface="+mn-ea"/>
                <a:cs typeface="+mn-cs"/>
              </a:rPr>
              <a:t> together in </a:t>
            </a:r>
            <a:r>
              <a:rPr lang="sv-SE" sz="1200" kern="1200" dirty="0" err="1">
                <a:solidFill>
                  <a:schemeClr val="tx1"/>
                </a:solidFill>
                <a:effectLst/>
                <a:latin typeface="+mn-lt"/>
                <a:ea typeface="+mn-ea"/>
                <a:cs typeface="+mn-cs"/>
              </a:rPr>
              <a:t>difficult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times</a:t>
            </a:r>
            <a:r>
              <a:rPr lang="sv-SE" sz="1200" kern="1200" dirty="0">
                <a:solidFill>
                  <a:schemeClr val="tx1"/>
                </a:solidFill>
                <a:effectLst/>
                <a:latin typeface="+mn-lt"/>
                <a:ea typeface="+mn-ea"/>
                <a:cs typeface="+mn-cs"/>
              </a:rPr>
              <a:t>.</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At the </a:t>
            </a:r>
            <a:r>
              <a:rPr lang="sv-SE" sz="1200" kern="1200" dirty="0" err="1">
                <a:solidFill>
                  <a:schemeClr val="tx1"/>
                </a:solidFill>
                <a:effectLst/>
                <a:latin typeface="+mn-lt"/>
                <a:ea typeface="+mn-ea"/>
                <a:cs typeface="+mn-cs"/>
              </a:rPr>
              <a:t>parish</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level</a:t>
            </a:r>
            <a:r>
              <a:rPr lang="sv-SE" sz="1200" kern="1200" dirty="0">
                <a:solidFill>
                  <a:schemeClr val="tx1"/>
                </a:solidFill>
                <a:effectLst/>
                <a:latin typeface="+mn-lt"/>
                <a:ea typeface="+mn-ea"/>
                <a:cs typeface="+mn-cs"/>
              </a:rPr>
              <a:t>, we </a:t>
            </a:r>
            <a:r>
              <a:rPr lang="sv-SE" sz="1200" kern="1200" dirty="0" err="1">
                <a:solidFill>
                  <a:schemeClr val="tx1"/>
                </a:solidFill>
                <a:effectLst/>
                <a:latin typeface="+mn-lt"/>
                <a:ea typeface="+mn-ea"/>
                <a:cs typeface="+mn-cs"/>
              </a:rPr>
              <a:t>hear</a:t>
            </a:r>
            <a:r>
              <a:rPr lang="sv-SE" sz="1200" kern="1200" dirty="0">
                <a:solidFill>
                  <a:schemeClr val="tx1"/>
                </a:solidFill>
                <a:effectLst/>
                <a:latin typeface="+mn-lt"/>
                <a:ea typeface="+mn-ea"/>
                <a:cs typeface="+mn-cs"/>
              </a:rPr>
              <a:t> from </a:t>
            </a:r>
            <a:r>
              <a:rPr lang="sv-SE" sz="1200" kern="1200" dirty="0" err="1">
                <a:solidFill>
                  <a:schemeClr val="tx1"/>
                </a:solidFill>
                <a:effectLst/>
                <a:latin typeface="+mn-lt"/>
                <a:ea typeface="+mn-ea"/>
                <a:cs typeface="+mn-cs"/>
              </a:rPr>
              <a:t>deacons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who</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speak</a:t>
            </a:r>
            <a:r>
              <a:rPr lang="sv-SE" sz="1200" kern="1200" dirty="0">
                <a:solidFill>
                  <a:schemeClr val="tx1"/>
                </a:solidFill>
                <a:effectLst/>
                <a:latin typeface="+mn-lt"/>
                <a:ea typeface="+mn-ea"/>
                <a:cs typeface="+mn-cs"/>
              </a:rPr>
              <a:t> of </a:t>
            </a:r>
            <a:r>
              <a:rPr lang="sv-SE" sz="1200" kern="1200" dirty="0" err="1">
                <a:solidFill>
                  <a:schemeClr val="tx1"/>
                </a:solidFill>
                <a:effectLst/>
                <a:latin typeface="+mn-lt"/>
                <a:ea typeface="+mn-ea"/>
                <a:cs typeface="+mn-cs"/>
              </a:rPr>
              <a:t>growing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loneliness</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despair</a:t>
            </a:r>
            <a:r>
              <a:rPr lang="sv-SE" sz="1200" kern="1200" dirty="0">
                <a:solidFill>
                  <a:schemeClr val="tx1"/>
                </a:solidFill>
                <a:effectLst/>
                <a:latin typeface="+mn-lt"/>
                <a:ea typeface="+mn-ea"/>
                <a:cs typeface="+mn-cs"/>
              </a:rPr>
              <a:t> — </a:t>
            </a:r>
            <a:r>
              <a:rPr lang="sv-SE" sz="1200" kern="1200" dirty="0" err="1">
                <a:solidFill>
                  <a:schemeClr val="tx1"/>
                </a:solidFill>
                <a:effectLst/>
                <a:latin typeface="+mn-lt"/>
                <a:ea typeface="+mn-ea"/>
                <a:cs typeface="+mn-cs"/>
              </a:rPr>
              <a:t>witnessing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how</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more</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more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people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being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dehumanized</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excluded</a:t>
            </a:r>
            <a:r>
              <a:rPr lang="sv-SE" sz="1200" kern="1200" dirty="0">
                <a:solidFill>
                  <a:schemeClr val="tx1"/>
                </a:solidFill>
                <a:effectLst/>
                <a:latin typeface="+mn-lt"/>
                <a:ea typeface="+mn-ea"/>
                <a:cs typeface="+mn-cs"/>
              </a:rPr>
              <a:t> from </a:t>
            </a:r>
            <a:r>
              <a:rPr lang="sv-SE" sz="1200" kern="1200" dirty="0" err="1">
                <a:solidFill>
                  <a:schemeClr val="tx1"/>
                </a:solidFill>
                <a:effectLst/>
                <a:latin typeface="+mn-lt"/>
                <a:ea typeface="+mn-ea"/>
                <a:cs typeface="+mn-cs"/>
              </a:rPr>
              <a:t>society’s</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safety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nets</a:t>
            </a:r>
            <a:r>
              <a:rPr lang="sv-SE" sz="1200" kern="1200" dirty="0">
                <a:solidFill>
                  <a:schemeClr val="tx1"/>
                </a:solidFill>
                <a:effectLst/>
                <a:latin typeface="+mn-lt"/>
                <a:ea typeface="+mn-ea"/>
                <a:cs typeface="+mn-cs"/>
              </a:rPr>
              <a:t>. At the same </a:t>
            </a:r>
            <a:r>
              <a:rPr lang="sv-SE" sz="1200" kern="1200" dirty="0" err="1">
                <a:solidFill>
                  <a:schemeClr val="tx1"/>
                </a:solidFill>
                <a:effectLst/>
                <a:latin typeface="+mn-lt"/>
                <a:ea typeface="+mn-ea"/>
                <a:cs typeface="+mn-cs"/>
              </a:rPr>
              <a:t>time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these</a:t>
            </a:r>
            <a:r>
              <a:rPr lang="sv-SE" sz="1200" kern="1200" dirty="0">
                <a:solidFill>
                  <a:schemeClr val="tx1"/>
                </a:solidFill>
                <a:effectLst/>
                <a:latin typeface="+mn-lt"/>
                <a:ea typeface="+mn-ea"/>
                <a:cs typeface="+mn-cs"/>
              </a:rPr>
              <a:t> practitioners face </a:t>
            </a:r>
            <a:r>
              <a:rPr lang="sv-SE" sz="1200" kern="1200" dirty="0" err="1">
                <a:solidFill>
                  <a:schemeClr val="tx1"/>
                </a:solidFill>
                <a:effectLst/>
                <a:latin typeface="+mn-lt"/>
                <a:ea typeface="+mn-ea"/>
                <a:cs typeface="+mn-cs"/>
              </a:rPr>
              <a:t>criticism</a:t>
            </a:r>
            <a:r>
              <a:rPr lang="sv-SE" sz="1200" kern="1200" dirty="0">
                <a:solidFill>
                  <a:schemeClr val="tx1"/>
                </a:solidFill>
                <a:effectLst/>
                <a:latin typeface="+mn-lt"/>
                <a:ea typeface="+mn-ea"/>
                <a:cs typeface="+mn-cs"/>
              </a:rPr>
              <a:t> for </a:t>
            </a:r>
            <a:r>
              <a:rPr lang="sv-SE" sz="1200" kern="1200" dirty="0" err="1">
                <a:solidFill>
                  <a:schemeClr val="tx1"/>
                </a:solidFill>
                <a:effectLst/>
                <a:latin typeface="+mn-lt"/>
                <a:ea typeface="+mn-ea"/>
                <a:cs typeface="+mn-cs"/>
              </a:rPr>
              <a:t>collaborating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with</a:t>
            </a:r>
            <a:r>
              <a:rPr lang="sv-SE" sz="1200" kern="1200" dirty="0">
                <a:solidFill>
                  <a:schemeClr val="tx1"/>
                </a:solidFill>
                <a:effectLst/>
                <a:latin typeface="+mn-lt"/>
                <a:ea typeface="+mn-ea"/>
                <a:cs typeface="+mn-cs"/>
              </a:rPr>
              <a:t> Muslim </a:t>
            </a:r>
            <a:r>
              <a:rPr lang="sv-SE" sz="1200" kern="1200" dirty="0" err="1">
                <a:solidFill>
                  <a:schemeClr val="tx1"/>
                </a:solidFill>
                <a:effectLst/>
                <a:latin typeface="+mn-lt"/>
                <a:ea typeface="+mn-ea"/>
                <a:cs typeface="+mn-cs"/>
              </a:rPr>
              <a:t>organizations</a:t>
            </a:r>
            <a:r>
              <a:rPr lang="sv-SE" sz="1200" kern="1200" dirty="0">
                <a:solidFill>
                  <a:schemeClr val="tx1"/>
                </a:solidFill>
                <a:effectLst/>
                <a:latin typeface="+mn-lt"/>
                <a:ea typeface="+mn-ea"/>
                <a:cs typeface="+mn-cs"/>
              </a:rPr>
              <a:t> or “</a:t>
            </a:r>
            <a:r>
              <a:rPr lang="sv-SE" sz="1200" kern="1200" dirty="0" err="1">
                <a:solidFill>
                  <a:schemeClr val="tx1"/>
                </a:solidFill>
                <a:effectLst/>
                <a:latin typeface="+mn-lt"/>
                <a:ea typeface="+mn-ea"/>
                <a:cs typeface="+mn-cs"/>
              </a:rPr>
              <a:t>mixing</a:t>
            </a:r>
            <a:r>
              <a:rPr lang="sv-SE" sz="1200" kern="1200" dirty="0">
                <a:solidFill>
                  <a:schemeClr val="tx1"/>
                </a:solidFill>
                <a:effectLst/>
                <a:latin typeface="+mn-lt"/>
                <a:ea typeface="+mn-ea"/>
                <a:cs typeface="+mn-cs"/>
              </a:rPr>
              <a:t> religions.”</a:t>
            </a:r>
          </a:p>
          <a:p>
            <a:r>
              <a:rPr lang="sv-SE" sz="1200" kern="1200" dirty="0" err="1">
                <a:solidFill>
                  <a:schemeClr val="tx1"/>
                </a:solidFill>
                <a:effectLst/>
                <a:latin typeface="+mn-lt"/>
                <a:ea typeface="+mn-ea"/>
                <a:cs typeface="+mn-cs"/>
              </a:rPr>
              <a:t>Yet</a:t>
            </a:r>
            <a:r>
              <a:rPr lang="sv-SE" sz="1200" kern="1200" dirty="0">
                <a:solidFill>
                  <a:schemeClr val="tx1"/>
                </a:solidFill>
                <a:effectLst/>
                <a:latin typeface="+mn-lt"/>
                <a:ea typeface="+mn-ea"/>
                <a:cs typeface="+mn-cs"/>
              </a:rPr>
              <a:t> we </a:t>
            </a:r>
            <a:r>
              <a:rPr lang="sv-SE" sz="1200" kern="1200" dirty="0" err="1">
                <a:solidFill>
                  <a:schemeClr val="tx1"/>
                </a:solidFill>
                <a:effectLst/>
                <a:latin typeface="+mn-lt"/>
                <a:ea typeface="+mn-ea"/>
                <a:cs typeface="+mn-cs"/>
              </a:rPr>
              <a:t>also</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see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creativity</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resilience</a:t>
            </a:r>
            <a:r>
              <a:rPr lang="sv-SE" sz="1200" kern="1200" dirty="0">
                <a:solidFill>
                  <a:schemeClr val="tx1"/>
                </a:solidFill>
                <a:effectLst/>
                <a:latin typeface="+mn-lt"/>
                <a:ea typeface="+mn-ea"/>
                <a:cs typeface="+mn-cs"/>
              </a:rPr>
              <a:t>, and </a:t>
            </a:r>
            <a:r>
              <a:rPr lang="sv-SE" sz="1200" kern="1200" dirty="0" err="1">
                <a:solidFill>
                  <a:schemeClr val="tx1"/>
                </a:solidFill>
                <a:effectLst/>
                <a:latin typeface="+mn-lt"/>
                <a:ea typeface="+mn-ea"/>
                <a:cs typeface="+mn-cs"/>
              </a:rPr>
              <a:t>mutual</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learning</a:t>
            </a:r>
            <a:r>
              <a:rPr lang="sv-SE" sz="1200" kern="1200" dirty="0">
                <a:solidFill>
                  <a:schemeClr val="tx1"/>
                </a:solidFill>
                <a:effectLst/>
                <a:latin typeface="+mn-lt"/>
                <a:ea typeface="+mn-ea"/>
                <a:cs typeface="+mn-cs"/>
              </a:rPr>
              <a:t>.</a:t>
            </a:r>
            <a:br>
              <a:rPr lang="sv-SE" sz="1200" kern="1200" dirty="0">
                <a:solidFill>
                  <a:schemeClr val="tx1"/>
                </a:solidFill>
                <a:effectLst/>
                <a:latin typeface="+mn-lt"/>
                <a:ea typeface="+mn-ea"/>
                <a:cs typeface="+mn-cs"/>
              </a:rPr>
            </a:br>
            <a:r>
              <a:rPr lang="sv-SE" sz="1200" kern="1200" dirty="0">
                <a:solidFill>
                  <a:schemeClr val="tx1"/>
                </a:solidFill>
                <a:effectLst/>
                <a:latin typeface="+mn-lt"/>
                <a:ea typeface="+mn-ea"/>
                <a:cs typeface="+mn-cs"/>
              </a:rPr>
              <a:t>And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gives </a:t>
            </a:r>
            <a:r>
              <a:rPr lang="sv-SE" sz="1200" kern="1200" dirty="0" err="1">
                <a:solidFill>
                  <a:schemeClr val="tx1"/>
                </a:solidFill>
                <a:effectLst/>
                <a:latin typeface="+mn-lt"/>
                <a:ea typeface="+mn-ea"/>
                <a:cs typeface="+mn-cs"/>
              </a:rPr>
              <a:t>hope</a:t>
            </a:r>
            <a:r>
              <a:rPr lang="sv-SE" sz="1200" kern="1200" dirty="0">
                <a:solidFill>
                  <a:schemeClr val="tx1"/>
                </a:solidFill>
                <a:effectLst/>
                <a:latin typeface="+mn-lt"/>
                <a:ea typeface="+mn-ea"/>
                <a:cs typeface="+mn-cs"/>
              </a:rPr>
              <a:t> — for all of </a:t>
            </a:r>
            <a:r>
              <a:rPr lang="sv-SE" sz="1200" kern="1200" dirty="0" err="1">
                <a:solidFill>
                  <a:schemeClr val="tx1"/>
                </a:solidFill>
                <a:effectLst/>
                <a:latin typeface="+mn-lt"/>
                <a:ea typeface="+mn-ea"/>
                <a:cs typeface="+mn-cs"/>
              </a:rPr>
              <a:t>us</a:t>
            </a:r>
            <a:r>
              <a:rPr lang="sv-SE" sz="1200" kern="1200" dirty="0">
                <a:solidFill>
                  <a:schemeClr val="tx1"/>
                </a:solidFill>
                <a:effectLst/>
                <a:latin typeface="+mn-lt"/>
                <a:ea typeface="+mn-ea"/>
                <a:cs typeface="+mn-cs"/>
              </a:rPr>
              <a:t> — </a:t>
            </a:r>
            <a:r>
              <a:rPr lang="sv-SE" sz="1200" kern="1200" dirty="0" err="1">
                <a:solidFill>
                  <a:schemeClr val="tx1"/>
                </a:solidFill>
                <a:effectLst/>
                <a:latin typeface="+mn-lt"/>
                <a:ea typeface="+mn-ea"/>
                <a:cs typeface="+mn-cs"/>
              </a:rPr>
              <a:t>that</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people</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who</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meeting on a </a:t>
            </a:r>
            <a:r>
              <a:rPr lang="sv-SE" sz="1200" kern="1200" dirty="0" err="1">
                <a:solidFill>
                  <a:schemeClr val="tx1"/>
                </a:solidFill>
                <a:effectLst/>
                <a:latin typeface="+mn-lt"/>
                <a:ea typeface="+mn-ea"/>
                <a:cs typeface="+mn-cs"/>
              </a:rPr>
              <a:t>dayly</a:t>
            </a:r>
            <a:r>
              <a:rPr lang="sv-SE" sz="1200" kern="1200" dirty="0">
                <a:solidFill>
                  <a:schemeClr val="tx1"/>
                </a:solidFill>
                <a:effectLst/>
                <a:latin typeface="+mn-lt"/>
                <a:ea typeface="+mn-ea"/>
                <a:cs typeface="+mn-cs"/>
              </a:rPr>
              <a:t> basis, the practitioners -</a:t>
            </a:r>
            <a:r>
              <a:rPr lang="sv-SE" sz="1200" kern="1200" dirty="0" err="1">
                <a:solidFill>
                  <a:schemeClr val="tx1"/>
                </a:solidFill>
                <a:effectLst/>
                <a:latin typeface="+mn-lt"/>
                <a:ea typeface="+mn-ea"/>
                <a:cs typeface="+mn-cs"/>
              </a:rPr>
              <a:t>are</a:t>
            </a:r>
            <a:r>
              <a:rPr lang="sv-SE" sz="1200" kern="1200" dirty="0">
                <a:solidFill>
                  <a:schemeClr val="tx1"/>
                </a:solidFill>
                <a:effectLst/>
                <a:latin typeface="+mn-lt"/>
                <a:ea typeface="+mn-ea"/>
                <a:cs typeface="+mn-cs"/>
              </a:rPr>
              <a:t> not </a:t>
            </a:r>
            <a:r>
              <a:rPr lang="sv-SE" sz="1200" kern="1200" dirty="0" err="1">
                <a:solidFill>
                  <a:schemeClr val="tx1"/>
                </a:solidFill>
                <a:effectLst/>
                <a:latin typeface="+mn-lt"/>
                <a:ea typeface="+mn-ea"/>
                <a:cs typeface="+mn-cs"/>
              </a:rPr>
              <a:t>giving</a:t>
            </a:r>
            <a:r>
              <a:rPr lang="sv-SE" sz="1200" kern="1200" dirty="0">
                <a:solidFill>
                  <a:schemeClr val="tx1"/>
                </a:solidFill>
                <a:effectLst/>
                <a:latin typeface="+mn-lt"/>
                <a:ea typeface="+mn-ea"/>
                <a:cs typeface="+mn-cs"/>
              </a:rPr>
              <a:t> </a:t>
            </a:r>
            <a:r>
              <a:rPr lang="sv-SE" sz="1200" kern="1200" dirty="0" err="1">
                <a:solidFill>
                  <a:schemeClr val="tx1"/>
                </a:solidFill>
                <a:effectLst/>
                <a:latin typeface="+mn-lt"/>
                <a:ea typeface="+mn-ea"/>
                <a:cs typeface="+mn-cs"/>
              </a:rPr>
              <a:t>up</a:t>
            </a:r>
            <a:r>
              <a:rPr lang="sv-SE" sz="1200" kern="1200" dirty="0">
                <a:solidFill>
                  <a:schemeClr val="tx1"/>
                </a:solidFill>
                <a:effectLst/>
                <a:latin typeface="+mn-lt"/>
                <a:ea typeface="+mn-ea"/>
                <a:cs typeface="+mn-cs"/>
              </a:rPr>
              <a:t>.</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12</a:t>
            </a:fld>
            <a:endParaRPr lang="sv-SE"/>
          </a:p>
        </p:txBody>
      </p:sp>
    </p:spTree>
    <p:extLst>
      <p:ext uri="{BB962C8B-B14F-4D97-AF65-F5344CB8AC3E}">
        <p14:creationId xmlns:p14="http://schemas.microsoft.com/office/powerpoint/2010/main" val="80078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sz="1200" b="1" kern="1200" dirty="0">
                <a:solidFill>
                  <a:schemeClr val="tx1"/>
                </a:solidFill>
                <a:effectLst/>
                <a:latin typeface="+mn-lt"/>
                <a:ea typeface="+mn-ea"/>
                <a:cs typeface="+mn-cs"/>
              </a:rPr>
              <a:t>I believe our view of humanity is being re-negotiated.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Many feel that something is wrong – but can’t quite put their finger on it.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have much to contribute, because the Church has a clear view of humanity:</a:t>
            </a:r>
            <a:br>
              <a:rPr lang="en-US"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are all equal before the face of God.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is a cornerstone of Christian ethics – and a matter of </a:t>
            </a:r>
            <a:r>
              <a:rPr lang="en-US" sz="1200" i="1" kern="1200" dirty="0">
                <a:solidFill>
                  <a:schemeClr val="tx1"/>
                </a:solidFill>
                <a:effectLst/>
                <a:latin typeface="+mn-lt"/>
                <a:ea typeface="+mn-ea"/>
                <a:cs typeface="+mn-cs"/>
              </a:rPr>
              <a:t>status </a:t>
            </a:r>
            <a:r>
              <a:rPr lang="en-US" sz="1200" i="1" kern="1200" dirty="0" err="1">
                <a:solidFill>
                  <a:schemeClr val="tx1"/>
                </a:solidFill>
                <a:effectLst/>
                <a:latin typeface="+mn-lt"/>
                <a:ea typeface="+mn-ea"/>
                <a:cs typeface="+mn-cs"/>
              </a:rPr>
              <a:t>confessionis</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are no longer part of the state – and unlike many other civil society organizations, we still have financial resources, which means we’re not dependent on bending to seek funding – and therefore we must stand up when human dignity is threatened.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must go into opposition when needed – something unfamiliar for the Church of Sweden.</a:t>
            </a:r>
            <a:endParaRPr lang="sv-SE"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Maybe “interreligious” has become a loaded term — politicized, even divisive- and maybe we need to let it go. Some congregations argue it’s not central to our mission, just a side concern, or activity within the church.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But the heart of our mission is not a label -but a commitment: to meet every person with compassion and respect, no matter who they are.</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13</a:t>
            </a:fld>
            <a:endParaRPr lang="sv-SE"/>
          </a:p>
        </p:txBody>
      </p:sp>
    </p:spTree>
    <p:extLst>
      <p:ext uri="{BB962C8B-B14F-4D97-AF65-F5344CB8AC3E}">
        <p14:creationId xmlns:p14="http://schemas.microsoft.com/office/powerpoint/2010/main" val="2253726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happens to all these questions – how are they handled and processed theologically?</a:t>
            </a:r>
            <a:br>
              <a:rPr lang="en-US" dirty="0"/>
            </a:br>
            <a:r>
              <a:rPr lang="en-US" dirty="0"/>
              <a:t>If you ask me – far too little research.</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 often hear from practitioners that while they are actively engaged in interreligious encounters in language cafés or activities, they don’t perceive themselves as theologians—and this puts them at a disadvantage. Yet action itself is a form of theology. I believe practitioners would benefit from reflection and training to recognize this, because having a theological language not only strengthens credibility within the church, it empowers practitioners to claim their rightful place, rather than feeling overlooked or unheard</a:t>
            </a:r>
            <a:br>
              <a:rPr lang="en-US" dirty="0"/>
            </a:br>
            <a:r>
              <a:rPr lang="en-US" dirty="0"/>
              <a:t>Within </a:t>
            </a:r>
            <a:r>
              <a:rPr lang="en-US" i="1" dirty="0"/>
              <a:t>A World of Neighbours</a:t>
            </a:r>
            <a:r>
              <a:rPr lang="en-US" dirty="0"/>
              <a:t>, we’ve brought in researchers – in the book, scholars and practitioners reflect together.</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IC Thinking</a:t>
            </a:r>
            <a:r>
              <a:rPr lang="en-US" dirty="0"/>
              <a:t> has been helpful – for gaining understanding, methods for how we can work, what happens when we become afraid, when we get tunnel vision.</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Jakob </a:t>
            </a:r>
            <a:r>
              <a:rPr lang="en-US" dirty="0" err="1"/>
              <a:t>Wirén’s</a:t>
            </a:r>
            <a:r>
              <a:rPr lang="en-US" dirty="0"/>
              <a:t> book begins with an image: a bus journey.</a:t>
            </a:r>
            <a:br>
              <a:rPr lang="en-US" dirty="0"/>
            </a:br>
            <a:r>
              <a:rPr lang="en-US" dirty="0"/>
              <a:t>It’s about how we give each other space – a seat, room – a bit like I began with the bus trip to Ethiopia… about making space for each other’s stories about God.</a:t>
            </a:r>
            <a:br>
              <a:rPr lang="en-US" dirty="0"/>
            </a:br>
            <a:r>
              <a:rPr lang="en-US" dirty="0"/>
              <a:t>He addresses a </a:t>
            </a:r>
            <a:r>
              <a:rPr lang="en-US" dirty="0" err="1"/>
              <a:t>crititique</a:t>
            </a:r>
            <a:r>
              <a:rPr lang="en-US" dirty="0"/>
              <a:t> of </a:t>
            </a:r>
            <a:r>
              <a:rPr lang="en-US" i="1" dirty="0"/>
              <a:t>replacement theology –and </a:t>
            </a:r>
            <a:r>
              <a:rPr lang="en-US" b="1" dirty="0"/>
              <a:t> emphasizes the importance of viewing Jewish faith as parallel to Christian faith—and applies the same reasoning to Islam. Wirén asks: 'If we can acknowledge that Judaism has a valid covenant with God, why not Islam?'"</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br>
              <a:rPr lang="en-US"/>
            </a:br>
            <a:r>
              <a:rPr lang="en-US"/>
              <a:t>It’s theologically challenging – but also necessary that we continue to reflect, to find spaces and theologies for what is happening now.</a:t>
            </a:r>
          </a:p>
          <a:p>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14</a:t>
            </a:fld>
            <a:endParaRPr lang="sv-SE"/>
          </a:p>
        </p:txBody>
      </p:sp>
    </p:spTree>
    <p:extLst>
      <p:ext uri="{BB962C8B-B14F-4D97-AF65-F5344CB8AC3E}">
        <p14:creationId xmlns:p14="http://schemas.microsoft.com/office/powerpoint/2010/main" val="3500028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dirty="0"/>
              <a:t>The final slide and the final word comes from a young girl in Together for Sweden…</a:t>
            </a:r>
            <a:endParaRPr lang="sv-SE" dirty="0"/>
          </a:p>
        </p:txBody>
      </p:sp>
      <p:sp>
        <p:nvSpPr>
          <p:cNvPr id="4" name="Platshållare för bildnummer 3"/>
          <p:cNvSpPr>
            <a:spLocks noGrp="1"/>
          </p:cNvSpPr>
          <p:nvPr>
            <p:ph type="sldNum" sz="quarter" idx="5"/>
          </p:nvPr>
        </p:nvSpPr>
        <p:spPr/>
        <p:txBody>
          <a:bodyPr/>
          <a:lstStyle/>
          <a:p>
            <a:fld id="{0DB4A2C3-8420-4C21-869D-611C6C7504F1}" type="slidenum">
              <a:rPr lang="sv-SE" smtClean="0"/>
              <a:t>15</a:t>
            </a:fld>
            <a:endParaRPr lang="sv-SE"/>
          </a:p>
        </p:txBody>
      </p:sp>
    </p:spTree>
    <p:extLst>
      <p:ext uri="{BB962C8B-B14F-4D97-AF65-F5344CB8AC3E}">
        <p14:creationId xmlns:p14="http://schemas.microsoft.com/office/powerpoint/2010/main" val="2797208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93B6935-2EED-5074-35D2-97A1EA295F5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64518FBF-987A-9D23-BEE2-DB7B0BC6AF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16F7886-1DF6-3F8D-E442-2A19CEDA0ECE}"/>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9A726A3B-3B1D-FCF5-0513-2FA165C317B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E89398C-78DF-8A26-E7C2-1E42F61D8355}"/>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459343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64FA2E-AE69-4900-2220-8B27076EC3B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E615DE4-D207-6029-82B1-86D7578B886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CFBD679-C133-AD45-E5CD-7DACEFA11755}"/>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A5ECEA20-9A4C-DA9B-9284-425CDA87DFE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1E28AC2-92CA-3AAE-D429-511F18C5592B}"/>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2696357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329E1F-F5C1-A6BC-198D-F630DDC95805}"/>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57643CF6-C9E5-F43E-1790-2DDF3B180E3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49E0CE9-DD4E-73C0-E64B-02B98916F214}"/>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58557807-8F5D-1C8E-ABE3-341011467EC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E725FBB-F9DA-2529-4FC0-F11368C36DB1}"/>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1356416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DA0BC6-61B1-7AB7-335C-22F1D80E4DF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CF750FF-E5A7-1C53-E873-F384343860C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5084A79-121F-9052-4C30-2E2AD23BA417}"/>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05146FD-F494-9DDB-A0BC-B0B8A562281A}"/>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6" name="Platshållare för sidfot 5">
            <a:extLst>
              <a:ext uri="{FF2B5EF4-FFF2-40B4-BE49-F238E27FC236}">
                <a16:creationId xmlns:a16="http://schemas.microsoft.com/office/drawing/2014/main" id="{F9090013-8980-8F3C-0B01-8753D0353E1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1DC4248-9E94-698E-A175-969419897054}"/>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683816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BE9B96-A09A-44EF-48C4-4C1605D7C30F}"/>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DE986CE-7FBA-EFD7-7C0A-2E9EE01CB8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A1F90676-8912-768A-4FEB-CCBBB63A0E90}"/>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0E9B9AE-301D-3B3F-A98D-6AD95DD9B2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7EFACD9-CF79-B664-8AFC-2EE69F146B1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2074CAF-960C-0245-38B0-21F9F80E4E32}"/>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8" name="Platshållare för sidfot 7">
            <a:extLst>
              <a:ext uri="{FF2B5EF4-FFF2-40B4-BE49-F238E27FC236}">
                <a16:creationId xmlns:a16="http://schemas.microsoft.com/office/drawing/2014/main" id="{9267917A-DB3D-FB9C-4EE4-AB596E4F4EF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CE26D657-BAF1-4E9E-E9A2-E03A85FD3A7A}"/>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68628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D637D1-DD76-DBB3-6F61-A31553ACAF84}"/>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D47219C-499C-FBC7-C402-EBFB9D583D01}"/>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4" name="Platshållare för sidfot 3">
            <a:extLst>
              <a:ext uri="{FF2B5EF4-FFF2-40B4-BE49-F238E27FC236}">
                <a16:creationId xmlns:a16="http://schemas.microsoft.com/office/drawing/2014/main" id="{AF87A722-98B2-8E4F-E9BC-5E4D77709E5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6A3E509-E581-266C-8AE8-ACF187DDECF4}"/>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970948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2BC1DD4-01F5-0E39-24DD-B0571B30C369}"/>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3" name="Platshållare för sidfot 2">
            <a:extLst>
              <a:ext uri="{FF2B5EF4-FFF2-40B4-BE49-F238E27FC236}">
                <a16:creationId xmlns:a16="http://schemas.microsoft.com/office/drawing/2014/main" id="{02988EE7-6ECC-EBE3-6E02-78F90F6B617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79DFA09-4C6B-7760-6890-670B2E2D9B46}"/>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2112963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EE7422-55B0-5EEE-7A92-F3CEEC0C63F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94A21DC-9F88-2576-F53E-3A4DB37142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DC8523B-3CCF-1B76-0A51-E150775B3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463AD43-F52D-322C-5445-3592FF55BA10}"/>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6" name="Platshållare för sidfot 5">
            <a:extLst>
              <a:ext uri="{FF2B5EF4-FFF2-40B4-BE49-F238E27FC236}">
                <a16:creationId xmlns:a16="http://schemas.microsoft.com/office/drawing/2014/main" id="{16391B85-17BF-FE52-BE63-F3382C9791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75B67D0-6C89-3191-C824-2E8DC212D649}"/>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854116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E1C2B3-A0B1-A20F-DB0B-04C413A79B7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B59B69B-ED27-5C70-363A-136D5EC42D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E3811D0A-6EB5-A0ED-918B-0E4559920F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785C66F9-C401-2402-1953-7338AA2073E2}"/>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6" name="Platshållare för sidfot 5">
            <a:extLst>
              <a:ext uri="{FF2B5EF4-FFF2-40B4-BE49-F238E27FC236}">
                <a16:creationId xmlns:a16="http://schemas.microsoft.com/office/drawing/2014/main" id="{60DD4D18-E5AF-6776-9840-A975EA1C7E5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6C47FA9-0E4F-399A-1937-73C10ACF39BF}"/>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650406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378F4A5-E73D-A212-0BEC-D7A43981E229}"/>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58D1E0C-46F7-189A-0245-F7F2B35CF41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C6B8BE2-B2B1-B966-7891-D8F22C1D2340}"/>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27C53709-7C65-9CA0-3BA4-BEA4CAF1936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5E07CC4-F541-DBE6-D4A0-7A673D1282ED}"/>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1686820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29AFAF9-E947-F315-79AE-1C5BBE7D808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4E9B0A6-64B7-CF3D-B0D8-641A60015F4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C26B401-D85C-1686-9D98-56D406A49939}"/>
              </a:ext>
            </a:extLst>
          </p:cNvPr>
          <p:cNvSpPr>
            <a:spLocks noGrp="1"/>
          </p:cNvSpPr>
          <p:nvPr>
            <p:ph type="dt" sz="half" idx="10"/>
          </p:nvPr>
        </p:nvSpPr>
        <p:spPr/>
        <p:txBody>
          <a:body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03E877AF-D991-2F04-B2F8-7811D7B8BF9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EF86FA-ABE1-8AD0-7967-6BB5C161C9EA}"/>
              </a:ext>
            </a:extLst>
          </p:cNvPr>
          <p:cNvSpPr>
            <a:spLocks noGrp="1"/>
          </p:cNvSpPr>
          <p:nvPr>
            <p:ph type="sldNum" sz="quarter" idx="12"/>
          </p:nvPr>
        </p:nvSpPr>
        <p:spPr/>
        <p:txBody>
          <a:bodyPr/>
          <a:lstStyle/>
          <a:p>
            <a:fld id="{AC93EA6B-CE44-4BC8-9883-A882D39BC47F}" type="slidenum">
              <a:rPr lang="sv-SE" smtClean="0"/>
              <a:t>‹#›</a:t>
            </a:fld>
            <a:endParaRPr lang="sv-SE"/>
          </a:p>
        </p:txBody>
      </p:sp>
    </p:spTree>
    <p:extLst>
      <p:ext uri="{BB962C8B-B14F-4D97-AF65-F5344CB8AC3E}">
        <p14:creationId xmlns:p14="http://schemas.microsoft.com/office/powerpoint/2010/main" val="3210634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D8AE52F-AD2E-4126-941C-070BB16E28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2EB0E52-8B7E-C24A-D277-DE80552588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15F12E1-A8DF-C678-6976-66BF680838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81435A-117E-4638-A9D9-13C6947F2F0C}" type="datetimeFigureOut">
              <a:rPr lang="sv-SE" smtClean="0"/>
              <a:t>2025-11-12</a:t>
            </a:fld>
            <a:endParaRPr lang="sv-SE"/>
          </a:p>
        </p:txBody>
      </p:sp>
      <p:sp>
        <p:nvSpPr>
          <p:cNvPr id="5" name="Platshållare för sidfot 4">
            <a:extLst>
              <a:ext uri="{FF2B5EF4-FFF2-40B4-BE49-F238E27FC236}">
                <a16:creationId xmlns:a16="http://schemas.microsoft.com/office/drawing/2014/main" id="{D4C4150C-1EEA-4944-6040-7842C3DD705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CAA02AA7-12F4-7CDD-5B8F-4F12E6A43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93EA6B-CE44-4BC8-9883-A882D39BC47F}" type="slidenum">
              <a:rPr lang="sv-SE" smtClean="0"/>
              <a:t>‹#›</a:t>
            </a:fld>
            <a:endParaRPr lang="sv-SE"/>
          </a:p>
        </p:txBody>
      </p:sp>
    </p:spTree>
    <p:extLst>
      <p:ext uri="{BB962C8B-B14F-4D97-AF65-F5344CB8AC3E}">
        <p14:creationId xmlns:p14="http://schemas.microsoft.com/office/powerpoint/2010/main" val="36307478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D8E54F9-849C-4865-8C5E-FD967B81D7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391AE6B3-1D2D-4C67-A4DB-888635B52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Rubrik 1">
            <a:extLst>
              <a:ext uri="{FF2B5EF4-FFF2-40B4-BE49-F238E27FC236}">
                <a16:creationId xmlns:a16="http://schemas.microsoft.com/office/drawing/2014/main" id="{52EE82BD-A0C9-E417-6EB8-467ABAB52C19}"/>
              </a:ext>
            </a:extLst>
          </p:cNvPr>
          <p:cNvSpPr>
            <a:spLocks noGrp="1"/>
          </p:cNvSpPr>
          <p:nvPr>
            <p:ph type="ctrTitle"/>
          </p:nvPr>
        </p:nvSpPr>
        <p:spPr>
          <a:xfrm>
            <a:off x="1524000" y="929452"/>
            <a:ext cx="9144000" cy="2526738"/>
          </a:xfrm>
        </p:spPr>
        <p:txBody>
          <a:bodyPr>
            <a:normAutofit/>
          </a:bodyPr>
          <a:lstStyle/>
          <a:p>
            <a:r>
              <a:rPr lang="fi-FI" sz="5100" dirty="0">
                <a:solidFill>
                  <a:srgbClr val="FFFFFF"/>
                </a:solidFill>
              </a:rPr>
              <a:t>-Kiitos, että saan tulla luoksenne puhumaan uskontojen rajat ylittävästä työstä.</a:t>
            </a:r>
            <a:endParaRPr lang="sv-SE" sz="5100" dirty="0">
              <a:solidFill>
                <a:srgbClr val="FFFFFF"/>
              </a:solidFill>
            </a:endParaRPr>
          </a:p>
        </p:txBody>
      </p:sp>
      <p:sp>
        <p:nvSpPr>
          <p:cNvPr id="3" name="Underrubrik 2">
            <a:extLst>
              <a:ext uri="{FF2B5EF4-FFF2-40B4-BE49-F238E27FC236}">
                <a16:creationId xmlns:a16="http://schemas.microsoft.com/office/drawing/2014/main" id="{B4986A53-3B67-74EC-E175-444FE9EF32B2}"/>
              </a:ext>
            </a:extLst>
          </p:cNvPr>
          <p:cNvSpPr>
            <a:spLocks noGrp="1"/>
          </p:cNvSpPr>
          <p:nvPr>
            <p:ph type="subTitle" idx="1"/>
          </p:nvPr>
        </p:nvSpPr>
        <p:spPr>
          <a:xfrm>
            <a:off x="1524000" y="3695230"/>
            <a:ext cx="9144000" cy="1626541"/>
          </a:xfrm>
        </p:spPr>
        <p:txBody>
          <a:bodyPr>
            <a:normAutofit/>
          </a:bodyPr>
          <a:lstStyle/>
          <a:p>
            <a:endParaRPr lang="sv-SE" dirty="0">
              <a:solidFill>
                <a:srgbClr val="FFFFFF"/>
              </a:solidFill>
            </a:endParaRPr>
          </a:p>
          <a:p>
            <a:endParaRPr lang="sv-SE" dirty="0">
              <a:solidFill>
                <a:srgbClr val="FFFFFF"/>
              </a:solidFill>
            </a:endParaRPr>
          </a:p>
          <a:p>
            <a:r>
              <a:rPr lang="sv-SE" dirty="0">
                <a:solidFill>
                  <a:srgbClr val="FFFFFF"/>
                </a:solidFill>
              </a:rPr>
              <a:t>Maria Kjellsdotter Rydinger, </a:t>
            </a:r>
            <a:r>
              <a:rPr lang="sv-SE" dirty="0" err="1">
                <a:solidFill>
                  <a:srgbClr val="FFFFFF"/>
                </a:solidFill>
              </a:rPr>
              <a:t>Helsinki</a:t>
            </a:r>
            <a:r>
              <a:rPr lang="sv-SE" dirty="0">
                <a:solidFill>
                  <a:srgbClr val="FFFFFF"/>
                </a:solidFill>
              </a:rPr>
              <a:t> 12/11 2025</a:t>
            </a:r>
          </a:p>
        </p:txBody>
      </p:sp>
      <p:sp>
        <p:nvSpPr>
          <p:cNvPr id="23" name="sketch line">
            <a:extLst>
              <a:ext uri="{FF2B5EF4-FFF2-40B4-BE49-F238E27FC236}">
                <a16:creationId xmlns:a16="http://schemas.microsoft.com/office/drawing/2014/main" id="{6D080EC2-42B5-4E04-BBF7-F0BC5CB7C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3566566"/>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6FA77D59-92D4-1C55-9CAD-C3D56E1E60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4141549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C24C2F6-C42B-4BAE-3822-1A9B11972262}"/>
              </a:ext>
            </a:extLst>
          </p:cNvPr>
          <p:cNvSpPr>
            <a:spLocks noGrp="1"/>
          </p:cNvSpPr>
          <p:nvPr>
            <p:ph type="title"/>
          </p:nvPr>
        </p:nvSpPr>
        <p:spPr>
          <a:xfrm>
            <a:off x="6739128" y="638089"/>
            <a:ext cx="4818888" cy="1476801"/>
          </a:xfrm>
        </p:spPr>
        <p:txBody>
          <a:bodyPr vert="horz" lIns="91440" tIns="45720" rIns="91440" bIns="45720" rtlCol="0" anchor="b">
            <a:normAutofit/>
          </a:bodyPr>
          <a:lstStyle/>
          <a:p>
            <a:r>
              <a:rPr lang="en-US" sz="5000" kern="1200">
                <a:solidFill>
                  <a:schemeClr val="tx1"/>
                </a:solidFill>
                <a:latin typeface="+mj-lt"/>
                <a:ea typeface="+mj-ea"/>
                <a:cs typeface="+mj-cs"/>
              </a:rPr>
              <a:t>I will focus on three areas…</a:t>
            </a:r>
          </a:p>
        </p:txBody>
      </p:sp>
      <p:pic>
        <p:nvPicPr>
          <p:cNvPr id="1026" name="Picture 2" descr="Ingen fotobeskrivning tillgänglig.">
            <a:extLst>
              <a:ext uri="{FF2B5EF4-FFF2-40B4-BE49-F238E27FC236}">
                <a16:creationId xmlns:a16="http://schemas.microsoft.com/office/drawing/2014/main" id="{3C526241-B3CF-6325-1E6E-D9AA73FC8CA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130"/>
          <a:stretch>
            <a:fillRect/>
          </a:stretch>
        </p:blipFill>
        <p:spPr bwMode="auto">
          <a:xfrm>
            <a:off x="630936" y="730359"/>
            <a:ext cx="5458968" cy="5397281"/>
          </a:xfrm>
          <a:prstGeom prst="rect">
            <a:avLst/>
          </a:prstGeom>
          <a:noFill/>
          <a:extLst>
            <a:ext uri="{909E8E84-426E-40DD-AFC4-6F175D3DCCD1}">
              <a14:hiddenFill xmlns:a14="http://schemas.microsoft.com/office/drawing/2010/main">
                <a:solidFill>
                  <a:srgbClr val="FFFFFF"/>
                </a:solidFill>
              </a14:hiddenFill>
            </a:ext>
          </a:extLst>
        </p:spPr>
      </p:pic>
      <p:sp>
        <p:nvSpPr>
          <p:cNvPr id="1038"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ruta 2">
            <a:extLst>
              <a:ext uri="{FF2B5EF4-FFF2-40B4-BE49-F238E27FC236}">
                <a16:creationId xmlns:a16="http://schemas.microsoft.com/office/drawing/2014/main" id="{B4CE340A-F10B-EA89-FDAE-FDA103168EE0}"/>
              </a:ext>
            </a:extLst>
          </p:cNvPr>
          <p:cNvSpPr txBox="1"/>
          <p:nvPr/>
        </p:nvSpPr>
        <p:spPr>
          <a:xfrm>
            <a:off x="6739128" y="2664886"/>
            <a:ext cx="4818888" cy="3550789"/>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200"/>
              <a:t>Our societal context – where do we stand today?</a:t>
            </a:r>
          </a:p>
          <a:p>
            <a:pPr marL="285750" indent="-228600">
              <a:lnSpc>
                <a:spcPct val="90000"/>
              </a:lnSpc>
              <a:spcAft>
                <a:spcPts val="600"/>
              </a:spcAft>
              <a:buFont typeface="Arial" panose="020B0604020202020204" pitchFamily="34" charset="0"/>
              <a:buChar char="•"/>
            </a:pPr>
            <a:r>
              <a:rPr lang="en-US" sz="2200"/>
              <a:t>An overview of the interreligious landscape in Sweden</a:t>
            </a:r>
          </a:p>
          <a:p>
            <a:pPr marL="285750" indent="-228600">
              <a:lnSpc>
                <a:spcPct val="90000"/>
              </a:lnSpc>
              <a:spcAft>
                <a:spcPts val="600"/>
              </a:spcAft>
              <a:buFont typeface="Arial" panose="020B0604020202020204" pitchFamily="34" charset="0"/>
              <a:buChar char="•"/>
            </a:pPr>
            <a:r>
              <a:rPr lang="en-US" sz="2200"/>
              <a:t>The Church of Sweden’s approach and theological perspective</a:t>
            </a:r>
          </a:p>
          <a:p>
            <a:pPr indent="-228600">
              <a:lnSpc>
                <a:spcPct val="90000"/>
              </a:lnSpc>
              <a:spcAft>
                <a:spcPts val="600"/>
              </a:spcAft>
              <a:buFont typeface="Arial" panose="020B0604020202020204" pitchFamily="34" charset="0"/>
              <a:buChar char="•"/>
            </a:pPr>
            <a:endParaRPr lang="en-US" sz="2200"/>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332F2C03-9E27-940B-743D-5A6D29551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3585571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E8D9B971-4760-DBD2-98F5-F1E13DDB2116}"/>
              </a:ext>
            </a:extLst>
          </p:cNvPr>
          <p:cNvSpPr>
            <a:spLocks noGrp="1"/>
          </p:cNvSpPr>
          <p:nvPr>
            <p:ph type="title"/>
          </p:nvPr>
        </p:nvSpPr>
        <p:spPr>
          <a:xfrm>
            <a:off x="841248" y="548640"/>
            <a:ext cx="3600860" cy="5431536"/>
          </a:xfrm>
        </p:spPr>
        <p:txBody>
          <a:bodyPr>
            <a:normAutofit/>
          </a:bodyPr>
          <a:lstStyle/>
          <a:p>
            <a:r>
              <a:rPr lang="sv-SE" sz="5400"/>
              <a:t>Societal and Personal context</a:t>
            </a:r>
          </a:p>
        </p:txBody>
      </p:sp>
      <p:sp>
        <p:nvSpPr>
          <p:cNvPr id="2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B23C35D6-B095-26E8-789C-386A8AC2D491}"/>
              </a:ext>
            </a:extLst>
          </p:cNvPr>
          <p:cNvSpPr>
            <a:spLocks noGrp="1"/>
          </p:cNvSpPr>
          <p:nvPr>
            <p:ph idx="1"/>
          </p:nvPr>
        </p:nvSpPr>
        <p:spPr>
          <a:xfrm>
            <a:off x="5126418" y="552091"/>
            <a:ext cx="6224335" cy="5431536"/>
          </a:xfrm>
        </p:spPr>
        <p:txBody>
          <a:bodyPr anchor="ctr">
            <a:normAutofit/>
          </a:bodyPr>
          <a:lstStyle/>
          <a:p>
            <a:r>
              <a:rPr lang="sv-SE" sz="2200" dirty="0"/>
              <a:t>Our personal story, </a:t>
            </a:r>
            <a:r>
              <a:rPr lang="sv-SE" sz="2200" dirty="0" err="1"/>
              <a:t>theology</a:t>
            </a:r>
            <a:r>
              <a:rPr lang="sv-SE" sz="2200" dirty="0"/>
              <a:t> </a:t>
            </a:r>
            <a:r>
              <a:rPr lang="sv-SE" sz="2200" dirty="0" err="1"/>
              <a:t>matters</a:t>
            </a:r>
            <a:endParaRPr lang="sv-SE" sz="2200" dirty="0"/>
          </a:p>
          <a:p>
            <a:r>
              <a:rPr lang="sv-SE" sz="2200" dirty="0"/>
              <a:t>Rapid </a:t>
            </a:r>
            <a:r>
              <a:rPr lang="sv-SE" sz="2200" dirty="0" err="1"/>
              <a:t>change</a:t>
            </a:r>
            <a:r>
              <a:rPr lang="sv-SE" sz="2200" dirty="0"/>
              <a:t> from </a:t>
            </a:r>
            <a:r>
              <a:rPr lang="sv-SE" sz="2200" dirty="0" err="1"/>
              <a:t>rule-based</a:t>
            </a:r>
            <a:r>
              <a:rPr lang="sv-SE" sz="2200" dirty="0"/>
              <a:t> –to </a:t>
            </a:r>
            <a:r>
              <a:rPr lang="sv-SE" sz="2200" dirty="0" err="1"/>
              <a:t>power</a:t>
            </a:r>
            <a:r>
              <a:rPr lang="sv-SE" sz="2200" dirty="0"/>
              <a:t> </a:t>
            </a:r>
            <a:r>
              <a:rPr lang="sv-SE" sz="2200" dirty="0" err="1"/>
              <a:t>pased</a:t>
            </a:r>
            <a:r>
              <a:rPr lang="sv-SE" sz="2200" dirty="0"/>
              <a:t> </a:t>
            </a:r>
            <a:r>
              <a:rPr lang="sv-SE" sz="2200" dirty="0" err="1"/>
              <a:t>society</a:t>
            </a:r>
            <a:endParaRPr lang="sv-SE" sz="2200" dirty="0"/>
          </a:p>
          <a:p>
            <a:r>
              <a:rPr lang="en-US" sz="2200" dirty="0"/>
              <a:t>October 7:th and the war in Gaza –</a:t>
            </a:r>
            <a:r>
              <a:rPr lang="en-US" sz="2200"/>
              <a:t>with i</a:t>
            </a:r>
            <a:r>
              <a:rPr lang="en-US" sz="2400"/>
              <a:t>ncreased </a:t>
            </a:r>
            <a:r>
              <a:rPr lang="en-US" sz="2400" dirty="0"/>
              <a:t>antisemitism, Islamophobia, and growing hatred and threats against religious congregations.</a:t>
            </a:r>
            <a:r>
              <a:rPr lang="en-US" sz="2200" dirty="0"/>
              <a:t> </a:t>
            </a:r>
            <a:endParaRPr lang="sv-SE" sz="2200" dirty="0"/>
          </a:p>
          <a:p>
            <a:r>
              <a:rPr lang="sv-SE" sz="2200" dirty="0" err="1"/>
              <a:t>Strict</a:t>
            </a:r>
            <a:r>
              <a:rPr lang="sv-SE" sz="2200" dirty="0"/>
              <a:t> migration policy-Migration </a:t>
            </a:r>
            <a:r>
              <a:rPr lang="sv-SE" sz="2200" dirty="0" err="1"/>
              <a:t>pact</a:t>
            </a:r>
            <a:r>
              <a:rPr lang="sv-SE" sz="2200" dirty="0"/>
              <a:t> in EU</a:t>
            </a:r>
          </a:p>
          <a:p>
            <a:r>
              <a:rPr lang="sv-SE" sz="2200" dirty="0"/>
              <a:t>Right </a:t>
            </a:r>
            <a:r>
              <a:rPr lang="sv-SE" sz="2200" dirty="0" err="1"/>
              <a:t>wing</a:t>
            </a:r>
            <a:r>
              <a:rPr lang="sv-SE" sz="2200" dirty="0"/>
              <a:t> </a:t>
            </a:r>
            <a:r>
              <a:rPr lang="sv-SE" sz="2200" dirty="0" err="1"/>
              <a:t>parties</a:t>
            </a:r>
            <a:r>
              <a:rPr lang="sv-SE" sz="2200" dirty="0"/>
              <a:t> </a:t>
            </a:r>
            <a:r>
              <a:rPr lang="sv-SE" sz="2200" dirty="0" err="1"/>
              <a:t>affecting</a:t>
            </a:r>
            <a:r>
              <a:rPr lang="sv-SE" sz="2200" dirty="0"/>
              <a:t> </a:t>
            </a:r>
            <a:r>
              <a:rPr lang="sv-SE" sz="2200" dirty="0" err="1"/>
              <a:t>legislation</a:t>
            </a:r>
            <a:r>
              <a:rPr lang="sv-SE" sz="2200" dirty="0"/>
              <a:t> and </a:t>
            </a:r>
            <a:r>
              <a:rPr lang="sv-SE" sz="2200" dirty="0" err="1"/>
              <a:t>polarization</a:t>
            </a:r>
            <a:r>
              <a:rPr lang="sv-SE" sz="2200" dirty="0"/>
              <a:t>.</a:t>
            </a:r>
          </a:p>
          <a:p>
            <a:r>
              <a:rPr lang="en-US" sz="2200" dirty="0"/>
              <a:t>Civil society is shrinking and new democratic conditions introduced for state support to religious communities </a:t>
            </a:r>
            <a:endParaRPr lang="sv-SE" sz="2200" dirty="0"/>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0E21BAFE-6461-CA1D-FEA6-9E6BD9259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52386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22BF17F-600C-B2EC-4E99-0F14533FF78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dirty="0">
                <a:solidFill>
                  <a:schemeClr val="tx1"/>
                </a:solidFill>
                <a:latin typeface="+mj-lt"/>
                <a:ea typeface="+mj-ea"/>
                <a:cs typeface="+mj-cs"/>
              </a:rPr>
              <a:t>Comparison Sweden–Finland</a:t>
            </a:r>
          </a:p>
        </p:txBody>
      </p:sp>
      <p:sp>
        <p:nvSpPr>
          <p:cNvPr id="2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latshållare för innehåll 6" descr="En bild som visar text, skärmbild, Graf, diagram&#10;&#10;AI-genererat innehåll kan vara felaktigt.">
            <a:extLst>
              <a:ext uri="{FF2B5EF4-FFF2-40B4-BE49-F238E27FC236}">
                <a16:creationId xmlns:a16="http://schemas.microsoft.com/office/drawing/2014/main" id="{FB4FB5BF-6713-F29C-3E13-5FAA5C291C8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611630"/>
            <a:ext cx="7214616" cy="3607308"/>
          </a:xfrm>
          <a:prstGeom prst="rect">
            <a:avLst/>
          </a:prstGeom>
        </p:spPr>
      </p:pic>
      <p:pic>
        <p:nvPicPr>
          <p:cNvPr id="4" name="Bildobjekt 3" descr="En bild som visar Grafik, Teckensnitt, grafisk design, design&#10;&#10;AI-genererat innehåll kan vara felaktigt.">
            <a:extLst>
              <a:ext uri="{FF2B5EF4-FFF2-40B4-BE49-F238E27FC236}">
                <a16:creationId xmlns:a16="http://schemas.microsoft.com/office/drawing/2014/main" id="{9A1D4EA5-EC5F-CF65-9F95-5C25732336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1276481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60FD91B7-03B8-35ED-075A-CE13F120B18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r="-5" b="49"/>
          <a:stretch>
            <a:fillRect/>
          </a:stretch>
        </p:blipFill>
        <p:spPr bwMode="auto">
          <a:xfrm>
            <a:off x="630936" y="1894494"/>
            <a:ext cx="5458968" cy="3069011"/>
          </a:xfrm>
          <a:prstGeom prst="rect">
            <a:avLst/>
          </a:prstGeom>
          <a:solidFill>
            <a:srgbClr val="FFFFFF"/>
          </a:solidFill>
        </p:spPr>
      </p:pic>
      <p:sp>
        <p:nvSpPr>
          <p:cNvPr id="27"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ruta 1">
            <a:extLst>
              <a:ext uri="{FF2B5EF4-FFF2-40B4-BE49-F238E27FC236}">
                <a16:creationId xmlns:a16="http://schemas.microsoft.com/office/drawing/2014/main" id="{6C8E59D8-8E8D-88FA-0F34-7C6D2079F312}"/>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a:t>…”I understand why it’s important to celebrate 100 years of Christian ecumenism — but it didn’t stop another world war. If we are to seek peace, we must work together across religious boundaries.”</a:t>
            </a:r>
          </a:p>
          <a:p>
            <a:pPr indent="-228600">
              <a:lnSpc>
                <a:spcPct val="90000"/>
              </a:lnSpc>
              <a:spcAft>
                <a:spcPts val="600"/>
              </a:spcAft>
              <a:buFont typeface="Arial" panose="020B0604020202020204" pitchFamily="34" charset="0"/>
              <a:buChar char="•"/>
            </a:pPr>
            <a:endParaRPr lang="en-US" sz="2200"/>
          </a:p>
        </p:txBody>
      </p:sp>
      <p:sp>
        <p:nvSpPr>
          <p:cNvPr id="3" name="Pratbubbla: oval 2">
            <a:extLst>
              <a:ext uri="{FF2B5EF4-FFF2-40B4-BE49-F238E27FC236}">
                <a16:creationId xmlns:a16="http://schemas.microsoft.com/office/drawing/2014/main" id="{E4DFE377-C8F3-C423-932B-D3A767BCCEDA}"/>
              </a:ext>
            </a:extLst>
          </p:cNvPr>
          <p:cNvSpPr/>
          <p:nvPr/>
        </p:nvSpPr>
        <p:spPr>
          <a:xfrm>
            <a:off x="12540343" y="3037114"/>
            <a:ext cx="914400" cy="612648"/>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descr="En bild som visar Grafik, Teckensnitt, grafisk design, design&#10;&#10;AI-genererat innehåll kan vara felaktigt.">
            <a:extLst>
              <a:ext uri="{FF2B5EF4-FFF2-40B4-BE49-F238E27FC236}">
                <a16:creationId xmlns:a16="http://schemas.microsoft.com/office/drawing/2014/main" id="{CC444DD8-5B27-3657-015B-C36575BC43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850087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EDF819B-9EC2-487F-5157-0AD8D1F9E9E7}"/>
              </a:ext>
            </a:extLst>
          </p:cNvPr>
          <p:cNvSpPr>
            <a:spLocks noGrp="1"/>
          </p:cNvSpPr>
          <p:nvPr>
            <p:ph type="title"/>
          </p:nvPr>
        </p:nvSpPr>
        <p:spPr>
          <a:xfrm>
            <a:off x="838200" y="365125"/>
            <a:ext cx="10515600" cy="1325563"/>
          </a:xfrm>
        </p:spPr>
        <p:txBody>
          <a:bodyPr>
            <a:normAutofit/>
          </a:bodyPr>
          <a:lstStyle/>
          <a:p>
            <a:r>
              <a:rPr lang="en-US" sz="5000" dirty="0"/>
              <a:t>The Interreligious Landscape in Sweden</a:t>
            </a:r>
            <a:endParaRPr lang="sv-SE" sz="5000" dirty="0"/>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F49319EC-B0C5-38E1-3343-3FCC936D1B1C}"/>
              </a:ext>
            </a:extLst>
          </p:cNvPr>
          <p:cNvSpPr>
            <a:spLocks noGrp="1"/>
          </p:cNvSpPr>
          <p:nvPr>
            <p:ph idx="1"/>
          </p:nvPr>
        </p:nvSpPr>
        <p:spPr>
          <a:xfrm>
            <a:off x="838200" y="1929384"/>
            <a:ext cx="10515600" cy="4251960"/>
          </a:xfrm>
        </p:spPr>
        <p:txBody>
          <a:bodyPr>
            <a:normAutofit/>
          </a:bodyPr>
          <a:lstStyle/>
          <a:p>
            <a:pPr marL="0" indent="0">
              <a:buNone/>
            </a:pPr>
            <a:br>
              <a:rPr lang="en-US" sz="2200" b="1" dirty="0"/>
            </a:br>
            <a:r>
              <a:rPr lang="en-US" sz="2200" b="1" dirty="0"/>
              <a:t>We can divide it into four main areas:</a:t>
            </a:r>
          </a:p>
          <a:p>
            <a:r>
              <a:rPr lang="en-US" sz="2200" b="1" dirty="0"/>
              <a:t>Interreligious councils – both national and local</a:t>
            </a:r>
          </a:p>
          <a:p>
            <a:r>
              <a:rPr lang="en-US" sz="2200" b="1" dirty="0"/>
              <a:t>Local initiatives – emerging from specific needs</a:t>
            </a:r>
          </a:p>
          <a:p>
            <a:r>
              <a:rPr lang="en-US" sz="2200" b="1" dirty="0"/>
              <a:t>Youth work – where relationships are built in everyday life</a:t>
            </a:r>
          </a:p>
          <a:p>
            <a:r>
              <a:rPr lang="en-US" sz="2200" b="1" dirty="0"/>
              <a:t>International networks – such as </a:t>
            </a:r>
            <a:r>
              <a:rPr lang="en-US" sz="2200" b="1" i="1" dirty="0"/>
              <a:t>A World of Neighbours</a:t>
            </a:r>
            <a:endParaRPr lang="en-US" sz="2200" b="1" dirty="0"/>
          </a:p>
          <a:p>
            <a:endParaRPr lang="sv-SE" sz="2200" dirty="0"/>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6EC913D3-45C7-ED3D-6429-1E605933B7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1733909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5AC1364A-3E3D-4F0D-8776-78AF3A270D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BF0020F-A372-021C-3473-C9AA39346DF8}"/>
              </a:ext>
            </a:extLst>
          </p:cNvPr>
          <p:cNvSpPr>
            <a:spLocks noGrp="1"/>
          </p:cNvSpPr>
          <p:nvPr>
            <p:ph type="ctrTitle"/>
          </p:nvPr>
        </p:nvSpPr>
        <p:spPr>
          <a:xfrm>
            <a:off x="4797501" y="329184"/>
            <a:ext cx="6755626" cy="1783080"/>
          </a:xfrm>
        </p:spPr>
        <p:txBody>
          <a:bodyPr vert="horz" lIns="91440" tIns="45720" rIns="91440" bIns="45720" rtlCol="0" anchor="b">
            <a:normAutofit/>
          </a:bodyPr>
          <a:lstStyle/>
          <a:p>
            <a:pPr algn="l"/>
            <a:r>
              <a:rPr lang="en-US" sz="5000" i="0" u="none" strike="noStrike" dirty="0">
                <a:effectLst/>
              </a:rPr>
              <a:t>1. The Interfaith Council </a:t>
            </a:r>
            <a:br>
              <a:rPr lang="en-US" sz="5000" dirty="0"/>
            </a:br>
            <a:r>
              <a:rPr lang="en-US" sz="5000" i="0" u="none" strike="noStrike" dirty="0">
                <a:effectLst/>
              </a:rPr>
              <a:t>of </a:t>
            </a:r>
            <a:r>
              <a:rPr lang="en-US" sz="5000" dirty="0"/>
              <a:t>Sweden</a:t>
            </a:r>
          </a:p>
        </p:txBody>
      </p:sp>
      <p:pic>
        <p:nvPicPr>
          <p:cNvPr id="3" name="Picture 2" descr="Ingen fotobeskrivning tillgänglig.">
            <a:extLst>
              <a:ext uri="{FF2B5EF4-FFF2-40B4-BE49-F238E27FC236}">
                <a16:creationId xmlns:a16="http://schemas.microsoft.com/office/drawing/2014/main" id="{6D415663-8DED-341B-776F-9DDE5081A40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0040" y="448437"/>
            <a:ext cx="4014216" cy="3010662"/>
          </a:xfrm>
          <a:prstGeom prst="rect">
            <a:avLst/>
          </a:prstGeom>
          <a:solidFill>
            <a:srgbClr val="FFFFFF"/>
          </a:solidFill>
        </p:spPr>
      </p:pic>
      <p:sp>
        <p:nvSpPr>
          <p:cNvPr id="37" name="sketchy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7494"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567DCAB0-BDE8-B197-4200-43D1BB634791}"/>
              </a:ext>
            </a:extLst>
          </p:cNvPr>
          <p:cNvPicPr>
            <a:picLocks noChangeAspect="1"/>
          </p:cNvPicPr>
          <p:nvPr/>
        </p:nvPicPr>
        <p:blipFill rotWithShape="1">
          <a:blip r:embed="rId4"/>
          <a:srcRect r="-1" b="29648"/>
          <a:stretch>
            <a:fillRect/>
          </a:stretch>
        </p:blipFill>
        <p:spPr>
          <a:xfrm>
            <a:off x="301752" y="4091553"/>
            <a:ext cx="4014216" cy="1869980"/>
          </a:xfrm>
          <a:prstGeom prst="rect">
            <a:avLst/>
          </a:prstGeom>
        </p:spPr>
      </p:pic>
      <p:sp>
        <p:nvSpPr>
          <p:cNvPr id="6" name="textruta 5">
            <a:extLst>
              <a:ext uri="{FF2B5EF4-FFF2-40B4-BE49-F238E27FC236}">
                <a16:creationId xmlns:a16="http://schemas.microsoft.com/office/drawing/2014/main" id="{F2034690-749B-BEC4-D07A-9350513119D3}"/>
              </a:ext>
            </a:extLst>
          </p:cNvPr>
          <p:cNvSpPr txBox="1"/>
          <p:nvPr/>
        </p:nvSpPr>
        <p:spPr>
          <a:xfrm>
            <a:off x="4797494" y="2706624"/>
            <a:ext cx="6755626" cy="3483864"/>
          </a:xfrm>
          <a:prstGeom prst="rect">
            <a:avLst/>
          </a:prstGeom>
        </p:spPr>
        <p:txBody>
          <a:bodyPr vert="horz" lIns="91440" tIns="45720" rIns="91440" bIns="45720" rtlCol="0">
            <a:normAutofit/>
          </a:bodyPr>
          <a:lstStyle/>
          <a:p>
            <a:pPr indent="-228600" fontAlgn="base">
              <a:lnSpc>
                <a:spcPct val="90000"/>
              </a:lnSpc>
              <a:spcAft>
                <a:spcPts val="600"/>
              </a:spcAft>
              <a:buFont typeface="Arial" panose="020B0604020202020204" pitchFamily="34" charset="0"/>
              <a:buChar char="•"/>
            </a:pPr>
            <a:r>
              <a:rPr lang="en-US" sz="1500" b="0" i="0" u="none" strike="noStrike">
                <a:effectLst/>
              </a:rPr>
              <a:t>Promote and create conditions for interreligious cooperation in Sweden.</a:t>
            </a:r>
            <a:r>
              <a:rPr lang="en-US" sz="1500" b="0" i="0">
                <a:effectLst/>
              </a:rPr>
              <a:t>​</a:t>
            </a:r>
          </a:p>
          <a:p>
            <a:pPr indent="-228600" fontAlgn="base">
              <a:lnSpc>
                <a:spcPct val="90000"/>
              </a:lnSpc>
              <a:spcAft>
                <a:spcPts val="600"/>
              </a:spcAft>
              <a:buFont typeface="Arial" panose="020B0604020202020204" pitchFamily="34" charset="0"/>
              <a:buChar char="•"/>
            </a:pPr>
            <a:endParaRPr lang="en-US" sz="1500" b="0" i="0">
              <a:effectLst/>
            </a:endParaRPr>
          </a:p>
          <a:p>
            <a:pPr indent="-228600" fontAlgn="base">
              <a:lnSpc>
                <a:spcPct val="90000"/>
              </a:lnSpc>
              <a:spcAft>
                <a:spcPts val="600"/>
              </a:spcAft>
              <a:buFont typeface="Arial" panose="020B0604020202020204" pitchFamily="34" charset="0"/>
              <a:buChar char="•"/>
            </a:pPr>
            <a:r>
              <a:rPr lang="en-US" sz="1500" b="0" i="0" u="none" strike="noStrike">
                <a:effectLst/>
              </a:rPr>
              <a:t>Highlight the role of religion in creating peace and understanding in society.</a:t>
            </a:r>
            <a:r>
              <a:rPr lang="en-US" sz="1500" b="0" i="0">
                <a:effectLst/>
              </a:rPr>
              <a:t>​</a:t>
            </a:r>
          </a:p>
          <a:p>
            <a:pPr indent="-228600" fontAlgn="base">
              <a:lnSpc>
                <a:spcPct val="90000"/>
              </a:lnSpc>
              <a:spcAft>
                <a:spcPts val="600"/>
              </a:spcAft>
              <a:buFont typeface="Arial" panose="020B0604020202020204" pitchFamily="34" charset="0"/>
              <a:buChar char="•"/>
            </a:pPr>
            <a:endParaRPr lang="en-US" sz="1500" b="0" i="0">
              <a:effectLst/>
            </a:endParaRPr>
          </a:p>
          <a:p>
            <a:pPr indent="-228600" fontAlgn="base">
              <a:lnSpc>
                <a:spcPct val="90000"/>
              </a:lnSpc>
              <a:spcAft>
                <a:spcPts val="600"/>
              </a:spcAft>
              <a:buFont typeface="Arial" panose="020B0604020202020204" pitchFamily="34" charset="0"/>
              <a:buChar char="•"/>
            </a:pPr>
            <a:r>
              <a:rPr lang="en-US" sz="1500" b="0" i="0" u="none" strike="noStrike">
                <a:effectLst/>
              </a:rPr>
              <a:t>Be a voice in the public discourse on ethics and spirituality.</a:t>
            </a:r>
          </a:p>
          <a:p>
            <a:pPr indent="-228600" fontAlgn="base">
              <a:lnSpc>
                <a:spcPct val="90000"/>
              </a:lnSpc>
              <a:spcAft>
                <a:spcPts val="600"/>
              </a:spcAft>
              <a:buFont typeface="Arial" panose="020B0604020202020204" pitchFamily="34" charset="0"/>
              <a:buChar char="•"/>
            </a:pPr>
            <a:r>
              <a:rPr lang="en-US" sz="1500" b="0" i="0" u="none" strike="noStrike">
                <a:effectLst/>
              </a:rPr>
              <a:t> </a:t>
            </a:r>
            <a:r>
              <a:rPr lang="en-US" sz="1500" b="0" i="0">
                <a:effectLst/>
              </a:rPr>
              <a:t>​</a:t>
            </a:r>
          </a:p>
          <a:p>
            <a:pPr indent="-228600" fontAlgn="base">
              <a:lnSpc>
                <a:spcPct val="90000"/>
              </a:lnSpc>
              <a:spcAft>
                <a:spcPts val="600"/>
              </a:spcAft>
              <a:buFont typeface="Arial" panose="020B0604020202020204" pitchFamily="34" charset="0"/>
              <a:buChar char="•"/>
            </a:pPr>
            <a:r>
              <a:rPr lang="en-US" sz="1500" b="0" i="0" u="none" strike="noStrike">
                <a:effectLst/>
              </a:rPr>
              <a:t>Serve as a unified voice against antisemitism, anti-Muslim racism, other forms of racism, and religious intolerance.</a:t>
            </a:r>
            <a:r>
              <a:rPr lang="en-US" sz="1500" b="0" i="0">
                <a:effectLst/>
              </a:rPr>
              <a:t>​</a:t>
            </a:r>
          </a:p>
          <a:p>
            <a:pPr indent="-228600" fontAlgn="base">
              <a:lnSpc>
                <a:spcPct val="90000"/>
              </a:lnSpc>
              <a:spcAft>
                <a:spcPts val="600"/>
              </a:spcAft>
              <a:buFont typeface="Arial" panose="020B0604020202020204" pitchFamily="34" charset="0"/>
              <a:buChar char="•"/>
            </a:pPr>
            <a:endParaRPr lang="en-US" sz="1500" b="0" i="0">
              <a:effectLst/>
            </a:endParaRPr>
          </a:p>
          <a:p>
            <a:pPr indent="-228600" fontAlgn="base">
              <a:lnSpc>
                <a:spcPct val="90000"/>
              </a:lnSpc>
              <a:spcAft>
                <a:spcPts val="600"/>
              </a:spcAft>
              <a:buFont typeface="Arial" panose="020B0604020202020204" pitchFamily="34" charset="0"/>
              <a:buChar char="•"/>
            </a:pPr>
            <a:r>
              <a:rPr lang="en-US" sz="1500" b="0" i="0" u="none" strike="noStrike">
                <a:effectLst/>
              </a:rPr>
              <a:t>Strengthen the freedom of religious belief and practice — both individually and in community.</a:t>
            </a:r>
            <a:r>
              <a:rPr lang="en-US" sz="1500" b="0" i="0">
                <a:effectLst/>
              </a:rPr>
              <a:t>​</a:t>
            </a:r>
          </a:p>
        </p:txBody>
      </p:sp>
      <p:pic>
        <p:nvPicPr>
          <p:cNvPr id="8" name="Bildobjekt 7" descr="En bild som visar Grafik, Teckensnitt, grafisk design, design&#10;&#10;AI-genererat innehåll kan vara felaktigt.">
            <a:extLst>
              <a:ext uri="{FF2B5EF4-FFF2-40B4-BE49-F238E27FC236}">
                <a16:creationId xmlns:a16="http://schemas.microsoft.com/office/drawing/2014/main" id="{20DA3513-16D2-061B-00A3-D822F57325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121050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C29C59CE-9D5A-4E64-9F64-161998AB2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871C069E-DB09-0A13-1F63-D28AC7F57CBD}"/>
              </a:ext>
            </a:extLst>
          </p:cNvPr>
          <p:cNvSpPr>
            <a:spLocks noGrp="1"/>
          </p:cNvSpPr>
          <p:nvPr>
            <p:ph type="title"/>
          </p:nvPr>
        </p:nvSpPr>
        <p:spPr>
          <a:xfrm>
            <a:off x="6501809" y="365125"/>
            <a:ext cx="4851990" cy="2068086"/>
          </a:xfrm>
        </p:spPr>
        <p:txBody>
          <a:bodyPr vert="horz" lIns="91440" tIns="45720" rIns="91440" bIns="45720" rtlCol="0" anchor="b">
            <a:normAutofit/>
          </a:bodyPr>
          <a:lstStyle/>
          <a:p>
            <a:r>
              <a:rPr lang="en-US" sz="5400" kern="1200" dirty="0">
                <a:solidFill>
                  <a:schemeClr val="tx1"/>
                </a:solidFill>
                <a:latin typeface="+mj-lt"/>
                <a:ea typeface="+mj-ea"/>
                <a:cs typeface="+mj-cs"/>
              </a:rPr>
              <a:t>2. Local initiatives</a:t>
            </a:r>
          </a:p>
        </p:txBody>
      </p:sp>
      <p:pic>
        <p:nvPicPr>
          <p:cNvPr id="1028" name="Picture 4">
            <a:extLst>
              <a:ext uri="{FF2B5EF4-FFF2-40B4-BE49-F238E27FC236}">
                <a16:creationId xmlns:a16="http://schemas.microsoft.com/office/drawing/2014/main" id="{754B6A2C-1B34-E9CA-2F12-7B1DDEB21F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134" r="18051" b="-3"/>
          <a:stretch>
            <a:fillRect/>
          </a:stretch>
        </p:blipFill>
        <p:spPr bwMode="auto">
          <a:xfrm>
            <a:off x="3420483" y="3978541"/>
            <a:ext cx="2873113" cy="2520153"/>
          </a:xfrm>
          <a:custGeom>
            <a:avLst/>
            <a:gdLst/>
            <a:ahLst/>
            <a:cxnLst/>
            <a:rect l="l" t="t" r="r" b="b"/>
            <a:pathLst>
              <a:path w="2873113" h="2520153">
                <a:moveTo>
                  <a:pt x="0" y="0"/>
                </a:moveTo>
                <a:lnTo>
                  <a:pt x="2863050" y="0"/>
                </a:lnTo>
                <a:lnTo>
                  <a:pt x="2860357" y="23417"/>
                </a:lnTo>
                <a:cubicBezTo>
                  <a:pt x="2854714" y="58297"/>
                  <a:pt x="2848787" y="93209"/>
                  <a:pt x="2846577" y="128562"/>
                </a:cubicBezTo>
                <a:cubicBezTo>
                  <a:pt x="2835325" y="313204"/>
                  <a:pt x="2844701" y="497594"/>
                  <a:pt x="2857292" y="681606"/>
                </a:cubicBezTo>
                <a:cubicBezTo>
                  <a:pt x="2874974" y="930009"/>
                  <a:pt x="2873501" y="1179283"/>
                  <a:pt x="2852872" y="1427485"/>
                </a:cubicBezTo>
                <a:cubicBezTo>
                  <a:pt x="2831655" y="1647555"/>
                  <a:pt x="2835660" y="1869138"/>
                  <a:pt x="2864794" y="2088415"/>
                </a:cubicBezTo>
                <a:cubicBezTo>
                  <a:pt x="2882609" y="2212685"/>
                  <a:pt x="2866535" y="2338091"/>
                  <a:pt x="2864794" y="2462992"/>
                </a:cubicBezTo>
                <a:lnTo>
                  <a:pt x="2863832" y="2503401"/>
                </a:lnTo>
                <a:lnTo>
                  <a:pt x="2759379" y="2506812"/>
                </a:lnTo>
                <a:cubicBezTo>
                  <a:pt x="2718815" y="2505399"/>
                  <a:pt x="2678327" y="2501250"/>
                  <a:pt x="2638141" y="2494371"/>
                </a:cubicBezTo>
                <a:cubicBezTo>
                  <a:pt x="2542898" y="2477013"/>
                  <a:pt x="2447655" y="2484775"/>
                  <a:pt x="2352412" y="2491125"/>
                </a:cubicBezTo>
                <a:cubicBezTo>
                  <a:pt x="2090938" y="2508483"/>
                  <a:pt x="1829464" y="2529652"/>
                  <a:pt x="1567101" y="2515539"/>
                </a:cubicBezTo>
                <a:cubicBezTo>
                  <a:pt x="1511098" y="2512576"/>
                  <a:pt x="1456492" y="2499593"/>
                  <a:pt x="1400871" y="2494229"/>
                </a:cubicBezTo>
                <a:cubicBezTo>
                  <a:pt x="1239211" y="2478564"/>
                  <a:pt x="1078187" y="2496912"/>
                  <a:pt x="916909" y="2504391"/>
                </a:cubicBezTo>
                <a:cubicBezTo>
                  <a:pt x="738423" y="2515144"/>
                  <a:pt x="559493" y="2512971"/>
                  <a:pt x="381262" y="2497899"/>
                </a:cubicBezTo>
                <a:cubicBezTo>
                  <a:pt x="284495" y="2488444"/>
                  <a:pt x="187601" y="2485233"/>
                  <a:pt x="90675" y="2486397"/>
                </a:cubicBezTo>
                <a:lnTo>
                  <a:pt x="0" y="2490996"/>
                </a:lnTo>
                <a:close/>
              </a:path>
            </a:pathLst>
          </a:custGeom>
          <a:noFill/>
          <a:extLst>
            <a:ext uri="{909E8E84-426E-40DD-AFC4-6F175D3DCCD1}">
              <a14:hiddenFill xmlns:a14="http://schemas.microsoft.com/office/drawing/2010/main">
                <a:solidFill>
                  <a:srgbClr val="FFFFFF"/>
                </a:solidFill>
              </a14:hiddenFill>
            </a:ext>
          </a:extLst>
        </p:spPr>
      </p:pic>
      <p:pic>
        <p:nvPicPr>
          <p:cNvPr id="1030" name="Picture 6" descr="Guds hus i Nacka behöver 39 miljoner ...">
            <a:extLst>
              <a:ext uri="{FF2B5EF4-FFF2-40B4-BE49-F238E27FC236}">
                <a16:creationId xmlns:a16="http://schemas.microsoft.com/office/drawing/2014/main" id="{C4C11401-E9BF-D24A-E6C6-49AFCEDAD0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129" r="4920" b="2"/>
          <a:stretch>
            <a:fillRect/>
          </a:stretch>
        </p:blipFill>
        <p:spPr bwMode="auto">
          <a:xfrm>
            <a:off x="427781" y="4080513"/>
            <a:ext cx="2843573" cy="2524624"/>
          </a:xfrm>
          <a:custGeom>
            <a:avLst/>
            <a:gdLst/>
            <a:ahLst/>
            <a:cxnLst/>
            <a:rect l="l" t="t" r="r" b="b"/>
            <a:pathLst>
              <a:path w="2843573" h="2524634">
                <a:moveTo>
                  <a:pt x="26682" y="0"/>
                </a:moveTo>
                <a:lnTo>
                  <a:pt x="2822452" y="0"/>
                </a:lnTo>
                <a:lnTo>
                  <a:pt x="2820993" y="10824"/>
                </a:lnTo>
                <a:cubicBezTo>
                  <a:pt x="2808235" y="122326"/>
                  <a:pt x="2818697" y="233190"/>
                  <a:pt x="2829285" y="343799"/>
                </a:cubicBezTo>
                <a:cubicBezTo>
                  <a:pt x="2840997" y="479092"/>
                  <a:pt x="2837348" y="615270"/>
                  <a:pt x="2818441" y="749749"/>
                </a:cubicBezTo>
                <a:cubicBezTo>
                  <a:pt x="2807788" y="840800"/>
                  <a:pt x="2808044" y="932796"/>
                  <a:pt x="2819207" y="1023783"/>
                </a:cubicBezTo>
                <a:cubicBezTo>
                  <a:pt x="2837578" y="1193205"/>
                  <a:pt x="2863349" y="1363775"/>
                  <a:pt x="2819207" y="1534090"/>
                </a:cubicBezTo>
                <a:cubicBezTo>
                  <a:pt x="2800453" y="1606554"/>
                  <a:pt x="2806449" y="1682589"/>
                  <a:pt x="2816911" y="1756456"/>
                </a:cubicBezTo>
                <a:cubicBezTo>
                  <a:pt x="2833853" y="1883025"/>
                  <a:pt x="2834796" y="2011227"/>
                  <a:pt x="2819717" y="2138038"/>
                </a:cubicBezTo>
                <a:cubicBezTo>
                  <a:pt x="2811335" y="2205118"/>
                  <a:pt x="2811679" y="2273002"/>
                  <a:pt x="2820738" y="2339992"/>
                </a:cubicBezTo>
                <a:cubicBezTo>
                  <a:pt x="2827117" y="2381582"/>
                  <a:pt x="2826415" y="2423364"/>
                  <a:pt x="2825315" y="2465177"/>
                </a:cubicBezTo>
                <a:lnTo>
                  <a:pt x="2825058" y="2479654"/>
                </a:lnTo>
                <a:lnTo>
                  <a:pt x="2679762" y="2483128"/>
                </a:lnTo>
                <a:cubicBezTo>
                  <a:pt x="2618897" y="2485860"/>
                  <a:pt x="2558084" y="2490067"/>
                  <a:pt x="2497351" y="2496347"/>
                </a:cubicBezTo>
                <a:cubicBezTo>
                  <a:pt x="2332771" y="2513422"/>
                  <a:pt x="2168953" y="2506649"/>
                  <a:pt x="2004501" y="2503544"/>
                </a:cubicBezTo>
                <a:cubicBezTo>
                  <a:pt x="1819728" y="2500017"/>
                  <a:pt x="1634831" y="2501710"/>
                  <a:pt x="1450058" y="2501710"/>
                </a:cubicBezTo>
                <a:cubicBezTo>
                  <a:pt x="1369673" y="2501992"/>
                  <a:pt x="1289796" y="2497193"/>
                  <a:pt x="1209792" y="2489009"/>
                </a:cubicBezTo>
                <a:cubicBezTo>
                  <a:pt x="1093723" y="2477295"/>
                  <a:pt x="978288" y="2491407"/>
                  <a:pt x="863997" y="2510177"/>
                </a:cubicBezTo>
                <a:cubicBezTo>
                  <a:pt x="784361" y="2521298"/>
                  <a:pt x="704102" y="2526010"/>
                  <a:pt x="623857" y="2524289"/>
                </a:cubicBezTo>
                <a:cubicBezTo>
                  <a:pt x="427783" y="2524430"/>
                  <a:pt x="232091" y="2514693"/>
                  <a:pt x="36524" y="2497052"/>
                </a:cubicBezTo>
                <a:lnTo>
                  <a:pt x="13350" y="2496674"/>
                </a:lnTo>
                <a:lnTo>
                  <a:pt x="17533" y="2292198"/>
                </a:lnTo>
                <a:cubicBezTo>
                  <a:pt x="19808" y="2209062"/>
                  <a:pt x="21290" y="2125926"/>
                  <a:pt x="17874" y="2042789"/>
                </a:cubicBezTo>
                <a:cubicBezTo>
                  <a:pt x="8899" y="1823109"/>
                  <a:pt x="-1415" y="1603430"/>
                  <a:pt x="13052" y="1383876"/>
                </a:cubicBezTo>
                <a:cubicBezTo>
                  <a:pt x="22963" y="1233390"/>
                  <a:pt x="35957" y="1082147"/>
                  <a:pt x="31938" y="930905"/>
                </a:cubicBezTo>
                <a:cubicBezTo>
                  <a:pt x="27652" y="775629"/>
                  <a:pt x="13587" y="620983"/>
                  <a:pt x="3274" y="466086"/>
                </a:cubicBezTo>
                <a:cubicBezTo>
                  <a:pt x="-4187" y="352451"/>
                  <a:pt x="1117" y="238378"/>
                  <a:pt x="19079" y="125790"/>
                </a:cubicBezTo>
                <a:cubicBezTo>
                  <a:pt x="25442" y="85647"/>
                  <a:pt x="27250" y="45378"/>
                  <a:pt x="26899" y="5094"/>
                </a:cubicBezTo>
                <a:close/>
              </a:path>
            </a:pathLst>
          </a:custGeom>
          <a:noFill/>
          <a:extLst>
            <a:ext uri="{909E8E84-426E-40DD-AFC4-6F175D3DCCD1}">
              <a14:hiddenFill xmlns:a14="http://schemas.microsoft.com/office/drawing/2010/main">
                <a:solidFill>
                  <a:srgbClr val="FFFFFF"/>
                </a:solidFill>
              </a14:hiddenFill>
            </a:ext>
          </a:extLst>
        </p:spPr>
      </p:pic>
      <p:sp>
        <p:nvSpPr>
          <p:cNvPr id="1037" name="sketch line">
            <a:extLst>
              <a:ext uri="{FF2B5EF4-FFF2-40B4-BE49-F238E27FC236}">
                <a16:creationId xmlns:a16="http://schemas.microsoft.com/office/drawing/2014/main" id="{2EA3E16E-E32B-4992-ADBC-EA9C33A6F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1809" y="2579272"/>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Kan vara en bild av 2 personer och text där det står ”Här är vi ቢኢ GODA GRANN”">
            <a:extLst>
              <a:ext uri="{FF2B5EF4-FFF2-40B4-BE49-F238E27FC236}">
                <a16:creationId xmlns:a16="http://schemas.microsoft.com/office/drawing/2014/main" id="{C6A73511-6BF0-184A-91F3-7C0A8FEA7206}"/>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b="6549"/>
          <a:stretch>
            <a:fillRect/>
          </a:stretch>
        </p:blipFill>
        <p:spPr bwMode="auto">
          <a:xfrm>
            <a:off x="199900" y="45559"/>
            <a:ext cx="5533749" cy="3878481"/>
          </a:xfrm>
          <a:custGeom>
            <a:avLst/>
            <a:gdLst/>
            <a:ahLst/>
            <a:cxnLst/>
            <a:rect l="l" t="t" r="r" b="b"/>
            <a:pathLst>
              <a:path w="5909625" h="4141924">
                <a:moveTo>
                  <a:pt x="1823444" y="1329"/>
                </a:moveTo>
                <a:cubicBezTo>
                  <a:pt x="1893960" y="3895"/>
                  <a:pt x="1964367" y="10183"/>
                  <a:pt x="2034428" y="20181"/>
                </a:cubicBezTo>
                <a:cubicBezTo>
                  <a:pt x="2139449" y="36834"/>
                  <a:pt x="2245360" y="26532"/>
                  <a:pt x="2350889" y="19476"/>
                </a:cubicBezTo>
                <a:cubicBezTo>
                  <a:pt x="2478642" y="10867"/>
                  <a:pt x="2606268" y="6210"/>
                  <a:pt x="2734275" y="20323"/>
                </a:cubicBezTo>
                <a:cubicBezTo>
                  <a:pt x="2825326" y="30483"/>
                  <a:pt x="2916886" y="21029"/>
                  <a:pt x="3008193" y="15383"/>
                </a:cubicBezTo>
                <a:cubicBezTo>
                  <a:pt x="3103486" y="8045"/>
                  <a:pt x="3199137" y="8045"/>
                  <a:pt x="3294430" y="15383"/>
                </a:cubicBezTo>
                <a:cubicBezTo>
                  <a:pt x="3381546" y="22750"/>
                  <a:pt x="3469080" y="21000"/>
                  <a:pt x="3555904" y="10161"/>
                </a:cubicBezTo>
                <a:cubicBezTo>
                  <a:pt x="3657497" y="-1693"/>
                  <a:pt x="3759089" y="7480"/>
                  <a:pt x="3860682" y="16089"/>
                </a:cubicBezTo>
                <a:cubicBezTo>
                  <a:pt x="4039485" y="31472"/>
                  <a:pt x="4218161" y="24557"/>
                  <a:pt x="4396583" y="13266"/>
                </a:cubicBezTo>
                <a:cubicBezTo>
                  <a:pt x="4519422" y="6041"/>
                  <a:pt x="4642589" y="10007"/>
                  <a:pt x="4764856" y="25121"/>
                </a:cubicBezTo>
                <a:cubicBezTo>
                  <a:pt x="4813493" y="30483"/>
                  <a:pt x="4862258" y="29496"/>
                  <a:pt x="4911023" y="30483"/>
                </a:cubicBezTo>
                <a:cubicBezTo>
                  <a:pt x="4915721" y="30625"/>
                  <a:pt x="4920801" y="29108"/>
                  <a:pt x="4925690" y="28984"/>
                </a:cubicBezTo>
                <a:lnTo>
                  <a:pt x="4927821" y="30065"/>
                </a:lnTo>
                <a:lnTo>
                  <a:pt x="4960258" y="27641"/>
                </a:lnTo>
                <a:lnTo>
                  <a:pt x="4964870" y="27986"/>
                </a:lnTo>
                <a:lnTo>
                  <a:pt x="4964882" y="27978"/>
                </a:lnTo>
                <a:cubicBezTo>
                  <a:pt x="4969755" y="27908"/>
                  <a:pt x="4974899" y="29284"/>
                  <a:pt x="4979471" y="28790"/>
                </a:cubicBezTo>
                <a:cubicBezTo>
                  <a:pt x="5154578" y="12123"/>
                  <a:pt x="5330536" y="9611"/>
                  <a:pt x="5505974" y="21310"/>
                </a:cubicBezTo>
                <a:cubicBezTo>
                  <a:pt x="5586740" y="25614"/>
                  <a:pt x="5667442" y="25544"/>
                  <a:pt x="5748129" y="23092"/>
                </a:cubicBezTo>
                <a:lnTo>
                  <a:pt x="5892006" y="15658"/>
                </a:lnTo>
                <a:lnTo>
                  <a:pt x="5894187" y="91357"/>
                </a:lnTo>
                <a:cubicBezTo>
                  <a:pt x="5891252" y="119679"/>
                  <a:pt x="5887042" y="148001"/>
                  <a:pt x="5881429" y="176068"/>
                </a:cubicBezTo>
                <a:cubicBezTo>
                  <a:pt x="5868671" y="240494"/>
                  <a:pt x="5878112" y="303645"/>
                  <a:pt x="5888063" y="367433"/>
                </a:cubicBezTo>
                <a:cubicBezTo>
                  <a:pt x="5896291" y="414790"/>
                  <a:pt x="5896291" y="463218"/>
                  <a:pt x="5888063" y="510574"/>
                </a:cubicBezTo>
                <a:cubicBezTo>
                  <a:pt x="5868926" y="612636"/>
                  <a:pt x="5879515" y="714697"/>
                  <a:pt x="5889083" y="815610"/>
                </a:cubicBezTo>
                <a:cubicBezTo>
                  <a:pt x="5901841" y="951224"/>
                  <a:pt x="5908220" y="1085690"/>
                  <a:pt x="5876326" y="1220284"/>
                </a:cubicBezTo>
                <a:cubicBezTo>
                  <a:pt x="5856296" y="1304994"/>
                  <a:pt x="5872754" y="1390981"/>
                  <a:pt x="5883342" y="1475437"/>
                </a:cubicBezTo>
                <a:cubicBezTo>
                  <a:pt x="5891354" y="1538243"/>
                  <a:pt x="5892298" y="1601751"/>
                  <a:pt x="5886149" y="1664761"/>
                </a:cubicBezTo>
                <a:cubicBezTo>
                  <a:pt x="5876836" y="1760329"/>
                  <a:pt x="5880140" y="1856713"/>
                  <a:pt x="5895972" y="1951426"/>
                </a:cubicBezTo>
                <a:cubicBezTo>
                  <a:pt x="5905362" y="2004791"/>
                  <a:pt x="5901727" y="2059623"/>
                  <a:pt x="5885384" y="2111279"/>
                </a:cubicBezTo>
                <a:cubicBezTo>
                  <a:pt x="5861527" y="2185401"/>
                  <a:pt x="5875943" y="2261054"/>
                  <a:pt x="5885384" y="2335942"/>
                </a:cubicBezTo>
                <a:cubicBezTo>
                  <a:pt x="5899545" y="2453440"/>
                  <a:pt x="5916513" y="2570683"/>
                  <a:pt x="5906434" y="2689584"/>
                </a:cubicBezTo>
                <a:cubicBezTo>
                  <a:pt x="5904839" y="2722155"/>
                  <a:pt x="5900310" y="2754521"/>
                  <a:pt x="5892910" y="2786288"/>
                </a:cubicBezTo>
                <a:cubicBezTo>
                  <a:pt x="5859473" y="2908978"/>
                  <a:pt x="5857980" y="3038188"/>
                  <a:pt x="5888573" y="3161618"/>
                </a:cubicBezTo>
                <a:cubicBezTo>
                  <a:pt x="5920978" y="3294426"/>
                  <a:pt x="5914089" y="3426468"/>
                  <a:pt x="5880791" y="3558127"/>
                </a:cubicBezTo>
                <a:cubicBezTo>
                  <a:pt x="5844074" y="3697862"/>
                  <a:pt x="5840847" y="3844294"/>
                  <a:pt x="5871350" y="3985509"/>
                </a:cubicBezTo>
                <a:lnTo>
                  <a:pt x="5884107" y="4141924"/>
                </a:lnTo>
                <a:lnTo>
                  <a:pt x="0" y="4141924"/>
                </a:lnTo>
                <a:lnTo>
                  <a:pt x="0" y="18996"/>
                </a:lnTo>
                <a:lnTo>
                  <a:pt x="114789" y="16636"/>
                </a:lnTo>
                <a:cubicBezTo>
                  <a:pt x="229350" y="12949"/>
                  <a:pt x="343737" y="7904"/>
                  <a:pt x="457838" y="9315"/>
                </a:cubicBezTo>
                <a:cubicBezTo>
                  <a:pt x="553081" y="10444"/>
                  <a:pt x="648070" y="31612"/>
                  <a:pt x="743567" y="27661"/>
                </a:cubicBezTo>
                <a:cubicBezTo>
                  <a:pt x="1032979" y="16089"/>
                  <a:pt x="1322518" y="19899"/>
                  <a:pt x="1611803" y="4799"/>
                </a:cubicBezTo>
                <a:cubicBezTo>
                  <a:pt x="1682301" y="-85"/>
                  <a:pt x="1752927" y="-1238"/>
                  <a:pt x="1823444" y="1329"/>
                </a:cubicBezTo>
                <a:close/>
              </a:path>
            </a:pathLst>
          </a:cu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26E62A7E-BAD3-59D5-39F3-6061CF88C56B}"/>
              </a:ext>
            </a:extLst>
          </p:cNvPr>
          <p:cNvSpPr txBox="1"/>
          <p:nvPr/>
        </p:nvSpPr>
        <p:spPr>
          <a:xfrm>
            <a:off x="6501809" y="2846851"/>
            <a:ext cx="4851990" cy="3330111"/>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a:t>-As a deacon, I am passionate about the church standing on the side of the vulnerable and giving people the opportunity for restoration," says Agnes Callewaert. "At the same time, I learn a lot from my Muslim colleagues – it strengthens both my faith and my approach to my own tradition."</a:t>
            </a:r>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B4EBA3DA-3914-4A46-A913-BF39ECECA7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481704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D3FC3AB0-6F2B-B60F-7DD9-DD02407887AB}"/>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5100" kern="1200" dirty="0">
                <a:solidFill>
                  <a:schemeClr val="tx1"/>
                </a:solidFill>
                <a:latin typeface="+mj-lt"/>
                <a:ea typeface="+mj-ea"/>
                <a:cs typeface="+mj-cs"/>
              </a:rPr>
              <a:t>3. Youth engagement</a:t>
            </a: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descr="En bild som visar klädsel, person, person, Människoansikte&#10;&#10;AI-genererat innehåll kan vara felaktigt.">
            <a:extLst>
              <a:ext uri="{FF2B5EF4-FFF2-40B4-BE49-F238E27FC236}">
                <a16:creationId xmlns:a16="http://schemas.microsoft.com/office/drawing/2014/main" id="{81DDF566-88A8-AB45-F9ED-7FA2F822AF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54296" y="1395192"/>
            <a:ext cx="7214616" cy="4040184"/>
          </a:xfrm>
          <a:prstGeom prst="rect">
            <a:avLst/>
          </a:prstGeom>
        </p:spPr>
      </p:pic>
      <p:pic>
        <p:nvPicPr>
          <p:cNvPr id="5" name="Bildobjekt 4" descr="En bild som visar Grafik, Teckensnitt, grafisk design, design&#10;&#10;AI-genererat innehåll kan vara felaktigt.">
            <a:extLst>
              <a:ext uri="{FF2B5EF4-FFF2-40B4-BE49-F238E27FC236}">
                <a16:creationId xmlns:a16="http://schemas.microsoft.com/office/drawing/2014/main" id="{1FD03CCB-4D98-30AB-06C1-A7D47DB0A2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951615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04" name="Rectangle 2103">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C563021D-092E-EF41-7D68-E3128414A550}"/>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a:t>4. International</a:t>
            </a:r>
          </a:p>
        </p:txBody>
      </p:sp>
      <p:pic>
        <p:nvPicPr>
          <p:cNvPr id="3" name="Picture 2" descr="Ingen fotobeskrivning tillgänglig.">
            <a:extLst>
              <a:ext uri="{FF2B5EF4-FFF2-40B4-BE49-F238E27FC236}">
                <a16:creationId xmlns:a16="http://schemas.microsoft.com/office/drawing/2014/main" id="{29025B7A-37A7-E941-9DB0-9C61A8C90E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7031" r="1" b="10155"/>
          <a:stretch>
            <a:fillRect/>
          </a:stretch>
        </p:blipFill>
        <p:spPr bwMode="auto">
          <a:xfrm>
            <a:off x="987382" y="320040"/>
            <a:ext cx="4279731" cy="389534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 World of Neighbours">
            <a:extLst>
              <a:ext uri="{FF2B5EF4-FFF2-40B4-BE49-F238E27FC236}">
                <a16:creationId xmlns:a16="http://schemas.microsoft.com/office/drawing/2014/main" id="{93C57225-E85F-47CF-ED8C-1BF8E37913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 b="9228"/>
          <a:stretch>
            <a:fillRect/>
          </a:stretch>
        </p:blipFill>
        <p:spPr bwMode="auto">
          <a:xfrm>
            <a:off x="6781879" y="320040"/>
            <a:ext cx="4559649" cy="3895344"/>
          </a:xfrm>
          <a:prstGeom prst="rect">
            <a:avLst/>
          </a:prstGeom>
          <a:noFill/>
          <a:extLst>
            <a:ext uri="{909E8E84-426E-40DD-AFC4-6F175D3DCCD1}">
              <a14:hiddenFill xmlns:a14="http://schemas.microsoft.com/office/drawing/2010/main">
                <a:solidFill>
                  <a:srgbClr val="FFFFFF"/>
                </a:solidFill>
              </a14:hiddenFill>
            </a:ext>
          </a:extLst>
        </p:spPr>
      </p:pic>
      <p:sp>
        <p:nvSpPr>
          <p:cNvPr id="2106"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BA75EBF0-FA40-15EC-8462-28893363B2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398407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2FC3ED9E-BCB7-957B-2C5E-3B7CB8422FE2}"/>
              </a:ext>
            </a:extLst>
          </p:cNvPr>
          <p:cNvSpPr>
            <a:spLocks noGrp="1"/>
          </p:cNvSpPr>
          <p:nvPr>
            <p:ph type="title"/>
          </p:nvPr>
        </p:nvSpPr>
        <p:spPr>
          <a:xfrm>
            <a:off x="838200" y="365125"/>
            <a:ext cx="10515600" cy="1325563"/>
          </a:xfrm>
        </p:spPr>
        <p:txBody>
          <a:bodyPr>
            <a:normAutofit/>
          </a:bodyPr>
          <a:lstStyle/>
          <a:p>
            <a:r>
              <a:rPr lang="sv-SE" sz="5400" dirty="0"/>
              <a:t> Church of Sweden:</a:t>
            </a:r>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tshållare för innehåll 2">
            <a:extLst>
              <a:ext uri="{FF2B5EF4-FFF2-40B4-BE49-F238E27FC236}">
                <a16:creationId xmlns:a16="http://schemas.microsoft.com/office/drawing/2014/main" id="{AC228460-3C43-2409-C6F2-A0D98624550F}"/>
              </a:ext>
            </a:extLst>
          </p:cNvPr>
          <p:cNvSpPr>
            <a:spLocks noGrp="1"/>
          </p:cNvSpPr>
          <p:nvPr>
            <p:ph idx="1"/>
          </p:nvPr>
        </p:nvSpPr>
        <p:spPr>
          <a:xfrm>
            <a:off x="838200" y="1929384"/>
            <a:ext cx="10515600" cy="4251960"/>
          </a:xfrm>
        </p:spPr>
        <p:txBody>
          <a:bodyPr>
            <a:normAutofit/>
          </a:bodyPr>
          <a:lstStyle/>
          <a:p>
            <a:r>
              <a:rPr lang="en-US" sz="2200" b="1"/>
              <a:t>We shall be a church for all who live in and visit our parish.</a:t>
            </a:r>
            <a:br>
              <a:rPr lang="en-US" sz="2200" b="1"/>
            </a:br>
            <a:endParaRPr lang="en-US" sz="2200" b="1"/>
          </a:p>
          <a:p>
            <a:r>
              <a:rPr lang="en-US" sz="2200" b="1"/>
              <a:t>From our Church Order:</a:t>
            </a:r>
            <a:br>
              <a:rPr lang="en-US" sz="2200" b="1"/>
            </a:br>
            <a:r>
              <a:rPr lang="en-US" sz="2200" b="1" i="1"/>
              <a:t>"Based on the Church's faith in God as Creator, Restorer, and Giver of life throughout the world, the broader ecumenical calling is to work for the unity of the Church, the fellowship of humanity, and the healing of the world, as well as to seek God's voice in the encounter with every person, regardless of religious tradition."</a:t>
            </a:r>
            <a:br>
              <a:rPr lang="en-US" sz="2200" b="1"/>
            </a:br>
            <a:r>
              <a:rPr lang="en-US" sz="2200" b="1"/>
              <a:t>— Church Order (Introduction to Chapter 59)</a:t>
            </a:r>
          </a:p>
          <a:p>
            <a:endParaRPr lang="sv-SE" sz="2200"/>
          </a:p>
        </p:txBody>
      </p:sp>
      <p:pic>
        <p:nvPicPr>
          <p:cNvPr id="5" name="Bildobjekt 4" descr="En bild som visar Grafik, Teckensnitt, grafisk design, design&#10;&#10;AI-genererat innehåll kan vara felaktigt.">
            <a:extLst>
              <a:ext uri="{FF2B5EF4-FFF2-40B4-BE49-F238E27FC236}">
                <a16:creationId xmlns:a16="http://schemas.microsoft.com/office/drawing/2014/main" id="{2DA70910-55BF-03B1-0481-27E9DF75C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421745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ruta 4">
            <a:extLst>
              <a:ext uri="{FF2B5EF4-FFF2-40B4-BE49-F238E27FC236}">
                <a16:creationId xmlns:a16="http://schemas.microsoft.com/office/drawing/2014/main" id="{6961F662-3A67-4AA4-99A6-01BC59C939DE}"/>
              </a:ext>
            </a:extLst>
          </p:cNvPr>
          <p:cNvSpPr txBox="1"/>
          <p:nvPr/>
        </p:nvSpPr>
        <p:spPr>
          <a:xfrm>
            <a:off x="4167272" y="170481"/>
            <a:ext cx="7186527" cy="6368431"/>
          </a:xfrm>
          <a:prstGeom prst="rect">
            <a:avLst/>
          </a:prstGeom>
        </p:spPr>
        <p:txBody>
          <a:bodyPr vert="horz" lIns="91440" tIns="45720" rIns="91440" bIns="45720" rtlCol="0" anchor="ctr">
            <a:normAutofit/>
          </a:bodyPr>
          <a:lstStyle/>
          <a:p>
            <a:pPr>
              <a:lnSpc>
                <a:spcPct val="90000"/>
              </a:lnSpc>
              <a:spcAft>
                <a:spcPts val="600"/>
              </a:spcAft>
            </a:pPr>
            <a:r>
              <a:rPr lang="en-US" sz="1400" dirty="0"/>
              <a:t>🏛 </a:t>
            </a:r>
            <a:r>
              <a:rPr lang="en-US" sz="1600" dirty="0"/>
              <a:t>Elections and  Church Assembly</a:t>
            </a:r>
          </a:p>
          <a:p>
            <a:pPr indent="-228600">
              <a:lnSpc>
                <a:spcPct val="90000"/>
              </a:lnSpc>
              <a:spcAft>
                <a:spcPts val="600"/>
              </a:spcAft>
              <a:buFont typeface="Arial" panose="020B0604020202020204" pitchFamily="34" charset="0"/>
              <a:buChar char="•"/>
            </a:pPr>
            <a:r>
              <a:rPr lang="en-US" sz="1600" dirty="0"/>
              <a:t>Motions are submitted to the Church Assembly are both in favor for the interreligious work –and not.</a:t>
            </a:r>
          </a:p>
          <a:p>
            <a:pPr>
              <a:lnSpc>
                <a:spcPct val="90000"/>
              </a:lnSpc>
              <a:spcAft>
                <a:spcPts val="600"/>
              </a:spcAft>
            </a:pPr>
            <a:endParaRPr lang="en-US" sz="1600" dirty="0"/>
          </a:p>
          <a:p>
            <a:pPr>
              <a:lnSpc>
                <a:spcPct val="90000"/>
              </a:lnSpc>
              <a:spcAft>
                <a:spcPts val="600"/>
              </a:spcAft>
            </a:pPr>
            <a:r>
              <a:rPr lang="en-US" sz="1600" dirty="0"/>
              <a:t>🏞 Diocesan Level</a:t>
            </a:r>
          </a:p>
          <a:p>
            <a:pPr indent="-228600">
              <a:lnSpc>
                <a:spcPct val="90000"/>
              </a:lnSpc>
              <a:spcAft>
                <a:spcPts val="600"/>
              </a:spcAft>
              <a:buFont typeface="Arial" panose="020B0604020202020204" pitchFamily="34" charset="0"/>
              <a:buChar char="•"/>
            </a:pPr>
            <a:r>
              <a:rPr lang="en-US" sz="1600" dirty="0"/>
              <a:t>Cutbacks and re-prioritizations are taking place across several dioceses.</a:t>
            </a:r>
          </a:p>
          <a:p>
            <a:pPr indent="-228600">
              <a:lnSpc>
                <a:spcPct val="90000"/>
              </a:lnSpc>
              <a:spcAft>
                <a:spcPts val="600"/>
              </a:spcAft>
              <a:buFont typeface="Arial" panose="020B0604020202020204" pitchFamily="34" charset="0"/>
              <a:buChar char="•"/>
            </a:pPr>
            <a:r>
              <a:rPr lang="en-US" sz="1600" dirty="0"/>
              <a:t>Despite this, the Archbishop chooses to join the board of SIR.</a:t>
            </a:r>
          </a:p>
          <a:p>
            <a:pPr>
              <a:lnSpc>
                <a:spcPct val="90000"/>
              </a:lnSpc>
              <a:spcAft>
                <a:spcPts val="600"/>
              </a:spcAft>
            </a:pPr>
            <a:endParaRPr lang="en-US" sz="1600" dirty="0"/>
          </a:p>
          <a:p>
            <a:pPr>
              <a:lnSpc>
                <a:spcPct val="90000"/>
              </a:lnSpc>
              <a:spcAft>
                <a:spcPts val="600"/>
              </a:spcAft>
            </a:pPr>
            <a:r>
              <a:rPr lang="en-US" sz="1600" dirty="0">
                <a:solidFill>
                  <a:schemeClr val="accent3"/>
                </a:solidFill>
              </a:rPr>
              <a:t>🏘</a:t>
            </a:r>
            <a:r>
              <a:rPr lang="en-US" sz="1600" dirty="0"/>
              <a:t> Parish Level</a:t>
            </a:r>
          </a:p>
          <a:p>
            <a:pPr indent="-228600">
              <a:lnSpc>
                <a:spcPct val="90000"/>
              </a:lnSpc>
              <a:spcAft>
                <a:spcPts val="600"/>
              </a:spcAft>
              <a:buFont typeface="Arial" panose="020B0604020202020204" pitchFamily="34" charset="0"/>
              <a:buChar char="•"/>
            </a:pPr>
            <a:r>
              <a:rPr lang="en-US" sz="1600" dirty="0"/>
              <a:t>Some parishes and practitioners are being questioned in terms of their direction and activities.</a:t>
            </a:r>
          </a:p>
          <a:p>
            <a:pPr indent="-228600">
              <a:lnSpc>
                <a:spcPct val="90000"/>
              </a:lnSpc>
              <a:spcAft>
                <a:spcPts val="600"/>
              </a:spcAft>
              <a:buFont typeface="Arial" panose="020B0604020202020204" pitchFamily="34" charset="0"/>
              <a:buChar char="•"/>
            </a:pPr>
            <a:r>
              <a:rPr lang="en-US" sz="1600" dirty="0"/>
              <a:t>Others are finding new ways to collaborate and strengthen their community.</a:t>
            </a:r>
          </a:p>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1600" dirty="0"/>
              <a:t>🗣 Critics' Voice</a:t>
            </a:r>
          </a:p>
          <a:p>
            <a:pPr>
              <a:lnSpc>
                <a:spcPct val="90000"/>
              </a:lnSpc>
              <a:spcAft>
                <a:spcPts val="600"/>
              </a:spcAft>
            </a:pPr>
            <a:r>
              <a:rPr lang="en-US" sz="1600" dirty="0"/>
              <a:t>"We must be clear and not compromise our values."</a:t>
            </a:r>
            <a:br>
              <a:rPr lang="en-US" sz="1600" dirty="0"/>
            </a:br>
            <a:r>
              <a:rPr lang="en-US" sz="1600" dirty="0"/>
              <a:t>"We cannot trust the 'brotherhood'."</a:t>
            </a:r>
            <a:br>
              <a:rPr lang="en-US" sz="1600" dirty="0"/>
            </a:br>
            <a:r>
              <a:rPr lang="en-US" sz="1600" dirty="0"/>
              <a:t>"We should not mix religions.</a:t>
            </a:r>
          </a:p>
          <a:p>
            <a:pPr>
              <a:lnSpc>
                <a:spcPct val="90000"/>
              </a:lnSpc>
              <a:spcAft>
                <a:spcPts val="600"/>
              </a:spcAft>
            </a:pPr>
            <a:endParaRPr lang="en-US" sz="1600" dirty="0"/>
          </a:p>
          <a:p>
            <a:pPr>
              <a:lnSpc>
                <a:spcPct val="90000"/>
              </a:lnSpc>
              <a:spcAft>
                <a:spcPts val="600"/>
              </a:spcAft>
            </a:pPr>
            <a:r>
              <a:rPr lang="en-US" sz="1600" dirty="0"/>
              <a:t>🤝 Practitioners' Response</a:t>
            </a:r>
          </a:p>
          <a:p>
            <a:pPr indent="-228600">
              <a:lnSpc>
                <a:spcPct val="90000"/>
              </a:lnSpc>
              <a:spcAft>
                <a:spcPts val="600"/>
              </a:spcAft>
              <a:buFont typeface="Arial" panose="020B0604020202020204" pitchFamily="34" charset="0"/>
              <a:buChar char="•"/>
            </a:pPr>
            <a:r>
              <a:rPr lang="en-US" sz="1600" dirty="0"/>
              <a:t>"Everything changes, but we remain -and we have each other.“				</a:t>
            </a:r>
          </a:p>
          <a:p>
            <a:pPr indent="-228600">
              <a:lnSpc>
                <a:spcPct val="90000"/>
              </a:lnSpc>
              <a:spcAft>
                <a:spcPts val="600"/>
              </a:spcAft>
              <a:buFont typeface="Arial" panose="020B0604020202020204" pitchFamily="34" charset="0"/>
              <a:buChar char="•"/>
            </a:pPr>
            <a:endParaRPr lang="en-US" sz="1400" dirty="0"/>
          </a:p>
        </p:txBody>
      </p:sp>
      <p:pic>
        <p:nvPicPr>
          <p:cNvPr id="6" name="Bildobjekt 5" descr="En bild som visar Grafik, Teckensnitt, grafisk design, design&#10;&#10;AI-genererat innehåll kan vara felaktigt.">
            <a:extLst>
              <a:ext uri="{FF2B5EF4-FFF2-40B4-BE49-F238E27FC236}">
                <a16:creationId xmlns:a16="http://schemas.microsoft.com/office/drawing/2014/main" id="{0807E7DB-98EA-809E-A6F3-D536D1761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
        <p:nvSpPr>
          <p:cNvPr id="7" name="textruta 6">
            <a:extLst>
              <a:ext uri="{FF2B5EF4-FFF2-40B4-BE49-F238E27FC236}">
                <a16:creationId xmlns:a16="http://schemas.microsoft.com/office/drawing/2014/main" id="{8B074D82-199B-083A-2096-AEE6B7502CED}"/>
              </a:ext>
            </a:extLst>
          </p:cNvPr>
          <p:cNvSpPr txBox="1"/>
          <p:nvPr/>
        </p:nvSpPr>
        <p:spPr>
          <a:xfrm>
            <a:off x="558165" y="2185261"/>
            <a:ext cx="2402011" cy="1754326"/>
          </a:xfrm>
          <a:prstGeom prst="rect">
            <a:avLst/>
          </a:prstGeom>
          <a:noFill/>
        </p:spPr>
        <p:txBody>
          <a:bodyPr wrap="square" rtlCol="0">
            <a:spAutoFit/>
          </a:bodyPr>
          <a:lstStyle/>
          <a:p>
            <a:r>
              <a:rPr lang="sv-SE" sz="3600" dirty="0" err="1"/>
              <a:t>Multiple</a:t>
            </a:r>
            <a:r>
              <a:rPr lang="sv-SE" sz="3600" dirty="0"/>
              <a:t> </a:t>
            </a:r>
            <a:r>
              <a:rPr lang="sv-SE" sz="3600" dirty="0" err="1"/>
              <a:t>Truths</a:t>
            </a:r>
            <a:r>
              <a:rPr lang="sv-SE" sz="3600" dirty="0"/>
              <a:t> at </a:t>
            </a:r>
            <a:r>
              <a:rPr lang="sv-SE" sz="3600" dirty="0" err="1"/>
              <a:t>Once</a:t>
            </a:r>
            <a:endParaRPr lang="sv-SE" sz="3600" dirty="0"/>
          </a:p>
        </p:txBody>
      </p:sp>
    </p:spTree>
    <p:extLst>
      <p:ext uri="{BB962C8B-B14F-4D97-AF65-F5344CB8AC3E}">
        <p14:creationId xmlns:p14="http://schemas.microsoft.com/office/powerpoint/2010/main" val="2669950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ruta 2">
            <a:extLst>
              <a:ext uri="{FF2B5EF4-FFF2-40B4-BE49-F238E27FC236}">
                <a16:creationId xmlns:a16="http://schemas.microsoft.com/office/drawing/2014/main" id="{E75FD102-79A7-D8F2-ED82-557BD68217B0}"/>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200" dirty="0"/>
              <a:t>Humanity is being re-negotiated</a:t>
            </a:r>
          </a:p>
          <a:p>
            <a:pPr indent="-228600">
              <a:lnSpc>
                <a:spcPct val="90000"/>
              </a:lnSpc>
              <a:spcAft>
                <a:spcPts val="600"/>
              </a:spcAft>
              <a:buFont typeface="Arial" panose="020B0604020202020204" pitchFamily="34" charset="0"/>
              <a:buChar char="•"/>
            </a:pPr>
            <a:endParaRPr lang="en-US" sz="2200" dirty="0"/>
          </a:p>
          <a:p>
            <a:pPr indent="-228600">
              <a:lnSpc>
                <a:spcPct val="90000"/>
              </a:lnSpc>
              <a:spcAft>
                <a:spcPts val="600"/>
              </a:spcAft>
              <a:buFont typeface="Arial" panose="020B0604020202020204" pitchFamily="34" charset="0"/>
              <a:buChar char="•"/>
            </a:pPr>
            <a:r>
              <a:rPr lang="en-US" sz="2200" dirty="0"/>
              <a:t>The Church need to stand up when human dignity and rights are threatened</a:t>
            </a:r>
          </a:p>
        </p:txBody>
      </p:sp>
      <p:pic>
        <p:nvPicPr>
          <p:cNvPr id="2" name="Picture 2" descr="Kan vara en bild av text där det står ”FIRST THEY CAME FOR ITHE IMMIGRANTS AND SPOKE UP BECAUSE I THE REST OF ITHE GOD DAMN POEM”">
            <a:extLst>
              <a:ext uri="{FF2B5EF4-FFF2-40B4-BE49-F238E27FC236}">
                <a16:creationId xmlns:a16="http://schemas.microsoft.com/office/drawing/2014/main" id="{832E9737-5450-77F3-0909-ED8E80547E8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54103" y="640080"/>
            <a:ext cx="4504105" cy="5577840"/>
          </a:xfrm>
          <a:prstGeom prst="rect">
            <a:avLst/>
          </a:prstGeom>
          <a:solidFill>
            <a:srgbClr val="FFFFFF"/>
          </a:solidFill>
        </p:spPr>
      </p:pic>
      <p:pic>
        <p:nvPicPr>
          <p:cNvPr id="4" name="Bildobjekt 3" descr="En bild som visar Grafik, Teckensnitt, grafisk design, design&#10;&#10;AI-genererat innehåll kan vara felaktigt.">
            <a:extLst>
              <a:ext uri="{FF2B5EF4-FFF2-40B4-BE49-F238E27FC236}">
                <a16:creationId xmlns:a16="http://schemas.microsoft.com/office/drawing/2014/main" id="{3601A17A-80DC-EECB-407A-F2261A82D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590" y="371172"/>
            <a:ext cx="1271410" cy="659116"/>
          </a:xfrm>
          <a:prstGeom prst="rect">
            <a:avLst/>
          </a:prstGeom>
        </p:spPr>
      </p:pic>
      <p:pic>
        <p:nvPicPr>
          <p:cNvPr id="5" name="Bildobjekt 4" descr="En bild som visar Grafik, Teckensnitt, grafisk design, design&#10;&#10;AI-genererat innehåll kan vara felaktigt.">
            <a:extLst>
              <a:ext uri="{FF2B5EF4-FFF2-40B4-BE49-F238E27FC236}">
                <a16:creationId xmlns:a16="http://schemas.microsoft.com/office/drawing/2014/main" id="{37DD02CF-6BDA-3AF5-1E44-2532D8545F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3454168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ADA216DF-C268-4A25-A2DC-51E15F5500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ruta 2">
            <a:extLst>
              <a:ext uri="{FF2B5EF4-FFF2-40B4-BE49-F238E27FC236}">
                <a16:creationId xmlns:a16="http://schemas.microsoft.com/office/drawing/2014/main" id="{EEC3CD46-6918-AD03-19F3-71462F9CBC27}"/>
              </a:ext>
            </a:extLst>
          </p:cNvPr>
          <p:cNvSpPr txBox="1"/>
          <p:nvPr/>
        </p:nvSpPr>
        <p:spPr>
          <a:xfrm>
            <a:off x="638881" y="4474080"/>
            <a:ext cx="10909640" cy="1065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100">
                <a:latin typeface="+mj-lt"/>
                <a:ea typeface="+mj-ea"/>
                <a:cs typeface="+mj-cs"/>
              </a:rPr>
              <a:t>"How are questions and situations processed theologically?"</a:t>
            </a:r>
          </a:p>
        </p:txBody>
      </p:sp>
      <p:pic>
        <p:nvPicPr>
          <p:cNvPr id="1026" name="Picture 2" descr="Kan vara en bild av text där det står ”LIVING IN A World of Neighbours Activists and Academics in Conversation about Multi-Faith Refugee Relief edited by Ryszard Bobrowicz, Anna Hjälm, M and and Ulrich Schmiedel CHURCH OF SWEDEN RESEARCH SERIES VOL N UME 23”">
            <a:extLst>
              <a:ext uri="{FF2B5EF4-FFF2-40B4-BE49-F238E27FC236}">
                <a16:creationId xmlns:a16="http://schemas.microsoft.com/office/drawing/2014/main" id="{F21E5725-7AFC-F537-1965-6F2111BCEB8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2013" y="164592"/>
            <a:ext cx="2697662" cy="40873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tt ge plats för den andre? : Religionsdialog, ersättningsteologi och Muhammed s, en produkt från Nya Musik som utvecklar och engagerar människor i alla åldrar.">
            <a:extLst>
              <a:ext uri="{FF2B5EF4-FFF2-40B4-BE49-F238E27FC236}">
                <a16:creationId xmlns:a16="http://schemas.microsoft.com/office/drawing/2014/main" id="{4C07120C-EE62-75CB-D894-0E3276D56DA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478393" y="193356"/>
            <a:ext cx="2881594" cy="40873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CA65BBAF-3AE0-9C50-64BF-354FE0B0999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412700" y="342450"/>
            <a:ext cx="2891812" cy="4087368"/>
          </a:xfrm>
          <a:prstGeom prst="rect">
            <a:avLst/>
          </a:prstGeom>
          <a:noFill/>
          <a:extLst>
            <a:ext uri="{909E8E84-426E-40DD-AFC4-6F175D3DCCD1}">
              <a14:hiddenFill xmlns:a14="http://schemas.microsoft.com/office/drawing/2010/main">
                <a:solidFill>
                  <a:srgbClr val="FFFFFF"/>
                </a:solidFill>
              </a14:hiddenFill>
            </a:ext>
          </a:extLst>
        </p:spPr>
      </p:pic>
      <p:sp>
        <p:nvSpPr>
          <p:cNvPr id="3088" name="sketch line">
            <a:extLst>
              <a:ext uri="{FF2B5EF4-FFF2-40B4-BE49-F238E27FC236}">
                <a16:creationId xmlns:a16="http://schemas.microsoft.com/office/drawing/2014/main" id="{DE127D07-37F2-4FE3-9F47-F0CD6740D5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563476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objekt 1" descr="En bild som visar Grafik, Teckensnitt, grafisk design, design&#10;&#10;AI-genererat innehåll kan vara felaktigt.">
            <a:extLst>
              <a:ext uri="{FF2B5EF4-FFF2-40B4-BE49-F238E27FC236}">
                <a16:creationId xmlns:a16="http://schemas.microsoft.com/office/drawing/2014/main" id="{A6F137FB-DD40-FBF8-1823-4FA727A7FB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3285957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ruta 2">
            <a:extLst>
              <a:ext uri="{FF2B5EF4-FFF2-40B4-BE49-F238E27FC236}">
                <a16:creationId xmlns:a16="http://schemas.microsoft.com/office/drawing/2014/main" id="{60BBF505-35C7-B9D6-45DC-403616C66ABC}"/>
              </a:ext>
            </a:extLst>
          </p:cNvPr>
          <p:cNvSpPr txBox="1"/>
          <p:nvPr/>
        </p:nvSpPr>
        <p:spPr>
          <a:xfrm>
            <a:off x="630936" y="2807208"/>
            <a:ext cx="3429000" cy="3410712"/>
          </a:xfrm>
          <a:prstGeom prst="rect">
            <a:avLst/>
          </a:prstGeom>
        </p:spPr>
        <p:txBody>
          <a:bodyPr vert="horz" lIns="91440" tIns="45720" rIns="91440" bIns="45720" rtlCol="0" anchor="t">
            <a:normAutofit/>
          </a:bodyPr>
          <a:lstStyle/>
          <a:p>
            <a:pPr>
              <a:lnSpc>
                <a:spcPct val="90000"/>
              </a:lnSpc>
              <a:spcAft>
                <a:spcPts val="600"/>
              </a:spcAft>
            </a:pPr>
            <a:r>
              <a:rPr lang="en-US" sz="2200" b="1" dirty="0"/>
              <a:t>Through interreligious encounters..</a:t>
            </a:r>
          </a:p>
          <a:p>
            <a:pPr>
              <a:lnSpc>
                <a:spcPct val="90000"/>
              </a:lnSpc>
              <a:spcAft>
                <a:spcPts val="600"/>
              </a:spcAft>
            </a:pPr>
            <a:br>
              <a:rPr lang="en-US" sz="2200" b="1" dirty="0"/>
            </a:br>
            <a:r>
              <a:rPr lang="en-US" sz="2200" b="1" dirty="0"/>
              <a:t>“</a:t>
            </a:r>
            <a:r>
              <a:rPr lang="en-US" sz="2200" b="1" i="1" dirty="0"/>
              <a:t>I see my religion through different eyes- and</a:t>
            </a:r>
            <a:br>
              <a:rPr lang="en-US" sz="2200" b="1" i="1" dirty="0"/>
            </a:br>
            <a:r>
              <a:rPr lang="en-US" sz="2200" b="1" i="1" dirty="0"/>
              <a:t> I see how my religion is perceived through the eyes of others.”</a:t>
            </a:r>
          </a:p>
          <a:p>
            <a:pPr indent="-228600">
              <a:lnSpc>
                <a:spcPct val="90000"/>
              </a:lnSpc>
              <a:spcAft>
                <a:spcPts val="600"/>
              </a:spcAft>
              <a:buFont typeface="Arial" panose="020B0604020202020204" pitchFamily="34" charset="0"/>
              <a:buChar char="•"/>
            </a:pPr>
            <a:endParaRPr lang="en-US" sz="2200" dirty="0"/>
          </a:p>
        </p:txBody>
      </p:sp>
      <p:pic>
        <p:nvPicPr>
          <p:cNvPr id="1026" name="Picture 2">
            <a:extLst>
              <a:ext uri="{FF2B5EF4-FFF2-40B4-BE49-F238E27FC236}">
                <a16:creationId xmlns:a16="http://schemas.microsoft.com/office/drawing/2014/main" id="{98523A08-DA0E-C3F9-170A-D745890ECF4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654296" y="1124883"/>
            <a:ext cx="6903720" cy="4608233"/>
          </a:xfrm>
          <a:prstGeom prst="rect">
            <a:avLst/>
          </a:prstGeom>
          <a:noFill/>
          <a:extLst>
            <a:ext uri="{909E8E84-426E-40DD-AFC4-6F175D3DCCD1}">
              <a14:hiddenFill xmlns:a14="http://schemas.microsoft.com/office/drawing/2010/main">
                <a:solidFill>
                  <a:srgbClr val="FFFFFF"/>
                </a:solidFill>
              </a14:hiddenFill>
            </a:ext>
          </a:extLst>
        </p:spPr>
      </p:pic>
      <p:pic>
        <p:nvPicPr>
          <p:cNvPr id="2" name="Bildobjekt 1" descr="En bild som visar Grafik, Teckensnitt, grafisk design, design&#10;&#10;AI-genererat innehåll kan vara felaktigt.">
            <a:extLst>
              <a:ext uri="{FF2B5EF4-FFF2-40B4-BE49-F238E27FC236}">
                <a16:creationId xmlns:a16="http://schemas.microsoft.com/office/drawing/2014/main" id="{639EEE79-0075-F4D1-3D83-AB502F7C9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2809" y="5839578"/>
            <a:ext cx="1271410" cy="659116"/>
          </a:xfrm>
          <a:prstGeom prst="rect">
            <a:avLst/>
          </a:prstGeom>
        </p:spPr>
      </p:pic>
    </p:spTree>
    <p:extLst>
      <p:ext uri="{BB962C8B-B14F-4D97-AF65-F5344CB8AC3E}">
        <p14:creationId xmlns:p14="http://schemas.microsoft.com/office/powerpoint/2010/main" val="194183148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otalTime>1274</TotalTime>
  <Words>3380</Words>
  <Application>Microsoft Office PowerPoint</Application>
  <PresentationFormat>Bredbild</PresentationFormat>
  <Paragraphs>178</Paragraphs>
  <Slides>15</Slides>
  <Notes>15</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15</vt:i4>
      </vt:variant>
    </vt:vector>
  </HeadingPairs>
  <TitlesOfParts>
    <vt:vector size="19" baseType="lpstr">
      <vt:lpstr>Aptos</vt:lpstr>
      <vt:lpstr>Aptos Display</vt:lpstr>
      <vt:lpstr>Arial</vt:lpstr>
      <vt:lpstr>Office-tema</vt:lpstr>
      <vt:lpstr>-Kiitos, että saan tulla luoksenne puhumaan uskontojen rajat ylittävästä työstä.</vt:lpstr>
      <vt:lpstr>I will focus on three areas…</vt:lpstr>
      <vt:lpstr>Societal and Personal context</vt:lpstr>
      <vt:lpstr>Comparison Sweden–Finland</vt:lpstr>
      <vt:lpstr>PowerPoint-presentation</vt:lpstr>
      <vt:lpstr>The Interreligious Landscape in Sweden</vt:lpstr>
      <vt:lpstr>1. The Interfaith Council  of Sweden</vt:lpstr>
      <vt:lpstr>2. Local initiatives</vt:lpstr>
      <vt:lpstr>3. Youth engagement</vt:lpstr>
      <vt:lpstr>4. International</vt:lpstr>
      <vt:lpstr> Church of Sweden:</vt:lpstr>
      <vt:lpstr>PowerPoint-presentation</vt:lpstr>
      <vt:lpstr>PowerPoint-presentation</vt:lpstr>
      <vt:lpstr>PowerPoint-presentation</vt:lpstr>
      <vt:lpstr>PowerPoint-presentation</vt:lpstr>
    </vt:vector>
  </TitlesOfParts>
  <Company>Svenska Kyrkan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Kjellsdotter Rydinger</dc:creator>
  <cp:lastModifiedBy>Maria Kjellsdotter Rydinger</cp:lastModifiedBy>
  <cp:revision>3</cp:revision>
  <dcterms:created xsi:type="dcterms:W3CDTF">2025-11-03T14:43:08Z</dcterms:created>
  <dcterms:modified xsi:type="dcterms:W3CDTF">2025-11-12T07:58:27Z</dcterms:modified>
</cp:coreProperties>
</file>