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4663-34D1-42A5-B609-6FEB6B04C2A1}" type="datetimeFigureOut">
              <a:rPr lang="fi-FI" smtClean="0"/>
              <a:t>5.4.2017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9D7E-DDB1-4937-8CB2-55D775A771CE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Raamatun tutkimus </a:t>
            </a:r>
            <a:r>
              <a:rPr lang="fi-FI" smtClean="0"/>
              <a:t>ja </a:t>
            </a:r>
            <a:r>
              <a:rPr lang="fi-FI" smtClean="0"/>
              <a:t>vaikutus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319_to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89040"/>
            <a:ext cx="3038475" cy="2152650"/>
          </a:xfrm>
          <a:prstGeom prst="rect">
            <a:avLst/>
          </a:prstGeom>
        </p:spPr>
      </p:pic>
      <p:pic>
        <p:nvPicPr>
          <p:cNvPr id="5" name="Kuva 4" descr="tekstijakasi_327x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41529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Sanataide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esim. "Joka toiselle kuoppaa kaivaa, itse siihen lankeaa", "Työmies on palkkansa ansainnut", "Jobin posti" ja "Helmiä sioille".</a:t>
            </a:r>
          </a:p>
          <a:p>
            <a:r>
              <a:rPr lang="fi-FI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Raamatusta teemoja kirjailijoilla: Aleksis Kivi, Mika Waltari, Hannu Salama</a:t>
            </a:r>
          </a:p>
          <a:p>
            <a:r>
              <a:rPr lang="fi-F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Kristillisiä teemoja: </a:t>
            </a:r>
            <a:r>
              <a:rPr lang="fi-FI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Fedor</a:t>
            </a:r>
            <a:r>
              <a:rPr lang="fi-FI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Dostojevskin ja Leo Tolstoin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857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5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Elokuvat, teatteri ja TV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Raamattu on antanut aiheita elokuviin ja teatteriin.</a:t>
            </a:r>
          </a:p>
          <a:p>
            <a:r>
              <a:rPr lang="fi-FI" sz="2400" dirty="0" smtClean="0"/>
              <a:t>Vanhan testamentin henkilöistä useita elokuvia ja teatteriesityksiä</a:t>
            </a:r>
          </a:p>
          <a:p>
            <a:r>
              <a:rPr lang="fi-FI" sz="2400" dirty="0" smtClean="0"/>
              <a:t>Jeesus-aiheisia elokuvia </a:t>
            </a:r>
          </a:p>
          <a:p>
            <a:r>
              <a:rPr lang="fi-FI" sz="2400" dirty="0" smtClean="0"/>
              <a:t>Mm. TV-sarja Simpsonit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5" y="4134118"/>
            <a:ext cx="1957007" cy="233235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000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Elämänkulku ja nimistö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Ajanlasku alkaa Jeesuksen syntymästä</a:t>
            </a:r>
          </a:p>
          <a:p>
            <a:r>
              <a:rPr lang="fi-FI" sz="2400" dirty="0" smtClean="0"/>
              <a:t>Viikko on seitsemän päivää kuten luomisen päivät raamatussa</a:t>
            </a:r>
          </a:p>
          <a:p>
            <a:r>
              <a:rPr lang="fi-FI" sz="2400" dirty="0" smtClean="0"/>
              <a:t>Pyhäpäivät: sunnuntai, joulun ja pääsiäisen päivät, helluntai, juhannus</a:t>
            </a:r>
          </a:p>
          <a:p>
            <a:r>
              <a:rPr lang="fi-FI" sz="2400" dirty="0" smtClean="0"/>
              <a:t>Ristiäiset, konfirmaatio, avioliittoon vihkiminen, hautaus</a:t>
            </a:r>
          </a:p>
          <a:p>
            <a:r>
              <a:rPr lang="fi-FI" sz="2400" dirty="0" smtClean="0"/>
              <a:t>Etunimet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09449"/>
            <a:ext cx="4248472" cy="29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6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Lainsäädäntö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10-käskyä ja niiden selitykset nykyisten lakien pohjana</a:t>
            </a:r>
          </a:p>
          <a:p>
            <a:r>
              <a:rPr lang="fi-FI" b="0" i="0" dirty="0" smtClean="0">
                <a:solidFill>
                  <a:srgbClr val="000000"/>
                </a:solidFill>
                <a:effectLst/>
              </a:rPr>
              <a:t>Rakkauden kaksoiskäsky</a:t>
            </a:r>
          </a:p>
          <a:p>
            <a:r>
              <a:rPr lang="fi-FI" b="0" i="0" dirty="0" smtClean="0">
                <a:solidFill>
                  <a:srgbClr val="000000"/>
                </a:solidFill>
                <a:effectLst/>
              </a:rPr>
              <a:t>Kultainen sääntö</a:t>
            </a:r>
          </a:p>
          <a:p>
            <a:r>
              <a:rPr lang="fi-FI" b="0" i="0" dirty="0" smtClean="0">
                <a:solidFill>
                  <a:srgbClr val="000000"/>
                </a:solidFill>
                <a:effectLst/>
              </a:rPr>
              <a:t>tasa-arvo</a:t>
            </a:r>
          </a:p>
          <a:p>
            <a:r>
              <a:rPr lang="fi-FI" b="0" i="0" dirty="0" smtClean="0">
                <a:solidFill>
                  <a:srgbClr val="000000"/>
                </a:solidFill>
                <a:effectLst/>
              </a:rPr>
              <a:t>elämän kunnioitus</a:t>
            </a:r>
          </a:p>
          <a:p>
            <a:r>
              <a:rPr lang="fi-FI" b="0" i="0" dirty="0" smtClean="0">
                <a:solidFill>
                  <a:srgbClr val="000000"/>
                </a:solidFill>
                <a:effectLst/>
              </a:rPr>
              <a:t>lähimmäisen rakkaus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2852771" cy="35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1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Liput</a:t>
            </a:r>
            <a:endParaRPr lang="fi-FI" dirty="0"/>
          </a:p>
        </p:txBody>
      </p:sp>
      <p:pic>
        <p:nvPicPr>
          <p:cNvPr id="4" name="Sisällön paikkamerkki 3" descr="suomen_lippu-460x3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863719" cy="2160240"/>
          </a:xfrm>
        </p:spPr>
      </p:pic>
      <p:pic>
        <p:nvPicPr>
          <p:cNvPr id="5" name="Kuva 4" descr="Flag_of_Free_France_(1940-1944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1579104" cy="1052736"/>
          </a:xfrm>
          <a:prstGeom prst="rect">
            <a:avLst/>
          </a:prstGeom>
        </p:spPr>
      </p:pic>
      <p:pic>
        <p:nvPicPr>
          <p:cNvPr id="6" name="Kuva 5" descr="2000018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0"/>
            <a:ext cx="2051720" cy="2551362"/>
          </a:xfrm>
          <a:prstGeom prst="rect">
            <a:avLst/>
          </a:prstGeom>
        </p:spPr>
      </p:pic>
      <p:pic>
        <p:nvPicPr>
          <p:cNvPr id="8" name="Kuva 7" descr="Flags_of_the_Union_Ja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268761"/>
            <a:ext cx="2779721" cy="2160240"/>
          </a:xfrm>
          <a:prstGeom prst="rect">
            <a:avLst/>
          </a:prstGeom>
        </p:spPr>
      </p:pic>
      <p:pic>
        <p:nvPicPr>
          <p:cNvPr id="9" name="Kuva 8" descr="Georgi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88640"/>
            <a:ext cx="1472332" cy="980510"/>
          </a:xfrm>
          <a:prstGeom prst="rect">
            <a:avLst/>
          </a:prstGeom>
        </p:spPr>
      </p:pic>
      <p:pic>
        <p:nvPicPr>
          <p:cNvPr id="10" name="Kuva 9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7" y="3501009"/>
            <a:ext cx="1614586" cy="2016224"/>
          </a:xfrm>
          <a:prstGeom prst="rect">
            <a:avLst/>
          </a:prstGeom>
        </p:spPr>
      </p:pic>
      <p:pic>
        <p:nvPicPr>
          <p:cNvPr id="11" name="Kuva 10" descr="imag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2780928"/>
            <a:ext cx="2331343" cy="1551403"/>
          </a:xfrm>
          <a:prstGeom prst="rect">
            <a:avLst/>
          </a:prstGeom>
        </p:spPr>
      </p:pic>
      <p:pic>
        <p:nvPicPr>
          <p:cNvPr id="12" name="Kuva 11" descr="images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3645024"/>
            <a:ext cx="1617340" cy="1170121"/>
          </a:xfrm>
          <a:prstGeom prst="rect">
            <a:avLst/>
          </a:prstGeom>
        </p:spPr>
      </p:pic>
      <p:pic>
        <p:nvPicPr>
          <p:cNvPr id="13" name="Kuva 12" descr="lippu__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3645024"/>
            <a:ext cx="1220339" cy="835932"/>
          </a:xfrm>
          <a:prstGeom prst="rect">
            <a:avLst/>
          </a:prstGeom>
        </p:spPr>
      </p:pic>
      <p:pic>
        <p:nvPicPr>
          <p:cNvPr id="14" name="Kuva 13" descr="lippu_b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4008" y="4581128"/>
            <a:ext cx="3733800" cy="2057400"/>
          </a:xfrm>
          <a:prstGeom prst="rect">
            <a:avLst/>
          </a:prstGeom>
        </p:spPr>
      </p:pic>
      <p:pic>
        <p:nvPicPr>
          <p:cNvPr id="15" name="Kuva 14" descr="ahvenanmaan-lippu-55x90c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55776" y="4941168"/>
            <a:ext cx="1605161" cy="16051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fi-FI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Tieteellinen </a:t>
            </a:r>
            <a:r>
              <a:rPr lang="fi-FI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raamatuntutkimus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1947 </a:t>
            </a:r>
            <a:r>
              <a:rPr lang="fi-FI" sz="2400" dirty="0" err="1" smtClean="0"/>
              <a:t>Qumranin</a:t>
            </a:r>
            <a:r>
              <a:rPr lang="fi-FI" sz="2400" dirty="0" smtClean="0"/>
              <a:t> luolista beduiinipaimen löysi saviruukuista nahkaisia ja kuparisia kirjakääröjä</a:t>
            </a:r>
          </a:p>
          <a:p>
            <a:r>
              <a:rPr lang="fi-FI" sz="2400" dirty="0" smtClean="0"/>
              <a:t>Luolissa oli elänyt </a:t>
            </a:r>
            <a:r>
              <a:rPr lang="fi-FI" sz="2400" dirty="0" err="1" smtClean="0"/>
              <a:t>essealaisten</a:t>
            </a:r>
            <a:r>
              <a:rPr lang="fi-FI" sz="2400" dirty="0" smtClean="0"/>
              <a:t> askeettinen yhteisö Jeesuksen syntymän tienoilla</a:t>
            </a:r>
          </a:p>
          <a:p>
            <a:r>
              <a:rPr lang="fi-FI" sz="2400" dirty="0" smtClean="0"/>
              <a:t>Tekstit oli kirjoitettu 200 eKr. ja 70jKr. </a:t>
            </a:r>
            <a:r>
              <a:rPr lang="fi-FI" sz="2400" dirty="0"/>
              <a:t>v</a:t>
            </a:r>
            <a:r>
              <a:rPr lang="fi-FI" sz="2400" dirty="0" smtClean="0"/>
              <a:t>älisenä aikana.</a:t>
            </a:r>
          </a:p>
          <a:p>
            <a:r>
              <a:rPr lang="fi-FI" sz="2400" dirty="0" smtClean="0"/>
              <a:t>Tekstejä verrataan muihin teksteihin</a:t>
            </a:r>
          </a:p>
          <a:p>
            <a:r>
              <a:rPr lang="fi-FI" sz="2400" dirty="0" smtClean="0"/>
              <a:t>Ajankohta määritetään</a:t>
            </a:r>
          </a:p>
          <a:p>
            <a:pPr>
              <a:buNone/>
            </a:pPr>
            <a:r>
              <a:rPr lang="fi-FI" sz="2400" dirty="0" smtClean="0"/>
              <a:t> hiili 14 menetelmällä</a:t>
            </a: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422845" cy="23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Qumran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76" y="4464307"/>
            <a:ext cx="4000500" cy="2654300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22" y="3140722"/>
            <a:ext cx="3104312" cy="394112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7" y="705772"/>
            <a:ext cx="2164556" cy="15811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59" y="144054"/>
            <a:ext cx="3000375" cy="45339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50" y="1293033"/>
            <a:ext cx="1872725" cy="178446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" y="2934079"/>
            <a:ext cx="2175674" cy="21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Arkeologit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Arkeologit pyrkivät maata kaivamalla määrittämään ihmisten elämää esineistön perusteella</a:t>
            </a:r>
          </a:p>
          <a:p>
            <a:r>
              <a:rPr lang="fi-FI" sz="2400" dirty="0" smtClean="0"/>
              <a:t>Saviruukkuajoitus</a:t>
            </a:r>
          </a:p>
          <a:p>
            <a:r>
              <a:rPr lang="fi-FI" sz="2400" dirty="0" smtClean="0"/>
              <a:t>Rahat kertovat nimiä ja aikamääreitä</a:t>
            </a:r>
          </a:p>
          <a:p>
            <a:r>
              <a:rPr lang="fi-FI" sz="2400" dirty="0" smtClean="0"/>
              <a:t>Arkeologit selvittävät raamatun tapahtumien syntyyn vaikuttavat maailman tapahtumat</a:t>
            </a:r>
          </a:p>
          <a:p>
            <a:r>
              <a:rPr lang="fi-FI" sz="2400" dirty="0" smtClean="0"/>
              <a:t>Historiallinen konteksti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0" y="4125804"/>
            <a:ext cx="2730321" cy="273219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14" y="4151410"/>
            <a:ext cx="2810690" cy="27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Eksegetiikka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0" i="0" dirty="0" err="1" smtClean="0">
                <a:solidFill>
                  <a:srgbClr val="252525"/>
                </a:solidFill>
                <a:effectLst/>
                <a:latin typeface="Palatino Linotype" panose="02040502050505030304" pitchFamily="18" charset="0"/>
              </a:rPr>
              <a:t>ἐξηγέομ</a:t>
            </a:r>
            <a:r>
              <a:rPr lang="fi-FI" sz="2400" b="0" i="0" dirty="0" smtClean="0">
                <a:solidFill>
                  <a:srgbClr val="252525"/>
                </a:solidFill>
                <a:effectLst/>
                <a:latin typeface="Palatino Linotype" panose="02040502050505030304" pitchFamily="18" charset="0"/>
              </a:rPr>
              <a:t>αι</a:t>
            </a:r>
            <a:r>
              <a:rPr lang="fi-FI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2400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eksēgeomai -</a:t>
            </a:r>
            <a:r>
              <a:rPr lang="fi-FI" sz="2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johdattaa, selittää, kuvata yksityiskohtaisesti (kreikk.)</a:t>
            </a:r>
          </a:p>
          <a:p>
            <a:r>
              <a:rPr lang="fi-FI" sz="2400" dirty="0" smtClean="0"/>
              <a:t>Raamatunselitysoppi</a:t>
            </a:r>
          </a:p>
          <a:p>
            <a:r>
              <a:rPr lang="fi-FI" sz="2400" dirty="0" smtClean="0"/>
              <a:t>Pyrkii tulkitsemaan alkuperäistä tekstiä historian, yhteiskunnan ja kulttuurin taustaa vasten</a:t>
            </a:r>
          </a:p>
          <a:p>
            <a:r>
              <a:rPr lang="fi-FI" sz="2400" dirty="0" smtClean="0"/>
              <a:t>Mitä kirjoittaja on tekstillä tarkoittanut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98" y="3644722"/>
            <a:ext cx="1655784" cy="321327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18" y="4568826"/>
            <a:ext cx="2267938" cy="201227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59" y="4672583"/>
            <a:ext cx="2459865" cy="18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fi-FI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Raamatun </a:t>
            </a:r>
            <a:r>
              <a:rPr lang="fi-FI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kulttuurivaikutuksia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Raamatun ihmiskäsitys on vaikuttanut mm. YK:n ja Punaisen Ristin syntyyn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89" y="2471669"/>
            <a:ext cx="1542916" cy="205722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6" y="4528890"/>
            <a:ext cx="3287333" cy="188927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931755"/>
            <a:ext cx="1428750" cy="94297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60" y="4001295"/>
            <a:ext cx="2984880" cy="25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Kuvataide - arkkitehtuuri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Kirkkotaide, ikonit, freskot ja veistokset</a:t>
            </a:r>
          </a:p>
          <a:p>
            <a:r>
              <a:rPr lang="fi-FI" sz="2400" dirty="0" smtClean="0"/>
              <a:t>Michelangelo, Da Vinci, Dali, Rubens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5" y="4958366"/>
            <a:ext cx="2027049" cy="189963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4" y="2973833"/>
            <a:ext cx="1050836" cy="191706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6" y="3214978"/>
            <a:ext cx="1442168" cy="143477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66" y="5277550"/>
            <a:ext cx="703156" cy="126126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50" y="3012949"/>
            <a:ext cx="1197937" cy="212966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429000" cy="227076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14" y="4324050"/>
            <a:ext cx="1095620" cy="219343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38" y="4351717"/>
            <a:ext cx="2761710" cy="21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Vatikaanin </a:t>
            </a:r>
            <a:r>
              <a:rPr lang="fi-FI" dirty="0" err="1" smtClean="0"/>
              <a:t>Sikstuksen</a:t>
            </a:r>
            <a:r>
              <a:rPr lang="fi-FI" dirty="0" smtClean="0"/>
              <a:t> kappeli (Michelangelo)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" y="2327901"/>
            <a:ext cx="4877519" cy="435133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40" y="2428440"/>
            <a:ext cx="4248515" cy="41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Säveltaide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Psalmit virsien pohjana koraaleiksi</a:t>
            </a:r>
          </a:p>
          <a:p>
            <a:r>
              <a:rPr lang="fi-FI" sz="2400" dirty="0" smtClean="0"/>
              <a:t>Oratoriot, passiot, kantaatit</a:t>
            </a:r>
          </a:p>
          <a:p>
            <a:r>
              <a:rPr lang="fi-FI" sz="2400" dirty="0" smtClean="0"/>
              <a:t>Bach, Händel, Beethoven, Sibelius</a:t>
            </a:r>
          </a:p>
          <a:p>
            <a:r>
              <a:rPr lang="fi-FI" sz="2400" dirty="0" smtClean="0"/>
              <a:t>Negrospirituaalit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80" y="365125"/>
            <a:ext cx="3157883" cy="573075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54" y="4001294"/>
            <a:ext cx="2762071" cy="24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259</Words>
  <Application>Microsoft Office PowerPoint</Application>
  <PresentationFormat>Näytössä katseltava diaesitys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Palatino Linotype</vt:lpstr>
      <vt:lpstr>Office-teema</vt:lpstr>
      <vt:lpstr>Raamatun tutkimus ja vaikutus</vt:lpstr>
      <vt:lpstr>Tieteellinen raamatuntutkimus</vt:lpstr>
      <vt:lpstr>Qumran</vt:lpstr>
      <vt:lpstr>Arkeologit</vt:lpstr>
      <vt:lpstr>Eksegetiikka</vt:lpstr>
      <vt:lpstr>Raamatun kulttuurivaikutuksia</vt:lpstr>
      <vt:lpstr>Kuvataide - arkkitehtuuri</vt:lpstr>
      <vt:lpstr>Vatikaanin Sikstuksen kappeli (Michelangelo)</vt:lpstr>
      <vt:lpstr>Säveltaide</vt:lpstr>
      <vt:lpstr>Sanataide</vt:lpstr>
      <vt:lpstr>Elokuvat, teatteri ja TV</vt:lpstr>
      <vt:lpstr>Elämänkulku ja nimistö</vt:lpstr>
      <vt:lpstr>Lainsäädäntö</vt:lpstr>
      <vt:lpstr>Liput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Raamatun tutkimus ja vaokutus</dc:title>
  <dc:creator>Anna</dc:creator>
  <cp:lastModifiedBy>Pielavesi</cp:lastModifiedBy>
  <cp:revision>3</cp:revision>
  <dcterms:created xsi:type="dcterms:W3CDTF">2017-04-03T16:04:31Z</dcterms:created>
  <dcterms:modified xsi:type="dcterms:W3CDTF">2017-04-05T11:19:17Z</dcterms:modified>
</cp:coreProperties>
</file>