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6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13716000" cx="24384000"/>
  <p:notesSz cx="6794500" cy="9931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i-FI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0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1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7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8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9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Mukautettu asettelu">
  <p:cSld name="9_Mukautettu asettelu">
    <p:bg>
      <p:bgPr>
        <a:solidFill>
          <a:schemeClr val="dk2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b="1" sz="9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body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b="1" sz="6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2" type="body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Image Half Full">
  <p:cSld name="18_Image Half Full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/>
          <p:nvPr>
            <p:ph idx="2" type="pic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Mukautettu asettelu">
  <p:cSld name="7_Mukautettu asettelu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Image Half Full">
  <p:cSld name="4_Image Half Full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2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Image Half Full">
  <p:cSld name="8_Image Half Full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>
            <p:ph idx="2" type="pic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6"/>
          <p:cNvSpPr txBox="1"/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Image Half Full">
  <p:cSld name="17_Image Half Full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/>
          <p:nvPr>
            <p:ph idx="2" type="pic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7"/>
          <p:cNvSpPr/>
          <p:nvPr>
            <p:ph idx="4" type="pic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7"/>
          <p:cNvSpPr txBox="1"/>
          <p:nvPr>
            <p:ph idx="5" type="body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7"/>
          <p:cNvSpPr/>
          <p:nvPr>
            <p:ph idx="6" type="pic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7"/>
          <p:cNvSpPr txBox="1"/>
          <p:nvPr>
            <p:ph idx="11" type="ftr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Image Half Full">
  <p:cSld name="14_Image Half Full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8"/>
          <p:cNvSpPr txBox="1"/>
          <p:nvPr>
            <p:ph idx="1" type="body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8"/>
          <p:cNvSpPr/>
          <p:nvPr>
            <p:ph idx="2" type="pic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8"/>
          <p:cNvSpPr txBox="1"/>
          <p:nvPr>
            <p:ph idx="3" type="body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8"/>
          <p:cNvSpPr/>
          <p:nvPr>
            <p:ph idx="4" type="pic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"/>
          <p:cNvSpPr txBox="1"/>
          <p:nvPr>
            <p:ph idx="5" type="body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8"/>
          <p:cNvSpPr/>
          <p:nvPr>
            <p:ph idx="6" type="pic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8"/>
          <p:cNvSpPr txBox="1"/>
          <p:nvPr>
            <p:ph idx="7" type="body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8"/>
          <p:cNvSpPr/>
          <p:nvPr>
            <p:ph idx="8" type="pic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8"/>
          <p:cNvSpPr txBox="1"/>
          <p:nvPr>
            <p:ph idx="11" type="ftr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Image Half Full">
  <p:cSld name="22_Image Half Full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9"/>
          <p:cNvSpPr txBox="1"/>
          <p:nvPr>
            <p:ph idx="1" type="body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2" type="body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3" type="body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4" type="body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77" name="Google Shape;77;p9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9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" name="Google Shape;79;p9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9"/>
          <p:cNvSpPr txBox="1"/>
          <p:nvPr>
            <p:ph idx="11" type="ftr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b="0" i="0" sz="88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b="0" i="0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80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3663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/>
          <p:nvPr>
            <p:ph type="title"/>
          </p:nvPr>
        </p:nvSpPr>
        <p:spPr>
          <a:xfrm>
            <a:off x="1649506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4. Kristillinen yhtenäiskulttuuri</a:t>
            </a:r>
            <a:br>
              <a:rPr lang="fi-FI"/>
            </a:br>
            <a:br>
              <a:rPr lang="fi-FI"/>
            </a:br>
            <a:r>
              <a:rPr lang="fi-FI"/>
              <a:t>GOOTTILAINEN KIRKKOARKKITEHTUURI</a:t>
            </a:r>
            <a:endParaRPr/>
          </a:p>
        </p:txBody>
      </p:sp>
      <p:sp>
        <p:nvSpPr>
          <p:cNvPr id="86" name="Google Shape;86;p10"/>
          <p:cNvSpPr txBox="1"/>
          <p:nvPr>
            <p:ph idx="2" type="body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4</a:t>
            </a:r>
            <a:endParaRPr/>
          </a:p>
        </p:txBody>
      </p:sp>
      <p:sp>
        <p:nvSpPr>
          <p:cNvPr id="87" name="Google Shape;87;p10"/>
          <p:cNvSpPr txBox="1"/>
          <p:nvPr>
            <p:ph idx="1" type="body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Forum Historia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/>
          <p:nvPr>
            <p:ph idx="1" type="body"/>
          </p:nvPr>
        </p:nvSpPr>
        <p:spPr>
          <a:xfrm>
            <a:off x="1621944" y="3160738"/>
            <a:ext cx="10028190" cy="9170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/>
              <a:buNone/>
            </a:pPr>
            <a:r>
              <a:rPr lang="fi-FI" sz="5600">
                <a:solidFill>
                  <a:srgbClr val="000000"/>
                </a:solidFill>
              </a:rPr>
              <a:t>Mitä romaanisen arkkitehtuurin piirteitä rakennuksessa on?</a:t>
            </a:r>
            <a:endParaRPr b="0" i="0" u="none" strike="noStrike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fi-FI" sz="2500"/>
              <a:t>Kuva: AdobeStock.</a:t>
            </a:r>
            <a:endParaRPr/>
          </a:p>
        </p:txBody>
      </p:sp>
      <p:pic>
        <p:nvPicPr>
          <p:cNvPr id="158" name="Google Shape;158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820" l="0" r="0" t="9820"/>
          <a:stretch/>
        </p:blipFill>
        <p:spPr>
          <a:xfrm>
            <a:off x="13462000" y="0"/>
            <a:ext cx="113792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60" name="Google Shape;160;p19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Forum historia 4, Luku 4</a:t>
            </a:r>
            <a:endParaRPr/>
          </a:p>
        </p:txBody>
      </p:sp>
      <p:sp>
        <p:nvSpPr>
          <p:cNvPr id="161" name="Google Shape;161;p19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Romaaninen kirkkoarkkitehtuuri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>
            <p:ph idx="1" type="body"/>
          </p:nvPr>
        </p:nvSpPr>
        <p:spPr>
          <a:xfrm>
            <a:off x="1621944" y="3160738"/>
            <a:ext cx="10028190" cy="9170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/>
              <a:buNone/>
            </a:pPr>
            <a:r>
              <a:rPr lang="fi-FI" sz="5600">
                <a:solidFill>
                  <a:srgbClr val="000000"/>
                </a:solidFill>
              </a:rPr>
              <a:t>Romaanisen arkkitehtuurin piirteitä: </a:t>
            </a:r>
            <a:endParaRPr/>
          </a:p>
          <a:p>
            <a:pPr indent="-685800" lvl="0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Rakennus on linnamainen.</a:t>
            </a:r>
            <a:endParaRPr/>
          </a:p>
          <a:p>
            <a:pPr indent="-685800" lvl="0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Seinät ovat jykevät.</a:t>
            </a:r>
            <a:endParaRPr/>
          </a:p>
          <a:p>
            <a:pPr indent="-685800" lvl="0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Torni on nelikulmainen.</a:t>
            </a:r>
            <a:endParaRPr/>
          </a:p>
          <a:p>
            <a:pPr indent="-685800" lvl="0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Ikkunoissa on pyörökaaret.</a:t>
            </a:r>
            <a:endParaRPr/>
          </a:p>
          <a:p>
            <a:pPr indent="-685800" lvl="0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Ikkunoita on vähän, ja ne ovat pieniä.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</a:pPr>
            <a:r>
              <a:t/>
            </a:r>
            <a:endParaRPr sz="56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</a:pPr>
            <a:r>
              <a:t/>
            </a:r>
            <a:endParaRPr sz="56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fi-FI" sz="2500"/>
              <a:t>Kuva: AdobeStock.</a:t>
            </a:r>
            <a:endParaRPr/>
          </a:p>
        </p:txBody>
      </p:sp>
      <p:pic>
        <p:nvPicPr>
          <p:cNvPr id="167" name="Google Shape;167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820" l="0" r="0" t="9820"/>
          <a:stretch/>
        </p:blipFill>
        <p:spPr>
          <a:xfrm>
            <a:off x="13462000" y="0"/>
            <a:ext cx="113792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69" name="Google Shape;169;p20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Forum historia 4, Luku 4</a:t>
            </a:r>
            <a:endParaRPr/>
          </a:p>
        </p:txBody>
      </p:sp>
      <p:sp>
        <p:nvSpPr>
          <p:cNvPr id="170" name="Google Shape;170;p20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Romaaninen kirkkoarkkitehtuuri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/>
          <p:nvPr>
            <p:ph idx="1" type="body"/>
          </p:nvPr>
        </p:nvSpPr>
        <p:spPr>
          <a:xfrm>
            <a:off x="1621944" y="3160738"/>
            <a:ext cx="10028190" cy="9170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b="0" i="0" lang="fi-FI" sz="5600" u="none" strike="noStrike">
                <a:solidFill>
                  <a:srgbClr val="000000"/>
                </a:solidFill>
              </a:rPr>
              <a:t>Chartresin katedraali 1200-luvun alusta on goottilaisen tyylin esikuva.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</a:pPr>
            <a:r>
              <a:t/>
            </a:r>
            <a:endParaRPr b="0" i="0" sz="5600" u="none" strike="noStrike">
              <a:solidFill>
                <a:srgbClr val="000000"/>
              </a:solidFill>
            </a:endParaRPr>
          </a:p>
          <a:p>
            <a:pPr indent="-685800" lvl="0" marL="812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b="0" i="0" lang="fi-FI" sz="5600" u="none" strike="noStrike">
                <a:solidFill>
                  <a:srgbClr val="000000"/>
                </a:solidFill>
              </a:rPr>
              <a:t>Sen tornit ovat teräväkärkiset</a:t>
            </a:r>
            <a:r>
              <a:rPr b="0" i="0" lang="fi-FI" u="none" strike="noStrike">
                <a:solidFill>
                  <a:srgbClr val="000000"/>
                </a:solidFill>
              </a:rPr>
              <a:t>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fi-FI" sz="2500"/>
              <a:t>Kuva: AdobeStock.</a:t>
            </a:r>
            <a:endParaRPr/>
          </a:p>
        </p:txBody>
      </p:sp>
      <p:pic>
        <p:nvPicPr>
          <p:cNvPr id="93" name="Google Shape;93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318" l="0" r="0" t="6319"/>
          <a:stretch/>
        </p:blipFill>
        <p:spPr>
          <a:xfrm>
            <a:off x="13462000" y="0"/>
            <a:ext cx="11379200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1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95" name="Google Shape;95;p11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Forum historia 4, Luku 4</a:t>
            </a:r>
            <a:endParaRPr/>
          </a:p>
        </p:txBody>
      </p:sp>
      <p:sp>
        <p:nvSpPr>
          <p:cNvPr id="96" name="Google Shape;96;p11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Goottilainen kirkkoarkkitehtuuri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/>
          <p:nvPr>
            <p:ph idx="1" type="body"/>
          </p:nvPr>
        </p:nvSpPr>
        <p:spPr>
          <a:xfrm>
            <a:off x="1621944" y="933450"/>
            <a:ext cx="9689523" cy="11322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b="0" i="0" lang="fi-FI" sz="5600" u="none" strike="noStrike">
                <a:solidFill>
                  <a:srgbClr val="000000"/>
                </a:solidFill>
              </a:rPr>
              <a:t>Pyhän Mikaelin goottilainen  katedraali Brysselissä on 1200-luvulta.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</a:pPr>
            <a:r>
              <a:t/>
            </a:r>
            <a:endParaRPr b="0" i="0" sz="5600" u="none" strike="noStrike">
              <a:solidFill>
                <a:srgbClr val="000000"/>
              </a:solidFill>
            </a:endParaRPr>
          </a:p>
          <a:p>
            <a:pPr indent="-685800" lvl="0" marL="812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b="0" i="0" lang="fi-FI" sz="5600" u="none" strike="noStrike">
                <a:solidFill>
                  <a:srgbClr val="000000"/>
                </a:solidFill>
              </a:rPr>
              <a:t>Sen tornit ovat tylpät.</a:t>
            </a:r>
            <a:endParaRPr b="0" i="0" u="none" strike="noStrike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fi-FI" sz="2500"/>
              <a:t>Kuva: AdobeStock.</a:t>
            </a:r>
            <a:endParaRPr/>
          </a:p>
        </p:txBody>
      </p:sp>
      <p:sp>
        <p:nvSpPr>
          <p:cNvPr id="102" name="Google Shape;102;p12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3" name="Google Shape;103;p12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Forum historia 4, Luku 4</a:t>
            </a:r>
            <a:endParaRPr/>
          </a:p>
        </p:txBody>
      </p:sp>
      <p:pic>
        <p:nvPicPr>
          <p:cNvPr descr="Kuva, joka sisältää kohteen rakennus, taivas, ulko, kirkko&#10;&#10;Kuvaus luotu automaattisesti" id="104" name="Google Shape;10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58777" y="0"/>
            <a:ext cx="914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/>
          <p:nvPr>
            <p:ph idx="1" type="body"/>
          </p:nvPr>
        </p:nvSpPr>
        <p:spPr>
          <a:xfrm>
            <a:off x="1621944" y="933450"/>
            <a:ext cx="9689523" cy="113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02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</a:pPr>
            <a:r>
              <a:t/>
            </a:r>
            <a:endParaRPr b="0" i="0" sz="5600" u="none" strike="noStrike">
              <a:solidFill>
                <a:srgbClr val="000000"/>
              </a:solidFill>
            </a:endParaRPr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b="0" i="0" lang="fi-FI" sz="5600" u="none" strike="noStrike">
                <a:solidFill>
                  <a:srgbClr val="000000"/>
                </a:solidFill>
              </a:rPr>
              <a:t>Pariisin Notre Damen katedraalin (1163-1345) julkisivua hallitsee suuri ruusuikkuna.</a:t>
            </a:r>
            <a:endParaRPr b="0" i="0" u="none" strike="noStrike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fi-FI" sz="2500"/>
              <a:t>Kuva: AdobeStock.</a:t>
            </a:r>
            <a:endParaRPr/>
          </a:p>
        </p:txBody>
      </p:sp>
      <p:sp>
        <p:nvSpPr>
          <p:cNvPr id="110" name="Google Shape;110;p13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11" name="Google Shape;111;p13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Forum historia 4, Luku 4</a:t>
            </a:r>
            <a:endParaRPr/>
          </a:p>
        </p:txBody>
      </p:sp>
      <p:pic>
        <p:nvPicPr>
          <p:cNvPr id="112" name="Google Shape;11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90831" y="0"/>
            <a:ext cx="9411946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/>
          <p:nvPr>
            <p:ph idx="1" type="body"/>
          </p:nvPr>
        </p:nvSpPr>
        <p:spPr>
          <a:xfrm>
            <a:off x="1621944" y="933450"/>
            <a:ext cx="9689523" cy="113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02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</a:pPr>
            <a:r>
              <a:t/>
            </a:r>
            <a:endParaRPr b="0" i="0" sz="5600" u="none" strike="noStrike">
              <a:solidFill>
                <a:srgbClr val="000000"/>
              </a:solidFill>
            </a:endParaRPr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b="0" i="0" lang="fi-FI" sz="5600" u="none" strike="noStrike">
                <a:solidFill>
                  <a:srgbClr val="000000"/>
                </a:solidFill>
              </a:rPr>
              <a:t>Notre Damen rakenteesta erottuvat goottilaiselle arkkitehtuurille tyypilliset tukikaaret, jotka tukevat seinärakenteita.</a:t>
            </a:r>
            <a:endParaRPr b="0" i="0" u="none" strike="noStrike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fi-FI" sz="2500"/>
              <a:t>Kuva: AdobeStock.</a:t>
            </a:r>
            <a:endParaRPr/>
          </a:p>
        </p:txBody>
      </p:sp>
      <p:sp>
        <p:nvSpPr>
          <p:cNvPr id="118" name="Google Shape;118;p14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19" name="Google Shape;119;p14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Forum historia 4, Luku 4</a:t>
            </a:r>
            <a:endParaRPr/>
          </a:p>
        </p:txBody>
      </p:sp>
      <p:pic>
        <p:nvPicPr>
          <p:cNvPr id="120" name="Google Shape;12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54492" y="0"/>
            <a:ext cx="9084623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/>
          <p:nvPr>
            <p:ph idx="1" type="body"/>
          </p:nvPr>
        </p:nvSpPr>
        <p:spPr>
          <a:xfrm>
            <a:off x="1621944" y="933450"/>
            <a:ext cx="9689523" cy="113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02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</a:pPr>
            <a:r>
              <a:t/>
            </a:r>
            <a:endParaRPr b="0" i="0" sz="5600" u="none" strike="noStrike">
              <a:solidFill>
                <a:srgbClr val="000000"/>
              </a:solidFill>
            </a:endParaRPr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b="0" i="0" lang="fi-FI" sz="5600" u="none" strike="noStrike">
                <a:solidFill>
                  <a:srgbClr val="000000"/>
                </a:solidFill>
              </a:rPr>
              <a:t>Notre Damen sisätilat nousevat korkealle. Niissä käytetty rakenne on nimeltään ruodeholvi.</a:t>
            </a:r>
            <a:endParaRPr b="0" i="0" u="none" strike="noStrike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fi-FI" sz="2500"/>
              <a:t>Kuva: AdobeStock.</a:t>
            </a:r>
            <a:endParaRPr/>
          </a:p>
        </p:txBody>
      </p:sp>
      <p:sp>
        <p:nvSpPr>
          <p:cNvPr id="126" name="Google Shape;126;p15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7" name="Google Shape;127;p15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Forum historia 4, Luku 4</a:t>
            </a:r>
            <a:endParaRPr/>
          </a:p>
        </p:txBody>
      </p:sp>
      <p:pic>
        <p:nvPicPr>
          <p:cNvPr id="128" name="Google Shape;12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59640" y="0"/>
            <a:ext cx="1202436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/>
          <p:nvPr>
            <p:ph idx="1" type="body"/>
          </p:nvPr>
        </p:nvSpPr>
        <p:spPr>
          <a:xfrm>
            <a:off x="1621944" y="933450"/>
            <a:ext cx="9689523" cy="10627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431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6000" u="none" strike="noStrike">
              <a:solidFill>
                <a:srgbClr val="000000"/>
              </a:solidFill>
            </a:endParaRPr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i-FI" sz="22400" u="none" strike="noStrike">
                <a:solidFill>
                  <a:srgbClr val="000000"/>
                </a:solidFill>
              </a:rPr>
              <a:t>Lasimaalaukset ovat tärkeä osa katedraaleja. Niiden tarkoitus oli opettaa kansalle Raamatun kertomuksia.</a:t>
            </a:r>
            <a:endParaRPr/>
          </a:p>
          <a:p>
            <a:pPr indent="-471487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3500" u="none" strike="noStrike">
              <a:solidFill>
                <a:srgbClr val="000000"/>
              </a:solidFill>
            </a:endParaRPr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i-FI" sz="22400" u="none" strike="noStrike">
                <a:solidFill>
                  <a:srgbClr val="000000"/>
                </a:solidFill>
              </a:rPr>
              <a:t>Lasimaalauksia on yleensä koko seinän alalla.</a:t>
            </a:r>
            <a:endParaRPr/>
          </a:p>
          <a:p>
            <a:pPr indent="-431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6000">
              <a:solidFill>
                <a:srgbClr val="000000"/>
              </a:solidFill>
            </a:endParaRPr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22400">
                <a:solidFill>
                  <a:srgbClr val="000000"/>
                </a:solidFill>
              </a:rPr>
              <a:t>Ruusuikkuna on yksi goottilaisen tyylin tunnusmerkki.</a:t>
            </a:r>
            <a:endParaRPr/>
          </a:p>
          <a:p>
            <a:pPr indent="-471487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3500"/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fi-FI" sz="22400"/>
              <a:t>Auringonvalo saa lasimaalaukset elämään</a:t>
            </a:r>
            <a:r>
              <a:rPr lang="fi-FI" sz="13500"/>
              <a:t>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i-FI" sz="7700"/>
              <a:t>Kuva: AdobeStock.</a:t>
            </a:r>
            <a:endParaRPr/>
          </a:p>
        </p:txBody>
      </p:sp>
      <p:sp>
        <p:nvSpPr>
          <p:cNvPr id="134" name="Google Shape;134;p16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5" name="Google Shape;135;p16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Forum historia 4, Luku 4</a:t>
            </a:r>
            <a:endParaRPr/>
          </a:p>
        </p:txBody>
      </p:sp>
      <p:pic>
        <p:nvPicPr>
          <p:cNvPr id="136" name="Google Shape;13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0" y="0"/>
            <a:ext cx="914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/>
          <p:nvPr>
            <p:ph idx="1" type="body"/>
          </p:nvPr>
        </p:nvSpPr>
        <p:spPr>
          <a:xfrm>
            <a:off x="1621944" y="933450"/>
            <a:ext cx="9689523" cy="10627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i-FI" sz="5600" u="none" strike="noStrike">
                <a:solidFill>
                  <a:srgbClr val="000000"/>
                </a:solidFill>
              </a:rPr>
              <a:t>Suippokaaret ikkunoiden ja ovien yläosissa kuuluvat myös goottilaiseen tyyliin.</a:t>
            </a:r>
            <a:endParaRPr/>
          </a:p>
          <a:p>
            <a:pPr indent="-356869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5600"/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fi-FI" sz="5600"/>
              <a:t>Koristeellisuutta on paljon.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i-FI" sz="2500"/>
              <a:t>Kuva: AdobeStock.</a:t>
            </a:r>
            <a:endParaRPr/>
          </a:p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43" name="Google Shape;143;p17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Forum historia 4, Luku 4</a:t>
            </a:r>
            <a:endParaRPr/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69697" y="0"/>
            <a:ext cx="9014303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8"/>
          <p:cNvSpPr txBox="1"/>
          <p:nvPr>
            <p:ph idx="1" type="body"/>
          </p:nvPr>
        </p:nvSpPr>
        <p:spPr>
          <a:xfrm>
            <a:off x="1621944" y="933450"/>
            <a:ext cx="9689523" cy="10627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b="0" i="0" lang="fi-FI" sz="5600" u="none" strike="noStrike">
                <a:solidFill>
                  <a:srgbClr val="000000"/>
                </a:solidFill>
              </a:rPr>
              <a:t>Notre Damen julkisivuja koristavat paholaispatsaat.</a:t>
            </a:r>
            <a:endParaRPr/>
          </a:p>
          <a:p>
            <a:pPr indent="-3302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</a:pPr>
            <a:r>
              <a:t/>
            </a:r>
            <a:endParaRPr sz="56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fi-FI" sz="2500"/>
              <a:t>Kuva: AdobeStock.</a:t>
            </a:r>
            <a:endParaRPr/>
          </a:p>
        </p:txBody>
      </p:sp>
      <p:sp>
        <p:nvSpPr>
          <p:cNvPr id="150" name="Google Shape;150;p18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51" name="Google Shape;151;p18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Forum historia 4, Luku 4</a:t>
            </a:r>
            <a:endParaRPr/>
          </a:p>
        </p:txBody>
      </p:sp>
      <p:pic>
        <p:nvPicPr>
          <p:cNvPr id="152" name="Google Shape;15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27002" y="35380"/>
            <a:ext cx="10456998" cy="13680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