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9" r:id="rId2"/>
    <p:sldId id="279" r:id="rId3"/>
    <p:sldId id="276" r:id="rId4"/>
    <p:sldId id="258" r:id="rId5"/>
    <p:sldId id="259" r:id="rId6"/>
    <p:sldId id="277" r:id="rId7"/>
    <p:sldId id="278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Vaalea tyyli 2 - Korostu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Vaalea tyyli 2 - Korostu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16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66" y="60"/>
      </p:cViewPr>
      <p:guideLst>
        <p:guide orient="horz" pos="2160"/>
        <p:guide pos="38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3100F-4AE9-44C9-A45A-5A42D617BB1A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71D01-C223-4CC0-B1D1-0AE7B3B983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432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46871" y="1122363"/>
            <a:ext cx="6858000" cy="2387600"/>
          </a:xfrm>
        </p:spPr>
        <p:txBody>
          <a:bodyPr>
            <a:normAutofit/>
          </a:bodyPr>
          <a:lstStyle/>
          <a:p>
            <a:r>
              <a:rPr lang="fi-FI" sz="5400" b="1" dirty="0" smtClean="0"/>
              <a:t>2. Psykologisen tiedon muodostuminen</a:t>
            </a:r>
            <a:endParaRPr lang="fi-FI" sz="54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18-27)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58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209295"/>
            <a:ext cx="7886700" cy="1325563"/>
          </a:xfrm>
        </p:spPr>
        <p:txBody>
          <a:bodyPr/>
          <a:lstStyle/>
          <a:p>
            <a:r>
              <a:rPr lang="fi-FI" b="1" dirty="0" smtClean="0"/>
              <a:t>Tieto</a:t>
            </a:r>
            <a:endParaRPr lang="fi-FI" b="1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152716"/>
              </p:ext>
            </p:extLst>
          </p:nvPr>
        </p:nvGraphicFramePr>
        <p:xfrm>
          <a:off x="628650" y="1554480"/>
          <a:ext cx="7886700" cy="42062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943350"/>
                <a:gridCol w="3943350"/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Arkitieto</a:t>
                      </a:r>
                      <a:endParaRPr lang="fi-FI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Tieteellinen tieto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Epäkriittistä:</a:t>
                      </a: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 kokemukset, uskomukset, auktoriteetin sana, kuulopuheet</a:t>
                      </a:r>
                    </a:p>
                    <a:p>
                      <a:endParaRPr lang="fi-FI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Tilannesidonnaista: joustavaa ja nopeaa</a:t>
                      </a:r>
                    </a:p>
                    <a:p>
                      <a:endParaRPr lang="fi-FI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Turvautuu valmiisiin malleihin ja ratkaisuihin</a:t>
                      </a:r>
                      <a:endParaRPr lang="fi-FI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i-FI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Kriittistä:</a:t>
                      </a: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iedon </a:t>
                      </a: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hankkiminen ja testaaminen </a:t>
                      </a: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tutkimusmenetelmien </a:t>
                      </a: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avulla</a:t>
                      </a:r>
                      <a:endParaRPr lang="fi-FI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i-FI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Loogista ja rationaalista</a:t>
                      </a: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(=järkiperäistä)</a:t>
                      </a:r>
                    </a:p>
                    <a:p>
                      <a:endParaRPr lang="fi-FI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Saavutetaan hitaasti:</a:t>
                      </a:r>
                    </a:p>
                    <a:p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koulutuksen</a:t>
                      </a:r>
                      <a:r>
                        <a:rPr lang="fi-FI" sz="2400" baseline="0" dirty="0" smtClean="0">
                          <a:solidFill>
                            <a:schemeClr val="tx1"/>
                          </a:solidFill>
                        </a:rPr>
                        <a:t> merkitys</a:t>
                      </a:r>
                    </a:p>
                    <a:p>
                      <a:endParaRPr lang="fi-FI" sz="24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78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Psykologinen tieto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t</a:t>
            </a:r>
            <a:r>
              <a:rPr lang="fi-FI" dirty="0" smtClean="0"/>
              <a:t>ieteellistä tietoa = tieteellisin </a:t>
            </a:r>
            <a:r>
              <a:rPr lang="fi-FI" dirty="0"/>
              <a:t>tutkimusmenetelmin hankittua </a:t>
            </a:r>
            <a:r>
              <a:rPr lang="fi-FI" dirty="0" smtClean="0"/>
              <a:t>tietoa</a:t>
            </a:r>
            <a:endParaRPr lang="fi-FI" dirty="0">
              <a:sym typeface="Symbol"/>
            </a:endParaRPr>
          </a:p>
          <a:p>
            <a:pPr lvl="0"/>
            <a:r>
              <a:rPr lang="fi-FI" dirty="0" smtClean="0"/>
              <a:t>tutkimusmenetelmä</a:t>
            </a:r>
          </a:p>
          <a:p>
            <a:pPr lvl="1"/>
            <a:r>
              <a:rPr lang="fi-FI" dirty="0" smtClean="0"/>
              <a:t>tapa </a:t>
            </a:r>
            <a:r>
              <a:rPr lang="fi-FI" dirty="0"/>
              <a:t>toteuttaa tutkimus, hankkia tutkimusaineisto ja analysoida se </a:t>
            </a:r>
            <a:endParaRPr lang="fi-FI" dirty="0" smtClean="0"/>
          </a:p>
          <a:p>
            <a:pPr lvl="1"/>
            <a:r>
              <a:rPr lang="fi-FI" dirty="0" smtClean="0"/>
              <a:t>tiedonkeruumenetelmä </a:t>
            </a:r>
            <a:r>
              <a:rPr lang="fi-FI" dirty="0"/>
              <a:t>= tutkimusaineiston hankintaan käytetty </a:t>
            </a:r>
            <a:r>
              <a:rPr lang="fi-FI" dirty="0" smtClean="0"/>
              <a:t>menetelmä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7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Psykologinen tutkimus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6611" y="1690689"/>
            <a:ext cx="8374970" cy="4351338"/>
          </a:xfrm>
        </p:spPr>
        <p:txBody>
          <a:bodyPr>
            <a:normAutofit/>
          </a:bodyPr>
          <a:lstStyle/>
          <a:p>
            <a:r>
              <a:rPr lang="fi-FI" dirty="0" smtClean="0"/>
              <a:t>ilmiön järjestelmällistä selvittämistä huomioiden tieteellisen </a:t>
            </a:r>
            <a:r>
              <a:rPr lang="fi-FI" dirty="0"/>
              <a:t>tiedon </a:t>
            </a:r>
            <a:r>
              <a:rPr lang="fi-FI" dirty="0" smtClean="0"/>
              <a:t>tuntomerkit: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/>
              <a:t>k</a:t>
            </a:r>
            <a:r>
              <a:rPr lang="fi-FI" dirty="0" smtClean="0"/>
              <a:t>oeteltavuus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/>
              <a:t>o</a:t>
            </a:r>
            <a:r>
              <a:rPr lang="fi-FI" dirty="0" smtClean="0"/>
              <a:t>bjektiivisuus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 smtClean="0"/>
              <a:t>toistettavuus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 smtClean="0"/>
              <a:t>yleistettävyys 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 smtClean="0"/>
              <a:t>julkisuus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 smtClean="0"/>
              <a:t>itseään korjaavuus</a:t>
            </a:r>
          </a:p>
          <a:p>
            <a:r>
              <a:rPr lang="fi-FI" dirty="0"/>
              <a:t>t</a:t>
            </a:r>
            <a:r>
              <a:rPr lang="fi-FI" dirty="0" smtClean="0"/>
              <a:t>avoitteena muodostaa teoria (= malli todellisuudesta)</a:t>
            </a:r>
          </a:p>
          <a:p>
            <a:r>
              <a:rPr lang="fi-FI" dirty="0" smtClean="0"/>
              <a:t>kvantitatiivista tai kvalitatiivista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040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Kvantitatiivinen tutkimus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selvittää syys-seuraussuhteita, luokittelee ja vertailee </a:t>
            </a:r>
            <a:r>
              <a:rPr lang="fi-FI" dirty="0" smtClean="0"/>
              <a:t>ilmiöitä</a:t>
            </a:r>
          </a:p>
          <a:p>
            <a:r>
              <a:rPr lang="fi-FI" dirty="0"/>
              <a:t>aineisto </a:t>
            </a:r>
            <a:r>
              <a:rPr lang="fi-FI" dirty="0" smtClean="0"/>
              <a:t>määrällistä eli numeromuotoista</a:t>
            </a:r>
          </a:p>
          <a:p>
            <a:r>
              <a:rPr lang="fi-FI" dirty="0" smtClean="0"/>
              <a:t>tutkimusmenetelmät</a:t>
            </a:r>
          </a:p>
          <a:p>
            <a:pPr lvl="1"/>
            <a:r>
              <a:rPr lang="fi-FI" dirty="0" smtClean="0"/>
              <a:t>esim. kokeellinen tutkimus, korrelaatiotutkimus, kuvaileva tutkimus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iedonkeruumenetelmiä esim</a:t>
            </a:r>
            <a:r>
              <a:rPr lang="fi-FI" dirty="0"/>
              <a:t>. psykologiset </a:t>
            </a:r>
            <a:r>
              <a:rPr lang="fi-FI" dirty="0" smtClean="0"/>
              <a:t>testit, kyselyt ja aivotutkimukset</a:t>
            </a:r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Kvalitatiivinen tutkimus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pyrkii ymmärtämään, kuvaamaan tai selittämään </a:t>
            </a:r>
            <a:r>
              <a:rPr lang="fi-FI" dirty="0" smtClean="0"/>
              <a:t>ilmiötä</a:t>
            </a:r>
          </a:p>
          <a:p>
            <a:r>
              <a:rPr lang="fi-FI" dirty="0" smtClean="0"/>
              <a:t>Aineisto laadullista eli </a:t>
            </a:r>
            <a:r>
              <a:rPr lang="fi-FI" dirty="0"/>
              <a:t>esim. suullisessa, kirjallisessa tai kuvallisessa muodossa </a:t>
            </a:r>
          </a:p>
          <a:p>
            <a:r>
              <a:rPr lang="fi-FI" dirty="0" smtClean="0"/>
              <a:t>tutkimusmenetelmät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tapaustutkimus, kuvaileva tutkimus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iedonkeruumenetelmiä esim. psykologiset </a:t>
            </a:r>
            <a:r>
              <a:rPr lang="fi-FI" dirty="0"/>
              <a:t>testit, haastattelu, </a:t>
            </a:r>
            <a:r>
              <a:rPr lang="fi-FI" dirty="0" smtClean="0"/>
              <a:t>havainnointi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264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Psykologin tutkimuseettiset periaatteet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212326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Psykologista tutkimusta ohjaavia periaatteita: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yksilön </a:t>
            </a:r>
            <a:r>
              <a:rPr lang="fi-FI" dirty="0"/>
              <a:t>oikeuksien ja ihmisarvon </a:t>
            </a:r>
            <a:r>
              <a:rPr lang="fi-FI" dirty="0" smtClean="0"/>
              <a:t>kunnioittaminen</a:t>
            </a:r>
          </a:p>
          <a:p>
            <a:pPr lvl="2"/>
            <a:r>
              <a:rPr lang="fi-FI" dirty="0"/>
              <a:t>vapaaehtoisuus ja turvallisuus</a:t>
            </a:r>
          </a:p>
          <a:p>
            <a:pPr lvl="2"/>
            <a:r>
              <a:rPr lang="fi-FI" dirty="0" smtClean="0"/>
              <a:t>tutkimuksen hyödyn arviointi </a:t>
            </a:r>
            <a:r>
              <a:rPr lang="fi-FI" dirty="0"/>
              <a:t>suhteessa mahdollisiin </a:t>
            </a:r>
            <a:r>
              <a:rPr lang="fi-FI" dirty="0" smtClean="0"/>
              <a:t>haittoihin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 smtClean="0"/>
              <a:t>ammatillinen pätevyys</a:t>
            </a:r>
            <a:endParaRPr lang="fi-FI" dirty="0"/>
          </a:p>
          <a:p>
            <a:pPr lvl="2"/>
            <a:r>
              <a:rPr lang="fi-FI" dirty="0" smtClean="0"/>
              <a:t>rehellisyys</a:t>
            </a:r>
            <a:r>
              <a:rPr lang="fi-FI" dirty="0"/>
              <a:t>, tarkkuus, </a:t>
            </a:r>
            <a:r>
              <a:rPr lang="fi-FI" dirty="0" smtClean="0"/>
              <a:t>eettisyys</a:t>
            </a:r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414370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196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Office-teema</vt:lpstr>
      <vt:lpstr>2. Psykologisen tiedon muodostuminen</vt:lpstr>
      <vt:lpstr>Tieto</vt:lpstr>
      <vt:lpstr>Psykologinen tieto</vt:lpstr>
      <vt:lpstr>Psykologinen tutkimus</vt:lpstr>
      <vt:lpstr>Kvantitatiivinen tutkimus</vt:lpstr>
      <vt:lpstr>Kvalitatiivinen tutkimus</vt:lpstr>
      <vt:lpstr>Psykologin tutkimuseettiset periaatteet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Holm, Kristiina M</cp:lastModifiedBy>
  <cp:revision>149</cp:revision>
  <dcterms:created xsi:type="dcterms:W3CDTF">2016-04-22T12:08:07Z</dcterms:created>
  <dcterms:modified xsi:type="dcterms:W3CDTF">2018-08-21T12:17:40Z</dcterms:modified>
</cp:coreProperties>
</file>