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57" r:id="rId3"/>
    <p:sldId id="271" r:id="rId4"/>
    <p:sldId id="272" r:id="rId5"/>
    <p:sldId id="273" r:id="rId6"/>
    <p:sldId id="280" r:id="rId7"/>
    <p:sldId id="281" r:id="rId8"/>
    <p:sldId id="282" r:id="rId9"/>
    <p:sldId id="274" r:id="rId10"/>
    <p:sldId id="275" r:id="rId11"/>
    <p:sldId id="279" r:id="rId12"/>
    <p:sldId id="276" r:id="rId13"/>
    <p:sldId id="278" r:id="rId14"/>
    <p:sldId id="283" r:id="rId1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3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i-FI" sz="1200"/>
            </a:lvl1pPr>
          </a:lstStyle>
          <a:p>
            <a:fld id="{03A45BA1-980A-4507-BE5A-5C1E7C2FFD8F}" type="datetimeFigureOut">
              <a:rPr lang="fi-FI"/>
              <a:t>4.5.2017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i-FI" sz="1200"/>
            </a:lvl1pPr>
          </a:lstStyle>
          <a:p>
            <a:fld id="{57E03411-58E2-43FD-AE1D-AD77DFF8CB20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i-FI" sz="1200"/>
            </a:lvl1pPr>
          </a:lstStyle>
          <a:p>
            <a:fld id="{85A3416D-7FED-43BC-AA7C-D92DBA01ED64}" type="datetimeFigureOut">
              <a:t>4.5.2017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i-FI" sz="1200"/>
            </a:lvl1pPr>
          </a:lstStyle>
          <a:p>
            <a:fld id="{C8DC57A8-AE18-4654-B6AF-04B3577165BE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i-FI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265611" y="1245577"/>
            <a:ext cx="6858001" cy="2335823"/>
          </a:xfrm>
        </p:spPr>
        <p:txBody>
          <a:bodyPr anchor="b">
            <a:normAutofit/>
          </a:bodyPr>
          <a:lstStyle>
            <a:lvl1pPr algn="l" latinLnBrk="0">
              <a:defRPr lang="fi-FI" sz="5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fi-FI" sz="2400"/>
            </a:lvl1pPr>
            <a:lvl2pPr marL="457200" indent="0" algn="ctr" latinLnBrk="0">
              <a:buNone/>
              <a:defRPr lang="fi-FI" sz="2000"/>
            </a:lvl2pPr>
            <a:lvl3pPr marL="914400" indent="0" algn="ctr" latinLnBrk="0">
              <a:buNone/>
              <a:defRPr lang="fi-FI" sz="1800"/>
            </a:lvl3pPr>
            <a:lvl4pPr marL="1371600" indent="0" algn="ctr" latinLnBrk="0">
              <a:buNone/>
              <a:defRPr lang="fi-FI" sz="1600"/>
            </a:lvl4pPr>
            <a:lvl5pPr marL="1828800" indent="0" algn="ctr" latinLnBrk="0">
              <a:buNone/>
              <a:defRPr lang="fi-FI" sz="1600"/>
            </a:lvl5pPr>
            <a:lvl6pPr marL="2286000" indent="0" algn="ctr" latinLnBrk="0">
              <a:buNone/>
              <a:defRPr lang="fi-FI" sz="1600"/>
            </a:lvl6pPr>
            <a:lvl7pPr marL="2743200" indent="0" algn="ctr" latinLnBrk="0">
              <a:buNone/>
              <a:defRPr lang="fi-FI" sz="1600"/>
            </a:lvl7pPr>
            <a:lvl8pPr marL="3200400" indent="0" algn="ctr" latinLnBrk="0">
              <a:buNone/>
              <a:defRPr lang="fi-FI" sz="1600"/>
            </a:lvl8pPr>
            <a:lvl9pPr marL="3657600" indent="0" algn="ctr" latinLnBrk="0">
              <a:buNone/>
              <a:defRPr lang="fi-FI"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me kuva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pPr/>
              <a:t>4.5.2017</a:t>
            </a:fld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pPr/>
              <a:t>‹#›</a:t>
            </a:fld>
            <a:endParaRPr lang="fi-FI"/>
          </a:p>
        </p:txBody>
      </p:sp>
      <p:grpSp>
        <p:nvGrpSpPr>
          <p:cNvPr id="84" name="Ryhmä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6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7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8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9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0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1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2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3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4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5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6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97" name="Kuvan paikkamerkki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fi-FI"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grpSp>
        <p:nvGrpSpPr>
          <p:cNvPr id="98" name="Ryhmä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0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1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2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3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4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5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6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7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8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9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0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1" name="Kuvan paikkamerkki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fi-FI"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grpSp>
        <p:nvGrpSpPr>
          <p:cNvPr id="112" name="Ryhmä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4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5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6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7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8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9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0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1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2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3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4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5" name="Kuvan paikkamerkki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fi-FI"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26" name="Tekstin paikkamerkki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fi-FI" sz="1600"/>
            </a:lvl1pPr>
            <a:lvl2pPr marL="457200" indent="0" latinLnBrk="0">
              <a:buNone/>
              <a:defRPr lang="fi-FI" sz="1400"/>
            </a:lvl2pPr>
            <a:lvl3pPr marL="914400" indent="0" latinLnBrk="0">
              <a:buNone/>
              <a:defRPr lang="fi-FI" sz="1200"/>
            </a:lvl3pPr>
            <a:lvl4pPr marL="1371600" indent="0" latinLnBrk="0">
              <a:buNone/>
              <a:defRPr lang="fi-FI" sz="1000"/>
            </a:lvl4pPr>
            <a:lvl5pPr marL="1828800" indent="0" latinLnBrk="0">
              <a:buNone/>
              <a:defRPr lang="fi-FI" sz="1000"/>
            </a:lvl5pPr>
            <a:lvl6pPr marL="2286000" indent="0" latinLnBrk="0">
              <a:buNone/>
              <a:defRPr lang="fi-FI" sz="1000"/>
            </a:lvl6pPr>
            <a:lvl7pPr marL="2743200" indent="0" latinLnBrk="0">
              <a:buNone/>
              <a:defRPr lang="fi-FI" sz="1000"/>
            </a:lvl7pPr>
            <a:lvl8pPr marL="3200400" indent="0" latinLnBrk="0">
              <a:buNone/>
              <a:defRPr lang="fi-FI" sz="1000"/>
            </a:lvl8pPr>
            <a:lvl9pPr marL="3657600" indent="0" latinLnBrk="0">
              <a:buNone/>
              <a:defRPr lang="fi-FI"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isältö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 latinLnBrk="0">
              <a:defRPr lang="fi-FI" sz="36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 latinLnBrk="0">
              <a:defRPr lang="fi-FI" sz="2400"/>
            </a:lvl1pPr>
            <a:lvl2pPr latinLnBrk="0">
              <a:defRPr lang="fi-FI" sz="2000"/>
            </a:lvl2pPr>
            <a:lvl3pPr latinLnBrk="0">
              <a:defRPr lang="fi-FI" sz="1800"/>
            </a:lvl3pPr>
            <a:lvl4pPr latinLnBrk="0">
              <a:defRPr lang="fi-FI" sz="1600"/>
            </a:lvl4pPr>
            <a:lvl5pPr latinLnBrk="0">
              <a:defRPr lang="fi-FI" sz="1600"/>
            </a:lvl5pPr>
            <a:lvl6pPr latinLnBrk="0">
              <a:defRPr lang="fi-FI" sz="2000"/>
            </a:lvl6pPr>
            <a:lvl7pPr latinLnBrk="0">
              <a:defRPr lang="fi-FI" sz="2000"/>
            </a:lvl7pPr>
            <a:lvl8pPr latinLnBrk="0">
              <a:defRPr lang="fi-FI" sz="2000"/>
            </a:lvl8pPr>
            <a:lvl9pPr latinLnBrk="0">
              <a:defRPr lang="fi-FI"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 latinLnBrk="0">
              <a:buNone/>
              <a:defRPr lang="fi-FI" sz="1800"/>
            </a:lvl1pPr>
            <a:lvl2pPr marL="457200" indent="0" latinLnBrk="0">
              <a:buNone/>
              <a:defRPr lang="fi-FI" sz="1400"/>
            </a:lvl2pPr>
            <a:lvl3pPr marL="914400" indent="0" latinLnBrk="0">
              <a:buNone/>
              <a:defRPr lang="fi-FI" sz="1200"/>
            </a:lvl3pPr>
            <a:lvl4pPr marL="1371600" indent="0" latinLnBrk="0">
              <a:buNone/>
              <a:defRPr lang="fi-FI" sz="1000"/>
            </a:lvl4pPr>
            <a:lvl5pPr marL="1828800" indent="0" latinLnBrk="0">
              <a:buNone/>
              <a:defRPr lang="fi-FI" sz="1000"/>
            </a:lvl5pPr>
            <a:lvl6pPr marL="2286000" indent="0" latinLnBrk="0">
              <a:buNone/>
              <a:defRPr lang="fi-FI" sz="1000"/>
            </a:lvl6pPr>
            <a:lvl7pPr marL="2743200" indent="0" latinLnBrk="0">
              <a:buNone/>
              <a:defRPr lang="fi-FI" sz="1000"/>
            </a:lvl7pPr>
            <a:lvl8pPr marL="3200400" indent="0" latinLnBrk="0">
              <a:buNone/>
              <a:defRPr lang="fi-FI" sz="1000"/>
            </a:lvl8pPr>
            <a:lvl9pPr marL="3657600" indent="0" latinLnBrk="0">
              <a:buNone/>
              <a:defRPr lang="fi-FI"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t>4.5.2017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 latinLnBrk="0">
              <a:defRPr lang="fi-FI"/>
            </a:lvl1pPr>
          </a:lstStyle>
          <a:p>
            <a:fld id="{022B156B-59AE-415F-B24B-8756D48BB977}" type="slidenum"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Ryhmä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Puolivapaa piirto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Puolivapaa piirto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11" name="Ryhmä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Puolivapaa piirto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1" name="Puolivapaa piirto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12" name="Puolivapaa piirto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Puolivapaa piirto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Puolivapaa piirto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Puolivapaa piirto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Puolivapaa piirto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Puolivapaa piirto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Puolivapaa piirto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Puolivapaa piirto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 latinLnBrk="0">
              <a:defRPr lang="fi-FI" sz="36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latinLnBrk="0">
              <a:buNone/>
              <a:defRPr lang="fi-FI" sz="3200"/>
            </a:lvl1pPr>
            <a:lvl2pPr marL="457200" indent="0" latinLnBrk="0">
              <a:buNone/>
              <a:defRPr lang="fi-FI" sz="2800"/>
            </a:lvl2pPr>
            <a:lvl3pPr marL="914400" indent="0" latinLnBrk="0">
              <a:buNone/>
              <a:defRPr lang="fi-FI" sz="2400"/>
            </a:lvl3pPr>
            <a:lvl4pPr marL="1371600" indent="0" latinLnBrk="0">
              <a:buNone/>
              <a:defRPr lang="fi-FI" sz="2000"/>
            </a:lvl4pPr>
            <a:lvl5pPr marL="1828800" indent="0" latinLnBrk="0">
              <a:buNone/>
              <a:defRPr lang="fi-FI" sz="2000"/>
            </a:lvl5pPr>
            <a:lvl6pPr marL="2286000" indent="0" latinLnBrk="0">
              <a:buNone/>
              <a:defRPr lang="fi-FI" sz="2000"/>
            </a:lvl6pPr>
            <a:lvl7pPr marL="2743200" indent="0" latinLnBrk="0">
              <a:buNone/>
              <a:defRPr lang="fi-FI" sz="2000"/>
            </a:lvl7pPr>
            <a:lvl8pPr marL="3200400" indent="0" latinLnBrk="0">
              <a:buNone/>
              <a:defRPr lang="fi-FI" sz="2000"/>
            </a:lvl8pPr>
            <a:lvl9pPr marL="3657600" indent="0" latinLnBrk="0">
              <a:buNone/>
              <a:defRPr lang="fi-FI"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 latinLnBrk="0">
              <a:buNone/>
              <a:defRPr lang="fi-FI" sz="1800"/>
            </a:lvl1pPr>
            <a:lvl2pPr marL="457200" indent="0" latinLnBrk="0">
              <a:buNone/>
              <a:defRPr lang="fi-FI" sz="1400"/>
            </a:lvl2pPr>
            <a:lvl3pPr marL="914400" indent="0" latinLnBrk="0">
              <a:buNone/>
              <a:defRPr lang="fi-FI" sz="1200"/>
            </a:lvl3pPr>
            <a:lvl4pPr marL="1371600" indent="0" latinLnBrk="0">
              <a:buNone/>
              <a:defRPr lang="fi-FI" sz="1000"/>
            </a:lvl4pPr>
            <a:lvl5pPr marL="1828800" indent="0" latinLnBrk="0">
              <a:buNone/>
              <a:defRPr lang="fi-FI" sz="1000"/>
            </a:lvl5pPr>
            <a:lvl6pPr marL="2286000" indent="0" latinLnBrk="0">
              <a:buNone/>
              <a:defRPr lang="fi-FI" sz="1000"/>
            </a:lvl6pPr>
            <a:lvl7pPr marL="2743200" indent="0" latinLnBrk="0">
              <a:buNone/>
              <a:defRPr lang="fi-FI" sz="1000"/>
            </a:lvl7pPr>
            <a:lvl8pPr marL="3200400" indent="0" latinLnBrk="0">
              <a:buNone/>
              <a:defRPr lang="fi-FI" sz="1000"/>
            </a:lvl8pPr>
            <a:lvl9pPr marL="3657600" indent="0" latinLnBrk="0">
              <a:buNone/>
              <a:defRPr lang="fi-FI"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4.5.2017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4.5.2017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4.5.2017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4.5.2017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 latinLnBrk="0">
              <a:defRPr lang="fi-FI" sz="44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fi-FI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fi-FI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fi-FI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fi-FI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4.5.2017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fi-FI" sz="2400" b="1"/>
            </a:lvl1pPr>
            <a:lvl2pPr marL="457200" indent="0" latinLnBrk="0">
              <a:buNone/>
              <a:defRPr lang="fi-FI" sz="2000" b="1"/>
            </a:lvl2pPr>
            <a:lvl3pPr marL="914400" indent="0" latinLnBrk="0">
              <a:buNone/>
              <a:defRPr lang="fi-FI" sz="1800" b="1"/>
            </a:lvl3pPr>
            <a:lvl4pPr marL="1371600" indent="0" latinLnBrk="0">
              <a:buNone/>
              <a:defRPr lang="fi-FI" sz="1600" b="1"/>
            </a:lvl4pPr>
            <a:lvl5pPr marL="1828800" indent="0" latinLnBrk="0">
              <a:buNone/>
              <a:defRPr lang="fi-FI" sz="1600" b="1"/>
            </a:lvl5pPr>
            <a:lvl6pPr marL="2286000" indent="0" latinLnBrk="0">
              <a:buNone/>
              <a:defRPr lang="fi-FI" sz="1600" b="1"/>
            </a:lvl6pPr>
            <a:lvl7pPr marL="2743200" indent="0" latinLnBrk="0">
              <a:buNone/>
              <a:defRPr lang="fi-FI" sz="1600" b="1"/>
            </a:lvl7pPr>
            <a:lvl8pPr marL="3200400" indent="0" latinLnBrk="0">
              <a:buNone/>
              <a:defRPr lang="fi-FI" sz="1600" b="1"/>
            </a:lvl8pPr>
            <a:lvl9pPr marL="3657600" indent="0" latinLnBrk="0">
              <a:buNone/>
              <a:defRPr lang="fi-FI"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fi-FI" sz="2400" b="1"/>
            </a:lvl1pPr>
            <a:lvl2pPr marL="457200" indent="0" latinLnBrk="0">
              <a:buNone/>
              <a:defRPr lang="fi-FI" sz="2000" b="1"/>
            </a:lvl2pPr>
            <a:lvl3pPr marL="914400" indent="0" latinLnBrk="0">
              <a:buNone/>
              <a:defRPr lang="fi-FI" sz="1800" b="1"/>
            </a:lvl3pPr>
            <a:lvl4pPr marL="1371600" indent="0" latinLnBrk="0">
              <a:buNone/>
              <a:defRPr lang="fi-FI" sz="1600" b="1"/>
            </a:lvl4pPr>
            <a:lvl5pPr marL="1828800" indent="0" latinLnBrk="0">
              <a:buNone/>
              <a:defRPr lang="fi-FI" sz="1600" b="1"/>
            </a:lvl5pPr>
            <a:lvl6pPr marL="2286000" indent="0" latinLnBrk="0">
              <a:buNone/>
              <a:defRPr lang="fi-FI" sz="1600" b="1"/>
            </a:lvl6pPr>
            <a:lvl7pPr marL="2743200" indent="0" latinLnBrk="0">
              <a:buNone/>
              <a:defRPr lang="fi-FI" sz="1600" b="1"/>
            </a:lvl7pPr>
            <a:lvl8pPr marL="3200400" indent="0" latinLnBrk="0">
              <a:buNone/>
              <a:defRPr lang="fi-FI" sz="1600" b="1"/>
            </a:lvl8pPr>
            <a:lvl9pPr marL="3657600" indent="0" latinLnBrk="0">
              <a:buNone/>
              <a:defRPr lang="fi-FI"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4.5.2017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4.5.2017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t>4.5.2017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kuvaa ja kuvateksti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pPr/>
              <a:t>4.5.2017</a:t>
            </a:fld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pPr/>
              <a:t>‹#›</a:t>
            </a:fld>
            <a:endParaRPr lang="fi-FI"/>
          </a:p>
        </p:txBody>
      </p:sp>
      <p:grpSp>
        <p:nvGrpSpPr>
          <p:cNvPr id="9" name="Ryhmä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2" name="Ryhmä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36" name="Kuvan paikkamerkki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fi-FI"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37" name="Kuvan paikkamerkki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fi-FI"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39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fi-FI" sz="1600"/>
            </a:lvl1pPr>
            <a:lvl2pPr marL="457200" indent="0" latinLnBrk="0">
              <a:buNone/>
              <a:defRPr lang="fi-FI" sz="1400"/>
            </a:lvl2pPr>
            <a:lvl3pPr marL="914400" indent="0" latinLnBrk="0">
              <a:buNone/>
              <a:defRPr lang="fi-FI" sz="1200"/>
            </a:lvl3pPr>
            <a:lvl4pPr marL="1371600" indent="0" latinLnBrk="0">
              <a:buNone/>
              <a:defRPr lang="fi-FI" sz="1000"/>
            </a:lvl4pPr>
            <a:lvl5pPr marL="1828800" indent="0" latinLnBrk="0">
              <a:buNone/>
              <a:defRPr lang="fi-FI" sz="1000"/>
            </a:lvl5pPr>
            <a:lvl6pPr marL="2286000" indent="0" latinLnBrk="0">
              <a:buNone/>
              <a:defRPr lang="fi-FI" sz="1000"/>
            </a:lvl6pPr>
            <a:lvl7pPr marL="2743200" indent="0" latinLnBrk="0">
              <a:buNone/>
              <a:defRPr lang="fi-FI" sz="1000"/>
            </a:lvl7pPr>
            <a:lvl8pPr marL="3200400" indent="0" latinLnBrk="0">
              <a:buNone/>
              <a:defRPr lang="fi-FI" sz="1000"/>
            </a:lvl8pPr>
            <a:lvl9pPr marL="3657600" indent="0" latinLnBrk="0">
              <a:buNone/>
              <a:defRPr lang="fi-FI"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0" name="Tekstin paikkamerkki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fi-FI" sz="1600"/>
            </a:lvl1pPr>
            <a:lvl2pPr marL="457200" indent="0" latinLnBrk="0">
              <a:buNone/>
              <a:defRPr lang="fi-FI" sz="1400"/>
            </a:lvl2pPr>
            <a:lvl3pPr marL="914400" indent="0" latinLnBrk="0">
              <a:buNone/>
              <a:defRPr lang="fi-FI" sz="1200"/>
            </a:lvl3pPr>
            <a:lvl4pPr marL="1371600" indent="0" latinLnBrk="0">
              <a:buNone/>
              <a:defRPr lang="fi-FI" sz="1000"/>
            </a:lvl4pPr>
            <a:lvl5pPr marL="1828800" indent="0" latinLnBrk="0">
              <a:buNone/>
              <a:defRPr lang="fi-FI" sz="1000"/>
            </a:lvl5pPr>
            <a:lvl6pPr marL="2286000" indent="0" latinLnBrk="0">
              <a:buNone/>
              <a:defRPr lang="fi-FI" sz="1000"/>
            </a:lvl6pPr>
            <a:lvl7pPr marL="2743200" indent="0" latinLnBrk="0">
              <a:buNone/>
              <a:defRPr lang="fi-FI" sz="1000"/>
            </a:lvl7pPr>
            <a:lvl8pPr marL="3200400" indent="0" latinLnBrk="0">
              <a:buNone/>
              <a:defRPr lang="fi-FI" sz="1000"/>
            </a:lvl8pPr>
            <a:lvl9pPr marL="3657600" indent="0" latinLnBrk="0">
              <a:buNone/>
              <a:defRPr lang="fi-FI"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lme kuvaa ja kuvateks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pPr/>
              <a:t>4.5.2017</a:t>
            </a:fld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pPr/>
              <a:t>‹#›</a:t>
            </a:fld>
            <a:endParaRPr lang="fi-FI"/>
          </a:p>
        </p:txBody>
      </p:sp>
      <p:grpSp>
        <p:nvGrpSpPr>
          <p:cNvPr id="35" name="Ryhmä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52" name="Ryhmä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8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0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1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2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3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4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65" name="Ryhmä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Puolivapaa piirt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7" name="Puolivapaa piirt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8" name="Puolivapaa piirt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9" name="Puolivapaa piirt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0" name="Puolivapaa piirt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1" name="Puolivapaa piirt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2" name="Puolivapaa piirt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3" name="Puolivapaa piirt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4" name="Puolivapaa piirt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5" name="Puolivapaa piirt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6" name="Puolivapaa piirt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7" name="Puolivapaa piirt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8" name="Kuvan paikkamerkki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fi-FI"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79" name="Kuvan paikkamerkki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fi-FI"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80" name="Kuvan paikkamerkki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fi-FI"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81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fi-FI" sz="1600"/>
            </a:lvl1pPr>
            <a:lvl2pPr marL="457200" indent="0" latinLnBrk="0">
              <a:buNone/>
              <a:defRPr lang="fi-FI" sz="1400"/>
            </a:lvl2pPr>
            <a:lvl3pPr marL="914400" indent="0" latinLnBrk="0">
              <a:buNone/>
              <a:defRPr lang="fi-FI" sz="1200"/>
            </a:lvl3pPr>
            <a:lvl4pPr marL="1371600" indent="0" latinLnBrk="0">
              <a:buNone/>
              <a:defRPr lang="fi-FI" sz="1000"/>
            </a:lvl4pPr>
            <a:lvl5pPr marL="1828800" indent="0" latinLnBrk="0">
              <a:buNone/>
              <a:defRPr lang="fi-FI" sz="1000"/>
            </a:lvl5pPr>
            <a:lvl6pPr marL="2286000" indent="0" latinLnBrk="0">
              <a:buNone/>
              <a:defRPr lang="fi-FI" sz="1000"/>
            </a:lvl6pPr>
            <a:lvl7pPr marL="2743200" indent="0" latinLnBrk="0">
              <a:buNone/>
              <a:defRPr lang="fi-FI" sz="1000"/>
            </a:lvl7pPr>
            <a:lvl8pPr marL="3200400" indent="0" latinLnBrk="0">
              <a:buNone/>
              <a:defRPr lang="fi-FI" sz="1000"/>
            </a:lvl8pPr>
            <a:lvl9pPr marL="3657600" indent="0" latinLnBrk="0">
              <a:buNone/>
              <a:defRPr lang="fi-FI"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2" name="Tekstin paikkamerkki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fi-FI" sz="1600"/>
            </a:lvl1pPr>
            <a:lvl2pPr marL="457200" indent="0" latinLnBrk="0">
              <a:buNone/>
              <a:defRPr lang="fi-FI" sz="1400"/>
            </a:lvl2pPr>
            <a:lvl3pPr marL="914400" indent="0" latinLnBrk="0">
              <a:buNone/>
              <a:defRPr lang="fi-FI" sz="1200"/>
            </a:lvl3pPr>
            <a:lvl4pPr marL="1371600" indent="0" latinLnBrk="0">
              <a:buNone/>
              <a:defRPr lang="fi-FI" sz="1000"/>
            </a:lvl4pPr>
            <a:lvl5pPr marL="1828800" indent="0" latinLnBrk="0">
              <a:buNone/>
              <a:defRPr lang="fi-FI" sz="1000"/>
            </a:lvl5pPr>
            <a:lvl6pPr marL="2286000" indent="0" latinLnBrk="0">
              <a:buNone/>
              <a:defRPr lang="fi-FI" sz="1000"/>
            </a:lvl6pPr>
            <a:lvl7pPr marL="2743200" indent="0" latinLnBrk="0">
              <a:buNone/>
              <a:defRPr lang="fi-FI" sz="1000"/>
            </a:lvl7pPr>
            <a:lvl8pPr marL="3200400" indent="0" latinLnBrk="0">
              <a:buNone/>
              <a:defRPr lang="fi-FI" sz="1000"/>
            </a:lvl8pPr>
            <a:lvl9pPr marL="3657600" indent="0" latinLnBrk="0">
              <a:buNone/>
              <a:defRPr lang="fi-FI"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3" name="Tekstin paikkamerkki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fi-FI" sz="1600"/>
            </a:lvl1pPr>
            <a:lvl2pPr marL="457200" indent="0" latinLnBrk="0">
              <a:buNone/>
              <a:defRPr lang="fi-FI" sz="1400"/>
            </a:lvl2pPr>
            <a:lvl3pPr marL="914400" indent="0" latinLnBrk="0">
              <a:buNone/>
              <a:defRPr lang="fi-FI" sz="1200"/>
            </a:lvl3pPr>
            <a:lvl4pPr marL="1371600" indent="0" latinLnBrk="0">
              <a:buNone/>
              <a:defRPr lang="fi-FI" sz="1000"/>
            </a:lvl4pPr>
            <a:lvl5pPr marL="1828800" indent="0" latinLnBrk="0">
              <a:buNone/>
              <a:defRPr lang="fi-FI" sz="1000"/>
            </a:lvl5pPr>
            <a:lvl6pPr marL="2286000" indent="0" latinLnBrk="0">
              <a:buNone/>
              <a:defRPr lang="fi-FI" sz="1000"/>
            </a:lvl6pPr>
            <a:lvl7pPr marL="2743200" indent="0" latinLnBrk="0">
              <a:buNone/>
              <a:defRPr lang="fi-FI" sz="1000"/>
            </a:lvl7pPr>
            <a:lvl8pPr marL="3200400" indent="0" latinLnBrk="0">
              <a:buNone/>
              <a:defRPr lang="fi-FI" sz="1000"/>
            </a:lvl8pPr>
            <a:lvl9pPr marL="3657600" indent="0" latinLnBrk="0">
              <a:buNone/>
              <a:defRPr lang="fi-FI"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fi-FI"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pPr/>
              <a:t>4.5.2017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fi-FI" sz="10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fi-FI"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i-FI"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lang="fi-FI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lang="fi-FI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lang="fi-FI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lang="fi-FI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fi-FI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fi-FI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fi-FI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fi-FI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fi-FI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Milloin me saadaan leikkiä?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Varhaiskasvatussuunnitelmatyön pedagoginen kahvila 18.1.2017</a:t>
            </a:r>
          </a:p>
          <a:p>
            <a:r>
              <a:rPr lang="fi-FI" sz="1200" smtClean="0"/>
              <a:t>Leena Happo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aikuiset voivat tehdä leikin tukemiseksi?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Lasten keskinäisen vuorovaikutuksen ja ystävyyssuhteiden tukeminen</a:t>
            </a:r>
          </a:p>
          <a:p>
            <a:r>
              <a:rPr lang="fi-FI" dirty="0"/>
              <a:t>Aikuisen rooli lapsen leikissä (aloitteen tekijä, rikastuttaja, sitouttaja, mukana leikkijä)</a:t>
            </a:r>
          </a:p>
          <a:p>
            <a:r>
              <a:rPr lang="fi-FI" dirty="0"/>
              <a:t>Antaa aikaa, tilaa, materiaaleja (pitkäkestoiset leikit, tilaa ja liikkumista vaativat leikit)</a:t>
            </a:r>
          </a:p>
          <a:p>
            <a:r>
              <a:rPr lang="fi-FI" dirty="0"/>
              <a:t>Arvostaa lasten leikkiä (kiinnostus, lasten ideoille syttyminen)</a:t>
            </a:r>
          </a:p>
          <a:p>
            <a:r>
              <a:rPr lang="fi-FI" dirty="0"/>
              <a:t>Tietoinen leikin suunnittelu ja roolimallien luominen (sadut, tarinat -&gt; mielikuvat)</a:t>
            </a:r>
          </a:p>
          <a:p>
            <a:r>
              <a:rPr lang="fi-FI" dirty="0"/>
              <a:t>Leikkiin heittäytyminen – leikistä vetäytyminen</a:t>
            </a:r>
          </a:p>
          <a:p>
            <a:r>
              <a:rPr lang="fi-FI" dirty="0"/>
              <a:t>Leikkiympäristön rakentaminen, ylläpitäminen, kehittäminen (</a:t>
            </a:r>
            <a:r>
              <a:rPr lang="fi-FI" dirty="0" err="1"/>
              <a:t>sisä</a:t>
            </a:r>
            <a:r>
              <a:rPr lang="fi-FI" dirty="0"/>
              <a:t>- ja ulkotilat)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455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Leikin ohjaus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sz="1600" dirty="0"/>
              <a:t>Välitön ohjaaminen (suora ohjaaminen)</a:t>
            </a:r>
          </a:p>
          <a:p>
            <a:pPr marL="45720" indent="0">
              <a:buNone/>
            </a:pPr>
            <a:r>
              <a:rPr lang="fi-FI" sz="1600" dirty="0"/>
              <a:t>	- leikkitilanteessa tapahtuvaa</a:t>
            </a:r>
          </a:p>
          <a:p>
            <a:pPr marL="45720" indent="0">
              <a:buNone/>
            </a:pPr>
            <a:r>
              <a:rPr lang="fi-FI" sz="1600" dirty="0"/>
              <a:t>	- katsekontakti, keskustelu, leikkiin liittyvien kysymysten 	esittäminen, 	vihjeiden ja neuvojen antaminen, mallina leikkiminen, 	leikkiin osallistuminen</a:t>
            </a:r>
          </a:p>
          <a:p>
            <a:pPr marL="45720" indent="0">
              <a:buNone/>
            </a:pPr>
            <a:r>
              <a:rPr lang="fi-FI" sz="1600" dirty="0"/>
              <a:t>	- saatavilla oleminen, fyysinen kontakti, halaaminen, sylissä pitäminen, 	kädestä 	pitäen </a:t>
            </a:r>
            <a:r>
              <a:rPr lang="fi-FI" sz="1600" dirty="0" smtClean="0"/>
              <a:t>	ohjaaminen</a:t>
            </a:r>
            <a:endParaRPr lang="fi-FI" sz="1600" dirty="0"/>
          </a:p>
          <a:p>
            <a:r>
              <a:rPr lang="fi-FI" sz="1600" dirty="0"/>
              <a:t>Välillinen ohjaus </a:t>
            </a:r>
          </a:p>
          <a:p>
            <a:pPr marL="45720" indent="0">
              <a:buNone/>
            </a:pPr>
            <a:r>
              <a:rPr lang="fi-FI" sz="1600" dirty="0"/>
              <a:t>	- lapsen kokemuksiin vaikuttaminen</a:t>
            </a:r>
          </a:p>
          <a:p>
            <a:pPr marL="45720" indent="0">
              <a:buNone/>
            </a:pPr>
            <a:r>
              <a:rPr lang="fi-FI" sz="1600" dirty="0"/>
              <a:t>	- leikin edellytysten varmistaminen</a:t>
            </a:r>
          </a:p>
          <a:p>
            <a:r>
              <a:rPr lang="fi-FI" sz="1600" dirty="0"/>
              <a:t>Havainnointi </a:t>
            </a:r>
          </a:p>
          <a:p>
            <a:pPr marL="45720" indent="0">
              <a:buNone/>
            </a:pPr>
            <a:r>
              <a:rPr lang="fi-FI" sz="1600" dirty="0"/>
              <a:t>	- olennaisin asia aikuisen yrittäessä ymmärtää, arvostaa ja rikastuttaa lapsen 	leikkiä</a:t>
            </a:r>
          </a:p>
          <a:p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413361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 txBox="1">
            <a:spLocks/>
          </p:cNvSpPr>
          <p:nvPr/>
        </p:nvSpPr>
        <p:spPr>
          <a:xfrm>
            <a:off x="2119313" y="215900"/>
            <a:ext cx="9372600" cy="5654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i-FI"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>
                <a:latin typeface="Comic Sans MS" panose="030F0702030302020204" pitchFamily="66" charset="0"/>
              </a:rPr>
              <a:t>Leikin ohjaus </a:t>
            </a:r>
            <a:r>
              <a:rPr lang="fi-FI" sz="1400" dirty="0" smtClean="0">
                <a:latin typeface="Comic Sans MS" panose="030F0702030302020204" pitchFamily="66" charset="0"/>
              </a:rPr>
              <a:t>(Särkkä S. 2012)</a:t>
            </a:r>
            <a:endParaRPr lang="fi-FI" dirty="0">
              <a:latin typeface="Comic Sans MS" panose="030F0702030302020204" pitchFamily="66" charset="0"/>
            </a:endParaRPr>
          </a:p>
        </p:txBody>
      </p:sp>
      <p:graphicFrame>
        <p:nvGraphicFramePr>
          <p:cNvPr id="3" name="Sisällön paikkamerkk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8309605"/>
              </p:ext>
            </p:extLst>
          </p:nvPr>
        </p:nvGraphicFramePr>
        <p:xfrm>
          <a:off x="317500" y="781316"/>
          <a:ext cx="11352213" cy="54508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973192"/>
                <a:gridCol w="2524359"/>
                <a:gridCol w="2427331"/>
                <a:gridCol w="2427331"/>
              </a:tblGrid>
              <a:tr h="482600"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latin typeface="Comic Sans MS" panose="030F0702030302020204" pitchFamily="66" charset="0"/>
                        </a:rPr>
                        <a:t>VÄLITÖN</a:t>
                      </a:r>
                      <a:r>
                        <a:rPr lang="fi-FI" sz="1400" baseline="0" dirty="0" smtClean="0">
                          <a:latin typeface="Comic Sans MS" panose="030F0702030302020204" pitchFamily="66" charset="0"/>
                        </a:rPr>
                        <a:t> OHJAUS</a:t>
                      </a:r>
                      <a:endParaRPr lang="fi-FI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latin typeface="Comic Sans MS" panose="030F0702030302020204" pitchFamily="66" charset="0"/>
                        </a:rPr>
                        <a:t>VÄLILLINEN</a:t>
                      </a:r>
                      <a:r>
                        <a:rPr lang="fi-FI" sz="1400" dirty="0" smtClean="0"/>
                        <a:t> </a:t>
                      </a:r>
                      <a:r>
                        <a:rPr lang="fi-FI" sz="1400" dirty="0" smtClean="0">
                          <a:latin typeface="Comic Sans MS" panose="030F0702030302020204" pitchFamily="66" charset="0"/>
                        </a:rPr>
                        <a:t>OHJAUS</a:t>
                      </a:r>
                      <a:endParaRPr lang="fi-FI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 smtClean="0">
                          <a:latin typeface="Comic Sans MS" panose="030F0702030302020204" pitchFamily="66" charset="0"/>
                        </a:rPr>
                        <a:t>HAVAINNOINTI</a:t>
                      </a:r>
                      <a:endParaRPr lang="fi-FI" sz="1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1200" i="1" dirty="0" smtClean="0">
                          <a:latin typeface="Comic Sans MS" panose="030F0702030302020204" pitchFamily="66" charset="0"/>
                        </a:rPr>
                        <a:t>VERBAALINEN STIMULOINTI</a:t>
                      </a:r>
                      <a:endParaRPr lang="fi-FI" sz="1200" i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i="1" dirty="0" smtClean="0">
                          <a:latin typeface="Comic Sans MS" panose="030F0702030302020204" pitchFamily="66" charset="0"/>
                        </a:rPr>
                        <a:t>LEIKIN STABILOINTI</a:t>
                      </a:r>
                      <a:endParaRPr lang="fi-FI" sz="1200" i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i="1" dirty="0" smtClean="0">
                          <a:latin typeface="Comic Sans MS" panose="030F0702030302020204" pitchFamily="66" charset="0"/>
                        </a:rPr>
                        <a:t>LASTEN KOKEMUKSIIN VAIKUTTAMINEN</a:t>
                      </a:r>
                      <a:endParaRPr lang="fi-FI" sz="1200" i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i="1" dirty="0" smtClean="0">
                          <a:latin typeface="Comic Sans MS" panose="030F0702030302020204" pitchFamily="66" charset="0"/>
                        </a:rPr>
                        <a:t>AKTIIVINEN SEURAAMINEN</a:t>
                      </a:r>
                      <a:endParaRPr lang="fi-FI" sz="1200" i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Comic Sans MS" panose="030F0702030302020204" pitchFamily="66" charset="0"/>
                        </a:rPr>
                        <a:t>Aikuinen ehdottaa leikki-ideoita</a:t>
                      </a:r>
                      <a:endParaRPr lang="fi-FI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Comic Sans MS" panose="030F0702030302020204" pitchFamily="66" charset="0"/>
                        </a:rPr>
                        <a:t>Aikuinen selvittää ja rauhoittaa</a:t>
                      </a:r>
                      <a:endParaRPr lang="fi-FI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Comic Sans MS" panose="030F0702030302020204" pitchFamily="66" charset="0"/>
                        </a:rPr>
                        <a:t>Ohjattu pienryhmätoiminta</a:t>
                      </a:r>
                      <a:endParaRPr lang="fi-FI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Comic Sans MS" panose="030F0702030302020204" pitchFamily="66" charset="0"/>
                        </a:rPr>
                        <a:t>Havaintojen kirjaaminen</a:t>
                      </a:r>
                      <a:endParaRPr lang="fi-FI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Comic Sans MS" panose="030F0702030302020204" pitchFamily="66" charset="0"/>
                        </a:rPr>
                        <a:t>Aikuinen kysyy ja keskustelee</a:t>
                      </a:r>
                      <a:endParaRPr lang="fi-FI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Comic Sans MS" panose="030F0702030302020204" pitchFamily="66" charset="0"/>
                        </a:rPr>
                        <a:t>Aikuinen rajoittaa leikin kulkua tai</a:t>
                      </a:r>
                      <a:r>
                        <a:rPr lang="fi-FI" sz="1200" baseline="0" dirty="0" smtClean="0">
                          <a:latin typeface="Comic Sans MS" panose="030F0702030302020204" pitchFamily="66" charset="0"/>
                        </a:rPr>
                        <a:t> poistaa lapsen leikistä</a:t>
                      </a:r>
                      <a:endParaRPr lang="fi-FI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Comic Sans MS" panose="030F0702030302020204" pitchFamily="66" charset="0"/>
                        </a:rPr>
                        <a:t>Toisilta lapsilta oppiminen</a:t>
                      </a:r>
                      <a:endParaRPr lang="fi-FI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Comic Sans MS" panose="030F0702030302020204" pitchFamily="66" charset="0"/>
                        </a:rPr>
                        <a:t>Havainnoista keskusteleminen kollegan</a:t>
                      </a:r>
                      <a:r>
                        <a:rPr lang="fi-FI" sz="1200" baseline="0" dirty="0" smtClean="0">
                          <a:latin typeface="Comic Sans MS" panose="030F0702030302020204" pitchFamily="66" charset="0"/>
                        </a:rPr>
                        <a:t> kanssa</a:t>
                      </a:r>
                      <a:endParaRPr lang="fi-FI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Comic Sans MS" panose="030F0702030302020204" pitchFamily="66" charset="0"/>
                        </a:rPr>
                        <a:t>Aikuinen johdattelee lasten</a:t>
                      </a:r>
                      <a:r>
                        <a:rPr lang="fi-FI" sz="1200" baseline="0" dirty="0" smtClean="0">
                          <a:latin typeface="Comic Sans MS" panose="030F0702030302020204" pitchFamily="66" charset="0"/>
                        </a:rPr>
                        <a:t> ajatukset seuraavaan leikkikertaan</a:t>
                      </a:r>
                      <a:endParaRPr lang="fi-FI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Comic Sans MS" panose="030F0702030302020204" pitchFamily="66" charset="0"/>
                        </a:rPr>
                        <a:t>Aikuinen valvoo</a:t>
                      </a:r>
                      <a:endParaRPr lang="fi-FI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i="1" dirty="0" smtClean="0">
                          <a:latin typeface="Comic Sans MS" panose="030F0702030302020204" pitchFamily="66" charset="0"/>
                        </a:rPr>
                        <a:t>LEIKIN ETUKÄTEISJÄRJESTELYT</a:t>
                      </a:r>
                      <a:endParaRPr lang="fi-FI" sz="1200" i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i="1" dirty="0" smtClean="0">
                          <a:latin typeface="Comic Sans MS" panose="030F0702030302020204" pitchFamily="66" charset="0"/>
                        </a:rPr>
                        <a:t>OHJAUKSESTA PIDÄTTÄYTYMINEN</a:t>
                      </a:r>
                      <a:endParaRPr lang="fi-FI" sz="1200" i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Comic Sans MS" panose="030F0702030302020204" pitchFamily="66" charset="0"/>
                        </a:rPr>
                        <a:t>Aikuinen palauttaa leikin mieleen</a:t>
                      </a:r>
                      <a:endParaRPr lang="fi-FI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Comic Sans MS" panose="030F0702030302020204" pitchFamily="66" charset="0"/>
                        </a:rPr>
                        <a:t>Aikuinen velvoittaa pysymään leikissä</a:t>
                      </a:r>
                      <a:endParaRPr lang="fi-FI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Comic Sans MS" panose="030F0702030302020204" pitchFamily="66" charset="0"/>
                        </a:rPr>
                        <a:t>Ryhmäjako leikkirauhan ja leikin sujuvuuden takaamiseksi</a:t>
                      </a:r>
                      <a:endParaRPr lang="fi-FI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Comic Sans MS" panose="030F0702030302020204" pitchFamily="66" charset="0"/>
                        </a:rPr>
                        <a:t>Aikuinen arvostaa ja huomioi</a:t>
                      </a:r>
                      <a:endParaRPr lang="fi-FI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Comic Sans MS" panose="030F0702030302020204" pitchFamily="66" charset="0"/>
                        </a:rPr>
                        <a:t>Aikuinen kehottaa siirtymään seuraavaan toimintaan</a:t>
                      </a:r>
                      <a:endParaRPr lang="fi-FI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Comic Sans MS" panose="030F0702030302020204" pitchFamily="66" charset="0"/>
                        </a:rPr>
                        <a:t>Leikkikavereiden vaihtelu</a:t>
                      </a:r>
                      <a:endParaRPr lang="fi-FI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1200" i="1" dirty="0" smtClean="0">
                          <a:latin typeface="Comic Sans MS" panose="030F0702030302020204" pitchFamily="66" charset="0"/>
                        </a:rPr>
                        <a:t>TOIMINNALLINEN STIMULOINTI</a:t>
                      </a:r>
                      <a:endParaRPr lang="fi-FI" sz="1200" i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Comic Sans MS" panose="030F0702030302020204" pitchFamily="66" charset="0"/>
                        </a:rPr>
                        <a:t>Tilarajoitteet </a:t>
                      </a:r>
                      <a:endParaRPr lang="fi-FI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Comic Sans MS" panose="030F0702030302020204" pitchFamily="66" charset="0"/>
                        </a:rPr>
                        <a:t>Aikuinen</a:t>
                      </a:r>
                      <a:r>
                        <a:rPr lang="fi-FI" sz="1200" baseline="0" dirty="0" smtClean="0">
                          <a:latin typeface="Comic Sans MS" panose="030F0702030302020204" pitchFamily="66" charset="0"/>
                        </a:rPr>
                        <a:t> osoittaa arvostustaan osallistumalla leikkiin</a:t>
                      </a:r>
                      <a:endParaRPr lang="fi-FI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Comic Sans MS" panose="030F0702030302020204" pitchFamily="66" charset="0"/>
                        </a:rPr>
                        <a:t>Lapsilähtöisyys tila- ja leikkimateriaalikysymyksissä</a:t>
                      </a:r>
                      <a:endParaRPr lang="fi-FI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Comic Sans MS" panose="030F0702030302020204" pitchFamily="66" charset="0"/>
                        </a:rPr>
                        <a:t>Aikuinen</a:t>
                      </a:r>
                      <a:r>
                        <a:rPr lang="fi-FI" sz="1200" baseline="0" dirty="0" smtClean="0">
                          <a:latin typeface="Comic Sans MS" panose="030F0702030302020204" pitchFamily="66" charset="0"/>
                        </a:rPr>
                        <a:t> säilyttää leikkirakennelmia</a:t>
                      </a:r>
                      <a:endParaRPr lang="fi-FI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Comic Sans MS" panose="030F0702030302020204" pitchFamily="66" charset="0"/>
                        </a:rPr>
                        <a:t>Suhtautuminen päivärytmiin </a:t>
                      </a:r>
                      <a:endParaRPr lang="fi-FI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Comic Sans MS" panose="030F0702030302020204" pitchFamily="66" charset="0"/>
                        </a:rPr>
                        <a:t>Aikuinen auttaa</a:t>
                      </a:r>
                      <a:endParaRPr lang="fi-FI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i-FI" sz="1200" dirty="0" smtClean="0">
                          <a:latin typeface="Comic Sans MS" panose="030F0702030302020204" pitchFamily="66" charset="0"/>
                        </a:rPr>
                        <a:t>Aikuinen leikkii mallina / mukana</a:t>
                      </a:r>
                      <a:endParaRPr lang="fi-FI" sz="12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4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Lähteinä käytetty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Varhaiskasvatussuunnitelman perusteet 2016</a:t>
            </a:r>
          </a:p>
          <a:p>
            <a:r>
              <a:rPr lang="fi-FI" dirty="0" smtClean="0"/>
              <a:t>Koulutusmateriaali / Leena Happo. ”Mitäs me </a:t>
            </a:r>
            <a:r>
              <a:rPr lang="fi-FI" dirty="0" err="1" smtClean="0"/>
              <a:t>leikittäis</a:t>
            </a:r>
            <a:r>
              <a:rPr lang="fi-FI" dirty="0" smtClean="0"/>
              <a:t>?” </a:t>
            </a:r>
            <a:r>
              <a:rPr lang="fi-FI" dirty="0" err="1" smtClean="0"/>
              <a:t>Mikonpuiston</a:t>
            </a:r>
            <a:r>
              <a:rPr lang="fi-FI" smtClean="0"/>
              <a:t> päiväkoti 12.3.2016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95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Leikki on . . 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smtClean="0"/>
              <a:t>Vapaaehtoista, sisäisesti motivoitunutta – leikin merkitys on leikki itse (toiminta – ei tuotos), spontaanius, tiedostamaton sitoutuminen, hauskuus perustuu vapaaehtoisuuteen, </a:t>
            </a:r>
            <a:r>
              <a:rPr lang="fi-FI" dirty="0" err="1" smtClean="0"/>
              <a:t>flow</a:t>
            </a:r>
            <a:r>
              <a:rPr lang="fi-FI" dirty="0" smtClean="0"/>
              <a:t> – leikkiin uppoaminen</a:t>
            </a:r>
          </a:p>
          <a:p>
            <a:r>
              <a:rPr lang="fi-FI" dirty="0" smtClean="0"/>
              <a:t>Ennakoimatonta</a:t>
            </a:r>
          </a:p>
          <a:p>
            <a:r>
              <a:rPr lang="fi-FI" dirty="0" smtClean="0"/>
              <a:t>Erillistä – erottuu tavallisesta elämästä, vaikka saakin sisältönsä usein siitä. ”</a:t>
            </a:r>
            <a:r>
              <a:rPr lang="fi-FI" dirty="0" err="1" smtClean="0"/>
              <a:t>Tää</a:t>
            </a:r>
            <a:r>
              <a:rPr lang="fi-FI" dirty="0" smtClean="0"/>
              <a:t> on leikkiä!” – leikin ja toden auki puhuminen</a:t>
            </a:r>
          </a:p>
          <a:p>
            <a:r>
              <a:rPr lang="fi-FI" dirty="0" smtClean="0"/>
              <a:t>Kuvitteellista – vapaata improvisointia ja keksimistä, tietty säännönmukaisuus tarvitaan pitämään yllä yhteistä illuusiota</a:t>
            </a:r>
          </a:p>
          <a:p>
            <a:r>
              <a:rPr lang="fi-FI" dirty="0" smtClean="0"/>
              <a:t>Säännönmukaista – esineiden käyttö, aika, fyysinen tila, leikkijöiden toiminta – ennakoimattomuus säilyttäen, otetaan mittaa toisista (pätevyys)</a:t>
            </a:r>
          </a:p>
          <a:p>
            <a:r>
              <a:rPr lang="fi-FI" dirty="0" smtClean="0"/>
              <a:t>Nautinnollista ja mielihyvää tuottavaa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72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Leikin merkitys lapselle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sz="1600" dirty="0" smtClean="0"/>
              <a:t>Leikki kuuluu lapsen perustarpeisiin, arjen terapiaa, paras tapa oppia</a:t>
            </a:r>
          </a:p>
          <a:p>
            <a:r>
              <a:rPr lang="fi-FI" sz="1600" dirty="0" smtClean="0"/>
              <a:t>Lapsen sisäinen ja ulkoinen maailma kohtaavat leikissä</a:t>
            </a:r>
          </a:p>
          <a:p>
            <a:r>
              <a:rPr lang="fi-FI" sz="1600" dirty="0" smtClean="0"/>
              <a:t>Välttämätöntä lapsen emotionaaliselle, sosiaaliselle ja kognitiiviselle kehitykselle – tärkeä kehityksen areena</a:t>
            </a:r>
          </a:p>
          <a:p>
            <a:r>
              <a:rPr lang="fi-FI" sz="1600" dirty="0" smtClean="0"/>
              <a:t>Leikissä kehittyvät kieli, syy-seuraus ajattelu, joustava yhdisteleminen, luova ajattelu, assosiatiivisuus, ongelmanratkaisutaito, kyky erottaa ulkoinen todellisuus leikistä</a:t>
            </a:r>
          </a:p>
          <a:p>
            <a:r>
              <a:rPr lang="fi-FI" sz="1600" dirty="0" smtClean="0"/>
              <a:t>Lapsi oppii esineiden käsittely- ja toimintatapoja, yhteistoimintaa, sääntöjä, tunteiden säätelyä</a:t>
            </a:r>
          </a:p>
          <a:p>
            <a:r>
              <a:rPr lang="fi-FI" sz="1600" dirty="0" smtClean="0"/>
              <a:t>Parantaa lapsen luottamusta itseensä ja omiin kykyihinsä</a:t>
            </a:r>
          </a:p>
          <a:p>
            <a:r>
              <a:rPr lang="fi-FI" sz="1600" dirty="0" smtClean="0"/>
              <a:t>Opettaa ymmärtämään sosiaalista vuorovaikutusta, moraalia, arvoja</a:t>
            </a:r>
          </a:p>
          <a:p>
            <a:r>
              <a:rPr lang="fi-FI" sz="1600" dirty="0" smtClean="0"/>
              <a:t>Opettaa vastaanottamaan empatiaa toisilta leikkijöiltä</a:t>
            </a:r>
          </a:p>
          <a:p>
            <a:r>
              <a:rPr lang="fi-FI" sz="1600" dirty="0" smtClean="0"/>
              <a:t>Leikissä ollaan olevinaan!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55573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http://www.kipparitnikkarit.fi/image/data/system/leikki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452437"/>
            <a:ext cx="11328400" cy="5953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996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Leikki varhaiskasvatussuunnitelman perusteissa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65214" y="1816100"/>
            <a:ext cx="10058400" cy="4229100"/>
          </a:xfrm>
        </p:spPr>
        <p:txBody>
          <a:bodyPr>
            <a:normAutofit/>
          </a:bodyPr>
          <a:lstStyle/>
          <a:p>
            <a:r>
              <a:rPr lang="fi-FI" sz="1600" dirty="0" smtClean="0"/>
              <a:t>Toteuttaa lapsen leikkiin, liikkumiseen, taiteisiin ja kulttuuriperintöön perustuvaa monipuolista pedagogista toimintaa (tavoitteet)</a:t>
            </a:r>
          </a:p>
          <a:p>
            <a:r>
              <a:rPr lang="fi-FI" sz="1600" dirty="0" smtClean="0"/>
              <a:t>Lapsella on oikeus leikkiä ja oppia leikkien (arvoperusta)</a:t>
            </a:r>
          </a:p>
          <a:p>
            <a:r>
              <a:rPr lang="fi-FI" sz="1600" dirty="0" smtClean="0"/>
              <a:t>Leikki on varhaiskasvatusikäisten lasten oppimiselle merkityksellistä (oppimiskäsitys)</a:t>
            </a:r>
          </a:p>
          <a:p>
            <a:r>
              <a:rPr lang="fi-FI" sz="1600" dirty="0" smtClean="0"/>
              <a:t>Varhaiskasvatuksessa tulee ymmärtää leikin itseisarvo lapselle sekä sen pedagoginen merkitys oppimisessa ja lasten kokonaisvaltaisessa kehityksessä (oppimiskäsitys)</a:t>
            </a:r>
          </a:p>
          <a:p>
            <a:r>
              <a:rPr lang="fi-FI" sz="1600" dirty="0" smtClean="0"/>
              <a:t>Leikkiin kannustavassa toimintakulttuurissa tunnistetaan leikin merkitys lapsen hyvinvoinnille ja oppimiselle (toimintakulttuuri)</a:t>
            </a:r>
          </a:p>
          <a:p>
            <a:r>
              <a:rPr lang="fi-FI" sz="1600" dirty="0" smtClean="0"/>
              <a:t>Henkilöstön on hyvä tunnistaa leikkiä rajoittavia tekijöitä ja kehittää leikkiä edistäviä toimintatapoja ja oppimisympäristöjä (toimintakulttuuri)</a:t>
            </a:r>
          </a:p>
        </p:txBody>
      </p:sp>
    </p:spTree>
    <p:extLst>
      <p:ext uri="{BB962C8B-B14F-4D97-AF65-F5344CB8AC3E}">
        <p14:creationId xmlns:p14="http://schemas.microsoft.com/office/powerpoint/2010/main" val="220446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Leikki varhaiskasvatussuunnitelman perusteissa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i-FI" sz="1600" dirty="0"/>
              <a:t>Lapsilla ja henkilöstöllä on mahdollisuus kokea yhdessä tekemisen ja leikin iloa (toimintakulttuuri)</a:t>
            </a:r>
          </a:p>
          <a:p>
            <a:r>
              <a:rPr lang="fi-FI" sz="1600" dirty="0"/>
              <a:t>Leikki saa näkyä ja kuulua, lasten aloitteille tilaa, aikaa, leikkirauhaa, mahdollisuus keskittyä leikkiin (toimintakulttuuri</a:t>
            </a:r>
            <a:r>
              <a:rPr lang="fi-FI" sz="1600" dirty="0" smtClean="0"/>
              <a:t>)</a:t>
            </a:r>
            <a:endParaRPr lang="fi-FI" sz="1600" dirty="0"/>
          </a:p>
          <a:p>
            <a:r>
              <a:rPr lang="fi-FI" sz="1600" dirty="0" smtClean="0"/>
              <a:t>Oppimisympäristö </a:t>
            </a:r>
            <a:r>
              <a:rPr lang="fi-FI" sz="1600" dirty="0"/>
              <a:t>tarjoaa mahdollisuuksia myös erilaisiin leikkeihin ja lasten ideat ja leikit näkyvät oppimisympäristössä. Leikki- ja toimintavälineitä on riittävästi ja monipuolisesti ja ne ovat lasten käytössä (oppimisympäristö)</a:t>
            </a:r>
          </a:p>
          <a:p>
            <a:r>
              <a:rPr lang="fi-FI" sz="1600" dirty="0" smtClean="0"/>
              <a:t>Leikki on keskeinen toimintatapa (varhaiskasvatuksen pedagogisen toiminnan suunnittelu ja toteutus)</a:t>
            </a:r>
          </a:p>
        </p:txBody>
      </p:sp>
    </p:spTree>
    <p:extLst>
      <p:ext uri="{BB962C8B-B14F-4D97-AF65-F5344CB8AC3E}">
        <p14:creationId xmlns:p14="http://schemas.microsoft.com/office/powerpoint/2010/main" val="170928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Leikki varhaiskasvatussuunnitelman perusteissa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z="1600" dirty="0"/>
              <a:t>Lapselle leikki on tapa olla ja elää sekä hahmottaa maailmaa (</a:t>
            </a:r>
            <a:r>
              <a:rPr lang="fi-FI" sz="1600" dirty="0" err="1"/>
              <a:t>ped</a:t>
            </a:r>
            <a:r>
              <a:rPr lang="fi-FI" sz="1600" dirty="0"/>
              <a:t> </a:t>
            </a:r>
            <a:r>
              <a:rPr lang="fi-FI" sz="1600" dirty="0" err="1"/>
              <a:t>toim</a:t>
            </a:r>
            <a:r>
              <a:rPr lang="fi-FI" sz="1600" dirty="0"/>
              <a:t> suun </a:t>
            </a:r>
            <a:r>
              <a:rPr lang="fi-FI" sz="1600" dirty="0" err="1"/>
              <a:t>tot</a:t>
            </a:r>
            <a:r>
              <a:rPr lang="fi-FI" sz="1600" dirty="0"/>
              <a:t>)</a:t>
            </a:r>
          </a:p>
          <a:p>
            <a:r>
              <a:rPr lang="fi-FI" sz="1600" dirty="0"/>
              <a:t>Lapselle leikin merkitys syntyy leikistä itsestään, tuottaa iloa ja mielihyvää (</a:t>
            </a:r>
            <a:r>
              <a:rPr lang="fi-FI" sz="1600" dirty="0" err="1"/>
              <a:t>ped</a:t>
            </a:r>
            <a:r>
              <a:rPr lang="fi-FI" sz="1600" dirty="0"/>
              <a:t> </a:t>
            </a:r>
            <a:r>
              <a:rPr lang="fi-FI" sz="1600" dirty="0" err="1"/>
              <a:t>toim</a:t>
            </a:r>
            <a:r>
              <a:rPr lang="fi-FI" sz="1600" dirty="0"/>
              <a:t> suun </a:t>
            </a:r>
            <a:r>
              <a:rPr lang="fi-FI" sz="1600" dirty="0" err="1"/>
              <a:t>tot</a:t>
            </a:r>
            <a:r>
              <a:rPr lang="fi-FI" sz="1600" dirty="0"/>
              <a:t>)</a:t>
            </a:r>
          </a:p>
          <a:p>
            <a:r>
              <a:rPr lang="fi-FI" sz="1600" dirty="0"/>
              <a:t>Leikkiessään lapset aktiivisia toimijoita (</a:t>
            </a:r>
            <a:r>
              <a:rPr lang="fi-FI" sz="1600" dirty="0" err="1"/>
              <a:t>ped</a:t>
            </a:r>
            <a:r>
              <a:rPr lang="fi-FI" sz="1600" dirty="0"/>
              <a:t> </a:t>
            </a:r>
            <a:r>
              <a:rPr lang="fi-FI" sz="1600" dirty="0" err="1"/>
              <a:t>toim</a:t>
            </a:r>
            <a:r>
              <a:rPr lang="fi-FI" sz="1600" dirty="0"/>
              <a:t> suun </a:t>
            </a:r>
            <a:r>
              <a:rPr lang="fi-FI" sz="1600" dirty="0" err="1"/>
              <a:t>tot</a:t>
            </a:r>
            <a:r>
              <a:rPr lang="fi-FI" sz="1600" dirty="0"/>
              <a:t>)</a:t>
            </a:r>
          </a:p>
          <a:p>
            <a:r>
              <a:rPr lang="fi-FI" sz="1600" dirty="0"/>
              <a:t>Leikissä yhdistyvät keskeiset oppimista edistävät elementit; innostus, yhdessä tekeminen, omien taitojen haastaminen (</a:t>
            </a:r>
            <a:r>
              <a:rPr lang="fi-FI" sz="1600" dirty="0" err="1"/>
              <a:t>ped</a:t>
            </a:r>
            <a:r>
              <a:rPr lang="fi-FI" sz="1600" dirty="0"/>
              <a:t> </a:t>
            </a:r>
            <a:r>
              <a:rPr lang="fi-FI" sz="1600" dirty="0" err="1"/>
              <a:t>toim</a:t>
            </a:r>
            <a:r>
              <a:rPr lang="fi-FI" sz="1600" dirty="0"/>
              <a:t> suun </a:t>
            </a:r>
            <a:r>
              <a:rPr lang="fi-FI" sz="1600" dirty="0" err="1"/>
              <a:t>tot</a:t>
            </a:r>
            <a:r>
              <a:rPr lang="fi-FI" sz="1600" dirty="0" smtClean="0"/>
              <a:t>)</a:t>
            </a:r>
          </a:p>
          <a:p>
            <a:r>
              <a:rPr lang="fi-FI" sz="1600" dirty="0" smtClean="0"/>
              <a:t>Henkilöstön ja lasten sekä lasten keskinäinen vuorovaikutus luovat perustan ajattelun ja kielen kehitykselle sekä kehittyville leikkitaidoille (</a:t>
            </a:r>
            <a:r>
              <a:rPr lang="fi-FI" sz="1600" dirty="0" err="1" smtClean="0"/>
              <a:t>ped</a:t>
            </a:r>
            <a:r>
              <a:rPr lang="fi-FI" sz="1600" dirty="0" smtClean="0"/>
              <a:t> </a:t>
            </a:r>
            <a:r>
              <a:rPr lang="fi-FI" sz="1600" dirty="0" err="1" smtClean="0"/>
              <a:t>toim</a:t>
            </a:r>
            <a:r>
              <a:rPr lang="fi-FI" sz="1600" dirty="0" smtClean="0"/>
              <a:t> suun </a:t>
            </a:r>
            <a:r>
              <a:rPr lang="fi-FI" sz="1600" dirty="0" err="1" smtClean="0"/>
              <a:t>tot</a:t>
            </a:r>
            <a:r>
              <a:rPr lang="fi-FI" sz="1600" dirty="0" smtClean="0"/>
              <a:t>)</a:t>
            </a:r>
          </a:p>
          <a:p>
            <a:r>
              <a:rPr lang="fi-FI" sz="1600" dirty="0" smtClean="0"/>
              <a:t>Henkilöstön tehtävänä on turvata leikin edellytykset, ohjata leikkiä, huolehtia kaikkien lasten osallisuudesta yhteisissä leikeissä, havainnoida ja dokumentoida leikkiä (</a:t>
            </a:r>
            <a:r>
              <a:rPr lang="fi-FI" sz="1600" dirty="0" err="1" smtClean="0"/>
              <a:t>ped</a:t>
            </a:r>
            <a:r>
              <a:rPr lang="fi-FI" sz="1600" dirty="0" smtClean="0"/>
              <a:t> </a:t>
            </a:r>
            <a:r>
              <a:rPr lang="fi-FI" sz="1600" dirty="0" err="1" smtClean="0"/>
              <a:t>toim</a:t>
            </a:r>
            <a:r>
              <a:rPr lang="fi-FI" sz="1600" dirty="0" smtClean="0"/>
              <a:t> suun </a:t>
            </a:r>
            <a:r>
              <a:rPr lang="fi-FI" sz="1600" dirty="0" err="1" smtClean="0"/>
              <a:t>tot</a:t>
            </a:r>
            <a:r>
              <a:rPr lang="fi-FI" sz="1600" dirty="0" smtClean="0"/>
              <a:t>)</a:t>
            </a:r>
          </a:p>
          <a:p>
            <a:r>
              <a:rPr lang="fi-FI" sz="1600" dirty="0" smtClean="0"/>
              <a:t>Leikkiin kannustavassa yhteisössä myös aikuinen on oppija (</a:t>
            </a:r>
            <a:r>
              <a:rPr lang="fi-FI" sz="1600" dirty="0" err="1" smtClean="0"/>
              <a:t>ped</a:t>
            </a:r>
            <a:r>
              <a:rPr lang="fi-FI" sz="1600" dirty="0" smtClean="0"/>
              <a:t> </a:t>
            </a:r>
            <a:r>
              <a:rPr lang="fi-FI" sz="1600" dirty="0" err="1" smtClean="0"/>
              <a:t>toim</a:t>
            </a:r>
            <a:r>
              <a:rPr lang="fi-FI" sz="1600" dirty="0" smtClean="0"/>
              <a:t> suun </a:t>
            </a:r>
            <a:r>
              <a:rPr lang="fi-FI" sz="1600" dirty="0" err="1" smtClean="0"/>
              <a:t>tot</a:t>
            </a:r>
            <a:r>
              <a:rPr lang="fi-FI" sz="1600" dirty="0" smtClean="0"/>
              <a:t>)</a:t>
            </a:r>
            <a:endParaRPr lang="fi-FI" sz="1600" dirty="0"/>
          </a:p>
          <a:p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14171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Työskentely / ryhmäpohdinnat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87424" y="1524000"/>
            <a:ext cx="10058400" cy="42291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fi-FI" dirty="0"/>
              <a:t> </a:t>
            </a:r>
          </a:p>
          <a:p>
            <a:pPr>
              <a:lnSpc>
                <a:spcPct val="120000"/>
              </a:lnSpc>
            </a:pPr>
            <a:r>
              <a:rPr lang="fi-FI" sz="6400" dirty="0"/>
              <a:t>Arvot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fi-FI" sz="6400" dirty="0" smtClean="0"/>
              <a:t>- Miten </a:t>
            </a:r>
            <a:r>
              <a:rPr lang="fi-FI" sz="6400" dirty="0"/>
              <a:t>lapsen oikeus oppia leikkien ja iloita oppimistaan </a:t>
            </a:r>
            <a:r>
              <a:rPr lang="fi-FI" sz="6400" dirty="0" smtClean="0"/>
              <a:t>näyttäytyy? Leikin </a:t>
            </a:r>
            <a:r>
              <a:rPr lang="fi-FI" sz="6400" dirty="0"/>
              <a:t>itseisarvo lapselle?</a:t>
            </a:r>
          </a:p>
          <a:p>
            <a:pPr>
              <a:lnSpc>
                <a:spcPct val="120000"/>
              </a:lnSpc>
            </a:pPr>
            <a:r>
              <a:rPr lang="fi-FI" sz="6400" dirty="0"/>
              <a:t>Toimintakulttuuri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fi-FI" sz="6400" dirty="0" smtClean="0"/>
              <a:t>- Keskeytetäänkö </a:t>
            </a:r>
            <a:r>
              <a:rPr lang="fi-FI" sz="6400" dirty="0"/>
              <a:t>leikit muiden tärkeämpien asioiden </a:t>
            </a:r>
            <a:r>
              <a:rPr lang="fi-FI" sz="6400" dirty="0" smtClean="0"/>
              <a:t>takia? Saako </a:t>
            </a:r>
            <a:r>
              <a:rPr lang="fi-FI" sz="6400" dirty="0"/>
              <a:t>leikkivää lasta </a:t>
            </a:r>
            <a:r>
              <a:rPr lang="fi-FI" sz="6400" dirty="0" smtClean="0"/>
              <a:t>häiritä? Käytetäänkö </a:t>
            </a:r>
            <a:r>
              <a:rPr lang="fi-FI" sz="6400" dirty="0"/>
              <a:t>leikkiä oheistoimintana?</a:t>
            </a:r>
          </a:p>
          <a:p>
            <a:pPr>
              <a:lnSpc>
                <a:spcPct val="120000"/>
              </a:lnSpc>
            </a:pPr>
            <a:r>
              <a:rPr lang="fi-FI" sz="6400" dirty="0"/>
              <a:t>Oppimisympäristöt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fi-FI" sz="6400" dirty="0" smtClean="0"/>
              <a:t>- Leikkiympäristöjen </a:t>
            </a:r>
            <a:r>
              <a:rPr lang="fi-FI" sz="6400" dirty="0"/>
              <a:t>kehittäminen yhdessä lasten </a:t>
            </a:r>
            <a:r>
              <a:rPr lang="fi-FI" sz="6400" dirty="0" smtClean="0"/>
              <a:t>kanssa? Saavatko </a:t>
            </a:r>
            <a:r>
              <a:rPr lang="fi-FI" sz="6400" dirty="0"/>
              <a:t>leikit levittäytyä eri tiloihin? Missä saa </a:t>
            </a:r>
            <a:r>
              <a:rPr lang="fi-FI" sz="6400" dirty="0" smtClean="0"/>
              <a:t>leikkiä? Mihin </a:t>
            </a:r>
            <a:r>
              <a:rPr lang="fi-FI" sz="6400" dirty="0"/>
              <a:t>saa tavaroita </a:t>
            </a:r>
            <a:r>
              <a:rPr lang="fi-FI" sz="6400" dirty="0" smtClean="0"/>
              <a:t>kuljettaa</a:t>
            </a:r>
            <a:r>
              <a:rPr lang="fi-FI" sz="6400" dirty="0"/>
              <a:t>?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8669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Työskentely / ryhmäpohdinnat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fi-FI" sz="1600" dirty="0"/>
              <a:t>Leikki työtapana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fi-FI" sz="1600" dirty="0" smtClean="0"/>
              <a:t>- Lasten </a:t>
            </a:r>
            <a:r>
              <a:rPr lang="fi-FI" sz="1600" dirty="0"/>
              <a:t>omaehtoinen </a:t>
            </a:r>
            <a:r>
              <a:rPr lang="fi-FI" sz="1600" dirty="0" smtClean="0"/>
              <a:t>leikki? Ohjattu leikki? Aikuisen </a:t>
            </a:r>
            <a:r>
              <a:rPr lang="fi-FI" sz="1600" dirty="0"/>
              <a:t>rooli näissä?</a:t>
            </a:r>
          </a:p>
          <a:p>
            <a:pPr>
              <a:lnSpc>
                <a:spcPct val="120000"/>
              </a:lnSpc>
            </a:pPr>
            <a:r>
              <a:rPr lang="fi-FI" sz="1600" dirty="0"/>
              <a:t>Henkilöstön rooli</a:t>
            </a:r>
          </a:p>
          <a:p>
            <a:pPr marL="0" lvl="0" indent="0">
              <a:lnSpc>
                <a:spcPct val="120000"/>
              </a:lnSpc>
              <a:buNone/>
            </a:pPr>
            <a:r>
              <a:rPr lang="fi-FI" sz="1600" dirty="0" smtClean="0"/>
              <a:t>- Miten </a:t>
            </a:r>
            <a:r>
              <a:rPr lang="fi-FI" sz="1600" dirty="0"/>
              <a:t>turvataan leiki </a:t>
            </a:r>
            <a:r>
              <a:rPr lang="fi-FI" sz="1600" dirty="0" smtClean="0"/>
              <a:t>edellytykset? Miten </a:t>
            </a:r>
            <a:r>
              <a:rPr lang="fi-FI" sz="1600" dirty="0"/>
              <a:t>leikin tavoitteellinen ohjaaminen toteutetaan?</a:t>
            </a:r>
          </a:p>
          <a:p>
            <a:r>
              <a:rPr lang="fi-FI" sz="1600" dirty="0"/>
              <a:t>Miksi leikki ei suju?</a:t>
            </a:r>
          </a:p>
          <a:p>
            <a:pPr marL="0" lvl="0" indent="0">
              <a:buNone/>
            </a:pPr>
            <a:r>
              <a:rPr lang="fi-FI" sz="1600" dirty="0" smtClean="0"/>
              <a:t>- Mitä </a:t>
            </a:r>
            <a:r>
              <a:rPr lang="fi-FI" sz="1600" dirty="0"/>
              <a:t>aikuiset voivat tehdä leikin tukemiseksi?</a:t>
            </a:r>
          </a:p>
          <a:p>
            <a:pPr marL="0" indent="0">
              <a:buNone/>
            </a:pPr>
            <a:r>
              <a:rPr lang="fi-FI" sz="1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0861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9D68204-DC92-4597-B4C6-FB4A5B9AA7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Värikäs luontoaiheinen esitys, kuvitettu maisemapiirros (laajakuva)</Template>
  <TotalTime>0</TotalTime>
  <Words>763</Words>
  <Application>Microsoft Office PowerPoint</Application>
  <PresentationFormat>Laajakuva</PresentationFormat>
  <Paragraphs>111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Comic Sans MS</vt:lpstr>
      <vt:lpstr>Segoe Print</vt:lpstr>
      <vt:lpstr>Nature Illustration 16x9</vt:lpstr>
      <vt:lpstr>Milloin me saadaan leikkiä?</vt:lpstr>
      <vt:lpstr>Leikki on . . .</vt:lpstr>
      <vt:lpstr>Leikin merkitys lapselle</vt:lpstr>
      <vt:lpstr>PowerPoint-esitys</vt:lpstr>
      <vt:lpstr>Leikki varhaiskasvatussuunnitelman perusteissa</vt:lpstr>
      <vt:lpstr>Leikki varhaiskasvatussuunnitelman perusteissa</vt:lpstr>
      <vt:lpstr>Leikki varhaiskasvatussuunnitelman perusteissa</vt:lpstr>
      <vt:lpstr>Työskentely / ryhmäpohdinnat </vt:lpstr>
      <vt:lpstr>Työskentely / ryhmäpohdinnat</vt:lpstr>
      <vt:lpstr>Mitä aikuiset voivat tehdä leikin tukemiseksi?</vt:lpstr>
      <vt:lpstr>Leikin ohjaus</vt:lpstr>
      <vt:lpstr>PowerPoint-esitys</vt:lpstr>
      <vt:lpstr>Lähteinä käytetty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2017-01-09T10:31:51Z</dcterms:created>
  <dcterms:modified xsi:type="dcterms:W3CDTF">2017-05-04T06:05:49Z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