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729"/>
  </p:normalViewPr>
  <p:slideViewPr>
    <p:cSldViewPr snapToGrid="0" snapToObjects="1">
      <p:cViewPr varScale="1">
        <p:scale>
          <a:sx n="68" d="100"/>
          <a:sy n="68" d="100"/>
        </p:scale>
        <p:origin x="7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576A6E-6CA8-1B4E-AE76-C441DD2DB5A9}" type="doc">
      <dgm:prSet loTypeId="urn:microsoft.com/office/officeart/2005/8/layout/hierarchy3" loCatId="hierarchy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F917D80C-738E-C143-9081-86D90D3FAB2E}">
      <dgm:prSet phldrT="[Text]"/>
      <dgm:spPr/>
      <dgm:t>
        <a:bodyPr/>
        <a:lstStyle/>
        <a:p>
          <a:r>
            <a:rPr lang="en-US" dirty="0"/>
            <a:t>Hyvin </a:t>
          </a:r>
          <a:r>
            <a:rPr lang="en-US" dirty="0" err="1"/>
            <a:t>menestyvät</a:t>
          </a:r>
          <a:r>
            <a:rPr lang="en-US" dirty="0"/>
            <a:t> </a:t>
          </a:r>
          <a:r>
            <a:rPr lang="en-US" dirty="0" err="1"/>
            <a:t>opiskelijat</a:t>
          </a:r>
          <a:endParaRPr lang="en-US" dirty="0"/>
        </a:p>
      </dgm:t>
    </dgm:pt>
    <dgm:pt modelId="{E7065581-A9C4-4F4A-B119-3A3DD6D76302}" type="parTrans" cxnId="{E24098E4-891B-2B4A-921D-4E00766225FD}">
      <dgm:prSet/>
      <dgm:spPr/>
      <dgm:t>
        <a:bodyPr/>
        <a:lstStyle/>
        <a:p>
          <a:endParaRPr lang="en-US"/>
        </a:p>
      </dgm:t>
    </dgm:pt>
    <dgm:pt modelId="{3EE3FDC8-99CD-4445-970B-5A15715DFE6E}" type="sibTrans" cxnId="{E24098E4-891B-2B4A-921D-4E00766225FD}">
      <dgm:prSet/>
      <dgm:spPr/>
      <dgm:t>
        <a:bodyPr/>
        <a:lstStyle/>
        <a:p>
          <a:endParaRPr lang="en-US"/>
        </a:p>
      </dgm:t>
    </dgm:pt>
    <dgm:pt modelId="{03E8CAE9-A654-E64C-8DE3-8E2F94574058}">
      <dgm:prSet phldrT="[Text]"/>
      <dgm:spPr/>
      <dgm:t>
        <a:bodyPr/>
        <a:lstStyle/>
        <a:p>
          <a:r>
            <a:rPr lang="en-US" dirty="0" err="1"/>
            <a:t>illusorisen</a:t>
          </a:r>
          <a:r>
            <a:rPr lang="en-US" dirty="0"/>
            <a:t> </a:t>
          </a:r>
          <a:r>
            <a:rPr lang="en-US" dirty="0" err="1"/>
            <a:t>hohteen</a:t>
          </a:r>
          <a:r>
            <a:rPr lang="en-US" dirty="0"/>
            <a:t> </a:t>
          </a:r>
          <a:r>
            <a:rPr lang="en-US" dirty="0" err="1"/>
            <a:t>optimismi</a:t>
          </a:r>
          <a:endParaRPr lang="en-US" dirty="0"/>
        </a:p>
      </dgm:t>
    </dgm:pt>
    <dgm:pt modelId="{B221E2E1-B421-E14A-AD0F-EEFC9728366F}" type="parTrans" cxnId="{DBB3CD89-9725-6D40-8D24-AC6CDD1915D8}">
      <dgm:prSet/>
      <dgm:spPr/>
      <dgm:t>
        <a:bodyPr/>
        <a:lstStyle/>
        <a:p>
          <a:endParaRPr lang="en-US"/>
        </a:p>
      </dgm:t>
    </dgm:pt>
    <dgm:pt modelId="{544B9D09-4CA0-DC44-9163-C25CB5FBBD7E}" type="sibTrans" cxnId="{DBB3CD89-9725-6D40-8D24-AC6CDD1915D8}">
      <dgm:prSet/>
      <dgm:spPr/>
      <dgm:t>
        <a:bodyPr/>
        <a:lstStyle/>
        <a:p>
          <a:endParaRPr lang="en-US"/>
        </a:p>
      </dgm:t>
    </dgm:pt>
    <dgm:pt modelId="{A398F85D-D566-6E43-BB08-DCC78137B7BB}">
      <dgm:prSet phldrT="[Text]"/>
      <dgm:spPr/>
      <dgm:t>
        <a:bodyPr/>
        <a:lstStyle/>
        <a:p>
          <a:r>
            <a:rPr lang="en-US" dirty="0" err="1"/>
            <a:t>defensiivinen</a:t>
          </a:r>
          <a:r>
            <a:rPr lang="en-US" dirty="0"/>
            <a:t> </a:t>
          </a:r>
          <a:r>
            <a:rPr lang="en-US" dirty="0" err="1"/>
            <a:t>pessimismi</a:t>
          </a:r>
          <a:endParaRPr lang="en-US" dirty="0"/>
        </a:p>
      </dgm:t>
    </dgm:pt>
    <dgm:pt modelId="{C86A48D3-329A-3F49-BCF7-F97B800D460A}" type="parTrans" cxnId="{CAB048E9-B792-6847-8B57-B29E75390C46}">
      <dgm:prSet/>
      <dgm:spPr/>
      <dgm:t>
        <a:bodyPr/>
        <a:lstStyle/>
        <a:p>
          <a:endParaRPr lang="en-US"/>
        </a:p>
      </dgm:t>
    </dgm:pt>
    <dgm:pt modelId="{9A0D5C73-5EC8-2B46-94BB-B2874D552172}" type="sibTrans" cxnId="{CAB048E9-B792-6847-8B57-B29E75390C46}">
      <dgm:prSet/>
      <dgm:spPr/>
      <dgm:t>
        <a:bodyPr/>
        <a:lstStyle/>
        <a:p>
          <a:endParaRPr lang="en-US"/>
        </a:p>
      </dgm:t>
    </dgm:pt>
    <dgm:pt modelId="{938808A2-D8F5-3940-B705-A1094D808CDD}">
      <dgm:prSet phldrT="[Text]"/>
      <dgm:spPr/>
      <dgm:t>
        <a:bodyPr/>
        <a:lstStyle/>
        <a:p>
          <a:r>
            <a:rPr lang="en-US" dirty="0" err="1"/>
            <a:t>Heikosti</a:t>
          </a:r>
          <a:r>
            <a:rPr lang="en-US" dirty="0"/>
            <a:t> </a:t>
          </a:r>
          <a:r>
            <a:rPr lang="en-US" dirty="0" err="1"/>
            <a:t>menestyvät</a:t>
          </a:r>
          <a:r>
            <a:rPr lang="en-US" dirty="0"/>
            <a:t> </a:t>
          </a:r>
          <a:r>
            <a:rPr lang="en-US" dirty="0" err="1"/>
            <a:t>opiskelijat</a:t>
          </a:r>
          <a:endParaRPr lang="en-US" dirty="0"/>
        </a:p>
      </dgm:t>
    </dgm:pt>
    <dgm:pt modelId="{3D93D5B5-976C-D64A-B5CD-0A49E7237FE0}" type="parTrans" cxnId="{B5913A7E-EF7D-9045-8B29-4F5DC1AC3D0D}">
      <dgm:prSet/>
      <dgm:spPr/>
      <dgm:t>
        <a:bodyPr/>
        <a:lstStyle/>
        <a:p>
          <a:endParaRPr lang="en-US"/>
        </a:p>
      </dgm:t>
    </dgm:pt>
    <dgm:pt modelId="{6B3012C8-CDFC-4F49-ABB0-F67C2D35B5D9}" type="sibTrans" cxnId="{B5913A7E-EF7D-9045-8B29-4F5DC1AC3D0D}">
      <dgm:prSet/>
      <dgm:spPr/>
      <dgm:t>
        <a:bodyPr/>
        <a:lstStyle/>
        <a:p>
          <a:endParaRPr lang="en-US"/>
        </a:p>
      </dgm:t>
    </dgm:pt>
    <dgm:pt modelId="{471BFFAB-154A-B048-8B74-9E9C6E675475}">
      <dgm:prSet phldrT="[Text]"/>
      <dgm:spPr/>
      <dgm:t>
        <a:bodyPr/>
        <a:lstStyle/>
        <a:p>
          <a:r>
            <a:rPr lang="en-US" dirty="0" err="1"/>
            <a:t>opittu</a:t>
          </a:r>
          <a:r>
            <a:rPr lang="en-US" dirty="0"/>
            <a:t> </a:t>
          </a:r>
          <a:r>
            <a:rPr lang="en-US" dirty="0" err="1"/>
            <a:t>avuttomuus</a:t>
          </a:r>
          <a:endParaRPr lang="en-US" dirty="0"/>
        </a:p>
      </dgm:t>
    </dgm:pt>
    <dgm:pt modelId="{E9956A17-974F-D143-A07E-3CA50F42F23E}" type="parTrans" cxnId="{7C6CBF17-4943-3B4F-B380-942A713E5AD0}">
      <dgm:prSet/>
      <dgm:spPr/>
      <dgm:t>
        <a:bodyPr/>
        <a:lstStyle/>
        <a:p>
          <a:endParaRPr lang="en-US"/>
        </a:p>
      </dgm:t>
    </dgm:pt>
    <dgm:pt modelId="{B71528EA-B399-3A4B-BFB1-575D90D60826}" type="sibTrans" cxnId="{7C6CBF17-4943-3B4F-B380-942A713E5AD0}">
      <dgm:prSet/>
      <dgm:spPr/>
      <dgm:t>
        <a:bodyPr/>
        <a:lstStyle/>
        <a:p>
          <a:endParaRPr lang="en-US"/>
        </a:p>
      </dgm:t>
    </dgm:pt>
    <dgm:pt modelId="{7721B5EA-49EC-2D48-B2FB-67201DF690F4}">
      <dgm:prSet phldrT="[Text]"/>
      <dgm:spPr/>
      <dgm:t>
        <a:bodyPr/>
        <a:lstStyle/>
        <a:p>
          <a:r>
            <a:rPr lang="en-US" dirty="0" err="1"/>
            <a:t>itseä</a:t>
          </a:r>
          <a:r>
            <a:rPr lang="en-US" dirty="0"/>
            <a:t> </a:t>
          </a:r>
          <a:r>
            <a:rPr lang="en-US" dirty="0" err="1"/>
            <a:t>vahingoittava</a:t>
          </a:r>
          <a:r>
            <a:rPr lang="en-US" dirty="0"/>
            <a:t> </a:t>
          </a:r>
          <a:r>
            <a:rPr lang="en-US" dirty="0" err="1"/>
            <a:t>toimintatapa</a:t>
          </a:r>
          <a:endParaRPr lang="en-US" dirty="0"/>
        </a:p>
      </dgm:t>
    </dgm:pt>
    <dgm:pt modelId="{4EF8C512-4EB6-ED4A-851D-F3B9A0A3F2D2}" type="parTrans" cxnId="{036C7EC3-3543-E446-8D09-3CFFC00DE4D0}">
      <dgm:prSet/>
      <dgm:spPr/>
      <dgm:t>
        <a:bodyPr/>
        <a:lstStyle/>
        <a:p>
          <a:endParaRPr lang="en-US"/>
        </a:p>
      </dgm:t>
    </dgm:pt>
    <dgm:pt modelId="{6A5158AE-0D98-8448-9FAF-A54402C6E903}" type="sibTrans" cxnId="{036C7EC3-3543-E446-8D09-3CFFC00DE4D0}">
      <dgm:prSet/>
      <dgm:spPr/>
      <dgm:t>
        <a:bodyPr/>
        <a:lstStyle/>
        <a:p>
          <a:endParaRPr lang="en-US"/>
        </a:p>
      </dgm:t>
    </dgm:pt>
    <dgm:pt modelId="{4B446ECE-3661-024B-A927-2522B758CDD5}" type="pres">
      <dgm:prSet presAssocID="{6A576A6E-6CA8-1B4E-AE76-C441DD2DB5A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i-FI"/>
        </a:p>
      </dgm:t>
    </dgm:pt>
    <dgm:pt modelId="{E1118A17-7AA2-1C4D-BD09-F5751CD49A21}" type="pres">
      <dgm:prSet presAssocID="{F917D80C-738E-C143-9081-86D90D3FAB2E}" presName="root" presStyleCnt="0"/>
      <dgm:spPr/>
    </dgm:pt>
    <dgm:pt modelId="{3EBCDF4F-BCE7-C040-8CC4-52A9A2B936A6}" type="pres">
      <dgm:prSet presAssocID="{F917D80C-738E-C143-9081-86D90D3FAB2E}" presName="rootComposite" presStyleCnt="0"/>
      <dgm:spPr/>
    </dgm:pt>
    <dgm:pt modelId="{A69EC46F-7716-584B-9D35-F16625E56340}" type="pres">
      <dgm:prSet presAssocID="{F917D80C-738E-C143-9081-86D90D3FAB2E}" presName="rootText" presStyleLbl="node1" presStyleIdx="0" presStyleCnt="2"/>
      <dgm:spPr/>
      <dgm:t>
        <a:bodyPr/>
        <a:lstStyle/>
        <a:p>
          <a:endParaRPr lang="fi-FI"/>
        </a:p>
      </dgm:t>
    </dgm:pt>
    <dgm:pt modelId="{1D674A74-2E09-5C40-B5C6-6F150C85D154}" type="pres">
      <dgm:prSet presAssocID="{F917D80C-738E-C143-9081-86D90D3FAB2E}" presName="rootConnector" presStyleLbl="node1" presStyleIdx="0" presStyleCnt="2"/>
      <dgm:spPr/>
      <dgm:t>
        <a:bodyPr/>
        <a:lstStyle/>
        <a:p>
          <a:endParaRPr lang="fi-FI"/>
        </a:p>
      </dgm:t>
    </dgm:pt>
    <dgm:pt modelId="{727DA60A-E021-3940-98C9-D7D25363B8F2}" type="pres">
      <dgm:prSet presAssocID="{F917D80C-738E-C143-9081-86D90D3FAB2E}" presName="childShape" presStyleCnt="0"/>
      <dgm:spPr/>
    </dgm:pt>
    <dgm:pt modelId="{875587DC-8F61-8E4A-A9ED-854E9B2C10BD}" type="pres">
      <dgm:prSet presAssocID="{B221E2E1-B421-E14A-AD0F-EEFC9728366F}" presName="Name13" presStyleLbl="parChTrans1D2" presStyleIdx="0" presStyleCnt="4"/>
      <dgm:spPr/>
      <dgm:t>
        <a:bodyPr/>
        <a:lstStyle/>
        <a:p>
          <a:endParaRPr lang="fi-FI"/>
        </a:p>
      </dgm:t>
    </dgm:pt>
    <dgm:pt modelId="{398CBF36-9CB1-A349-8D72-CEFD1041E751}" type="pres">
      <dgm:prSet presAssocID="{03E8CAE9-A654-E64C-8DE3-8E2F94574058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DA5D128-D8A3-4F47-9EE9-77C364EA95E0}" type="pres">
      <dgm:prSet presAssocID="{C86A48D3-329A-3F49-BCF7-F97B800D460A}" presName="Name13" presStyleLbl="parChTrans1D2" presStyleIdx="1" presStyleCnt="4"/>
      <dgm:spPr/>
      <dgm:t>
        <a:bodyPr/>
        <a:lstStyle/>
        <a:p>
          <a:endParaRPr lang="fi-FI"/>
        </a:p>
      </dgm:t>
    </dgm:pt>
    <dgm:pt modelId="{6EC77F59-AE15-4247-B713-378FD2BD36D3}" type="pres">
      <dgm:prSet presAssocID="{A398F85D-D566-6E43-BB08-DCC78137B7BB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27803A7-5B6A-8D48-82DB-A105C6383152}" type="pres">
      <dgm:prSet presAssocID="{938808A2-D8F5-3940-B705-A1094D808CDD}" presName="root" presStyleCnt="0"/>
      <dgm:spPr/>
    </dgm:pt>
    <dgm:pt modelId="{690FF8F4-E4E3-394A-A698-75E7440581D3}" type="pres">
      <dgm:prSet presAssocID="{938808A2-D8F5-3940-B705-A1094D808CDD}" presName="rootComposite" presStyleCnt="0"/>
      <dgm:spPr/>
    </dgm:pt>
    <dgm:pt modelId="{E5CE990B-30FD-E745-9AD2-7B32DD6E54E9}" type="pres">
      <dgm:prSet presAssocID="{938808A2-D8F5-3940-B705-A1094D808CDD}" presName="rootText" presStyleLbl="node1" presStyleIdx="1" presStyleCnt="2"/>
      <dgm:spPr/>
      <dgm:t>
        <a:bodyPr/>
        <a:lstStyle/>
        <a:p>
          <a:endParaRPr lang="fi-FI"/>
        </a:p>
      </dgm:t>
    </dgm:pt>
    <dgm:pt modelId="{3732EBAE-265A-3D40-B346-379A054531BC}" type="pres">
      <dgm:prSet presAssocID="{938808A2-D8F5-3940-B705-A1094D808CDD}" presName="rootConnector" presStyleLbl="node1" presStyleIdx="1" presStyleCnt="2"/>
      <dgm:spPr/>
      <dgm:t>
        <a:bodyPr/>
        <a:lstStyle/>
        <a:p>
          <a:endParaRPr lang="fi-FI"/>
        </a:p>
      </dgm:t>
    </dgm:pt>
    <dgm:pt modelId="{4405D047-80AB-0E4C-9540-4035564869F2}" type="pres">
      <dgm:prSet presAssocID="{938808A2-D8F5-3940-B705-A1094D808CDD}" presName="childShape" presStyleCnt="0"/>
      <dgm:spPr/>
    </dgm:pt>
    <dgm:pt modelId="{2D0A89F6-027A-F545-B589-81C3C5401606}" type="pres">
      <dgm:prSet presAssocID="{E9956A17-974F-D143-A07E-3CA50F42F23E}" presName="Name13" presStyleLbl="parChTrans1D2" presStyleIdx="2" presStyleCnt="4"/>
      <dgm:spPr/>
      <dgm:t>
        <a:bodyPr/>
        <a:lstStyle/>
        <a:p>
          <a:endParaRPr lang="fi-FI"/>
        </a:p>
      </dgm:t>
    </dgm:pt>
    <dgm:pt modelId="{8D739DFF-45C9-BF4F-ACA1-71E08F59215F}" type="pres">
      <dgm:prSet presAssocID="{471BFFAB-154A-B048-8B74-9E9C6E675475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054246F-275D-1B4A-BAD2-56F764556C1F}" type="pres">
      <dgm:prSet presAssocID="{4EF8C512-4EB6-ED4A-851D-F3B9A0A3F2D2}" presName="Name13" presStyleLbl="parChTrans1D2" presStyleIdx="3" presStyleCnt="4"/>
      <dgm:spPr/>
      <dgm:t>
        <a:bodyPr/>
        <a:lstStyle/>
        <a:p>
          <a:endParaRPr lang="fi-FI"/>
        </a:p>
      </dgm:t>
    </dgm:pt>
    <dgm:pt modelId="{BD532443-DADD-214D-A922-831529A5B975}" type="pres">
      <dgm:prSet presAssocID="{7721B5EA-49EC-2D48-B2FB-67201DF690F4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B5913A7E-EF7D-9045-8B29-4F5DC1AC3D0D}" srcId="{6A576A6E-6CA8-1B4E-AE76-C441DD2DB5A9}" destId="{938808A2-D8F5-3940-B705-A1094D808CDD}" srcOrd="1" destOrd="0" parTransId="{3D93D5B5-976C-D64A-B5CD-0A49E7237FE0}" sibTransId="{6B3012C8-CDFC-4F49-ABB0-F67C2D35B5D9}"/>
    <dgm:cxn modelId="{C57CBFD9-87D0-7146-9406-A9E65910B41D}" type="presOf" srcId="{C86A48D3-329A-3F49-BCF7-F97B800D460A}" destId="{CDA5D128-D8A3-4F47-9EE9-77C364EA95E0}" srcOrd="0" destOrd="0" presId="urn:microsoft.com/office/officeart/2005/8/layout/hierarchy3"/>
    <dgm:cxn modelId="{E24098E4-891B-2B4A-921D-4E00766225FD}" srcId="{6A576A6E-6CA8-1B4E-AE76-C441DD2DB5A9}" destId="{F917D80C-738E-C143-9081-86D90D3FAB2E}" srcOrd="0" destOrd="0" parTransId="{E7065581-A9C4-4F4A-B119-3A3DD6D76302}" sibTransId="{3EE3FDC8-99CD-4445-970B-5A15715DFE6E}"/>
    <dgm:cxn modelId="{036C7EC3-3543-E446-8D09-3CFFC00DE4D0}" srcId="{938808A2-D8F5-3940-B705-A1094D808CDD}" destId="{7721B5EA-49EC-2D48-B2FB-67201DF690F4}" srcOrd="1" destOrd="0" parTransId="{4EF8C512-4EB6-ED4A-851D-F3B9A0A3F2D2}" sibTransId="{6A5158AE-0D98-8448-9FAF-A54402C6E903}"/>
    <dgm:cxn modelId="{F2711E59-3BAF-7843-9834-47DAA54EC0B3}" type="presOf" srcId="{4EF8C512-4EB6-ED4A-851D-F3B9A0A3F2D2}" destId="{F054246F-275D-1B4A-BAD2-56F764556C1F}" srcOrd="0" destOrd="0" presId="urn:microsoft.com/office/officeart/2005/8/layout/hierarchy3"/>
    <dgm:cxn modelId="{07E06209-31DE-FF4D-8C2C-A564A3041479}" type="presOf" srcId="{7721B5EA-49EC-2D48-B2FB-67201DF690F4}" destId="{BD532443-DADD-214D-A922-831529A5B975}" srcOrd="0" destOrd="0" presId="urn:microsoft.com/office/officeart/2005/8/layout/hierarchy3"/>
    <dgm:cxn modelId="{E9C3DAEF-9D34-C044-953F-1E3080575AFA}" type="presOf" srcId="{938808A2-D8F5-3940-B705-A1094D808CDD}" destId="{E5CE990B-30FD-E745-9AD2-7B32DD6E54E9}" srcOrd="0" destOrd="0" presId="urn:microsoft.com/office/officeart/2005/8/layout/hierarchy3"/>
    <dgm:cxn modelId="{83201F5B-D36C-E14F-ABA1-CBD03467E778}" type="presOf" srcId="{F917D80C-738E-C143-9081-86D90D3FAB2E}" destId="{1D674A74-2E09-5C40-B5C6-6F150C85D154}" srcOrd="1" destOrd="0" presId="urn:microsoft.com/office/officeart/2005/8/layout/hierarchy3"/>
    <dgm:cxn modelId="{2177757C-7EC5-E64A-94FE-70E1F3CD83DD}" type="presOf" srcId="{B221E2E1-B421-E14A-AD0F-EEFC9728366F}" destId="{875587DC-8F61-8E4A-A9ED-854E9B2C10BD}" srcOrd="0" destOrd="0" presId="urn:microsoft.com/office/officeart/2005/8/layout/hierarchy3"/>
    <dgm:cxn modelId="{9D0DEC3D-E4F9-844B-99E8-7AD21F64AFDD}" type="presOf" srcId="{938808A2-D8F5-3940-B705-A1094D808CDD}" destId="{3732EBAE-265A-3D40-B346-379A054531BC}" srcOrd="1" destOrd="0" presId="urn:microsoft.com/office/officeart/2005/8/layout/hierarchy3"/>
    <dgm:cxn modelId="{7523C587-0E4B-5A4B-A211-E62C759A7E2A}" type="presOf" srcId="{03E8CAE9-A654-E64C-8DE3-8E2F94574058}" destId="{398CBF36-9CB1-A349-8D72-CEFD1041E751}" srcOrd="0" destOrd="0" presId="urn:microsoft.com/office/officeart/2005/8/layout/hierarchy3"/>
    <dgm:cxn modelId="{E18A3D66-7A2E-0349-8223-9A08F5315606}" type="presOf" srcId="{E9956A17-974F-D143-A07E-3CA50F42F23E}" destId="{2D0A89F6-027A-F545-B589-81C3C5401606}" srcOrd="0" destOrd="0" presId="urn:microsoft.com/office/officeart/2005/8/layout/hierarchy3"/>
    <dgm:cxn modelId="{DBB3CD89-9725-6D40-8D24-AC6CDD1915D8}" srcId="{F917D80C-738E-C143-9081-86D90D3FAB2E}" destId="{03E8CAE9-A654-E64C-8DE3-8E2F94574058}" srcOrd="0" destOrd="0" parTransId="{B221E2E1-B421-E14A-AD0F-EEFC9728366F}" sibTransId="{544B9D09-4CA0-DC44-9163-C25CB5FBBD7E}"/>
    <dgm:cxn modelId="{7C6CBF17-4943-3B4F-B380-942A713E5AD0}" srcId="{938808A2-D8F5-3940-B705-A1094D808CDD}" destId="{471BFFAB-154A-B048-8B74-9E9C6E675475}" srcOrd="0" destOrd="0" parTransId="{E9956A17-974F-D143-A07E-3CA50F42F23E}" sibTransId="{B71528EA-B399-3A4B-BFB1-575D90D60826}"/>
    <dgm:cxn modelId="{AE079FF9-A1F9-5248-9BDE-FA635F2C995C}" type="presOf" srcId="{F917D80C-738E-C143-9081-86D90D3FAB2E}" destId="{A69EC46F-7716-584B-9D35-F16625E56340}" srcOrd="0" destOrd="0" presId="urn:microsoft.com/office/officeart/2005/8/layout/hierarchy3"/>
    <dgm:cxn modelId="{4753AC35-9C36-124F-A0B6-CDA3B6B64A1B}" type="presOf" srcId="{A398F85D-D566-6E43-BB08-DCC78137B7BB}" destId="{6EC77F59-AE15-4247-B713-378FD2BD36D3}" srcOrd="0" destOrd="0" presId="urn:microsoft.com/office/officeart/2005/8/layout/hierarchy3"/>
    <dgm:cxn modelId="{B20C01CF-8D80-EC48-B889-6E4CC50CA812}" type="presOf" srcId="{471BFFAB-154A-B048-8B74-9E9C6E675475}" destId="{8D739DFF-45C9-BF4F-ACA1-71E08F59215F}" srcOrd="0" destOrd="0" presId="urn:microsoft.com/office/officeart/2005/8/layout/hierarchy3"/>
    <dgm:cxn modelId="{CAB048E9-B792-6847-8B57-B29E75390C46}" srcId="{F917D80C-738E-C143-9081-86D90D3FAB2E}" destId="{A398F85D-D566-6E43-BB08-DCC78137B7BB}" srcOrd="1" destOrd="0" parTransId="{C86A48D3-329A-3F49-BCF7-F97B800D460A}" sibTransId="{9A0D5C73-5EC8-2B46-94BB-B2874D552172}"/>
    <dgm:cxn modelId="{E2524442-2F88-984B-B016-90042A1F523C}" type="presOf" srcId="{6A576A6E-6CA8-1B4E-AE76-C441DD2DB5A9}" destId="{4B446ECE-3661-024B-A927-2522B758CDD5}" srcOrd="0" destOrd="0" presId="urn:microsoft.com/office/officeart/2005/8/layout/hierarchy3"/>
    <dgm:cxn modelId="{84E2539F-4FD8-4C47-AEED-E297437D4FB8}" type="presParOf" srcId="{4B446ECE-3661-024B-A927-2522B758CDD5}" destId="{E1118A17-7AA2-1C4D-BD09-F5751CD49A21}" srcOrd="0" destOrd="0" presId="urn:microsoft.com/office/officeart/2005/8/layout/hierarchy3"/>
    <dgm:cxn modelId="{654B9434-C0F1-3541-B74E-30613E8380E1}" type="presParOf" srcId="{E1118A17-7AA2-1C4D-BD09-F5751CD49A21}" destId="{3EBCDF4F-BCE7-C040-8CC4-52A9A2B936A6}" srcOrd="0" destOrd="0" presId="urn:microsoft.com/office/officeart/2005/8/layout/hierarchy3"/>
    <dgm:cxn modelId="{8A1657AD-726C-5C4E-9F02-FC046DD8AF1A}" type="presParOf" srcId="{3EBCDF4F-BCE7-C040-8CC4-52A9A2B936A6}" destId="{A69EC46F-7716-584B-9D35-F16625E56340}" srcOrd="0" destOrd="0" presId="urn:microsoft.com/office/officeart/2005/8/layout/hierarchy3"/>
    <dgm:cxn modelId="{CC105749-89FE-F742-817A-DE3D09DEACDA}" type="presParOf" srcId="{3EBCDF4F-BCE7-C040-8CC4-52A9A2B936A6}" destId="{1D674A74-2E09-5C40-B5C6-6F150C85D154}" srcOrd="1" destOrd="0" presId="urn:microsoft.com/office/officeart/2005/8/layout/hierarchy3"/>
    <dgm:cxn modelId="{E7C81792-E1FD-D64A-824C-037AAD8BD030}" type="presParOf" srcId="{E1118A17-7AA2-1C4D-BD09-F5751CD49A21}" destId="{727DA60A-E021-3940-98C9-D7D25363B8F2}" srcOrd="1" destOrd="0" presId="urn:microsoft.com/office/officeart/2005/8/layout/hierarchy3"/>
    <dgm:cxn modelId="{FC298AA7-93A6-8D45-B13B-B09892A7008B}" type="presParOf" srcId="{727DA60A-E021-3940-98C9-D7D25363B8F2}" destId="{875587DC-8F61-8E4A-A9ED-854E9B2C10BD}" srcOrd="0" destOrd="0" presId="urn:microsoft.com/office/officeart/2005/8/layout/hierarchy3"/>
    <dgm:cxn modelId="{94B936D8-3B3C-4147-B693-3350CBB9546B}" type="presParOf" srcId="{727DA60A-E021-3940-98C9-D7D25363B8F2}" destId="{398CBF36-9CB1-A349-8D72-CEFD1041E751}" srcOrd="1" destOrd="0" presId="urn:microsoft.com/office/officeart/2005/8/layout/hierarchy3"/>
    <dgm:cxn modelId="{308BBBB3-7B9A-0F4A-842C-30DED0AC652B}" type="presParOf" srcId="{727DA60A-E021-3940-98C9-D7D25363B8F2}" destId="{CDA5D128-D8A3-4F47-9EE9-77C364EA95E0}" srcOrd="2" destOrd="0" presId="urn:microsoft.com/office/officeart/2005/8/layout/hierarchy3"/>
    <dgm:cxn modelId="{B5F77847-0B48-2C45-AD8B-0E8C0D2E68D6}" type="presParOf" srcId="{727DA60A-E021-3940-98C9-D7D25363B8F2}" destId="{6EC77F59-AE15-4247-B713-378FD2BD36D3}" srcOrd="3" destOrd="0" presId="urn:microsoft.com/office/officeart/2005/8/layout/hierarchy3"/>
    <dgm:cxn modelId="{22B18A5D-F10E-0C41-962E-2BC2C359C06D}" type="presParOf" srcId="{4B446ECE-3661-024B-A927-2522B758CDD5}" destId="{427803A7-5B6A-8D48-82DB-A105C6383152}" srcOrd="1" destOrd="0" presId="urn:microsoft.com/office/officeart/2005/8/layout/hierarchy3"/>
    <dgm:cxn modelId="{87C54404-94DA-684F-AA5C-F79B1301C6B2}" type="presParOf" srcId="{427803A7-5B6A-8D48-82DB-A105C6383152}" destId="{690FF8F4-E4E3-394A-A698-75E7440581D3}" srcOrd="0" destOrd="0" presId="urn:microsoft.com/office/officeart/2005/8/layout/hierarchy3"/>
    <dgm:cxn modelId="{0A3641FE-ACED-684E-9D91-B7972CE6D648}" type="presParOf" srcId="{690FF8F4-E4E3-394A-A698-75E7440581D3}" destId="{E5CE990B-30FD-E745-9AD2-7B32DD6E54E9}" srcOrd="0" destOrd="0" presId="urn:microsoft.com/office/officeart/2005/8/layout/hierarchy3"/>
    <dgm:cxn modelId="{F4769F35-BE5D-4A41-BC92-27F195451412}" type="presParOf" srcId="{690FF8F4-E4E3-394A-A698-75E7440581D3}" destId="{3732EBAE-265A-3D40-B346-379A054531BC}" srcOrd="1" destOrd="0" presId="urn:microsoft.com/office/officeart/2005/8/layout/hierarchy3"/>
    <dgm:cxn modelId="{F212DCE7-2D4F-5340-B5AB-A655067E2DC1}" type="presParOf" srcId="{427803A7-5B6A-8D48-82DB-A105C6383152}" destId="{4405D047-80AB-0E4C-9540-4035564869F2}" srcOrd="1" destOrd="0" presId="urn:microsoft.com/office/officeart/2005/8/layout/hierarchy3"/>
    <dgm:cxn modelId="{FDBCA899-50CF-8E49-83B5-51E21A022520}" type="presParOf" srcId="{4405D047-80AB-0E4C-9540-4035564869F2}" destId="{2D0A89F6-027A-F545-B589-81C3C5401606}" srcOrd="0" destOrd="0" presId="urn:microsoft.com/office/officeart/2005/8/layout/hierarchy3"/>
    <dgm:cxn modelId="{916EEF04-4C84-054B-AFE0-F1E2D652419B}" type="presParOf" srcId="{4405D047-80AB-0E4C-9540-4035564869F2}" destId="{8D739DFF-45C9-BF4F-ACA1-71E08F59215F}" srcOrd="1" destOrd="0" presId="urn:microsoft.com/office/officeart/2005/8/layout/hierarchy3"/>
    <dgm:cxn modelId="{33810FC7-6FE8-E64A-A57C-67A2B3216373}" type="presParOf" srcId="{4405D047-80AB-0E4C-9540-4035564869F2}" destId="{F054246F-275D-1B4A-BAD2-56F764556C1F}" srcOrd="2" destOrd="0" presId="urn:microsoft.com/office/officeart/2005/8/layout/hierarchy3"/>
    <dgm:cxn modelId="{6C1E210C-86F6-3143-84B0-D2CECD0D24EC}" type="presParOf" srcId="{4405D047-80AB-0E4C-9540-4035564869F2}" destId="{BD532443-DADD-214D-A922-831529A5B975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58ADE3-7AC7-4C4C-BDA8-41B28060EBA4}" type="doc">
      <dgm:prSet loTypeId="urn:microsoft.com/office/officeart/2005/8/layout/orgChart1" loCatId="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B7F82F6-3751-AA48-8A88-69F531CE1E99}">
      <dgm:prSet phldrT="[Text]" custT="1"/>
      <dgm:spPr/>
      <dgm:t>
        <a:bodyPr/>
        <a:lstStyle/>
        <a:p>
          <a:pPr algn="ctr"/>
          <a:r>
            <a:rPr lang="en-US" sz="3600" b="1" dirty="0" err="1"/>
            <a:t>Yleistyneet</a:t>
          </a:r>
          <a:r>
            <a:rPr lang="en-US" sz="3600" b="1" dirty="0"/>
            <a:t> </a:t>
          </a:r>
          <a:r>
            <a:rPr lang="en-US" sz="3600" b="1" dirty="0" err="1"/>
            <a:t>odotukset</a:t>
          </a:r>
          <a:endParaRPr lang="en-US" sz="3600" b="1" dirty="0"/>
        </a:p>
        <a:p>
          <a:pPr algn="ctr"/>
          <a:r>
            <a:rPr lang="fi-FI" sz="2000" dirty="0"/>
            <a:t>- persoonallisuuden ominaisuuksia, jotka suuntaavat </a:t>
          </a:r>
          <a:r>
            <a:rPr lang="fi-FI" sz="2000" dirty="0" err="1"/>
            <a:t>selviytymista</a:t>
          </a:r>
          <a:r>
            <a:rPr lang="fi-FI" sz="2000" dirty="0"/>
            <a:t>̈ haastavissa ja stressaavissa tilanteissa</a:t>
          </a:r>
        </a:p>
        <a:p>
          <a:pPr algn="ctr">
            <a:buFont typeface="Arial" panose="020B0604020202020204" pitchFamily="34" charset="0"/>
            <a:buChar char="•"/>
          </a:pPr>
          <a:r>
            <a:rPr lang="fi-FI" sz="2000" dirty="0"/>
            <a:t>- </a:t>
          </a:r>
          <a:r>
            <a:rPr lang="fi-FI" sz="2000" dirty="0" err="1"/>
            <a:t>liittyvät</a:t>
          </a:r>
          <a:r>
            <a:rPr lang="fi-FI" sz="2000" dirty="0"/>
            <a:t> ihmisen tapaan tulkita, reagoida ja toimia </a:t>
          </a:r>
          <a:r>
            <a:rPr lang="fi-FI" sz="2000" dirty="0" err="1"/>
            <a:t>elämäntilanteissa</a:t>
          </a:r>
          <a:r>
            <a:rPr lang="fi-FI" sz="2000" dirty="0"/>
            <a:t> </a:t>
          </a:r>
        </a:p>
        <a:p>
          <a:pPr algn="ctr">
            <a:buFont typeface="Arial" panose="020B0604020202020204" pitchFamily="34" charset="0"/>
            <a:buChar char="•"/>
          </a:pPr>
          <a:r>
            <a:rPr lang="fi-FI" sz="2000" dirty="0"/>
            <a:t>- yleistyneiden odotusten kehittymiseen vaikuttavat </a:t>
          </a:r>
          <a:r>
            <a:rPr lang="fi-FI" sz="2000" b="0" dirty="0" err="1"/>
            <a:t>perima</a:t>
          </a:r>
          <a:r>
            <a:rPr lang="fi-FI" sz="2000" b="0" dirty="0"/>
            <a:t>̈ ja </a:t>
          </a:r>
          <a:r>
            <a:rPr lang="fi-FI" sz="2000" b="0" dirty="0" err="1"/>
            <a:t>ympäristötekijät</a:t>
          </a:r>
          <a:r>
            <a:rPr lang="fi-FI" sz="2000" b="0" dirty="0"/>
            <a:t> </a:t>
          </a:r>
          <a:endParaRPr lang="en-US" sz="2000" b="0" dirty="0"/>
        </a:p>
      </dgm:t>
    </dgm:pt>
    <dgm:pt modelId="{7644D144-D1B7-6342-9B15-6432896E054E}" type="parTrans" cxnId="{70D3D61C-4D8E-604F-B626-79BBCFAAECFA}">
      <dgm:prSet/>
      <dgm:spPr/>
      <dgm:t>
        <a:bodyPr/>
        <a:lstStyle/>
        <a:p>
          <a:endParaRPr lang="en-US"/>
        </a:p>
      </dgm:t>
    </dgm:pt>
    <dgm:pt modelId="{DC065085-7260-1848-9FD9-EE2D7BDFA070}" type="sibTrans" cxnId="{70D3D61C-4D8E-604F-B626-79BBCFAAECFA}">
      <dgm:prSet/>
      <dgm:spPr/>
      <dgm:t>
        <a:bodyPr/>
        <a:lstStyle/>
        <a:p>
          <a:endParaRPr lang="en-US"/>
        </a:p>
      </dgm:t>
    </dgm:pt>
    <dgm:pt modelId="{A17B8246-DC02-0E49-9267-9E57BB995EFD}">
      <dgm:prSet phldrT="[Text]" custT="1"/>
      <dgm:spPr/>
      <dgm:t>
        <a:bodyPr/>
        <a:lstStyle/>
        <a:p>
          <a:pPr algn="ctr">
            <a:buNone/>
          </a:pPr>
          <a:r>
            <a:rPr lang="en-US" sz="2000" b="1" dirty="0" err="1"/>
            <a:t>Optimistisuus</a:t>
          </a:r>
          <a:endParaRPr lang="en-US" sz="2000" b="1" dirty="0"/>
        </a:p>
        <a:p>
          <a:pPr algn="ctr">
            <a:buNone/>
          </a:pPr>
          <a:r>
            <a:rPr lang="en-US" sz="2000" b="0" dirty="0"/>
            <a:t>=</a:t>
          </a:r>
          <a:r>
            <a:rPr lang="en-US" sz="2000" b="1" dirty="0"/>
            <a:t> </a:t>
          </a:r>
          <a:r>
            <a:rPr lang="fi-FI" sz="2000" dirty="0"/>
            <a:t>suhteellisen </a:t>
          </a:r>
          <a:r>
            <a:rPr lang="fi-FI" sz="2000" dirty="0" err="1"/>
            <a:t>pysyva</a:t>
          </a:r>
          <a:r>
            <a:rPr lang="fi-FI" sz="2000" dirty="0"/>
            <a:t>̈ ja yleistynyt tapa odottaa </a:t>
          </a:r>
          <a:r>
            <a:rPr lang="fi-FI" sz="2000" dirty="0" err="1"/>
            <a:t>hyväa</a:t>
          </a:r>
          <a:r>
            <a:rPr lang="fi-FI" sz="2000" dirty="0"/>
            <a:t>̈ lopputulosta </a:t>
          </a:r>
          <a:r>
            <a:rPr lang="fi-FI" sz="2000" dirty="0" err="1"/>
            <a:t>seka</a:t>
          </a:r>
          <a:r>
            <a:rPr lang="fi-FI" sz="2000" dirty="0"/>
            <a:t>̈ suhtautua </a:t>
          </a:r>
          <a:r>
            <a:rPr lang="fi-FI" sz="2000" dirty="0" err="1"/>
            <a:t>myönteisesti</a:t>
          </a:r>
          <a:r>
            <a:rPr lang="fi-FI" sz="2000" dirty="0"/>
            <a:t> </a:t>
          </a:r>
          <a:r>
            <a:rPr lang="fi-FI" sz="2000" dirty="0" err="1"/>
            <a:t>elämään</a:t>
          </a:r>
          <a:r>
            <a:rPr lang="fi-FI" sz="2000" dirty="0"/>
            <a:t> ja erityisesti tulevaisuuteen </a:t>
          </a:r>
          <a:endParaRPr lang="en-US" sz="2000" dirty="0"/>
        </a:p>
      </dgm:t>
    </dgm:pt>
    <dgm:pt modelId="{6727968E-086D-7B42-8AAB-BC1DA77013C5}" type="parTrans" cxnId="{D09D5F6F-4935-1749-96EB-D312AF1A2CA6}">
      <dgm:prSet/>
      <dgm:spPr/>
      <dgm:t>
        <a:bodyPr/>
        <a:lstStyle/>
        <a:p>
          <a:endParaRPr lang="en-US"/>
        </a:p>
      </dgm:t>
    </dgm:pt>
    <dgm:pt modelId="{935FDE86-A9DF-6E4D-AE46-97A4B1E4801A}" type="sibTrans" cxnId="{D09D5F6F-4935-1749-96EB-D312AF1A2CA6}">
      <dgm:prSet/>
      <dgm:spPr/>
      <dgm:t>
        <a:bodyPr/>
        <a:lstStyle/>
        <a:p>
          <a:endParaRPr lang="en-US"/>
        </a:p>
      </dgm:t>
    </dgm:pt>
    <dgm:pt modelId="{1A5806C7-8FBC-5843-BC68-3BFA934081B2}">
      <dgm:prSet phldrT="[Text]" custT="1"/>
      <dgm:spPr/>
      <dgm:t>
        <a:bodyPr/>
        <a:lstStyle/>
        <a:p>
          <a:pPr algn="ctr"/>
          <a:r>
            <a:rPr lang="en-US" sz="2000" b="1" dirty="0" err="1"/>
            <a:t>Pessimismi</a:t>
          </a:r>
          <a:endParaRPr lang="en-US" sz="2000" b="1" dirty="0"/>
        </a:p>
        <a:p>
          <a:pPr algn="ctr"/>
          <a:r>
            <a:rPr lang="fi-FI" sz="2000" dirty="0"/>
            <a:t>= suhteellisen </a:t>
          </a:r>
          <a:r>
            <a:rPr lang="fi-FI" sz="2000" dirty="0" err="1"/>
            <a:t>pysyva</a:t>
          </a:r>
          <a:r>
            <a:rPr lang="fi-FI" sz="2000" dirty="0"/>
            <a:t>̈ tapa ennakoida huonointa mahdollista ajateltavissa olevaa vaihtoehtoa sekä suhtautua tulevaan negatiivisesti</a:t>
          </a:r>
          <a:endParaRPr lang="en-US" sz="2000" dirty="0"/>
        </a:p>
      </dgm:t>
    </dgm:pt>
    <dgm:pt modelId="{07052ED3-BC8F-D943-B971-1F03086606C0}" type="parTrans" cxnId="{F4DA7058-9AED-384F-9858-6EEE271E01DE}">
      <dgm:prSet/>
      <dgm:spPr/>
      <dgm:t>
        <a:bodyPr/>
        <a:lstStyle/>
        <a:p>
          <a:endParaRPr lang="en-US"/>
        </a:p>
      </dgm:t>
    </dgm:pt>
    <dgm:pt modelId="{152F100B-D837-2944-A6AF-23223C1051F0}" type="sibTrans" cxnId="{F4DA7058-9AED-384F-9858-6EEE271E01DE}">
      <dgm:prSet/>
      <dgm:spPr/>
      <dgm:t>
        <a:bodyPr/>
        <a:lstStyle/>
        <a:p>
          <a:endParaRPr lang="en-US"/>
        </a:p>
      </dgm:t>
    </dgm:pt>
    <dgm:pt modelId="{D8D0DAF0-5642-ED40-9DFC-727C8A68FA50}" type="pres">
      <dgm:prSet presAssocID="{8F58ADE3-7AC7-4C4C-BDA8-41B28060EBA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i-FI"/>
        </a:p>
      </dgm:t>
    </dgm:pt>
    <dgm:pt modelId="{744FDA74-A5B5-2849-83FF-401929C2B769}" type="pres">
      <dgm:prSet presAssocID="{BB7F82F6-3751-AA48-8A88-69F531CE1E99}" presName="hierRoot1" presStyleCnt="0">
        <dgm:presLayoutVars>
          <dgm:hierBranch val="init"/>
        </dgm:presLayoutVars>
      </dgm:prSet>
      <dgm:spPr/>
    </dgm:pt>
    <dgm:pt modelId="{C47F63EB-0EA7-BB4A-B023-7C24FAB0C379}" type="pres">
      <dgm:prSet presAssocID="{BB7F82F6-3751-AA48-8A88-69F531CE1E99}" presName="rootComposite1" presStyleCnt="0"/>
      <dgm:spPr/>
    </dgm:pt>
    <dgm:pt modelId="{D578D3DC-F5C6-E746-9318-1789EC1440B2}" type="pres">
      <dgm:prSet presAssocID="{BB7F82F6-3751-AA48-8A88-69F531CE1E99}" presName="rootText1" presStyleLbl="node0" presStyleIdx="0" presStyleCnt="1" custScaleX="124597" custScaleY="133421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15F5C536-B412-3043-9F0F-0A3230BE6F59}" type="pres">
      <dgm:prSet presAssocID="{BB7F82F6-3751-AA48-8A88-69F531CE1E99}" presName="rootConnector1" presStyleLbl="node1" presStyleIdx="0" presStyleCnt="0"/>
      <dgm:spPr/>
      <dgm:t>
        <a:bodyPr/>
        <a:lstStyle/>
        <a:p>
          <a:endParaRPr lang="fi-FI"/>
        </a:p>
      </dgm:t>
    </dgm:pt>
    <dgm:pt modelId="{3E017313-D8F0-C246-BA8C-1286549E7845}" type="pres">
      <dgm:prSet presAssocID="{BB7F82F6-3751-AA48-8A88-69F531CE1E99}" presName="hierChild2" presStyleCnt="0"/>
      <dgm:spPr/>
    </dgm:pt>
    <dgm:pt modelId="{268708C2-2B1B-AB48-92FE-60BA06D9DC71}" type="pres">
      <dgm:prSet presAssocID="{6727968E-086D-7B42-8AAB-BC1DA77013C5}" presName="Name37" presStyleLbl="parChTrans1D2" presStyleIdx="0" presStyleCnt="2"/>
      <dgm:spPr/>
      <dgm:t>
        <a:bodyPr/>
        <a:lstStyle/>
        <a:p>
          <a:endParaRPr lang="fi-FI"/>
        </a:p>
      </dgm:t>
    </dgm:pt>
    <dgm:pt modelId="{ABC1EFA6-3C10-3241-8FA0-209A67295CF6}" type="pres">
      <dgm:prSet presAssocID="{A17B8246-DC02-0E49-9267-9E57BB995EFD}" presName="hierRoot2" presStyleCnt="0">
        <dgm:presLayoutVars>
          <dgm:hierBranch val="init"/>
        </dgm:presLayoutVars>
      </dgm:prSet>
      <dgm:spPr/>
    </dgm:pt>
    <dgm:pt modelId="{91E77AF7-EE55-F843-B176-0F27674B035A}" type="pres">
      <dgm:prSet presAssocID="{A17B8246-DC02-0E49-9267-9E57BB995EFD}" presName="rootComposite" presStyleCnt="0"/>
      <dgm:spPr/>
    </dgm:pt>
    <dgm:pt modelId="{C6B1D068-AE44-4E43-BDF2-26F7AE43034A}" type="pres">
      <dgm:prSet presAssocID="{A17B8246-DC02-0E49-9267-9E57BB995EFD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8ED94394-D0C4-9F4A-BEF0-0E3821F1E1B5}" type="pres">
      <dgm:prSet presAssocID="{A17B8246-DC02-0E49-9267-9E57BB995EFD}" presName="rootConnector" presStyleLbl="node2" presStyleIdx="0" presStyleCnt="2"/>
      <dgm:spPr/>
      <dgm:t>
        <a:bodyPr/>
        <a:lstStyle/>
        <a:p>
          <a:endParaRPr lang="fi-FI"/>
        </a:p>
      </dgm:t>
    </dgm:pt>
    <dgm:pt modelId="{F1F83876-836F-6040-B168-AC4C8E4E8407}" type="pres">
      <dgm:prSet presAssocID="{A17B8246-DC02-0E49-9267-9E57BB995EFD}" presName="hierChild4" presStyleCnt="0"/>
      <dgm:spPr/>
    </dgm:pt>
    <dgm:pt modelId="{4F98C1B5-DFF8-C843-85D3-8770F9088E92}" type="pres">
      <dgm:prSet presAssocID="{A17B8246-DC02-0E49-9267-9E57BB995EFD}" presName="hierChild5" presStyleCnt="0"/>
      <dgm:spPr/>
    </dgm:pt>
    <dgm:pt modelId="{0860D401-67C8-694A-AC49-4158AAA46E7E}" type="pres">
      <dgm:prSet presAssocID="{07052ED3-BC8F-D943-B971-1F03086606C0}" presName="Name37" presStyleLbl="parChTrans1D2" presStyleIdx="1" presStyleCnt="2"/>
      <dgm:spPr/>
      <dgm:t>
        <a:bodyPr/>
        <a:lstStyle/>
        <a:p>
          <a:endParaRPr lang="fi-FI"/>
        </a:p>
      </dgm:t>
    </dgm:pt>
    <dgm:pt modelId="{6B6807A2-7C45-E842-A714-4450C659D96D}" type="pres">
      <dgm:prSet presAssocID="{1A5806C7-8FBC-5843-BC68-3BFA934081B2}" presName="hierRoot2" presStyleCnt="0">
        <dgm:presLayoutVars>
          <dgm:hierBranch val="init"/>
        </dgm:presLayoutVars>
      </dgm:prSet>
      <dgm:spPr/>
    </dgm:pt>
    <dgm:pt modelId="{9D8E33D1-BA64-5842-A815-AAE1CB9A6B9E}" type="pres">
      <dgm:prSet presAssocID="{1A5806C7-8FBC-5843-BC68-3BFA934081B2}" presName="rootComposite" presStyleCnt="0"/>
      <dgm:spPr/>
    </dgm:pt>
    <dgm:pt modelId="{AC66C343-849A-C04B-BF7B-7369D28859C8}" type="pres">
      <dgm:prSet presAssocID="{1A5806C7-8FBC-5843-BC68-3BFA934081B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901FBE6E-A200-314F-A0AC-FDC8FC7F39C8}" type="pres">
      <dgm:prSet presAssocID="{1A5806C7-8FBC-5843-BC68-3BFA934081B2}" presName="rootConnector" presStyleLbl="node2" presStyleIdx="1" presStyleCnt="2"/>
      <dgm:spPr/>
      <dgm:t>
        <a:bodyPr/>
        <a:lstStyle/>
        <a:p>
          <a:endParaRPr lang="fi-FI"/>
        </a:p>
      </dgm:t>
    </dgm:pt>
    <dgm:pt modelId="{CE645B44-D9D9-3E4F-9364-39E4C7F7C25A}" type="pres">
      <dgm:prSet presAssocID="{1A5806C7-8FBC-5843-BC68-3BFA934081B2}" presName="hierChild4" presStyleCnt="0"/>
      <dgm:spPr/>
    </dgm:pt>
    <dgm:pt modelId="{8955061E-9F0F-7241-8F50-0B2A85326B06}" type="pres">
      <dgm:prSet presAssocID="{1A5806C7-8FBC-5843-BC68-3BFA934081B2}" presName="hierChild5" presStyleCnt="0"/>
      <dgm:spPr/>
    </dgm:pt>
    <dgm:pt modelId="{B71DF9F6-62C6-0044-AC21-3F6CE0E98782}" type="pres">
      <dgm:prSet presAssocID="{BB7F82F6-3751-AA48-8A88-69F531CE1E99}" presName="hierChild3" presStyleCnt="0"/>
      <dgm:spPr/>
    </dgm:pt>
  </dgm:ptLst>
  <dgm:cxnLst>
    <dgm:cxn modelId="{414CF718-EE8B-FB4A-87D9-118C0990A933}" type="presOf" srcId="{BB7F82F6-3751-AA48-8A88-69F531CE1E99}" destId="{D578D3DC-F5C6-E746-9318-1789EC1440B2}" srcOrd="0" destOrd="0" presId="urn:microsoft.com/office/officeart/2005/8/layout/orgChart1"/>
    <dgm:cxn modelId="{D09D5F6F-4935-1749-96EB-D312AF1A2CA6}" srcId="{BB7F82F6-3751-AA48-8A88-69F531CE1E99}" destId="{A17B8246-DC02-0E49-9267-9E57BB995EFD}" srcOrd="0" destOrd="0" parTransId="{6727968E-086D-7B42-8AAB-BC1DA77013C5}" sibTransId="{935FDE86-A9DF-6E4D-AE46-97A4B1E4801A}"/>
    <dgm:cxn modelId="{802EF5D8-4511-9E4F-A0E3-4F8D8B04F3A6}" type="presOf" srcId="{6727968E-086D-7B42-8AAB-BC1DA77013C5}" destId="{268708C2-2B1B-AB48-92FE-60BA06D9DC71}" srcOrd="0" destOrd="0" presId="urn:microsoft.com/office/officeart/2005/8/layout/orgChart1"/>
    <dgm:cxn modelId="{F8AC1330-2FF2-294C-82A8-9D2BB6DA468C}" type="presOf" srcId="{8F58ADE3-7AC7-4C4C-BDA8-41B28060EBA4}" destId="{D8D0DAF0-5642-ED40-9DFC-727C8A68FA50}" srcOrd="0" destOrd="0" presId="urn:microsoft.com/office/officeart/2005/8/layout/orgChart1"/>
    <dgm:cxn modelId="{F22F4B36-A93B-AE47-B006-6FB0A7AB0DBE}" type="presOf" srcId="{1A5806C7-8FBC-5843-BC68-3BFA934081B2}" destId="{901FBE6E-A200-314F-A0AC-FDC8FC7F39C8}" srcOrd="1" destOrd="0" presId="urn:microsoft.com/office/officeart/2005/8/layout/orgChart1"/>
    <dgm:cxn modelId="{22EE1995-FB29-0E4A-8D8C-971F5818A0B0}" type="presOf" srcId="{BB7F82F6-3751-AA48-8A88-69F531CE1E99}" destId="{15F5C536-B412-3043-9F0F-0A3230BE6F59}" srcOrd="1" destOrd="0" presId="urn:microsoft.com/office/officeart/2005/8/layout/orgChart1"/>
    <dgm:cxn modelId="{ABB804B6-4304-9841-95EE-F630C33EC76D}" type="presOf" srcId="{A17B8246-DC02-0E49-9267-9E57BB995EFD}" destId="{C6B1D068-AE44-4E43-BDF2-26F7AE43034A}" srcOrd="0" destOrd="0" presId="urn:microsoft.com/office/officeart/2005/8/layout/orgChart1"/>
    <dgm:cxn modelId="{3CEC1FDD-2A3F-414C-A12F-6F354A2E973A}" type="presOf" srcId="{A17B8246-DC02-0E49-9267-9E57BB995EFD}" destId="{8ED94394-D0C4-9F4A-BEF0-0E3821F1E1B5}" srcOrd="1" destOrd="0" presId="urn:microsoft.com/office/officeart/2005/8/layout/orgChart1"/>
    <dgm:cxn modelId="{70D3D61C-4D8E-604F-B626-79BBCFAAECFA}" srcId="{8F58ADE3-7AC7-4C4C-BDA8-41B28060EBA4}" destId="{BB7F82F6-3751-AA48-8A88-69F531CE1E99}" srcOrd="0" destOrd="0" parTransId="{7644D144-D1B7-6342-9B15-6432896E054E}" sibTransId="{DC065085-7260-1848-9FD9-EE2D7BDFA070}"/>
    <dgm:cxn modelId="{3BE33450-25D3-4E4E-9E28-6841DB246A42}" type="presOf" srcId="{1A5806C7-8FBC-5843-BC68-3BFA934081B2}" destId="{AC66C343-849A-C04B-BF7B-7369D28859C8}" srcOrd="0" destOrd="0" presId="urn:microsoft.com/office/officeart/2005/8/layout/orgChart1"/>
    <dgm:cxn modelId="{F4DA7058-9AED-384F-9858-6EEE271E01DE}" srcId="{BB7F82F6-3751-AA48-8A88-69F531CE1E99}" destId="{1A5806C7-8FBC-5843-BC68-3BFA934081B2}" srcOrd="1" destOrd="0" parTransId="{07052ED3-BC8F-D943-B971-1F03086606C0}" sibTransId="{152F100B-D837-2944-A6AF-23223C1051F0}"/>
    <dgm:cxn modelId="{12B6E806-CF0A-E04C-A02A-5BA3C9779A31}" type="presOf" srcId="{07052ED3-BC8F-D943-B971-1F03086606C0}" destId="{0860D401-67C8-694A-AC49-4158AAA46E7E}" srcOrd="0" destOrd="0" presId="urn:microsoft.com/office/officeart/2005/8/layout/orgChart1"/>
    <dgm:cxn modelId="{6F3C88CB-D4AC-EA4C-913B-8D6CA5999888}" type="presParOf" srcId="{D8D0DAF0-5642-ED40-9DFC-727C8A68FA50}" destId="{744FDA74-A5B5-2849-83FF-401929C2B769}" srcOrd="0" destOrd="0" presId="urn:microsoft.com/office/officeart/2005/8/layout/orgChart1"/>
    <dgm:cxn modelId="{D6916BDF-350A-8E4A-BAE6-D2D86343A224}" type="presParOf" srcId="{744FDA74-A5B5-2849-83FF-401929C2B769}" destId="{C47F63EB-0EA7-BB4A-B023-7C24FAB0C379}" srcOrd="0" destOrd="0" presId="urn:microsoft.com/office/officeart/2005/8/layout/orgChart1"/>
    <dgm:cxn modelId="{19A3D3F5-C1D5-E64D-ACB2-00830AE7F396}" type="presParOf" srcId="{C47F63EB-0EA7-BB4A-B023-7C24FAB0C379}" destId="{D578D3DC-F5C6-E746-9318-1789EC1440B2}" srcOrd="0" destOrd="0" presId="urn:microsoft.com/office/officeart/2005/8/layout/orgChart1"/>
    <dgm:cxn modelId="{830842FC-0DAC-8B4C-BAB3-064781CAFC0D}" type="presParOf" srcId="{C47F63EB-0EA7-BB4A-B023-7C24FAB0C379}" destId="{15F5C536-B412-3043-9F0F-0A3230BE6F59}" srcOrd="1" destOrd="0" presId="urn:microsoft.com/office/officeart/2005/8/layout/orgChart1"/>
    <dgm:cxn modelId="{F6554D4D-0F65-2647-9693-294FA7F3F6F3}" type="presParOf" srcId="{744FDA74-A5B5-2849-83FF-401929C2B769}" destId="{3E017313-D8F0-C246-BA8C-1286549E7845}" srcOrd="1" destOrd="0" presId="urn:microsoft.com/office/officeart/2005/8/layout/orgChart1"/>
    <dgm:cxn modelId="{E650DED7-07D0-BD44-9ABA-300BD013E29C}" type="presParOf" srcId="{3E017313-D8F0-C246-BA8C-1286549E7845}" destId="{268708C2-2B1B-AB48-92FE-60BA06D9DC71}" srcOrd="0" destOrd="0" presId="urn:microsoft.com/office/officeart/2005/8/layout/orgChart1"/>
    <dgm:cxn modelId="{68F289CF-9C5A-154B-A7B7-3BA2CE020270}" type="presParOf" srcId="{3E017313-D8F0-C246-BA8C-1286549E7845}" destId="{ABC1EFA6-3C10-3241-8FA0-209A67295CF6}" srcOrd="1" destOrd="0" presId="urn:microsoft.com/office/officeart/2005/8/layout/orgChart1"/>
    <dgm:cxn modelId="{08D550BA-89A8-7947-BEA7-F1DEA46E925A}" type="presParOf" srcId="{ABC1EFA6-3C10-3241-8FA0-209A67295CF6}" destId="{91E77AF7-EE55-F843-B176-0F27674B035A}" srcOrd="0" destOrd="0" presId="urn:microsoft.com/office/officeart/2005/8/layout/orgChart1"/>
    <dgm:cxn modelId="{BEDB3078-4ACC-F841-9E1A-A25B5C929A38}" type="presParOf" srcId="{91E77AF7-EE55-F843-B176-0F27674B035A}" destId="{C6B1D068-AE44-4E43-BDF2-26F7AE43034A}" srcOrd="0" destOrd="0" presId="urn:microsoft.com/office/officeart/2005/8/layout/orgChart1"/>
    <dgm:cxn modelId="{CA5638EF-7A25-9048-B78A-2D66E62C55A9}" type="presParOf" srcId="{91E77AF7-EE55-F843-B176-0F27674B035A}" destId="{8ED94394-D0C4-9F4A-BEF0-0E3821F1E1B5}" srcOrd="1" destOrd="0" presId="urn:microsoft.com/office/officeart/2005/8/layout/orgChart1"/>
    <dgm:cxn modelId="{6B9F7871-EB64-B447-800E-F70D07223203}" type="presParOf" srcId="{ABC1EFA6-3C10-3241-8FA0-209A67295CF6}" destId="{F1F83876-836F-6040-B168-AC4C8E4E8407}" srcOrd="1" destOrd="0" presId="urn:microsoft.com/office/officeart/2005/8/layout/orgChart1"/>
    <dgm:cxn modelId="{3B7C775B-D600-3A4A-A95F-B38EDD214153}" type="presParOf" srcId="{ABC1EFA6-3C10-3241-8FA0-209A67295CF6}" destId="{4F98C1B5-DFF8-C843-85D3-8770F9088E92}" srcOrd="2" destOrd="0" presId="urn:microsoft.com/office/officeart/2005/8/layout/orgChart1"/>
    <dgm:cxn modelId="{3138A068-E5AC-9446-9063-1FDB3C16469D}" type="presParOf" srcId="{3E017313-D8F0-C246-BA8C-1286549E7845}" destId="{0860D401-67C8-694A-AC49-4158AAA46E7E}" srcOrd="2" destOrd="0" presId="urn:microsoft.com/office/officeart/2005/8/layout/orgChart1"/>
    <dgm:cxn modelId="{3B60F073-3D13-204E-ACBA-9D3E1D67D2A2}" type="presParOf" srcId="{3E017313-D8F0-C246-BA8C-1286549E7845}" destId="{6B6807A2-7C45-E842-A714-4450C659D96D}" srcOrd="3" destOrd="0" presId="urn:microsoft.com/office/officeart/2005/8/layout/orgChart1"/>
    <dgm:cxn modelId="{3A45A037-0904-1349-8667-55727A57647D}" type="presParOf" srcId="{6B6807A2-7C45-E842-A714-4450C659D96D}" destId="{9D8E33D1-BA64-5842-A815-AAE1CB9A6B9E}" srcOrd="0" destOrd="0" presId="urn:microsoft.com/office/officeart/2005/8/layout/orgChart1"/>
    <dgm:cxn modelId="{F208DB44-6F2C-7047-B4F3-30ED9F024C8B}" type="presParOf" srcId="{9D8E33D1-BA64-5842-A815-AAE1CB9A6B9E}" destId="{AC66C343-849A-C04B-BF7B-7369D28859C8}" srcOrd="0" destOrd="0" presId="urn:microsoft.com/office/officeart/2005/8/layout/orgChart1"/>
    <dgm:cxn modelId="{E6DAAE59-AD38-A349-A894-0099014A16CD}" type="presParOf" srcId="{9D8E33D1-BA64-5842-A815-AAE1CB9A6B9E}" destId="{901FBE6E-A200-314F-A0AC-FDC8FC7F39C8}" srcOrd="1" destOrd="0" presId="urn:microsoft.com/office/officeart/2005/8/layout/orgChart1"/>
    <dgm:cxn modelId="{C8E8A477-1077-EF4A-ABE6-E73A84C94692}" type="presParOf" srcId="{6B6807A2-7C45-E842-A714-4450C659D96D}" destId="{CE645B44-D9D9-3E4F-9364-39E4C7F7C25A}" srcOrd="1" destOrd="0" presId="urn:microsoft.com/office/officeart/2005/8/layout/orgChart1"/>
    <dgm:cxn modelId="{66351C73-2FF8-A744-9110-584567190EAE}" type="presParOf" srcId="{6B6807A2-7C45-E842-A714-4450C659D96D}" destId="{8955061E-9F0F-7241-8F50-0B2A85326B06}" srcOrd="2" destOrd="0" presId="urn:microsoft.com/office/officeart/2005/8/layout/orgChart1"/>
    <dgm:cxn modelId="{0DFB2EDA-4E7D-C442-B145-4E2B414A3CD0}" type="presParOf" srcId="{744FDA74-A5B5-2849-83FF-401929C2B769}" destId="{B71DF9F6-62C6-0044-AC21-3F6CE0E9878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9EC46F-7716-584B-9D35-F16625E56340}">
      <dsp:nvSpPr>
        <dsp:cNvPr id="0" name=""/>
        <dsp:cNvSpPr/>
      </dsp:nvSpPr>
      <dsp:spPr>
        <a:xfrm>
          <a:off x="2634989" y="1993"/>
          <a:ext cx="2484200" cy="12421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/>
            <a:t>Hyvin </a:t>
          </a:r>
          <a:r>
            <a:rPr lang="en-US" sz="2600" kern="1200" dirty="0" err="1"/>
            <a:t>menestyvät</a:t>
          </a:r>
          <a:r>
            <a:rPr lang="en-US" sz="2600" kern="1200" dirty="0"/>
            <a:t> </a:t>
          </a:r>
          <a:r>
            <a:rPr lang="en-US" sz="2600" kern="1200" dirty="0" err="1"/>
            <a:t>opiskelijat</a:t>
          </a:r>
          <a:endParaRPr lang="en-US" sz="2600" kern="1200" dirty="0"/>
        </a:p>
      </dsp:txBody>
      <dsp:txXfrm>
        <a:off x="2671369" y="38373"/>
        <a:ext cx="2411440" cy="1169340"/>
      </dsp:txXfrm>
    </dsp:sp>
    <dsp:sp modelId="{875587DC-8F61-8E4A-A9ED-854E9B2C10BD}">
      <dsp:nvSpPr>
        <dsp:cNvPr id="0" name=""/>
        <dsp:cNvSpPr/>
      </dsp:nvSpPr>
      <dsp:spPr>
        <a:xfrm>
          <a:off x="2883409" y="1244093"/>
          <a:ext cx="248420" cy="9315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1575"/>
              </a:lnTo>
              <a:lnTo>
                <a:pt x="248420" y="93157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CBF36-9CB1-A349-8D72-CEFD1041E751}">
      <dsp:nvSpPr>
        <dsp:cNvPr id="0" name=""/>
        <dsp:cNvSpPr/>
      </dsp:nvSpPr>
      <dsp:spPr>
        <a:xfrm>
          <a:off x="3131829" y="1554618"/>
          <a:ext cx="1987360" cy="1242100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/>
            <a:t>illusorisen</a:t>
          </a:r>
          <a:r>
            <a:rPr lang="en-US" sz="2600" kern="1200" dirty="0"/>
            <a:t> </a:t>
          </a:r>
          <a:r>
            <a:rPr lang="en-US" sz="2600" kern="1200" dirty="0" err="1"/>
            <a:t>hohteen</a:t>
          </a:r>
          <a:r>
            <a:rPr lang="en-US" sz="2600" kern="1200" dirty="0"/>
            <a:t> </a:t>
          </a:r>
          <a:r>
            <a:rPr lang="en-US" sz="2600" kern="1200" dirty="0" err="1"/>
            <a:t>optimismi</a:t>
          </a:r>
          <a:endParaRPr lang="en-US" sz="2600" kern="1200" dirty="0"/>
        </a:p>
      </dsp:txBody>
      <dsp:txXfrm>
        <a:off x="3168209" y="1590998"/>
        <a:ext cx="1914600" cy="1169340"/>
      </dsp:txXfrm>
    </dsp:sp>
    <dsp:sp modelId="{CDA5D128-D8A3-4F47-9EE9-77C364EA95E0}">
      <dsp:nvSpPr>
        <dsp:cNvPr id="0" name=""/>
        <dsp:cNvSpPr/>
      </dsp:nvSpPr>
      <dsp:spPr>
        <a:xfrm>
          <a:off x="2883409" y="1244093"/>
          <a:ext cx="248420" cy="2484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4200"/>
              </a:lnTo>
              <a:lnTo>
                <a:pt x="248420" y="248420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C77F59-AE15-4247-B713-378FD2BD36D3}">
      <dsp:nvSpPr>
        <dsp:cNvPr id="0" name=""/>
        <dsp:cNvSpPr/>
      </dsp:nvSpPr>
      <dsp:spPr>
        <a:xfrm>
          <a:off x="3131829" y="3107244"/>
          <a:ext cx="1987360" cy="1242100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/>
            <a:t>defensiivinen</a:t>
          </a:r>
          <a:r>
            <a:rPr lang="en-US" sz="2600" kern="1200" dirty="0"/>
            <a:t> </a:t>
          </a:r>
          <a:r>
            <a:rPr lang="en-US" sz="2600" kern="1200" dirty="0" err="1"/>
            <a:t>pessimismi</a:t>
          </a:r>
          <a:endParaRPr lang="en-US" sz="2600" kern="1200" dirty="0"/>
        </a:p>
      </dsp:txBody>
      <dsp:txXfrm>
        <a:off x="3168209" y="3143624"/>
        <a:ext cx="1914600" cy="1169340"/>
      </dsp:txXfrm>
    </dsp:sp>
    <dsp:sp modelId="{E5CE990B-30FD-E745-9AD2-7B32DD6E54E9}">
      <dsp:nvSpPr>
        <dsp:cNvPr id="0" name=""/>
        <dsp:cNvSpPr/>
      </dsp:nvSpPr>
      <dsp:spPr>
        <a:xfrm>
          <a:off x="5740239" y="1993"/>
          <a:ext cx="2484200" cy="12421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/>
            <a:t>Heikosti</a:t>
          </a:r>
          <a:r>
            <a:rPr lang="en-US" sz="2600" kern="1200" dirty="0"/>
            <a:t> </a:t>
          </a:r>
          <a:r>
            <a:rPr lang="en-US" sz="2600" kern="1200" dirty="0" err="1"/>
            <a:t>menestyvät</a:t>
          </a:r>
          <a:r>
            <a:rPr lang="en-US" sz="2600" kern="1200" dirty="0"/>
            <a:t> </a:t>
          </a:r>
          <a:r>
            <a:rPr lang="en-US" sz="2600" kern="1200" dirty="0" err="1"/>
            <a:t>opiskelijat</a:t>
          </a:r>
          <a:endParaRPr lang="en-US" sz="2600" kern="1200" dirty="0"/>
        </a:p>
      </dsp:txBody>
      <dsp:txXfrm>
        <a:off x="5776619" y="38373"/>
        <a:ext cx="2411440" cy="1169340"/>
      </dsp:txXfrm>
    </dsp:sp>
    <dsp:sp modelId="{2D0A89F6-027A-F545-B589-81C3C5401606}">
      <dsp:nvSpPr>
        <dsp:cNvPr id="0" name=""/>
        <dsp:cNvSpPr/>
      </dsp:nvSpPr>
      <dsp:spPr>
        <a:xfrm>
          <a:off x="5988659" y="1244093"/>
          <a:ext cx="248420" cy="9315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1575"/>
              </a:lnTo>
              <a:lnTo>
                <a:pt x="248420" y="93157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739DFF-45C9-BF4F-ACA1-71E08F59215F}">
      <dsp:nvSpPr>
        <dsp:cNvPr id="0" name=""/>
        <dsp:cNvSpPr/>
      </dsp:nvSpPr>
      <dsp:spPr>
        <a:xfrm>
          <a:off x="6237079" y="1554618"/>
          <a:ext cx="1987360" cy="1242100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/>
            <a:t>opittu</a:t>
          </a:r>
          <a:r>
            <a:rPr lang="en-US" sz="2600" kern="1200" dirty="0"/>
            <a:t> </a:t>
          </a:r>
          <a:r>
            <a:rPr lang="en-US" sz="2600" kern="1200" dirty="0" err="1"/>
            <a:t>avuttomuus</a:t>
          </a:r>
          <a:endParaRPr lang="en-US" sz="2600" kern="1200" dirty="0"/>
        </a:p>
      </dsp:txBody>
      <dsp:txXfrm>
        <a:off x="6273459" y="1590998"/>
        <a:ext cx="1914600" cy="1169340"/>
      </dsp:txXfrm>
    </dsp:sp>
    <dsp:sp modelId="{F054246F-275D-1B4A-BAD2-56F764556C1F}">
      <dsp:nvSpPr>
        <dsp:cNvPr id="0" name=""/>
        <dsp:cNvSpPr/>
      </dsp:nvSpPr>
      <dsp:spPr>
        <a:xfrm>
          <a:off x="5988659" y="1244093"/>
          <a:ext cx="248420" cy="2484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4200"/>
              </a:lnTo>
              <a:lnTo>
                <a:pt x="248420" y="248420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32443-DADD-214D-A922-831529A5B975}">
      <dsp:nvSpPr>
        <dsp:cNvPr id="0" name=""/>
        <dsp:cNvSpPr/>
      </dsp:nvSpPr>
      <dsp:spPr>
        <a:xfrm>
          <a:off x="6237079" y="3107244"/>
          <a:ext cx="1987360" cy="1242100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/>
            <a:t>itseä</a:t>
          </a:r>
          <a:r>
            <a:rPr lang="en-US" sz="2600" kern="1200" dirty="0"/>
            <a:t> </a:t>
          </a:r>
          <a:r>
            <a:rPr lang="en-US" sz="2600" kern="1200" dirty="0" err="1"/>
            <a:t>vahingoittava</a:t>
          </a:r>
          <a:r>
            <a:rPr lang="en-US" sz="2600" kern="1200" dirty="0"/>
            <a:t> </a:t>
          </a:r>
          <a:r>
            <a:rPr lang="en-US" sz="2600" kern="1200" dirty="0" err="1"/>
            <a:t>toimintatapa</a:t>
          </a:r>
          <a:endParaRPr lang="en-US" sz="2600" kern="1200" dirty="0"/>
        </a:p>
      </dsp:txBody>
      <dsp:txXfrm>
        <a:off x="6273459" y="3143624"/>
        <a:ext cx="1914600" cy="1169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60D401-67C8-694A-AC49-4158AAA46E7E}">
      <dsp:nvSpPr>
        <dsp:cNvPr id="0" name=""/>
        <dsp:cNvSpPr/>
      </dsp:nvSpPr>
      <dsp:spPr>
        <a:xfrm>
          <a:off x="5029200" y="2973781"/>
          <a:ext cx="2696503" cy="935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7988"/>
              </a:lnTo>
              <a:lnTo>
                <a:pt x="2696503" y="467988"/>
              </a:lnTo>
              <a:lnTo>
                <a:pt x="2696503" y="93597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8708C2-2B1B-AB48-92FE-60BA06D9DC71}">
      <dsp:nvSpPr>
        <dsp:cNvPr id="0" name=""/>
        <dsp:cNvSpPr/>
      </dsp:nvSpPr>
      <dsp:spPr>
        <a:xfrm>
          <a:off x="2332696" y="2973781"/>
          <a:ext cx="2696503" cy="935976"/>
        </a:xfrm>
        <a:custGeom>
          <a:avLst/>
          <a:gdLst/>
          <a:ahLst/>
          <a:cxnLst/>
          <a:rect l="0" t="0" r="0" b="0"/>
          <a:pathLst>
            <a:path>
              <a:moveTo>
                <a:pt x="2696503" y="0"/>
              </a:moveTo>
              <a:lnTo>
                <a:pt x="2696503" y="467988"/>
              </a:lnTo>
              <a:lnTo>
                <a:pt x="0" y="467988"/>
              </a:lnTo>
              <a:lnTo>
                <a:pt x="0" y="93597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8D3DC-F5C6-E746-9318-1789EC1440B2}">
      <dsp:nvSpPr>
        <dsp:cNvPr id="0" name=""/>
        <dsp:cNvSpPr/>
      </dsp:nvSpPr>
      <dsp:spPr>
        <a:xfrm>
          <a:off x="2252537" y="473"/>
          <a:ext cx="5553326" cy="297330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/>
            <a:t>Yleistyneet</a:t>
          </a:r>
          <a:r>
            <a:rPr lang="en-US" sz="3600" b="1" kern="1200" dirty="0"/>
            <a:t> </a:t>
          </a:r>
          <a:r>
            <a:rPr lang="en-US" sz="3600" b="1" kern="1200" dirty="0" err="1"/>
            <a:t>odotukset</a:t>
          </a:r>
          <a:endParaRPr lang="en-US" sz="3600" b="1" kern="1200" dirty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/>
            <a:t>- persoonallisuuden ominaisuuksia, jotka suuntaavat </a:t>
          </a:r>
          <a:r>
            <a:rPr lang="fi-FI" sz="2000" kern="1200" dirty="0" err="1"/>
            <a:t>selviytymista</a:t>
          </a:r>
          <a:r>
            <a:rPr lang="fi-FI" sz="2000" kern="1200" dirty="0"/>
            <a:t>̈ haastavissa ja stressaavissa tilanteissa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fi-FI" sz="2000" kern="1200" dirty="0"/>
            <a:t>- </a:t>
          </a:r>
          <a:r>
            <a:rPr lang="fi-FI" sz="2000" kern="1200" dirty="0" err="1"/>
            <a:t>liittyvät</a:t>
          </a:r>
          <a:r>
            <a:rPr lang="fi-FI" sz="2000" kern="1200" dirty="0"/>
            <a:t> ihmisen tapaan tulkita, reagoida ja toimia </a:t>
          </a:r>
          <a:r>
            <a:rPr lang="fi-FI" sz="2000" kern="1200" dirty="0" err="1"/>
            <a:t>elämäntilanteissa</a:t>
          </a:r>
          <a:r>
            <a:rPr lang="fi-FI" sz="2000" kern="1200" dirty="0"/>
            <a:t> 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fi-FI" sz="2000" kern="1200" dirty="0"/>
            <a:t>- yleistyneiden odotusten kehittymiseen vaikuttavat </a:t>
          </a:r>
          <a:r>
            <a:rPr lang="fi-FI" sz="2000" b="0" kern="1200" dirty="0" err="1"/>
            <a:t>perima</a:t>
          </a:r>
          <a:r>
            <a:rPr lang="fi-FI" sz="2000" b="0" kern="1200" dirty="0"/>
            <a:t>̈ ja </a:t>
          </a:r>
          <a:r>
            <a:rPr lang="fi-FI" sz="2000" b="0" kern="1200" dirty="0" err="1"/>
            <a:t>ympäristötekijät</a:t>
          </a:r>
          <a:r>
            <a:rPr lang="fi-FI" sz="2000" b="0" kern="1200" dirty="0"/>
            <a:t> </a:t>
          </a:r>
          <a:endParaRPr lang="en-US" sz="2000" b="0" kern="1200" dirty="0"/>
        </a:p>
      </dsp:txBody>
      <dsp:txXfrm>
        <a:off x="2252537" y="473"/>
        <a:ext cx="5553326" cy="2973307"/>
      </dsp:txXfrm>
    </dsp:sp>
    <dsp:sp modelId="{C6B1D068-AE44-4E43-BDF2-26F7AE43034A}">
      <dsp:nvSpPr>
        <dsp:cNvPr id="0" name=""/>
        <dsp:cNvSpPr/>
      </dsp:nvSpPr>
      <dsp:spPr>
        <a:xfrm>
          <a:off x="104181" y="3909757"/>
          <a:ext cx="4457030" cy="222851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Optimistisuus</a:t>
          </a:r>
          <a:endParaRPr lang="en-US" sz="2000" b="1" kern="1200" dirty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 dirty="0"/>
            <a:t>=</a:t>
          </a:r>
          <a:r>
            <a:rPr lang="en-US" sz="2000" b="1" kern="1200" dirty="0"/>
            <a:t> </a:t>
          </a:r>
          <a:r>
            <a:rPr lang="fi-FI" sz="2000" kern="1200" dirty="0"/>
            <a:t>suhteellisen </a:t>
          </a:r>
          <a:r>
            <a:rPr lang="fi-FI" sz="2000" kern="1200" dirty="0" err="1"/>
            <a:t>pysyva</a:t>
          </a:r>
          <a:r>
            <a:rPr lang="fi-FI" sz="2000" kern="1200" dirty="0"/>
            <a:t>̈ ja yleistynyt tapa odottaa </a:t>
          </a:r>
          <a:r>
            <a:rPr lang="fi-FI" sz="2000" kern="1200" dirty="0" err="1"/>
            <a:t>hyväa</a:t>
          </a:r>
          <a:r>
            <a:rPr lang="fi-FI" sz="2000" kern="1200" dirty="0"/>
            <a:t>̈ lopputulosta </a:t>
          </a:r>
          <a:r>
            <a:rPr lang="fi-FI" sz="2000" kern="1200" dirty="0" err="1"/>
            <a:t>seka</a:t>
          </a:r>
          <a:r>
            <a:rPr lang="fi-FI" sz="2000" kern="1200" dirty="0"/>
            <a:t>̈ suhtautua </a:t>
          </a:r>
          <a:r>
            <a:rPr lang="fi-FI" sz="2000" kern="1200" dirty="0" err="1"/>
            <a:t>myönteisesti</a:t>
          </a:r>
          <a:r>
            <a:rPr lang="fi-FI" sz="2000" kern="1200" dirty="0"/>
            <a:t> </a:t>
          </a:r>
          <a:r>
            <a:rPr lang="fi-FI" sz="2000" kern="1200" dirty="0" err="1"/>
            <a:t>elämään</a:t>
          </a:r>
          <a:r>
            <a:rPr lang="fi-FI" sz="2000" kern="1200" dirty="0"/>
            <a:t> ja erityisesti tulevaisuuteen </a:t>
          </a:r>
          <a:endParaRPr lang="en-US" sz="2000" kern="1200" dirty="0"/>
        </a:p>
      </dsp:txBody>
      <dsp:txXfrm>
        <a:off x="104181" y="3909757"/>
        <a:ext cx="4457030" cy="2228515"/>
      </dsp:txXfrm>
    </dsp:sp>
    <dsp:sp modelId="{AC66C343-849A-C04B-BF7B-7369D28859C8}">
      <dsp:nvSpPr>
        <dsp:cNvPr id="0" name=""/>
        <dsp:cNvSpPr/>
      </dsp:nvSpPr>
      <dsp:spPr>
        <a:xfrm>
          <a:off x="5497188" y="3909757"/>
          <a:ext cx="4457030" cy="222851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/>
            <a:t>Pessimismi</a:t>
          </a:r>
          <a:endParaRPr lang="en-US" sz="2000" b="1" kern="1200" dirty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/>
            <a:t>= suhteellisen </a:t>
          </a:r>
          <a:r>
            <a:rPr lang="fi-FI" sz="2000" kern="1200" dirty="0" err="1"/>
            <a:t>pysyva</a:t>
          </a:r>
          <a:r>
            <a:rPr lang="fi-FI" sz="2000" kern="1200" dirty="0"/>
            <a:t>̈ tapa ennakoida huonointa mahdollista ajateltavissa olevaa vaihtoehtoa sekä suhtautua tulevaan negatiivisesti</a:t>
          </a:r>
          <a:endParaRPr lang="en-US" sz="2000" kern="1200" dirty="0"/>
        </a:p>
      </dsp:txBody>
      <dsp:txXfrm>
        <a:off x="5497188" y="3909757"/>
        <a:ext cx="4457030" cy="2228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469F0-F4DF-654C-9E4D-E333A59B6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E77D02-B296-8E42-BA40-31480D946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8AB88-19F3-574F-BB98-C1C410516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40CC0-CD37-2F41-BDB0-4CE809EAC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8DA89-488D-684D-B48A-054835796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553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27E9F-0D7B-4045-B994-F436702D1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A7923-E4F0-DB49-8E23-86170C2641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F9E34-A94F-9A45-958D-4A83F4023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C4B26-3F35-B24C-BD39-24CE2D47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0D4F6-F2E1-D940-9BC8-AB6B586E4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288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4039FE-ABFD-3640-AEA8-DD9D32388E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48BA55-A8A3-704B-A4CD-842776B6B7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5D1EF-F164-344E-8CBF-0BB108D1D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EA0D5-FA25-FB4C-A1CE-E7B39DFD5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7B667-22E4-8042-84B6-3D44A84CB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5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CA044-3C7C-6247-B190-9B73AF8F3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46336-8AA5-3346-B260-AC2F5B36C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195AE-3222-C342-8CD7-2E707949B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3A682-926A-BD41-B54A-D4D8B1404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614FB-B47A-FC44-90E6-A2425E819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6834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3F7D8-F320-0040-9D7B-588D6F3E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AF4DA-44DA-4A47-AFDA-6E1923402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2F282-B52D-A745-9680-C53E25CA6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8A2AF-A1C4-0F4E-9631-28D1C12B5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AA402-7A5A-0742-A721-2C3DD8F25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002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7ACBB-E9D9-9F44-AE12-3CC28AD30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AB9B2-C461-AF4E-B03C-5433E12574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B7E61A-FB63-4246-AD57-0248C97801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91F4F7-F538-8342-AC37-3C3546393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034C33-F732-3F40-AA9F-033463DCE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15822F-E303-1441-82B0-30CFC3C9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1446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19DAA-04F4-9A48-AA03-D75F1103D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32E434-0B0D-604B-B6FB-0E2DC2509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82253C-8615-A546-B379-FAC3C1A533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05C48B-8999-574E-AFB2-0F20296D8E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2B8969-C819-BD44-AB18-CD8C06A6DF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1CCEFC-2D75-114A-B190-B92213BB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841C7D-D22A-CC40-B37B-F6E2CB96B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CDE7B2-26F5-2D4A-B51F-629E37003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9977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A396E-C732-F140-8CD1-A855AEDCD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5BAF2-FDB7-F34A-BC87-4D6FCD0C8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C1BFEC-E32F-D94D-927E-3BC1879F0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F728BA-834C-3147-8549-FADB86473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619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62C46B-BAFD-D043-8EDC-D934BEA7A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2DE613-4B18-E14D-91DF-682E527C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674B6-AB43-8B43-BA81-89BCC97D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3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17F31-4C70-DB43-B928-0ABCAF4BE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5789C-CC9F-E14C-BE1D-4B8C0D55C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F919DF-00E2-8046-A0D8-37F1674D7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95DB31-7B5D-A74B-A1A0-16A45CC75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89BCCB-8786-144B-8725-AB4952A2A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0BA8C-5DFD-3C46-AD78-8B2E859DC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695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21A8B-F84B-9B47-91A4-1F56C6AE7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33524B-55BA-AE40-AD60-C37C5F05A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BBCC3B-BCDF-EB41-9D44-4B6A3E4C6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1C707C-609B-5D44-BEEF-BD4146ECE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1CA90-5643-7A4B-909B-1B45F0FB3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02034-555F-2942-8049-5D9639295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83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A623A3-C6B1-9149-A6C4-32B0C35BC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CA23F-1847-0E41-8CA0-5D8016A29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72635-7A38-2B41-9601-B51BE3445A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C6D05-2B68-EF43-A145-1488EFF2655B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2808E-A78B-174D-8715-C73CE39B5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FDA93-CDB0-4C4B-AC8D-BCA1534522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A416C-0FEB-D74F-9C35-53C616CCC3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3210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1E6B2-0EFD-384B-906F-AE94DA8258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5. Sopeutuminen ja selviytyminen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81E6D1-DB32-3B4B-8F64-49BD4817AA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s. 64-77</a:t>
            </a:r>
          </a:p>
        </p:txBody>
      </p:sp>
    </p:spTree>
    <p:extLst>
      <p:ext uri="{BB962C8B-B14F-4D97-AF65-F5344CB8AC3E}">
        <p14:creationId xmlns:p14="http://schemas.microsoft.com/office/powerpoint/2010/main" val="207765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A317-90AE-324B-B294-6B9CF0E02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Heikosti menestyvien opiskelijoiden käyttämiä toiminta- ja tulkintatapoja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BC924-A245-D54F-A03F-26FDFF2AE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 err="1"/>
              <a:t>Opittu</a:t>
            </a:r>
            <a:r>
              <a:rPr lang="en-GB" b="1" dirty="0"/>
              <a:t> </a:t>
            </a:r>
            <a:r>
              <a:rPr lang="en-GB" b="1" dirty="0" err="1"/>
              <a:t>avuttomuus</a:t>
            </a:r>
            <a:endParaRPr lang="fi-FI" dirty="0"/>
          </a:p>
          <a:p>
            <a:pPr lvl="0"/>
            <a:r>
              <a:rPr lang="fi-FI" dirty="0"/>
              <a:t>ominaista kielteinen minäkäsitys ja epäonnistumisen odotus</a:t>
            </a:r>
          </a:p>
          <a:p>
            <a:pPr lvl="1"/>
            <a:r>
              <a:rPr lang="fi-FI" dirty="0"/>
              <a:t>koetaan </a:t>
            </a:r>
            <a:r>
              <a:rPr lang="fi-FI" dirty="0" err="1"/>
              <a:t>epäonnistumista</a:t>
            </a:r>
            <a:r>
              <a:rPr lang="fi-FI" dirty="0"/>
              <a:t> tilanteissa, joihin ei voi itse vaikuttaa</a:t>
            </a:r>
          </a:p>
          <a:p>
            <a:pPr lvl="1"/>
            <a:r>
              <a:rPr lang="en-GB" dirty="0" err="1"/>
              <a:t>onnistumisen</a:t>
            </a:r>
            <a:r>
              <a:rPr lang="en-GB" dirty="0"/>
              <a:t> </a:t>
            </a:r>
            <a:r>
              <a:rPr lang="en-GB" dirty="0" err="1"/>
              <a:t>tulkitaan</a:t>
            </a:r>
            <a:r>
              <a:rPr lang="en-GB" dirty="0"/>
              <a:t> </a:t>
            </a:r>
            <a:r>
              <a:rPr lang="en-GB" dirty="0" err="1"/>
              <a:t>johtuvan</a:t>
            </a:r>
            <a:r>
              <a:rPr lang="en-GB" dirty="0"/>
              <a:t> </a:t>
            </a:r>
            <a:r>
              <a:rPr lang="en-GB" dirty="0" err="1"/>
              <a:t>tilanteen</a:t>
            </a:r>
            <a:r>
              <a:rPr lang="en-GB" dirty="0"/>
              <a:t> </a:t>
            </a:r>
            <a:r>
              <a:rPr lang="en-GB" dirty="0" err="1"/>
              <a:t>helppoudesta</a:t>
            </a:r>
            <a:endParaRPr lang="fi-FI" dirty="0"/>
          </a:p>
          <a:p>
            <a:pPr lvl="0"/>
            <a:r>
              <a:rPr lang="fi-FI" dirty="0"/>
              <a:t>kontrollin tunteen </a:t>
            </a:r>
            <a:r>
              <a:rPr lang="fi-FI" dirty="0" err="1"/>
              <a:t>menettäminen</a:t>
            </a:r>
            <a:r>
              <a:rPr lang="fi-FI" dirty="0"/>
              <a:t> ja avuttomuuden tunne </a:t>
            </a:r>
          </a:p>
          <a:p>
            <a:pPr lvl="0"/>
            <a:r>
              <a:rPr lang="en-GB" dirty="0" err="1"/>
              <a:t>passiivinen</a:t>
            </a:r>
            <a:r>
              <a:rPr lang="en-GB" dirty="0"/>
              <a:t> </a:t>
            </a:r>
            <a:r>
              <a:rPr lang="en-GB" dirty="0" err="1"/>
              <a:t>tehtävän</a:t>
            </a:r>
            <a:r>
              <a:rPr lang="en-GB" dirty="0"/>
              <a:t> </a:t>
            </a:r>
            <a:r>
              <a:rPr lang="en-GB" dirty="0" err="1"/>
              <a:t>välttäminen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luovuttaminen</a:t>
            </a:r>
            <a:endParaRPr lang="fi-FI" dirty="0"/>
          </a:p>
          <a:p>
            <a:pPr lvl="0"/>
            <a:r>
              <a:rPr lang="en-GB" dirty="0" err="1"/>
              <a:t>minäkäsitystä</a:t>
            </a:r>
            <a:r>
              <a:rPr lang="en-GB" dirty="0"/>
              <a:t> </a:t>
            </a:r>
            <a:r>
              <a:rPr lang="en-GB" dirty="0" err="1"/>
              <a:t>tukevien</a:t>
            </a:r>
            <a:r>
              <a:rPr lang="en-GB" dirty="0"/>
              <a:t> </a:t>
            </a:r>
            <a:r>
              <a:rPr lang="en-GB" dirty="0" err="1"/>
              <a:t>syypäätelmien</a:t>
            </a:r>
            <a:r>
              <a:rPr lang="en-GB" dirty="0"/>
              <a:t> </a:t>
            </a:r>
            <a:r>
              <a:rPr lang="en-GB" dirty="0" err="1"/>
              <a:t>puuttuminen</a:t>
            </a:r>
            <a:endParaRPr lang="fi-FI" dirty="0"/>
          </a:p>
          <a:p>
            <a:pPr marL="0" indent="0">
              <a:buNone/>
            </a:pPr>
            <a:r>
              <a:rPr lang="en-GB" dirty="0"/>
              <a:t> </a:t>
            </a:r>
            <a:endParaRPr lang="fi-FI" dirty="0"/>
          </a:p>
          <a:p>
            <a:pPr marL="0" indent="0">
              <a:buNone/>
            </a:pPr>
            <a:r>
              <a:rPr lang="en-GB" b="1" dirty="0" err="1"/>
              <a:t>Itsea</a:t>
            </a:r>
            <a:r>
              <a:rPr lang="en-GB" b="1" dirty="0"/>
              <a:t>̈ </a:t>
            </a:r>
            <a:r>
              <a:rPr lang="en-GB" b="1" dirty="0" err="1"/>
              <a:t>vahingoittava</a:t>
            </a:r>
            <a:r>
              <a:rPr lang="en-GB" b="1" dirty="0"/>
              <a:t> </a:t>
            </a:r>
            <a:r>
              <a:rPr lang="en-GB" b="1" dirty="0" err="1"/>
              <a:t>toimintatapa</a:t>
            </a:r>
            <a:endParaRPr lang="fi-FI" dirty="0"/>
          </a:p>
          <a:p>
            <a:pPr lvl="0"/>
            <a:r>
              <a:rPr lang="fi-FI" dirty="0"/>
              <a:t>ominaista kielteinen minäkäsitys ja </a:t>
            </a:r>
            <a:r>
              <a:rPr lang="fi-FI" dirty="0" err="1"/>
              <a:t>epäonnistumisen</a:t>
            </a:r>
            <a:r>
              <a:rPr lang="fi-FI" dirty="0"/>
              <a:t> ennakointi aiempien oppimiskokemusten perusteella</a:t>
            </a:r>
          </a:p>
          <a:p>
            <a:pPr lvl="0"/>
            <a:r>
              <a:rPr lang="en-GB" dirty="0" err="1"/>
              <a:t>tekosyyn</a:t>
            </a:r>
            <a:r>
              <a:rPr lang="en-GB" dirty="0"/>
              <a:t> </a:t>
            </a:r>
            <a:r>
              <a:rPr lang="en-GB" dirty="0" err="1"/>
              <a:t>luonti</a:t>
            </a:r>
            <a:r>
              <a:rPr lang="en-GB" dirty="0"/>
              <a:t> </a:t>
            </a:r>
            <a:r>
              <a:rPr lang="en-GB" dirty="0" err="1"/>
              <a:t>epäonnistumiselle</a:t>
            </a:r>
            <a:endParaRPr lang="fi-FI" dirty="0"/>
          </a:p>
          <a:p>
            <a:pPr lvl="1"/>
            <a:r>
              <a:rPr lang="fi-FI" dirty="0"/>
              <a:t>haastavassa opiskelutilanteessa ei keskitytä tavoitteelliseen toimintaan</a:t>
            </a:r>
          </a:p>
          <a:p>
            <a:pPr lvl="1"/>
            <a:r>
              <a:rPr lang="en-GB" dirty="0" err="1"/>
              <a:t>menestymisen</a:t>
            </a:r>
            <a:r>
              <a:rPr lang="en-GB" dirty="0"/>
              <a:t> </a:t>
            </a:r>
            <a:r>
              <a:rPr lang="en-GB" dirty="0" err="1"/>
              <a:t>mahdollisuudet</a:t>
            </a:r>
            <a:r>
              <a:rPr lang="en-GB" dirty="0"/>
              <a:t> </a:t>
            </a:r>
            <a:r>
              <a:rPr lang="en-GB" dirty="0" err="1"/>
              <a:t>vähenevät</a:t>
            </a:r>
            <a:r>
              <a:rPr lang="en-GB" dirty="0"/>
              <a:t> </a:t>
            </a:r>
            <a:endParaRPr lang="fi-FI" dirty="0"/>
          </a:p>
          <a:p>
            <a:pPr lvl="0"/>
            <a:r>
              <a:rPr lang="en-GB" dirty="0" err="1"/>
              <a:t>kielteistä</a:t>
            </a:r>
            <a:r>
              <a:rPr lang="en-GB" dirty="0"/>
              <a:t> </a:t>
            </a:r>
            <a:r>
              <a:rPr lang="en-GB" dirty="0" err="1"/>
              <a:t>minäkäsitystä</a:t>
            </a:r>
            <a:r>
              <a:rPr lang="en-GB" dirty="0"/>
              <a:t> </a:t>
            </a:r>
            <a:r>
              <a:rPr lang="en-GB" dirty="0" err="1"/>
              <a:t>tukevat</a:t>
            </a:r>
            <a:r>
              <a:rPr lang="en-GB" dirty="0"/>
              <a:t> </a:t>
            </a:r>
            <a:r>
              <a:rPr lang="en-GB" dirty="0" err="1"/>
              <a:t>syypäätelmät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5479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749F0-6CDC-F349-8253-711D26806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Toiminta- ja tulkintatapojen kehittymiseen ja </a:t>
            </a:r>
            <a:r>
              <a:rPr lang="fi-FI" b="1" dirty="0" err="1"/>
              <a:t>käyttämiseen</a:t>
            </a:r>
            <a:r>
              <a:rPr lang="fi-FI" b="1" dirty="0"/>
              <a:t> liittyviä tekijöitä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C3FB2-D726-344A-814B-67D2A057E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err="1"/>
              <a:t>temperamentti</a:t>
            </a:r>
            <a:endParaRPr lang="fi-FI" dirty="0"/>
          </a:p>
          <a:p>
            <a:pPr lvl="0"/>
            <a:r>
              <a:rPr lang="en-GB" dirty="0" err="1"/>
              <a:t>kulttuuri</a:t>
            </a:r>
            <a:r>
              <a:rPr lang="en-GB" dirty="0"/>
              <a:t> </a:t>
            </a:r>
            <a:endParaRPr lang="fi-FI" dirty="0"/>
          </a:p>
          <a:p>
            <a:pPr lvl="0"/>
            <a:r>
              <a:rPr lang="en-GB" dirty="0" err="1"/>
              <a:t>sosiaalinen</a:t>
            </a:r>
            <a:r>
              <a:rPr lang="en-GB" dirty="0"/>
              <a:t> </a:t>
            </a:r>
            <a:r>
              <a:rPr lang="en-GB" dirty="0" err="1"/>
              <a:t>ympäristo</a:t>
            </a:r>
            <a:r>
              <a:rPr lang="en-GB" dirty="0"/>
              <a:t>̈ </a:t>
            </a:r>
            <a:endParaRPr lang="fi-FI" dirty="0"/>
          </a:p>
          <a:p>
            <a:pPr lvl="0"/>
            <a:r>
              <a:rPr lang="en-GB" dirty="0" err="1"/>
              <a:t>skeemat</a:t>
            </a:r>
            <a:r>
              <a:rPr lang="en-GB" dirty="0"/>
              <a:t> = </a:t>
            </a:r>
            <a:r>
              <a:rPr lang="en-GB" dirty="0" err="1"/>
              <a:t>mielensisäiset</a:t>
            </a:r>
            <a:r>
              <a:rPr lang="en-GB" dirty="0"/>
              <a:t> </a:t>
            </a:r>
            <a:r>
              <a:rPr lang="en-GB" dirty="0" err="1"/>
              <a:t>tietorakenteet</a:t>
            </a:r>
            <a:r>
              <a:rPr lang="en-GB" dirty="0"/>
              <a:t> </a:t>
            </a:r>
            <a:endParaRPr lang="fi-FI" dirty="0"/>
          </a:p>
          <a:p>
            <a:pPr lvl="1"/>
            <a:r>
              <a:rPr lang="en-GB" dirty="0" err="1"/>
              <a:t>erityisesti</a:t>
            </a:r>
            <a:r>
              <a:rPr lang="en-GB" dirty="0"/>
              <a:t> </a:t>
            </a:r>
            <a:r>
              <a:rPr lang="en-GB" dirty="0" err="1"/>
              <a:t>maailmankatsomus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minäkäsitys</a:t>
            </a:r>
            <a:endParaRPr lang="fi-FI" dirty="0"/>
          </a:p>
          <a:p>
            <a:pPr lvl="0"/>
            <a:r>
              <a:rPr lang="en-GB" dirty="0" err="1"/>
              <a:t>kiintymyssuhdemallit</a:t>
            </a:r>
            <a:endParaRPr lang="en-GB" dirty="0"/>
          </a:p>
          <a:p>
            <a:pPr lvl="1"/>
            <a:r>
              <a:rPr lang="en-GB" dirty="0" err="1"/>
              <a:t>turvallinen</a:t>
            </a:r>
            <a:r>
              <a:rPr lang="en-GB" dirty="0"/>
              <a:t> </a:t>
            </a:r>
            <a:r>
              <a:rPr lang="en-GB" dirty="0" err="1"/>
              <a:t>kiintymyssuhde</a:t>
            </a:r>
            <a:endParaRPr lang="en-GB" dirty="0"/>
          </a:p>
          <a:p>
            <a:pPr lvl="1"/>
            <a:r>
              <a:rPr lang="en-GB" dirty="0" err="1"/>
              <a:t>turvaton</a:t>
            </a:r>
            <a:r>
              <a:rPr lang="en-GB" dirty="0"/>
              <a:t> </a:t>
            </a:r>
            <a:r>
              <a:rPr lang="en-GB" dirty="0" err="1"/>
              <a:t>kiintymyssuhde</a:t>
            </a:r>
            <a:r>
              <a:rPr lang="en-GB" dirty="0"/>
              <a:t>; </a:t>
            </a:r>
            <a:r>
              <a:rPr lang="en-GB" dirty="0" err="1"/>
              <a:t>epäadaptiiviset</a:t>
            </a:r>
            <a:r>
              <a:rPr lang="en-GB" dirty="0"/>
              <a:t> </a:t>
            </a:r>
            <a:r>
              <a:rPr lang="en-GB" dirty="0" err="1"/>
              <a:t>skeemat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1808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04894-CC15-7D4D-9DE6-2E4A62D59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Selviytymiskeinot</a:t>
            </a:r>
            <a:r>
              <a:rPr lang="en-GB" b="1" dirty="0"/>
              <a:t>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6C7AE-03F4-6244-9B4B-E050693CB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= </a:t>
            </a:r>
            <a:r>
              <a:rPr lang="en-GB" dirty="0" err="1"/>
              <a:t>hallintakeinot</a:t>
            </a:r>
            <a:r>
              <a:rPr lang="en-GB" dirty="0"/>
              <a:t>, coping</a:t>
            </a:r>
            <a:endParaRPr lang="fi-FI" dirty="0"/>
          </a:p>
          <a:p>
            <a:pPr lvl="0"/>
            <a:r>
              <a:rPr lang="fi-FI" dirty="0"/>
              <a:t>melko tietoista ja harkittua toimintaa, jota </a:t>
            </a:r>
            <a:r>
              <a:rPr lang="fi-FI" dirty="0" err="1"/>
              <a:t>käytetään</a:t>
            </a:r>
            <a:r>
              <a:rPr lang="fi-FI" dirty="0"/>
              <a:t> stressin </a:t>
            </a:r>
            <a:r>
              <a:rPr lang="fi-FI" dirty="0" err="1"/>
              <a:t>käsittelyssa</a:t>
            </a:r>
            <a:r>
              <a:rPr lang="fi-FI" dirty="0"/>
              <a:t>̈</a:t>
            </a:r>
          </a:p>
          <a:p>
            <a:pPr lvl="0"/>
            <a:r>
              <a:rPr lang="fi-FI" dirty="0"/>
              <a:t>voivat </a:t>
            </a:r>
            <a:r>
              <a:rPr lang="fi-FI" dirty="0" err="1"/>
              <a:t>kehittya</a:t>
            </a:r>
            <a:r>
              <a:rPr lang="fi-FI" dirty="0"/>
              <a:t>̈ ja muuttua </a:t>
            </a:r>
            <a:r>
              <a:rPr lang="fi-FI" dirty="0" err="1"/>
              <a:t>elämänkulun</a:t>
            </a:r>
            <a:r>
              <a:rPr lang="fi-FI" dirty="0"/>
              <a:t> aikana </a:t>
            </a:r>
          </a:p>
          <a:p>
            <a:pPr lvl="0"/>
            <a:r>
              <a:rPr lang="fi-FI" dirty="0" err="1"/>
              <a:t>selviytymispyrkimyksissa</a:t>
            </a:r>
            <a:r>
              <a:rPr lang="fi-FI" dirty="0"/>
              <a:t>̈ on tietoisen arvioinnin </a:t>
            </a:r>
            <a:r>
              <a:rPr lang="fi-FI" dirty="0" err="1"/>
              <a:t>lisäksi</a:t>
            </a:r>
            <a:r>
              <a:rPr lang="fi-FI" dirty="0"/>
              <a:t> mukana tiedostamattomia prosesseja:</a:t>
            </a:r>
          </a:p>
          <a:p>
            <a:pPr lvl="1"/>
            <a:r>
              <a:rPr lang="en-GB" dirty="0" err="1"/>
              <a:t>puolustusmekanismit</a:t>
            </a:r>
            <a:r>
              <a:rPr lang="en-GB" dirty="0"/>
              <a:t> = </a:t>
            </a:r>
            <a:r>
              <a:rPr lang="en-GB" dirty="0" err="1"/>
              <a:t>psyykkiset</a:t>
            </a:r>
            <a:r>
              <a:rPr lang="en-GB" dirty="0"/>
              <a:t> </a:t>
            </a:r>
            <a:r>
              <a:rPr lang="en-GB" dirty="0" err="1"/>
              <a:t>puolustuskei­not</a:t>
            </a:r>
            <a:r>
              <a:rPr lang="en-GB" dirty="0"/>
              <a:t>, </a:t>
            </a:r>
            <a:r>
              <a:rPr lang="en-GB" dirty="0" err="1"/>
              <a:t>defenssit</a:t>
            </a:r>
            <a:endParaRPr lang="fi-FI" dirty="0"/>
          </a:p>
          <a:p>
            <a:pPr lvl="1"/>
            <a:r>
              <a:rPr lang="en-GB" dirty="0" err="1"/>
              <a:t>automaattisia</a:t>
            </a:r>
            <a:r>
              <a:rPr lang="en-GB" dirty="0"/>
              <a:t> </a:t>
            </a:r>
            <a:r>
              <a:rPr lang="en-GB" dirty="0" err="1"/>
              <a:t>psyyken</a:t>
            </a:r>
            <a:r>
              <a:rPr lang="en-GB" dirty="0"/>
              <a:t> </a:t>
            </a:r>
            <a:r>
              <a:rPr lang="en-GB" dirty="0" err="1"/>
              <a:t>puolustuskeinoja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5657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0AF90-C24F-7C4F-A085-2D5340CF8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Richard </a:t>
            </a:r>
            <a:r>
              <a:rPr lang="en-GB" b="1" dirty="0" err="1"/>
              <a:t>Lazaruksen</a:t>
            </a:r>
            <a:r>
              <a:rPr lang="en-GB" b="1" dirty="0"/>
              <a:t> </a:t>
            </a:r>
            <a:r>
              <a:rPr lang="en-GB" b="1" dirty="0" err="1"/>
              <a:t>teoria</a:t>
            </a:r>
            <a:r>
              <a:rPr lang="fi-FI" b="1" dirty="0"/>
              <a:t> selviytymiskeinoista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A3632-FA85-8442-97B8-C8DC9E3E7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selviytymiskeinot jaetaan kahteen eri prosessiin:</a:t>
            </a:r>
          </a:p>
          <a:p>
            <a:pPr marL="514350" lvl="0" indent="-514350">
              <a:buFont typeface="+mj-lt"/>
              <a:buAutoNum type="arabicParenR"/>
            </a:pPr>
            <a:r>
              <a:rPr lang="fi-FI" b="1" dirty="0"/>
              <a:t>tunnekeskeiset selviytymiskeinot:</a:t>
            </a:r>
            <a:r>
              <a:rPr lang="fi-FI" dirty="0"/>
              <a:t> stressiä ja ongelmia synnyttävän tilanteen aiheuttamien </a:t>
            </a:r>
            <a:r>
              <a:rPr lang="fi-FI" dirty="0" err="1"/>
              <a:t>epämiellyttävien</a:t>
            </a:r>
            <a:r>
              <a:rPr lang="fi-FI" dirty="0"/>
              <a:t> tunteiden lievittäminen </a:t>
            </a:r>
          </a:p>
          <a:p>
            <a:pPr lvl="1"/>
            <a:r>
              <a:rPr lang="fi-FI" dirty="0"/>
              <a:t>suuntaudutaan tunteiden käsittelyyn</a:t>
            </a:r>
          </a:p>
          <a:p>
            <a:pPr marL="514350" lvl="0" indent="-514350">
              <a:buFont typeface="+mj-lt"/>
              <a:buAutoNum type="arabicParenR"/>
            </a:pPr>
            <a:r>
              <a:rPr lang="fi-FI" b="1" dirty="0"/>
              <a:t>ongelmakeskeiset selviytymiskeinot: </a:t>
            </a:r>
            <a:r>
              <a:rPr lang="fi-FI" dirty="0"/>
              <a:t>stressiä ja ongelmia aiheuttavien asioiden muuttaminen</a:t>
            </a:r>
          </a:p>
          <a:p>
            <a:pPr lvl="1"/>
            <a:r>
              <a:rPr lang="fi-FI" dirty="0"/>
              <a:t>suuntaudutaan ongelman käsittelyyn</a:t>
            </a:r>
          </a:p>
          <a:p>
            <a:pPr lvl="0"/>
            <a:r>
              <a:rPr lang="fi-FI" dirty="0" err="1"/>
              <a:t>Lazaruksen</a:t>
            </a:r>
            <a:r>
              <a:rPr lang="fi-FI" dirty="0"/>
              <a:t> teoriaa täydennetty myöhemmin </a:t>
            </a:r>
            <a:r>
              <a:rPr lang="fi-FI" b="1" dirty="0"/>
              <a:t>merkityskeskeisillä selviytymiskeinoilla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681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79605-A8AA-5445-AC11-9B95855B1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49" y="0"/>
            <a:ext cx="10904034" cy="1325563"/>
          </a:xfrm>
        </p:spPr>
        <p:txBody>
          <a:bodyPr>
            <a:normAutofit/>
          </a:bodyPr>
          <a:lstStyle/>
          <a:p>
            <a:r>
              <a:rPr lang="fi-FI" sz="4000" b="1" dirty="0"/>
              <a:t>Selviytymiskeinojen käyttäminen stressin käsittelyssä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756E5C2-4229-2D41-8C83-15CF53B1C6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6829"/>
          <a:stretch/>
        </p:blipFill>
        <p:spPr>
          <a:xfrm>
            <a:off x="1644791" y="1301516"/>
            <a:ext cx="8816146" cy="5021225"/>
          </a:xfrm>
        </p:spPr>
      </p:pic>
    </p:spTree>
    <p:extLst>
      <p:ext uri="{BB962C8B-B14F-4D97-AF65-F5344CB8AC3E}">
        <p14:creationId xmlns:p14="http://schemas.microsoft.com/office/powerpoint/2010/main" val="3381676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B9D15-7142-5F4C-BAC1-A42028CF9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Merkityskeskeiset selviytymiskeinot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40906-6480-9A4D-97D1-FC06613E6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dirty="0"/>
              <a:t>= </a:t>
            </a:r>
            <a:r>
              <a:rPr lang="fi-FI" dirty="0" err="1"/>
              <a:t>myönteisten</a:t>
            </a:r>
            <a:r>
              <a:rPr lang="fi-FI" dirty="0"/>
              <a:t> tunnekokemusten </a:t>
            </a:r>
            <a:r>
              <a:rPr lang="fi-FI" dirty="0" err="1"/>
              <a:t>syntya</a:t>
            </a:r>
            <a:r>
              <a:rPr lang="fi-FI" dirty="0"/>
              <a:t>̈ </a:t>
            </a:r>
            <a:r>
              <a:rPr lang="fi-FI" dirty="0" err="1"/>
              <a:t>edistävät</a:t>
            </a:r>
            <a:r>
              <a:rPr lang="fi-FI" dirty="0"/>
              <a:t> stressin </a:t>
            </a:r>
            <a:r>
              <a:rPr lang="fi-FI" dirty="0" err="1"/>
              <a:t>käsittelytavat</a:t>
            </a:r>
            <a:r>
              <a:rPr lang="fi-FI" dirty="0"/>
              <a:t> ja myönteisten tunteiden taustalla olevat kognitiiviset arvioinnit</a:t>
            </a:r>
          </a:p>
          <a:p>
            <a:pPr lvl="0"/>
            <a:r>
              <a:rPr lang="fi-FI" dirty="0"/>
              <a:t>merkityskeskeisiä selviytymiskeinoja esim. </a:t>
            </a:r>
          </a:p>
          <a:p>
            <a:pPr lvl="1"/>
            <a:r>
              <a:rPr lang="fi-FI" dirty="0"/>
              <a:t>etujen ja </a:t>
            </a:r>
            <a:r>
              <a:rPr lang="fi-FI" dirty="0" err="1"/>
              <a:t>myönteisten</a:t>
            </a:r>
            <a:r>
              <a:rPr lang="fi-FI" dirty="0"/>
              <a:t> asioiden </a:t>
            </a:r>
            <a:r>
              <a:rPr lang="fi-FI" dirty="0" err="1"/>
              <a:t>löytäminen</a:t>
            </a:r>
            <a:r>
              <a:rPr lang="fi-FI" dirty="0"/>
              <a:t> haastavassa tilanteessa</a:t>
            </a:r>
          </a:p>
          <a:p>
            <a:pPr lvl="1"/>
            <a:r>
              <a:rPr lang="fi-FI" dirty="0"/>
              <a:t>prioriteettien </a:t>
            </a:r>
            <a:r>
              <a:rPr lang="fi-FI" dirty="0" err="1"/>
              <a:t>uudelleenjärjestely</a:t>
            </a:r>
            <a:r>
              <a:rPr lang="fi-FI" dirty="0"/>
              <a:t> </a:t>
            </a:r>
          </a:p>
          <a:p>
            <a:r>
              <a:rPr lang="fi-FI" dirty="0" err="1"/>
              <a:t>myönteiset</a:t>
            </a:r>
            <a:r>
              <a:rPr lang="fi-FI" dirty="0"/>
              <a:t> tunteet palauttavat voimavaroja</a:t>
            </a:r>
          </a:p>
          <a:p>
            <a:pPr lvl="1"/>
            <a:r>
              <a:rPr lang="fi-FI" dirty="0" err="1"/>
              <a:t>vähentäa</a:t>
            </a:r>
            <a:r>
              <a:rPr lang="fi-FI" dirty="0"/>
              <a:t>̈ </a:t>
            </a:r>
            <a:r>
              <a:rPr lang="fi-FI" dirty="0" err="1"/>
              <a:t>stressitekijän</a:t>
            </a:r>
            <a:r>
              <a:rPr lang="fi-FI" dirty="0"/>
              <a:t> kokemista uhkana ja </a:t>
            </a:r>
            <a:r>
              <a:rPr lang="fi-FI" dirty="0" err="1"/>
              <a:t>lievittäa</a:t>
            </a:r>
            <a:r>
              <a:rPr lang="fi-FI" dirty="0"/>
              <a:t>̈ </a:t>
            </a:r>
            <a:r>
              <a:rPr lang="fi-FI" dirty="0" err="1"/>
              <a:t>stressia</a:t>
            </a:r>
            <a:r>
              <a:rPr lang="fi-FI" dirty="0"/>
              <a:t>̈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831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FF522-5D33-C94B-9ED1-60B42B0B3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Koherenssi</a:t>
            </a:r>
            <a:r>
              <a:rPr lang="en-GB" b="1" dirty="0"/>
              <a:t>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70A4B-058A-AA48-A01A-B80E850CA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fi-FI" dirty="0"/>
              <a:t>persoonallisuuden ominaisuus, joka suuntaa ihmisen </a:t>
            </a:r>
            <a:r>
              <a:rPr lang="fi-FI" dirty="0" err="1"/>
              <a:t>selviytymista</a:t>
            </a:r>
            <a:r>
              <a:rPr lang="fi-FI" dirty="0"/>
              <a:t>̈ vaikeissa ja stressaavissa </a:t>
            </a:r>
            <a:r>
              <a:rPr lang="fi-FI" dirty="0" err="1"/>
              <a:t>elämäntilanteissa</a:t>
            </a:r>
            <a:endParaRPr lang="fi-FI" dirty="0"/>
          </a:p>
          <a:p>
            <a:pPr lvl="0"/>
            <a:r>
              <a:rPr lang="fi-FI" dirty="0" err="1"/>
              <a:t>elämänhallinnan</a:t>
            </a:r>
            <a:r>
              <a:rPr lang="fi-FI" dirty="0"/>
              <a:t> tunne, joka muodostuu kolmesta </a:t>
            </a:r>
            <a:r>
              <a:rPr lang="fi-FI" dirty="0" err="1"/>
              <a:t>keskeisesta</a:t>
            </a:r>
            <a:r>
              <a:rPr lang="fi-FI" dirty="0"/>
              <a:t>̈ </a:t>
            </a:r>
            <a:r>
              <a:rPr lang="fi-FI" dirty="0" err="1"/>
              <a:t>tekijästa</a:t>
            </a:r>
            <a:r>
              <a:rPr lang="fi-FI" dirty="0"/>
              <a:t>̈: </a:t>
            </a:r>
          </a:p>
          <a:p>
            <a:pPr marL="971550" lvl="1" indent="-514350">
              <a:buFont typeface="+mj-lt"/>
              <a:buAutoNum type="arabicParenR"/>
            </a:pPr>
            <a:r>
              <a:rPr lang="fi-FI" dirty="0"/>
              <a:t>ymmärrettävyys = </a:t>
            </a:r>
            <a:r>
              <a:rPr lang="fi-FI" dirty="0" err="1"/>
              <a:t>elämäntapahtumat</a:t>
            </a:r>
            <a:r>
              <a:rPr lang="fi-FI" dirty="0"/>
              <a:t> nähdään osana isompaa kokonaisuutta </a:t>
            </a:r>
            <a:r>
              <a:rPr lang="fi-FI" dirty="0" err="1"/>
              <a:t>eika</a:t>
            </a:r>
            <a:r>
              <a:rPr lang="fi-FI" dirty="0"/>
              <a:t>̈ pelkkänä kaaoksena</a:t>
            </a:r>
          </a:p>
          <a:p>
            <a:pPr marL="971550" lvl="1" indent="-514350">
              <a:buFont typeface="+mj-lt"/>
              <a:buAutoNum type="arabicParenR"/>
            </a:pPr>
            <a:r>
              <a:rPr lang="fi-FI" dirty="0"/>
              <a:t>hallittavuus = kokemus </a:t>
            </a:r>
            <a:r>
              <a:rPr lang="fi-FI" dirty="0" err="1"/>
              <a:t>siita</a:t>
            </a:r>
            <a:r>
              <a:rPr lang="fi-FI" dirty="0"/>
              <a:t>̈, </a:t>
            </a:r>
            <a:r>
              <a:rPr lang="fi-FI" dirty="0" err="1"/>
              <a:t>etta</a:t>
            </a:r>
            <a:r>
              <a:rPr lang="fi-FI" dirty="0"/>
              <a:t>̈ pystyy vaikuttamaan asioihin</a:t>
            </a:r>
          </a:p>
          <a:p>
            <a:pPr marL="971550" lvl="1" indent="-514350">
              <a:buFont typeface="+mj-lt"/>
              <a:buAutoNum type="arabicParenR"/>
            </a:pPr>
            <a:r>
              <a:rPr lang="fi-FI" dirty="0"/>
              <a:t>mielekkyys = taipumus tulkita vaikeat tapahtumat </a:t>
            </a:r>
            <a:r>
              <a:rPr lang="fi-FI" dirty="0" err="1"/>
              <a:t>mielekkäiksi</a:t>
            </a:r>
            <a:r>
              <a:rPr lang="fi-FI" dirty="0"/>
              <a:t>, kiinnostaviksi tai haasteellisiksi </a:t>
            </a:r>
          </a:p>
          <a:p>
            <a:pPr lvl="0"/>
            <a:r>
              <a:rPr lang="en-GB" dirty="0" err="1"/>
              <a:t>voimakas</a:t>
            </a:r>
            <a:r>
              <a:rPr lang="en-GB" dirty="0"/>
              <a:t> </a:t>
            </a:r>
            <a:r>
              <a:rPr lang="en-GB" dirty="0" err="1"/>
              <a:t>koherenssi</a:t>
            </a:r>
            <a:r>
              <a:rPr lang="en-GB" dirty="0"/>
              <a:t>:</a:t>
            </a:r>
            <a:endParaRPr lang="fi-FI" dirty="0"/>
          </a:p>
          <a:p>
            <a:pPr lvl="1"/>
            <a:r>
              <a:rPr lang="fi-FI" dirty="0"/>
              <a:t>voimavara, joka </a:t>
            </a:r>
            <a:r>
              <a:rPr lang="fi-FI" dirty="0" err="1"/>
              <a:t>edistäa</a:t>
            </a:r>
            <a:r>
              <a:rPr lang="fi-FI" dirty="0"/>
              <a:t>̈ ihmisen </a:t>
            </a:r>
            <a:r>
              <a:rPr lang="fi-FI" dirty="0" err="1"/>
              <a:t>terveytta</a:t>
            </a:r>
            <a:r>
              <a:rPr lang="fi-FI" dirty="0"/>
              <a:t>̈ ja hyvinvointia </a:t>
            </a:r>
          </a:p>
          <a:p>
            <a:pPr lvl="1"/>
            <a:r>
              <a:rPr lang="fi-FI" dirty="0" err="1"/>
              <a:t>yhteydessa</a:t>
            </a:r>
            <a:r>
              <a:rPr lang="fi-FI" dirty="0"/>
              <a:t>̈ tehokkaiden ja joustavien selviytymiskeinojen käyttämiseen sekä onnistuneeseen stressin käsittelyyn</a:t>
            </a:r>
          </a:p>
          <a:p>
            <a:r>
              <a:rPr lang="fi-FI" dirty="0"/>
              <a:t>heikko koherenssi: </a:t>
            </a:r>
          </a:p>
          <a:p>
            <a:pPr lvl="1"/>
            <a:r>
              <a:rPr lang="fi-FI" dirty="0"/>
              <a:t>näkyy taipumuksena tulkita ongelmat uhiksi </a:t>
            </a:r>
            <a:r>
              <a:rPr lang="fi-FI" dirty="0" err="1"/>
              <a:t>seka</a:t>
            </a:r>
            <a:r>
              <a:rPr lang="fi-FI" dirty="0"/>
              <a:t>̈ </a:t>
            </a:r>
            <a:r>
              <a:rPr lang="fi-FI" dirty="0" err="1"/>
              <a:t>vältella</a:t>
            </a:r>
            <a:r>
              <a:rPr lang="fi-FI" dirty="0"/>
              <a:t>̈ ongelmiin tarttumista </a:t>
            </a:r>
          </a:p>
          <a:p>
            <a:pPr lvl="0"/>
            <a:endParaRPr lang="en-GB" dirty="0"/>
          </a:p>
          <a:p>
            <a:pPr marL="457200" lvl="1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824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26BB8D3-07D1-294D-BF3A-60AACF6D92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268323"/>
              </p:ext>
            </p:extLst>
          </p:nvPr>
        </p:nvGraphicFramePr>
        <p:xfrm>
          <a:off x="1505413" y="306658"/>
          <a:ext cx="10058401" cy="6138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0776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28D29F-3EBD-E749-910C-C62E1141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Motiivit </a:t>
            </a:r>
            <a:endParaRPr lang="fi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4BAD24-1B66-BC4A-A34C-93D463C66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/>
              <a:t>Motivaatio</a:t>
            </a:r>
            <a:r>
              <a:rPr lang="fi-FI" dirty="0"/>
              <a:t> = tila, joka </a:t>
            </a:r>
            <a:r>
              <a:rPr lang="fi-FI" dirty="0" err="1"/>
              <a:t>virittäa</a:t>
            </a:r>
            <a:r>
              <a:rPr lang="fi-FI" dirty="0"/>
              <a:t>̈ ja ohjaa </a:t>
            </a:r>
            <a:r>
              <a:rPr lang="fi-FI" dirty="0" err="1"/>
              <a:t>käyttäytymista</a:t>
            </a:r>
            <a:r>
              <a:rPr lang="fi-FI" dirty="0"/>
              <a:t>̈</a:t>
            </a:r>
          </a:p>
          <a:p>
            <a:pPr lvl="0"/>
            <a:r>
              <a:rPr lang="fi-FI" dirty="0"/>
              <a:t>motivaation avulla voidaan </a:t>
            </a:r>
            <a:r>
              <a:rPr lang="fi-FI" dirty="0" err="1"/>
              <a:t>selittäa</a:t>
            </a:r>
            <a:r>
              <a:rPr lang="fi-FI" dirty="0"/>
              <a:t>̈ ihmisen ajattelua ja toimintaa</a:t>
            </a:r>
          </a:p>
          <a:p>
            <a:pPr lvl="0"/>
            <a:r>
              <a:rPr lang="fi-FI" dirty="0"/>
              <a:t>tärkeää toimijuuden kokemus = kokemus omasta </a:t>
            </a:r>
            <a:r>
              <a:rPr lang="fi-FI" dirty="0" err="1"/>
              <a:t>pystyvyydesta</a:t>
            </a:r>
            <a:r>
              <a:rPr lang="fi-FI" dirty="0"/>
              <a:t>̈ ja aktiivisuudesta</a:t>
            </a:r>
          </a:p>
          <a:p>
            <a:pPr lvl="0"/>
            <a:r>
              <a:rPr lang="fi-FI" dirty="0"/>
              <a:t>motivaation muodostavat motiivit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en-GB" b="1" dirty="0" err="1"/>
              <a:t>Motiivi</a:t>
            </a:r>
            <a:r>
              <a:rPr lang="en-GB" dirty="0"/>
              <a:t> = </a:t>
            </a:r>
            <a:r>
              <a:rPr lang="en-GB" dirty="0" err="1"/>
              <a:t>toiminnan</a:t>
            </a:r>
            <a:r>
              <a:rPr lang="en-GB" dirty="0"/>
              <a:t> </a:t>
            </a:r>
            <a:r>
              <a:rPr lang="en-GB" dirty="0" err="1"/>
              <a:t>syy</a:t>
            </a:r>
            <a:endParaRPr lang="fi-FI" dirty="0"/>
          </a:p>
          <a:p>
            <a:pPr lvl="0"/>
            <a:r>
              <a:rPr lang="fi-FI" dirty="0"/>
              <a:t>kaikki ne asiat, jotka </a:t>
            </a:r>
            <a:r>
              <a:rPr lang="fi-FI" dirty="0" err="1"/>
              <a:t>vetävät</a:t>
            </a:r>
            <a:r>
              <a:rPr lang="fi-FI" dirty="0"/>
              <a:t> puoleensa sekä liikuttavat ja saavat </a:t>
            </a:r>
            <a:r>
              <a:rPr lang="fi-FI" dirty="0" err="1"/>
              <a:t>tekemään</a:t>
            </a:r>
            <a:r>
              <a:rPr lang="fi-FI" dirty="0"/>
              <a:t> jotain</a:t>
            </a:r>
          </a:p>
          <a:p>
            <a:pPr lvl="0"/>
            <a:r>
              <a:rPr lang="fi-FI" dirty="0"/>
              <a:t>yleisinhimilliset motiivit = </a:t>
            </a:r>
            <a:r>
              <a:rPr lang="fi-FI" dirty="0" err="1"/>
              <a:t>yleisia</a:t>
            </a:r>
            <a:r>
              <a:rPr lang="fi-FI" dirty="0"/>
              <a:t>̈ kehityksen </a:t>
            </a:r>
            <a:r>
              <a:rPr lang="fi-FI" dirty="0" err="1"/>
              <a:t>tehtävia</a:t>
            </a:r>
            <a:r>
              <a:rPr lang="fi-FI" dirty="0"/>
              <a:t>̈ ja tavoitteita</a:t>
            </a:r>
          </a:p>
          <a:p>
            <a:pPr lvl="1"/>
            <a:r>
              <a:rPr lang="fi-FI" dirty="0"/>
              <a:t>esim. </a:t>
            </a:r>
            <a:r>
              <a:rPr lang="fi-FI" dirty="0" err="1"/>
              <a:t>itsenäistyminen</a:t>
            </a:r>
            <a:r>
              <a:rPr lang="fi-FI" dirty="0"/>
              <a:t>, ihmissuhteiden luominen</a:t>
            </a:r>
          </a:p>
          <a:p>
            <a:pPr lvl="0"/>
            <a:r>
              <a:rPr lang="fi-FI" dirty="0" err="1"/>
              <a:t>yksilölliset</a:t>
            </a:r>
            <a:r>
              <a:rPr lang="fi-FI" dirty="0"/>
              <a:t> motiivit = itselle </a:t>
            </a:r>
            <a:r>
              <a:rPr lang="fi-FI" dirty="0" err="1"/>
              <a:t>tärkeita</a:t>
            </a:r>
            <a:r>
              <a:rPr lang="fi-FI" dirty="0"/>
              <a:t>̈ tavoitteita, jotka </a:t>
            </a:r>
            <a:r>
              <a:rPr lang="fi-FI" dirty="0" err="1"/>
              <a:t>liittyvät</a:t>
            </a:r>
            <a:r>
              <a:rPr lang="fi-FI" dirty="0"/>
              <a:t> </a:t>
            </a:r>
            <a:r>
              <a:rPr lang="fi-FI" dirty="0" err="1"/>
              <a:t>henkilökohtaisiin</a:t>
            </a:r>
            <a:r>
              <a:rPr lang="fi-FI" dirty="0"/>
              <a:t> arvoihin ja pyrkimyksiin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7777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9A2C5-1C1B-B441-8D51-D6DDAAECB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err="1"/>
              <a:t>Elämänkulun</a:t>
            </a:r>
            <a:r>
              <a:rPr lang="fi-FI" b="1" dirty="0"/>
              <a:t> motivaatiomalli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0689B-84B7-0F44-B0A6-E313C680F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sz="2400" dirty="0" err="1"/>
              <a:t>tuva</a:t>
            </a:r>
            <a:r>
              <a:rPr lang="fi-FI" sz="2400" dirty="0"/>
              <a:t> teoria, jonka mukaan ihmisen </a:t>
            </a:r>
            <a:r>
              <a:rPr lang="fi-FI" sz="2400" dirty="0" err="1"/>
              <a:t>henkilökohtaiset</a:t>
            </a:r>
            <a:r>
              <a:rPr lang="fi-FI" sz="2400" dirty="0"/>
              <a:t> tavoitteet suuntaavat </a:t>
            </a:r>
            <a:r>
              <a:rPr lang="fi-FI" sz="2400" dirty="0" err="1"/>
              <a:t>elämäa</a:t>
            </a:r>
            <a:r>
              <a:rPr lang="fi-FI" sz="2400" dirty="0"/>
              <a:t>̈ erityisesti </a:t>
            </a:r>
            <a:r>
              <a:rPr lang="fi-FI" sz="2400" dirty="0" err="1"/>
              <a:t>siirtymävaiheissa</a:t>
            </a:r>
            <a:r>
              <a:rPr lang="fi-FI" sz="2400" dirty="0"/>
              <a:t> (Katariina Salmela-Aro ym.)</a:t>
            </a:r>
          </a:p>
          <a:p>
            <a:pPr marL="0" lvl="0" indent="0">
              <a:buNone/>
            </a:pPr>
            <a:endParaRPr lang="fi-FI" sz="2400" dirty="0"/>
          </a:p>
          <a:p>
            <a:pPr lvl="0"/>
            <a:r>
              <a:rPr lang="fi-FI" sz="2400" b="1" dirty="0"/>
              <a:t>motivaatiossa </a:t>
            </a:r>
            <a:r>
              <a:rPr lang="fi-FI" sz="2400" b="1" dirty="0" err="1"/>
              <a:t>nelja</a:t>
            </a:r>
            <a:r>
              <a:rPr lang="fi-FI" sz="2400" b="1" dirty="0"/>
              <a:t>̈ </a:t>
            </a:r>
            <a:r>
              <a:rPr lang="fi-FI" sz="2400" b="1" dirty="0" err="1"/>
              <a:t>keskeista</a:t>
            </a:r>
            <a:r>
              <a:rPr lang="fi-FI" sz="2400" b="1" dirty="0"/>
              <a:t>̈ prosessia (4S = neljän ässän teoria): </a:t>
            </a:r>
          </a:p>
          <a:p>
            <a:pPr marL="0" indent="0">
              <a:buNone/>
            </a:pPr>
            <a:r>
              <a:rPr lang="en-GB" sz="2400" dirty="0"/>
              <a:t>1) </a:t>
            </a:r>
            <a:r>
              <a:rPr lang="en-GB" sz="2400" dirty="0" err="1"/>
              <a:t>suuntaaminen</a:t>
            </a:r>
            <a:endParaRPr lang="en-GB" sz="2400" dirty="0"/>
          </a:p>
          <a:p>
            <a:pPr lvl="1"/>
            <a:r>
              <a:rPr lang="en-GB" sz="1800" dirty="0" err="1"/>
              <a:t>motivaatio</a:t>
            </a:r>
            <a:r>
              <a:rPr lang="en-GB" sz="1800" dirty="0"/>
              <a:t> </a:t>
            </a:r>
            <a:r>
              <a:rPr lang="en-GB" sz="1800" dirty="0" err="1"/>
              <a:t>syntyy</a:t>
            </a:r>
            <a:r>
              <a:rPr lang="en-GB" sz="1800" dirty="0"/>
              <a:t> </a:t>
            </a:r>
            <a:r>
              <a:rPr lang="en-GB" sz="1800" dirty="0" err="1"/>
              <a:t>vuorovaikutuksessa</a:t>
            </a:r>
            <a:r>
              <a:rPr lang="en-GB" sz="1800" dirty="0"/>
              <a:t> </a:t>
            </a:r>
            <a:r>
              <a:rPr lang="en-GB" sz="1800" dirty="0" err="1"/>
              <a:t>sosiaalisen</a:t>
            </a:r>
            <a:r>
              <a:rPr lang="en-GB" sz="1800" dirty="0"/>
              <a:t> </a:t>
            </a:r>
            <a:r>
              <a:rPr lang="en-GB" sz="1800" dirty="0" err="1"/>
              <a:t>ympäristön</a:t>
            </a:r>
            <a:r>
              <a:rPr lang="en-GB" sz="1800" dirty="0"/>
              <a:t> </a:t>
            </a:r>
            <a:r>
              <a:rPr lang="en-GB" sz="1800" dirty="0" err="1"/>
              <a:t>kanssa</a:t>
            </a:r>
            <a:r>
              <a:rPr lang="en-GB" sz="1800" dirty="0"/>
              <a:t> </a:t>
            </a:r>
          </a:p>
          <a:p>
            <a:pPr lvl="1"/>
            <a:r>
              <a:rPr lang="fi-FI" sz="1800" dirty="0" err="1"/>
              <a:t>yksilön</a:t>
            </a:r>
            <a:r>
              <a:rPr lang="fi-FI" sz="1800" dirty="0"/>
              <a:t> toimintaa suuntaavat, mahdollistavat ja rajoittavat erilaiset instituutiot, </a:t>
            </a:r>
            <a:r>
              <a:rPr lang="fi-FI" sz="1800" dirty="0" err="1"/>
              <a:t>kehitystehtävät</a:t>
            </a:r>
            <a:r>
              <a:rPr lang="fi-FI" sz="1800" dirty="0"/>
              <a:t> ja roolit </a:t>
            </a:r>
          </a:p>
          <a:p>
            <a:pPr marL="0" lvl="0" indent="0">
              <a:buNone/>
            </a:pPr>
            <a:r>
              <a:rPr lang="en-GB" sz="2400" dirty="0"/>
              <a:t>2) </a:t>
            </a:r>
            <a:r>
              <a:rPr lang="en-GB" sz="2400" dirty="0" err="1"/>
              <a:t>suunnistaminen</a:t>
            </a:r>
            <a:endParaRPr lang="en-GB" sz="2400" dirty="0"/>
          </a:p>
          <a:p>
            <a:pPr lvl="1"/>
            <a:r>
              <a:rPr lang="fi-FI" sz="1800" dirty="0"/>
              <a:t>oman </a:t>
            </a:r>
            <a:r>
              <a:rPr lang="fi-FI" sz="1800" dirty="0" err="1"/>
              <a:t>elämän</a:t>
            </a:r>
            <a:r>
              <a:rPr lang="fi-FI" sz="1800" dirty="0"/>
              <a:t> ohjaaminen omien tavoitteiden avulla</a:t>
            </a:r>
          </a:p>
          <a:p>
            <a:pPr lvl="1"/>
            <a:r>
              <a:rPr lang="fi-FI" sz="1800" dirty="0"/>
              <a:t>valintojen tekeminen</a:t>
            </a:r>
          </a:p>
          <a:p>
            <a:pPr marL="0" lvl="0" indent="0">
              <a:buNone/>
            </a:pPr>
            <a:r>
              <a:rPr lang="en-GB" sz="2400" dirty="0"/>
              <a:t>3) </a:t>
            </a:r>
            <a:r>
              <a:rPr lang="en-GB" sz="2400" dirty="0" err="1"/>
              <a:t>säätely</a:t>
            </a:r>
            <a:endParaRPr lang="en-GB" sz="2400" dirty="0"/>
          </a:p>
          <a:p>
            <a:pPr lvl="1"/>
            <a:r>
              <a:rPr lang="fi-FI" sz="1800" dirty="0" err="1"/>
              <a:t>itsesäätelyä</a:t>
            </a:r>
            <a:r>
              <a:rPr lang="fi-FI" sz="1800" dirty="0"/>
              <a:t> </a:t>
            </a:r>
            <a:r>
              <a:rPr lang="fi-FI" sz="1800" dirty="0" err="1"/>
              <a:t>käytetään</a:t>
            </a:r>
            <a:r>
              <a:rPr lang="fi-FI" sz="1800" dirty="0"/>
              <a:t> tavoitteisiin pyrittäessä</a:t>
            </a:r>
          </a:p>
          <a:p>
            <a:pPr marL="0" lvl="0" indent="0">
              <a:buNone/>
            </a:pPr>
            <a:r>
              <a:rPr lang="en-GB" sz="2400" dirty="0"/>
              <a:t>4) </a:t>
            </a:r>
            <a:r>
              <a:rPr lang="en-GB" sz="2400" dirty="0" err="1"/>
              <a:t>sopeuttaminen</a:t>
            </a:r>
            <a:endParaRPr lang="fi-FI" sz="2400" dirty="0"/>
          </a:p>
          <a:p>
            <a:pPr lvl="1"/>
            <a:r>
              <a:rPr lang="fi-FI" sz="1800" dirty="0"/>
              <a:t>uuteen elämäntilanteeseen sopeutuminen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337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8DD77-1664-E848-BA79-9F7F3483F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Tyypilliset sopeutumistavat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573E0-35EC-6B4F-84E6-D2AFFE914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Dan P. </a:t>
            </a:r>
            <a:r>
              <a:rPr lang="fi-FI" dirty="0" err="1"/>
              <a:t>McAdamsin</a:t>
            </a:r>
            <a:r>
              <a:rPr lang="fi-FI" dirty="0"/>
              <a:t> persoonall­isuuden mallin toinen taso </a:t>
            </a:r>
          </a:p>
          <a:p>
            <a:pPr lvl="0"/>
            <a:r>
              <a:rPr lang="fi-FI" dirty="0"/>
              <a:t>kaikki ne tavat ja keinot, joiden avulla </a:t>
            </a:r>
            <a:r>
              <a:rPr lang="fi-FI" dirty="0" err="1"/>
              <a:t>yksilo</a:t>
            </a:r>
            <a:r>
              <a:rPr lang="fi-FI" dirty="0"/>
              <a:t>̈ sopeutuu </a:t>
            </a:r>
            <a:r>
              <a:rPr lang="fi-FI" dirty="0" err="1"/>
              <a:t>päivittäin</a:t>
            </a:r>
            <a:r>
              <a:rPr lang="fi-FI" dirty="0"/>
              <a:t> vastaantuleviin erilaisiin tilanteisiin ja olosuhteisiin</a:t>
            </a:r>
          </a:p>
          <a:p>
            <a:pPr lvl="0"/>
            <a:r>
              <a:rPr lang="fi-FI" dirty="0"/>
              <a:t>persoonallisuuden </a:t>
            </a:r>
            <a:r>
              <a:rPr lang="fi-FI" dirty="0" err="1"/>
              <a:t>osatekijöitä</a:t>
            </a:r>
            <a:r>
              <a:rPr lang="fi-FI" dirty="0"/>
              <a:t>, jotka liittyvät kehitykseen, tilanteisiin sopeutumiseen, stressistä selviytymiseen, kognitiiviseen toimintaan, motivaatioon, tunteisiin ja niiden </a:t>
            </a:r>
            <a:r>
              <a:rPr lang="fi-FI" dirty="0" err="1"/>
              <a:t>säätelyyn</a:t>
            </a:r>
            <a:r>
              <a:rPr lang="fi-FI" dirty="0"/>
              <a:t> sekä vuorovaikutussuhteisiin</a:t>
            </a:r>
          </a:p>
          <a:p>
            <a:pPr lvl="1"/>
            <a:r>
              <a:rPr lang="fi-FI" dirty="0"/>
              <a:t>esim. henkilökohtaiset tavoitteet, selviytymiskeinot, toiminta- ja tulkintatavat, arvot, motiivit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530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B0EA4-2B6D-6A48-B350-3C05D87DC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Tyypilliset sopeutumistavat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75655-5BA2-6647-98C3-15B54FC56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erot </a:t>
            </a:r>
            <a:r>
              <a:rPr lang="fi-FI" dirty="0" err="1"/>
              <a:t>yksilöiden</a:t>
            </a:r>
            <a:r>
              <a:rPr lang="fi-FI" dirty="0"/>
              <a:t> tavoissa sopeutua tilanteeseen ovat osin sidoksissa </a:t>
            </a:r>
            <a:r>
              <a:rPr lang="en-GB" dirty="0" err="1"/>
              <a:t>persoonallisuuden</a:t>
            </a:r>
            <a:r>
              <a:rPr lang="en-GB" dirty="0"/>
              <a:t> </a:t>
            </a:r>
            <a:r>
              <a:rPr lang="en-GB" dirty="0" err="1"/>
              <a:t>piirteisiin</a:t>
            </a:r>
            <a:endParaRPr lang="en-GB" dirty="0"/>
          </a:p>
          <a:p>
            <a:pPr lvl="0"/>
            <a:r>
              <a:rPr lang="en-GB" dirty="0" err="1"/>
              <a:t>tyypilliset</a:t>
            </a:r>
            <a:r>
              <a:rPr lang="en-GB" dirty="0"/>
              <a:t> </a:t>
            </a:r>
            <a:r>
              <a:rPr lang="en-GB" dirty="0" err="1"/>
              <a:t>sopeutumistavat</a:t>
            </a:r>
            <a:r>
              <a:rPr lang="en-GB" dirty="0"/>
              <a:t> </a:t>
            </a:r>
            <a:r>
              <a:rPr lang="en-GB" dirty="0" err="1"/>
              <a:t>alttiimpia</a:t>
            </a:r>
            <a:r>
              <a:rPr lang="en-GB" dirty="0"/>
              <a:t> </a:t>
            </a:r>
            <a:r>
              <a:rPr lang="en-GB" dirty="0" err="1"/>
              <a:t>muutokselle</a:t>
            </a:r>
            <a:r>
              <a:rPr lang="en-GB" dirty="0"/>
              <a:t> </a:t>
            </a:r>
            <a:r>
              <a:rPr lang="en-GB" dirty="0" err="1"/>
              <a:t>kuin</a:t>
            </a:r>
            <a:r>
              <a:rPr lang="en-GB" dirty="0"/>
              <a:t> </a:t>
            </a:r>
            <a:r>
              <a:rPr lang="en-GB" dirty="0" err="1"/>
              <a:t>persoonallisuuden</a:t>
            </a:r>
            <a:r>
              <a:rPr lang="en-GB" dirty="0"/>
              <a:t> </a:t>
            </a:r>
            <a:r>
              <a:rPr lang="en-GB" dirty="0" err="1"/>
              <a:t>piirteet</a:t>
            </a:r>
            <a:endParaRPr lang="fi-FI" dirty="0"/>
          </a:p>
          <a:p>
            <a:pPr lvl="1"/>
            <a:r>
              <a:rPr lang="fi-FI" dirty="0"/>
              <a:t>sidoksissa aikaan, paikkaan, sosiaalisiin rooleihin, etniseen taustaan, sukupuoleen ja sosioekonomiseen asemaan </a:t>
            </a:r>
          </a:p>
          <a:p>
            <a:pPr lvl="0"/>
            <a:r>
              <a:rPr lang="en-GB" dirty="0" err="1"/>
              <a:t>kehittyvät</a:t>
            </a:r>
            <a:r>
              <a:rPr lang="en-GB" dirty="0"/>
              <a:t> </a:t>
            </a:r>
            <a:r>
              <a:rPr lang="en-GB" dirty="0" err="1"/>
              <a:t>sosiaalisissa</a:t>
            </a:r>
            <a:r>
              <a:rPr lang="en-GB" dirty="0"/>
              <a:t> </a:t>
            </a:r>
            <a:r>
              <a:rPr lang="en-GB" dirty="0" err="1"/>
              <a:t>vuorovaikutussuhteissa</a:t>
            </a:r>
            <a:r>
              <a:rPr lang="en-GB" dirty="0"/>
              <a:t> </a:t>
            </a:r>
          </a:p>
          <a:p>
            <a:pPr lvl="1"/>
            <a:r>
              <a:rPr lang="fi-FI" dirty="0"/>
              <a:t>aiemmat kokemukset, toisilta saatu palaute </a:t>
            </a:r>
            <a:endParaRPr lang="en-GB" dirty="0"/>
          </a:p>
          <a:p>
            <a:pPr lvl="1"/>
            <a:r>
              <a:rPr lang="en-GB" dirty="0" err="1"/>
              <a:t>toisten</a:t>
            </a:r>
            <a:r>
              <a:rPr lang="en-GB" dirty="0"/>
              <a:t> </a:t>
            </a:r>
            <a:r>
              <a:rPr lang="en-GB" dirty="0" err="1"/>
              <a:t>odotukset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vaatimukset</a:t>
            </a:r>
            <a:endParaRPr lang="en-GB" dirty="0"/>
          </a:p>
          <a:p>
            <a:r>
              <a:rPr lang="fi-FI" dirty="0" err="1"/>
              <a:t>yhteydessa</a:t>
            </a:r>
            <a:r>
              <a:rPr lang="fi-FI" dirty="0"/>
              <a:t>̈ </a:t>
            </a:r>
            <a:r>
              <a:rPr lang="fi-FI" dirty="0" err="1"/>
              <a:t>yksilön</a:t>
            </a:r>
            <a:r>
              <a:rPr lang="fi-FI" dirty="0"/>
              <a:t> hyvinvointiin, terveyteen ja mielenterveyteen liittyviin eroihin </a:t>
            </a:r>
          </a:p>
        </p:txBody>
      </p:sp>
    </p:spTree>
    <p:extLst>
      <p:ext uri="{BB962C8B-B14F-4D97-AF65-F5344CB8AC3E}">
        <p14:creationId xmlns:p14="http://schemas.microsoft.com/office/powerpoint/2010/main" val="17457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122B3-49C5-A440-BC0C-032C3A4CD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Toiminta</a:t>
            </a:r>
            <a:r>
              <a:rPr lang="en-GB" b="1" dirty="0"/>
              <a:t>- </a:t>
            </a:r>
            <a:r>
              <a:rPr lang="en-GB" b="1" dirty="0" err="1"/>
              <a:t>ja</a:t>
            </a:r>
            <a:r>
              <a:rPr lang="en-GB" b="1" dirty="0"/>
              <a:t> </a:t>
            </a:r>
            <a:r>
              <a:rPr lang="en-GB" b="1" dirty="0" err="1"/>
              <a:t>tulkintatavat</a:t>
            </a:r>
            <a:r>
              <a:rPr lang="en-GB" b="1" dirty="0"/>
              <a:t> </a:t>
            </a:r>
            <a:endParaRPr lang="fi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013748-B785-8246-8650-3DFBC688B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erilaisia psykologisia keinoja, joita ihminen käyttää </a:t>
            </a:r>
          </a:p>
          <a:p>
            <a:pPr lvl="1"/>
            <a:r>
              <a:rPr lang="fi-FI" dirty="0"/>
              <a:t>ennakoidessaan oman toimintansa onnistumista uudessa haasteellisessa tilanteessa </a:t>
            </a:r>
          </a:p>
          <a:p>
            <a:pPr lvl="1"/>
            <a:r>
              <a:rPr lang="fi-FI" dirty="0"/>
              <a:t>toimiessaan itse tilanteissa </a:t>
            </a:r>
          </a:p>
          <a:p>
            <a:pPr lvl="1"/>
            <a:r>
              <a:rPr lang="fi-FI" dirty="0"/>
              <a:t>tulkitessaan oman toimintansa lopputulosta (</a:t>
            </a:r>
            <a:r>
              <a:rPr lang="fi-FI" dirty="0" err="1"/>
              <a:t>attribuointi</a:t>
            </a:r>
            <a:r>
              <a:rPr lang="fi-FI" dirty="0"/>
              <a:t> = </a:t>
            </a:r>
            <a:r>
              <a:rPr lang="fi-FI" dirty="0" err="1"/>
              <a:t>syypäätelmien</a:t>
            </a:r>
            <a:r>
              <a:rPr lang="fi-FI" dirty="0"/>
              <a:t> tekeminen)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dirty="0"/>
              <a:t>toisilta saatu palaute sekä oman toiminnan tulkinta tilanteen </a:t>
            </a:r>
            <a:r>
              <a:rPr lang="fi-FI" dirty="0" err="1"/>
              <a:t>jälkeen</a:t>
            </a:r>
            <a:r>
              <a:rPr lang="fi-FI" dirty="0"/>
              <a:t> vaikuttaa myöhemmissä samankaltaisissa tilanteissa toimimiseen </a:t>
            </a:r>
          </a:p>
          <a:p>
            <a:r>
              <a:rPr lang="fi-FI" dirty="0"/>
              <a:t>monet toimintatavat automatisoituvat; melko pysyviä persoonallisuuden ominaisuuksia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218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FC9B2-E27B-B446-8EBE-3221E54FD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Toiminta</a:t>
            </a:r>
            <a:r>
              <a:rPr lang="en-GB" b="1" dirty="0"/>
              <a:t>- </a:t>
            </a:r>
            <a:r>
              <a:rPr lang="en-GB" b="1" dirty="0" err="1"/>
              <a:t>ja</a:t>
            </a:r>
            <a:r>
              <a:rPr lang="en-GB" b="1" dirty="0"/>
              <a:t> </a:t>
            </a:r>
            <a:r>
              <a:rPr lang="en-GB" b="1" dirty="0" err="1"/>
              <a:t>tulkintatapoja</a:t>
            </a:r>
            <a:endParaRPr lang="fi-FI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6D3D95EC-420F-0B4E-A2B1-F8B3CA12A4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0155" y="1601043"/>
            <a:ext cx="9099396" cy="4588988"/>
          </a:xfrm>
        </p:spPr>
      </p:pic>
    </p:spTree>
    <p:extLst>
      <p:ext uri="{BB962C8B-B14F-4D97-AF65-F5344CB8AC3E}">
        <p14:creationId xmlns:p14="http://schemas.microsoft.com/office/powerpoint/2010/main" val="257939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43BA2-352C-DF45-B70B-75B434555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Palautteen merkitys toiminta- ja tulkintatapojen kannalta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F8BB1-CF7B-7F42-85EC-9B5561CCC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err="1"/>
              <a:t>myönteinen</a:t>
            </a:r>
            <a:r>
              <a:rPr lang="fi-FI" dirty="0"/>
              <a:t> palaute onnistumisesta: </a:t>
            </a:r>
          </a:p>
          <a:p>
            <a:pPr lvl="1"/>
            <a:r>
              <a:rPr lang="fi-FI" dirty="0"/>
              <a:t>vahvistaa </a:t>
            </a:r>
            <a:r>
              <a:rPr lang="fi-FI" dirty="0" err="1"/>
              <a:t>myönteistä</a:t>
            </a:r>
            <a:r>
              <a:rPr lang="fi-FI" dirty="0"/>
              <a:t> </a:t>
            </a:r>
            <a:r>
              <a:rPr lang="fi-FI" dirty="0" err="1"/>
              <a:t>käsitystä</a:t>
            </a:r>
            <a:r>
              <a:rPr lang="fi-FI" dirty="0"/>
              <a:t> </a:t>
            </a:r>
            <a:r>
              <a:rPr lang="fi-FI" dirty="0" err="1"/>
              <a:t>itsesta</a:t>
            </a:r>
            <a:r>
              <a:rPr lang="fi-FI" dirty="0"/>
              <a:t>̈ ja omista </a:t>
            </a:r>
            <a:r>
              <a:rPr lang="fi-FI" dirty="0" err="1"/>
              <a:t>kyvyista</a:t>
            </a:r>
            <a:r>
              <a:rPr lang="fi-FI" dirty="0"/>
              <a:t>̈ </a:t>
            </a:r>
          </a:p>
          <a:p>
            <a:pPr lvl="1"/>
            <a:r>
              <a:rPr lang="en-GB" dirty="0" err="1"/>
              <a:t>vahvistaa</a:t>
            </a:r>
            <a:r>
              <a:rPr lang="en-GB" dirty="0"/>
              <a:t> </a:t>
            </a:r>
            <a:r>
              <a:rPr lang="en-GB" dirty="0" err="1"/>
              <a:t>lähestymiskäyttäy­tymistä</a:t>
            </a:r>
            <a:r>
              <a:rPr lang="en-GB" dirty="0"/>
              <a:t> = </a:t>
            </a:r>
            <a:r>
              <a:rPr lang="en-GB" dirty="0" err="1"/>
              <a:t>toimintaan</a:t>
            </a:r>
            <a:r>
              <a:rPr lang="en-GB" dirty="0"/>
              <a:t> </a:t>
            </a:r>
            <a:r>
              <a:rPr lang="en-GB" dirty="0" err="1"/>
              <a:t>suuntautumista</a:t>
            </a:r>
            <a:endParaRPr lang="fi-FI" dirty="0"/>
          </a:p>
          <a:p>
            <a:endParaRPr lang="fi-FI" dirty="0"/>
          </a:p>
          <a:p>
            <a:pPr lvl="0"/>
            <a:r>
              <a:rPr lang="en-GB" dirty="0" err="1"/>
              <a:t>kielteinen</a:t>
            </a:r>
            <a:r>
              <a:rPr lang="en-GB" dirty="0"/>
              <a:t> </a:t>
            </a:r>
            <a:r>
              <a:rPr lang="en-GB" dirty="0" err="1"/>
              <a:t>palaute</a:t>
            </a:r>
            <a:r>
              <a:rPr lang="en-GB" dirty="0"/>
              <a:t> </a:t>
            </a:r>
            <a:r>
              <a:rPr lang="en-GB" dirty="0" err="1"/>
              <a:t>toiminnasta</a:t>
            </a:r>
            <a:r>
              <a:rPr lang="en-GB" dirty="0"/>
              <a:t>:</a:t>
            </a:r>
            <a:endParaRPr lang="fi-FI" dirty="0"/>
          </a:p>
          <a:p>
            <a:pPr lvl="1"/>
            <a:r>
              <a:rPr lang="fi-FI" dirty="0"/>
              <a:t> vahvistaa kielteisestä </a:t>
            </a:r>
            <a:r>
              <a:rPr lang="fi-FI" dirty="0" err="1"/>
              <a:t>käsitystä</a:t>
            </a:r>
            <a:r>
              <a:rPr lang="fi-FI" dirty="0"/>
              <a:t> </a:t>
            </a:r>
            <a:r>
              <a:rPr lang="fi-FI" dirty="0" err="1"/>
              <a:t>itsesta</a:t>
            </a:r>
            <a:r>
              <a:rPr lang="fi-FI" dirty="0"/>
              <a:t>̈ ja omista </a:t>
            </a:r>
            <a:r>
              <a:rPr lang="fi-FI" dirty="0" err="1"/>
              <a:t>kyvyista</a:t>
            </a:r>
            <a:r>
              <a:rPr lang="fi-FI" dirty="0"/>
              <a:t>̈</a:t>
            </a:r>
          </a:p>
          <a:p>
            <a:pPr lvl="1"/>
            <a:r>
              <a:rPr lang="fi-FI" dirty="0"/>
              <a:t>vahvistaa </a:t>
            </a:r>
            <a:r>
              <a:rPr lang="fi-FI" dirty="0" err="1"/>
              <a:t>välttämiskäyttäytymista</a:t>
            </a:r>
            <a:r>
              <a:rPr lang="fi-FI" dirty="0"/>
              <a:t>̈ = </a:t>
            </a:r>
            <a:r>
              <a:rPr lang="fi-FI" dirty="0" err="1"/>
              <a:t>tehtävän</a:t>
            </a:r>
            <a:r>
              <a:rPr lang="fi-FI" dirty="0"/>
              <a:t> </a:t>
            </a:r>
            <a:r>
              <a:rPr lang="fi-FI" dirty="0" err="1"/>
              <a:t>välttelya</a:t>
            </a:r>
            <a:r>
              <a:rPr lang="fi-FI" dirty="0"/>
              <a:t>̈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073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D095A-5C54-084E-98D3-19C78369E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Attribuointi</a:t>
            </a:r>
            <a:r>
              <a:rPr lang="fi-FI" b="1" dirty="0"/>
              <a:t> 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EE67F-3C95-D340-AAA6-76E5F1465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syypäätelmien</a:t>
            </a:r>
            <a:r>
              <a:rPr lang="fi-FI" dirty="0"/>
              <a:t> tekeminen; miten oman toiminnan lopputuloksia tulkitaan</a:t>
            </a:r>
          </a:p>
          <a:p>
            <a:pPr lvl="0"/>
            <a:r>
              <a:rPr lang="fi-FI" b="1" dirty="0" err="1"/>
              <a:t>sisäinen</a:t>
            </a:r>
            <a:r>
              <a:rPr lang="fi-FI" b="1" dirty="0"/>
              <a:t> </a:t>
            </a:r>
            <a:r>
              <a:rPr lang="fi-FI" b="1" dirty="0" err="1"/>
              <a:t>attribuutio</a:t>
            </a:r>
            <a:r>
              <a:rPr lang="fi-FI" b="1" dirty="0"/>
              <a:t> </a:t>
            </a:r>
            <a:r>
              <a:rPr lang="fi-FI" dirty="0"/>
              <a:t>= toimintaa </a:t>
            </a:r>
            <a:r>
              <a:rPr lang="fi-FI" dirty="0" err="1"/>
              <a:t>selitetään</a:t>
            </a:r>
            <a:r>
              <a:rPr lang="fi-FI" dirty="0"/>
              <a:t> omista </a:t>
            </a:r>
            <a:r>
              <a:rPr lang="fi-FI" dirty="0" err="1"/>
              <a:t>kyvyista</a:t>
            </a:r>
            <a:r>
              <a:rPr lang="fi-FI" dirty="0"/>
              <a:t>̈, </a:t>
            </a:r>
            <a:r>
              <a:rPr lang="fi-FI" dirty="0" err="1"/>
              <a:t>sisäisesta</a:t>
            </a:r>
            <a:r>
              <a:rPr lang="fi-FI" dirty="0"/>
              <a:t>̈ motivaatiosta, </a:t>
            </a:r>
            <a:r>
              <a:rPr lang="fi-FI" dirty="0" err="1"/>
              <a:t>yrityksesta</a:t>
            </a:r>
            <a:r>
              <a:rPr lang="fi-FI" dirty="0"/>
              <a:t>̈ tai tunnetilasta </a:t>
            </a:r>
            <a:r>
              <a:rPr lang="fi-FI" dirty="0" err="1"/>
              <a:t>käsin</a:t>
            </a:r>
            <a:endParaRPr lang="fi-FI" dirty="0"/>
          </a:p>
          <a:p>
            <a:pPr lvl="1"/>
            <a:r>
              <a:rPr lang="fi-FI" dirty="0"/>
              <a:t>liittyy </a:t>
            </a:r>
            <a:r>
              <a:rPr lang="fi-FI" dirty="0" err="1"/>
              <a:t>sisäisiin</a:t>
            </a:r>
            <a:r>
              <a:rPr lang="fi-FI" dirty="0"/>
              <a:t> </a:t>
            </a:r>
            <a:r>
              <a:rPr lang="fi-FI" dirty="0" err="1"/>
              <a:t>tekijöihin</a:t>
            </a:r>
            <a:endParaRPr lang="fi-FI" dirty="0"/>
          </a:p>
          <a:p>
            <a:r>
              <a:rPr lang="fi-FI" b="1" dirty="0"/>
              <a:t>ulkoinen </a:t>
            </a:r>
            <a:r>
              <a:rPr lang="fi-FI" b="1" dirty="0" err="1"/>
              <a:t>attri­buutio</a:t>
            </a:r>
            <a:r>
              <a:rPr lang="fi-FI" b="1" dirty="0"/>
              <a:t> </a:t>
            </a:r>
            <a:r>
              <a:rPr lang="fi-FI" dirty="0"/>
              <a:t>=</a:t>
            </a:r>
            <a:r>
              <a:rPr lang="fi-FI" b="1" dirty="0"/>
              <a:t> </a:t>
            </a:r>
            <a:r>
              <a:rPr lang="fi-FI" dirty="0"/>
              <a:t>toimintaa selitetään siitä näkökulmasta, miten tilanne, sattuma tai muut ihmiset vaikuttavat </a:t>
            </a:r>
            <a:r>
              <a:rPr lang="fi-FI" dirty="0" err="1"/>
              <a:t>henkilön</a:t>
            </a:r>
            <a:r>
              <a:rPr lang="fi-FI" dirty="0"/>
              <a:t> suoriutumiseen</a:t>
            </a:r>
            <a:r>
              <a:rPr lang="fi-FI" dirty="0">
                <a:effectLst/>
              </a:rPr>
              <a:t> </a:t>
            </a:r>
          </a:p>
          <a:p>
            <a:pPr lvl="1"/>
            <a:r>
              <a:rPr lang="fi-FI" dirty="0"/>
              <a:t>liittyy ulkoisiin </a:t>
            </a:r>
            <a:r>
              <a:rPr lang="fi-FI" dirty="0" err="1"/>
              <a:t>tekijöihin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899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42CEF-DBAF-3643-B8FF-318B3958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839" y="365125"/>
            <a:ext cx="11708781" cy="1325563"/>
          </a:xfrm>
        </p:spPr>
        <p:txBody>
          <a:bodyPr>
            <a:normAutofit/>
          </a:bodyPr>
          <a:lstStyle/>
          <a:p>
            <a:r>
              <a:rPr lang="fi-FI" sz="4000" b="1" dirty="0"/>
              <a:t>Toiminta- ja tulkintatavat opiskeluun liittyvissä tilanteissa</a:t>
            </a:r>
            <a:endParaRPr lang="fi-FI" sz="4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8CA348-A6D9-8849-916D-0A907EB0AD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9589449"/>
              </p:ext>
            </p:extLst>
          </p:nvPr>
        </p:nvGraphicFramePr>
        <p:xfrm>
          <a:off x="470208" y="1814474"/>
          <a:ext cx="10859429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102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0763D-2111-BC49-81BC-B745448A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b="1" dirty="0"/>
              <a:t>Hyvin menestyvien opiskelijoiden käyttämiä toiminta- ja tulkintatapoja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40DAF-F479-4240-BE0A-C02927941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err="1"/>
              <a:t>Illusorisen</a:t>
            </a:r>
            <a:r>
              <a:rPr lang="en-GB" b="1" dirty="0"/>
              <a:t> </a:t>
            </a:r>
            <a:r>
              <a:rPr lang="en-GB" b="1" dirty="0" err="1"/>
              <a:t>hohteen</a:t>
            </a:r>
            <a:r>
              <a:rPr lang="en-GB" b="1" dirty="0"/>
              <a:t> </a:t>
            </a:r>
            <a:r>
              <a:rPr lang="en-GB" b="1" dirty="0" err="1"/>
              <a:t>optimismi</a:t>
            </a:r>
            <a:r>
              <a:rPr lang="en-GB" b="1" dirty="0"/>
              <a:t> </a:t>
            </a:r>
            <a:endParaRPr lang="fi-FI" dirty="0"/>
          </a:p>
          <a:p>
            <a:pPr lvl="0"/>
            <a:r>
              <a:rPr lang="fi-FI" dirty="0"/>
              <a:t>ominaista </a:t>
            </a:r>
            <a:r>
              <a:rPr lang="fi-FI" dirty="0" err="1"/>
              <a:t>myönteinen</a:t>
            </a:r>
            <a:r>
              <a:rPr lang="fi-FI" dirty="0"/>
              <a:t> </a:t>
            </a:r>
            <a:r>
              <a:rPr lang="fi-FI" dirty="0" err="1"/>
              <a:t>minäkäsitys</a:t>
            </a:r>
            <a:r>
              <a:rPr lang="fi-FI" dirty="0"/>
              <a:t> ja vahva usko omiin kykyihin</a:t>
            </a:r>
          </a:p>
          <a:p>
            <a:pPr lvl="0"/>
            <a:r>
              <a:rPr lang="en-GB" dirty="0" err="1"/>
              <a:t>keskittyminen</a:t>
            </a:r>
            <a:r>
              <a:rPr lang="en-GB" dirty="0"/>
              <a:t> </a:t>
            </a:r>
            <a:r>
              <a:rPr lang="en-GB" dirty="0" err="1"/>
              <a:t>tehtäviin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hyvin</a:t>
            </a:r>
            <a:r>
              <a:rPr lang="en-GB" dirty="0"/>
              <a:t> </a:t>
            </a:r>
            <a:r>
              <a:rPr lang="en-GB" dirty="0" err="1"/>
              <a:t>pärjääminen</a:t>
            </a:r>
            <a:endParaRPr lang="fi-FI" dirty="0"/>
          </a:p>
          <a:p>
            <a:pPr lvl="0"/>
            <a:r>
              <a:rPr lang="en-GB" dirty="0" err="1"/>
              <a:t>minäa</a:t>
            </a:r>
            <a:r>
              <a:rPr lang="en-GB" dirty="0"/>
              <a:t>̈ </a:t>
            </a:r>
            <a:r>
              <a:rPr lang="en-GB" dirty="0" err="1"/>
              <a:t>suojelevan</a:t>
            </a:r>
            <a:r>
              <a:rPr lang="en-GB" dirty="0"/>
              <a:t> </a:t>
            </a:r>
            <a:r>
              <a:rPr lang="en-GB" dirty="0" err="1"/>
              <a:t>tulkintatavan</a:t>
            </a:r>
            <a:r>
              <a:rPr lang="en-GB" dirty="0"/>
              <a:t> </a:t>
            </a:r>
            <a:r>
              <a:rPr lang="en-GB" dirty="0" err="1"/>
              <a:t>käyttäminen</a:t>
            </a:r>
            <a:r>
              <a:rPr lang="en-GB" dirty="0"/>
              <a:t> </a:t>
            </a:r>
            <a:endParaRPr lang="fi-FI" dirty="0"/>
          </a:p>
          <a:p>
            <a:pPr lvl="1"/>
            <a:r>
              <a:rPr lang="fi-FI" dirty="0"/>
              <a:t>menestys omista </a:t>
            </a:r>
            <a:r>
              <a:rPr lang="fi-FI" dirty="0" err="1"/>
              <a:t>kyvyista</a:t>
            </a:r>
            <a:r>
              <a:rPr lang="fi-FI" dirty="0"/>
              <a:t>̈ ja </a:t>
            </a:r>
            <a:r>
              <a:rPr lang="fi-FI" dirty="0" err="1"/>
              <a:t>yrityksesta</a:t>
            </a:r>
            <a:r>
              <a:rPr lang="fi-FI" dirty="0"/>
              <a:t>̈</a:t>
            </a:r>
          </a:p>
          <a:p>
            <a:pPr lvl="1"/>
            <a:r>
              <a:rPr lang="fi-FI" dirty="0" err="1"/>
              <a:t>epäonnistuminen</a:t>
            </a:r>
            <a:r>
              <a:rPr lang="fi-FI" dirty="0"/>
              <a:t> </a:t>
            </a:r>
            <a:r>
              <a:rPr lang="fi-FI" dirty="0" err="1"/>
              <a:t>selitetään</a:t>
            </a:r>
            <a:r>
              <a:rPr lang="fi-FI" dirty="0"/>
              <a:t> johtuvaksi mm. tilanteesta </a:t>
            </a:r>
          </a:p>
          <a:p>
            <a:endParaRPr lang="fi-FI" dirty="0"/>
          </a:p>
          <a:p>
            <a:pPr marL="0" indent="0">
              <a:buNone/>
            </a:pPr>
            <a:r>
              <a:rPr lang="en-GB" b="1" dirty="0" err="1"/>
              <a:t>Defensii­vinen</a:t>
            </a:r>
            <a:r>
              <a:rPr lang="en-GB" b="1" dirty="0"/>
              <a:t> </a:t>
            </a:r>
            <a:r>
              <a:rPr lang="en-GB" b="1" dirty="0" err="1"/>
              <a:t>pessimismi</a:t>
            </a:r>
            <a:endParaRPr lang="fi-FI" dirty="0"/>
          </a:p>
          <a:p>
            <a:pPr lvl="0"/>
            <a:r>
              <a:rPr lang="fi-FI" dirty="0"/>
              <a:t>ominaista realistinen minäkäsitys ja selvästi alhaisemmat tavoitteet kuin optimisteilla</a:t>
            </a:r>
          </a:p>
          <a:p>
            <a:pPr lvl="0"/>
            <a:r>
              <a:rPr lang="en-GB" dirty="0" err="1"/>
              <a:t>keskittyminen</a:t>
            </a:r>
            <a:r>
              <a:rPr lang="en-GB" dirty="0"/>
              <a:t> </a:t>
            </a:r>
            <a:r>
              <a:rPr lang="en-GB" dirty="0" err="1"/>
              <a:t>tehtäviin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hyvin</a:t>
            </a:r>
            <a:r>
              <a:rPr lang="en-GB" dirty="0"/>
              <a:t> </a:t>
            </a:r>
            <a:r>
              <a:rPr lang="en-GB" dirty="0" err="1"/>
              <a:t>pärjääminen</a:t>
            </a:r>
            <a:endParaRPr lang="fi-FI" dirty="0"/>
          </a:p>
          <a:p>
            <a:pPr lvl="0"/>
            <a:r>
              <a:rPr lang="en-GB" dirty="0" err="1"/>
              <a:t>tyypillistä</a:t>
            </a:r>
            <a:r>
              <a:rPr lang="en-GB" dirty="0"/>
              <a:t> </a:t>
            </a:r>
            <a:r>
              <a:rPr lang="en-GB" dirty="0" err="1"/>
              <a:t>ahdistuminen</a:t>
            </a:r>
            <a:r>
              <a:rPr lang="en-GB" dirty="0"/>
              <a:t> </a:t>
            </a:r>
            <a:r>
              <a:rPr lang="en-GB" dirty="0" err="1"/>
              <a:t>uudessa</a:t>
            </a:r>
            <a:r>
              <a:rPr lang="en-GB" dirty="0"/>
              <a:t> </a:t>
            </a:r>
            <a:r>
              <a:rPr lang="en-GB" dirty="0" err="1"/>
              <a:t>tilanteessa</a:t>
            </a:r>
            <a:r>
              <a:rPr lang="en-GB" dirty="0"/>
              <a:t> </a:t>
            </a:r>
            <a:r>
              <a:rPr lang="en-GB" dirty="0" err="1"/>
              <a:t>ahdistunut</a:t>
            </a:r>
            <a:r>
              <a:rPr lang="en-GB" dirty="0"/>
              <a:t>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007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1137</Words>
  <Application>Microsoft Office PowerPoint</Application>
  <PresentationFormat>Laajakuva</PresentationFormat>
  <Paragraphs>149</Paragraphs>
  <Slides>19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5. Sopeutuminen ja selviytyminen </vt:lpstr>
      <vt:lpstr>Tyypilliset sopeutumistavat</vt:lpstr>
      <vt:lpstr>Tyypilliset sopeutumistavat</vt:lpstr>
      <vt:lpstr>Toiminta- ja tulkintatavat </vt:lpstr>
      <vt:lpstr>Toiminta- ja tulkintatapoja</vt:lpstr>
      <vt:lpstr>Palautteen merkitys toiminta- ja tulkintatapojen kannalta</vt:lpstr>
      <vt:lpstr>Attribuointi </vt:lpstr>
      <vt:lpstr>Toiminta- ja tulkintatavat opiskeluun liittyvissä tilanteissa</vt:lpstr>
      <vt:lpstr>Hyvin menestyvien opiskelijoiden käyttämiä toiminta- ja tulkintatapoja</vt:lpstr>
      <vt:lpstr>Heikosti menestyvien opiskelijoiden käyttämiä toiminta- ja tulkintatapoja</vt:lpstr>
      <vt:lpstr>Toiminta- ja tulkintatapojen kehittymiseen ja käyttämiseen liittyviä tekijöitä </vt:lpstr>
      <vt:lpstr>Selviytymiskeinot </vt:lpstr>
      <vt:lpstr>Richard Lazaruksen teoria selviytymiskeinoista</vt:lpstr>
      <vt:lpstr>Selviytymiskeinojen käyttäminen stressin käsittelyssä</vt:lpstr>
      <vt:lpstr>Merkityskeskeiset selviytymiskeinot </vt:lpstr>
      <vt:lpstr>Koherenssi </vt:lpstr>
      <vt:lpstr>PowerPoint-esitys</vt:lpstr>
      <vt:lpstr>Motiivit </vt:lpstr>
      <vt:lpstr>Elämänkulun motivaatiomalli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Sopeutuminen ja selviytyminen</dc:title>
  <dc:creator>Holm, Kristiina M</dc:creator>
  <cp:lastModifiedBy>Syrjäläinen Jarno Antero</cp:lastModifiedBy>
  <cp:revision>34</cp:revision>
  <dcterms:created xsi:type="dcterms:W3CDTF">2018-07-03T23:22:15Z</dcterms:created>
  <dcterms:modified xsi:type="dcterms:W3CDTF">2019-08-19T08:09:08Z</dcterms:modified>
</cp:coreProperties>
</file>