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64" r:id="rId4"/>
    <p:sldId id="408" r:id="rId5"/>
    <p:sldId id="411" r:id="rId6"/>
    <p:sldId id="317" r:id="rId7"/>
    <p:sldId id="403" r:id="rId8"/>
    <p:sldId id="385" r:id="rId9"/>
    <p:sldId id="431" r:id="rId10"/>
    <p:sldId id="433" r:id="rId11"/>
    <p:sldId id="429" r:id="rId12"/>
    <p:sldId id="432" r:id="rId13"/>
    <p:sldId id="386" r:id="rId14"/>
    <p:sldId id="427" r:id="rId15"/>
    <p:sldId id="434" r:id="rId16"/>
    <p:sldId id="402" r:id="rId17"/>
    <p:sldId id="393" r:id="rId18"/>
    <p:sldId id="392" r:id="rId19"/>
    <p:sldId id="421" r:id="rId20"/>
    <p:sldId id="424" r:id="rId21"/>
    <p:sldId id="322" r:id="rId22"/>
    <p:sldId id="399" r:id="rId23"/>
    <p:sldId id="400" r:id="rId24"/>
    <p:sldId id="423" r:id="rId25"/>
    <p:sldId id="323" r:id="rId26"/>
    <p:sldId id="395" r:id="rId27"/>
    <p:sldId id="396" r:id="rId28"/>
    <p:sldId id="425" r:id="rId29"/>
    <p:sldId id="324" r:id="rId30"/>
    <p:sldId id="397" r:id="rId31"/>
    <p:sldId id="398" r:id="rId32"/>
    <p:sldId id="426" r:id="rId33"/>
    <p:sldId id="406" r:id="rId34"/>
    <p:sldId id="401" r:id="rId35"/>
    <p:sldId id="414" r:id="rId36"/>
    <p:sldId id="415" r:id="rId37"/>
    <p:sldId id="428" r:id="rId38"/>
    <p:sldId id="409" r:id="rId39"/>
    <p:sldId id="325" r:id="rId40"/>
    <p:sldId id="326" r:id="rId41"/>
    <p:sldId id="327" r:id="rId42"/>
    <p:sldId id="328" r:id="rId43"/>
    <p:sldId id="329" r:id="rId44"/>
    <p:sldId id="435" r:id="rId45"/>
    <p:sldId id="330" r:id="rId46"/>
    <p:sldId id="419" r:id="rId47"/>
    <p:sldId id="420" r:id="rId48"/>
    <p:sldId id="436" r:id="rId49"/>
    <p:sldId id="418" r:id="rId50"/>
    <p:sldId id="405" r:id="rId51"/>
    <p:sldId id="294" r:id="rId52"/>
    <p:sldId id="295" r:id="rId53"/>
    <p:sldId id="363" r:id="rId54"/>
    <p:sldId id="413" r:id="rId55"/>
    <p:sldId id="412" r:id="rId56"/>
    <p:sldId id="422" r:id="rId57"/>
    <p:sldId id="404" r:id="rId5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59190-2944-4C02-90D1-D960D373FE1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B3267277-009D-47E3-924C-9FFD60C31D59}">
      <dgm:prSet phldrT="[Teksti]" custT="1"/>
      <dgm:spPr/>
      <dgm:t>
        <a:bodyPr/>
        <a:lstStyle/>
        <a:p>
          <a:pPr>
            <a:lnSpc>
              <a:spcPct val="100000"/>
            </a:lnSpc>
          </a:pPr>
          <a:r>
            <a:rPr lang="fi-FI" sz="2000" b="1" dirty="0" smtClean="0">
              <a:latin typeface="Andalus" panose="02020603050405020304" pitchFamily="18" charset="-78"/>
              <a:cs typeface="Andalus" panose="02020603050405020304" pitchFamily="18" charset="-78"/>
            </a:rPr>
            <a:t>KUUNTELEMINEN</a:t>
          </a:r>
        </a:p>
        <a:p>
          <a:pPr>
            <a:lnSpc>
              <a:spcPct val="100000"/>
            </a:lnSpc>
          </a:pPr>
          <a:r>
            <a:rPr lang="fi-FI" sz="20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listening</a:t>
          </a:r>
          <a:r>
            <a:rPr lang="fi-FI" sz="20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C0311F10-2606-43F0-BD86-242BECFBB386}" type="parTrans" cxnId="{FC7BF540-8D27-474A-80EC-D47B51664149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BC7F18CF-3277-41EF-B3D3-4A6CD496E0A9}" type="sibTrans" cxnId="{FC7BF540-8D27-474A-80EC-D47B51664149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65567F10-4660-4626-BE8E-6A204062E418}">
      <dgm:prSet phldrT="[Teksti]" custT="1"/>
      <dgm:spPr/>
      <dgm:t>
        <a:bodyPr/>
        <a:lstStyle/>
        <a:p>
          <a:r>
            <a:rPr lang="fi-FI" sz="2000" b="1" dirty="0" smtClean="0">
              <a:latin typeface="Andalus" panose="02020603050405020304" pitchFamily="18" charset="-78"/>
              <a:cs typeface="Andalus" panose="02020603050405020304" pitchFamily="18" charset="-78"/>
            </a:rPr>
            <a:t>KUNNIOITTAMINEN, ARVOSTAMINEN</a:t>
          </a:r>
        </a:p>
        <a:p>
          <a:r>
            <a:rPr lang="fi-FI" sz="20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respecting</a:t>
          </a:r>
          <a:r>
            <a:rPr lang="fi-FI" sz="20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42E3F8B1-0C2C-48B0-9438-D5CE22E04513}" type="parTrans" cxnId="{7BD08F02-3E4C-406F-8701-6AA275B32702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58DA1748-13CE-4F24-90E9-A4290FD1F0B5}" type="sibTrans" cxnId="{7BD08F02-3E4C-406F-8701-6AA275B32702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093CD8B3-0DB3-4D08-8BCB-BFDF93299F22}">
      <dgm:prSet phldrT="[Teksti]" custT="1"/>
      <dgm:spPr/>
      <dgm:t>
        <a:bodyPr/>
        <a:lstStyle/>
        <a:p>
          <a:r>
            <a:rPr lang="fi-FI" sz="2000" b="1" dirty="0" smtClean="0">
              <a:latin typeface="Andalus" panose="02020603050405020304" pitchFamily="18" charset="-78"/>
              <a:cs typeface="Andalus" panose="02020603050405020304" pitchFamily="18" charset="-78"/>
            </a:rPr>
            <a:t>ODOTTAMINEN / REFLEKTIO</a:t>
          </a:r>
        </a:p>
        <a:p>
          <a:r>
            <a:rPr lang="fi-FI" sz="20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suspending</a:t>
          </a:r>
          <a:r>
            <a:rPr lang="fi-FI" sz="20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4D39C0A1-0B82-4D02-8ECA-44E877DC8971}" type="parTrans" cxnId="{8040AAE3-8CD4-487B-BA10-C7E6BE9CA780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D1CE1C89-5EBD-4691-8874-CFBDDCCA577A}" type="sibTrans" cxnId="{8040AAE3-8CD4-487B-BA10-C7E6BE9CA780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4B69A541-4293-4369-A37A-74A1FEC5E84A}">
      <dgm:prSet phldrT="[Teksti]" custT="1"/>
      <dgm:spPr/>
      <dgm:t>
        <a:bodyPr/>
        <a:lstStyle/>
        <a:p>
          <a:r>
            <a:rPr lang="fi-FI" sz="2000" b="1" dirty="0" smtClean="0">
              <a:latin typeface="Andalus" panose="02020603050405020304" pitchFamily="18" charset="-78"/>
              <a:cs typeface="Andalus" panose="02020603050405020304" pitchFamily="18" charset="-78"/>
            </a:rPr>
            <a:t>SUORA PUHE</a:t>
          </a:r>
        </a:p>
        <a:p>
          <a:r>
            <a:rPr lang="fi-FI" sz="2000" b="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b="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voicing</a:t>
          </a:r>
          <a:r>
            <a:rPr lang="fi-FI" sz="2000" b="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b="0" dirty="0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B8DBFC1B-1853-448C-BBD7-3D04D3E57889}" type="parTrans" cxnId="{E3CB7844-F368-4E4E-9493-217DBA61B5A2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6E8D1A77-3308-4086-BCDF-61C64BEAB97F}" type="sibTrans" cxnId="{E3CB7844-F368-4E4E-9493-217DBA61B5A2}">
      <dgm:prSet/>
      <dgm:spPr/>
      <dgm:t>
        <a:bodyPr/>
        <a:lstStyle/>
        <a:p>
          <a:endParaRPr lang="fi-FI">
            <a:latin typeface="Andalus" panose="02020603050405020304" pitchFamily="18" charset="-78"/>
            <a:cs typeface="Andalus" panose="02020603050405020304" pitchFamily="18" charset="-78"/>
          </a:endParaRPr>
        </a:p>
      </dgm:t>
    </dgm:pt>
    <dgm:pt modelId="{46E81F98-D6B7-4D1C-B7F2-BD05406C99AD}" type="pres">
      <dgm:prSet presAssocID="{1BA59190-2944-4C02-90D1-D960D373FE1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75956084-8692-4B18-9707-537E14C03E52}" type="pres">
      <dgm:prSet presAssocID="{B3267277-009D-47E3-924C-9FFD60C31D59}" presName="dummy" presStyleCnt="0"/>
      <dgm:spPr/>
    </dgm:pt>
    <dgm:pt modelId="{1BA9D245-D09F-4EBF-A9A2-6A119541E16E}" type="pres">
      <dgm:prSet presAssocID="{B3267277-009D-47E3-924C-9FFD60C31D59}" presName="node" presStyleLbl="revTx" presStyleIdx="0" presStyleCnt="4" custScaleX="13013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1C59AD4-A3F3-40B6-A549-39263309A143}" type="pres">
      <dgm:prSet presAssocID="{BC7F18CF-3277-41EF-B3D3-4A6CD496E0A9}" presName="sibTrans" presStyleLbl="node1" presStyleIdx="0" presStyleCnt="4"/>
      <dgm:spPr/>
      <dgm:t>
        <a:bodyPr/>
        <a:lstStyle/>
        <a:p>
          <a:endParaRPr lang="fi-FI"/>
        </a:p>
      </dgm:t>
    </dgm:pt>
    <dgm:pt modelId="{2518429E-471C-4F4A-AD98-62FE2960C931}" type="pres">
      <dgm:prSet presAssocID="{65567F10-4660-4626-BE8E-6A204062E418}" presName="dummy" presStyleCnt="0"/>
      <dgm:spPr/>
    </dgm:pt>
    <dgm:pt modelId="{B82A547E-E47F-4977-8792-9B98391AEC10}" type="pres">
      <dgm:prSet presAssocID="{65567F10-4660-4626-BE8E-6A204062E418}" presName="node" presStyleLbl="revTx" presStyleIdx="1" presStyleCnt="4" custScaleX="158138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24DE494-131F-486F-89C9-FC0EF427B7A4}" type="pres">
      <dgm:prSet presAssocID="{58DA1748-13CE-4F24-90E9-A4290FD1F0B5}" presName="sibTrans" presStyleLbl="node1" presStyleIdx="1" presStyleCnt="4"/>
      <dgm:spPr/>
      <dgm:t>
        <a:bodyPr/>
        <a:lstStyle/>
        <a:p>
          <a:endParaRPr lang="fi-FI"/>
        </a:p>
      </dgm:t>
    </dgm:pt>
    <dgm:pt modelId="{B05F30B9-3A28-4452-9E6D-AEE5D6A049FC}" type="pres">
      <dgm:prSet presAssocID="{093CD8B3-0DB3-4D08-8BCB-BFDF93299F22}" presName="dummy" presStyleCnt="0"/>
      <dgm:spPr/>
    </dgm:pt>
    <dgm:pt modelId="{5A9C299E-AC01-4A66-863E-E7D1A09FEEF2}" type="pres">
      <dgm:prSet presAssocID="{093CD8B3-0DB3-4D08-8BCB-BFDF93299F22}" presName="node" presStyleLbl="revTx" presStyleIdx="2" presStyleCnt="4" custScaleX="128885" custRadScaleRad="106257" custRadScaleInc="5335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974DDE5-1906-46F4-81DB-886A0DA40BC6}" type="pres">
      <dgm:prSet presAssocID="{D1CE1C89-5EBD-4691-8874-CFBDDCCA577A}" presName="sibTrans" presStyleLbl="node1" presStyleIdx="2" presStyleCnt="4" custScaleX="110627" custLinFactNeighborX="-190" custLinFactNeighborY="-796"/>
      <dgm:spPr/>
      <dgm:t>
        <a:bodyPr/>
        <a:lstStyle/>
        <a:p>
          <a:endParaRPr lang="fi-FI"/>
        </a:p>
      </dgm:t>
    </dgm:pt>
    <dgm:pt modelId="{B6F36CBD-01C0-470D-B948-6A907B9004CB}" type="pres">
      <dgm:prSet presAssocID="{4B69A541-4293-4369-A37A-74A1FEC5E84A}" presName="dummy" presStyleCnt="0"/>
      <dgm:spPr/>
    </dgm:pt>
    <dgm:pt modelId="{213140AC-7AC6-441F-8329-8A3368F24BDF}" type="pres">
      <dgm:prSet presAssocID="{4B69A541-4293-4369-A37A-74A1FEC5E84A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E4CEA76-73A0-4C11-91E9-960EB1E7A2CE}" type="pres">
      <dgm:prSet presAssocID="{6E8D1A77-3308-4086-BCDF-61C64BEAB97F}" presName="sibTrans" presStyleLbl="node1" presStyleIdx="3" presStyleCnt="4"/>
      <dgm:spPr/>
      <dgm:t>
        <a:bodyPr/>
        <a:lstStyle/>
        <a:p>
          <a:endParaRPr lang="fi-FI"/>
        </a:p>
      </dgm:t>
    </dgm:pt>
  </dgm:ptLst>
  <dgm:cxnLst>
    <dgm:cxn modelId="{7DEF4663-B0A8-424B-999B-AB40320E9E81}" type="presOf" srcId="{65567F10-4660-4626-BE8E-6A204062E418}" destId="{B82A547E-E47F-4977-8792-9B98391AEC10}" srcOrd="0" destOrd="0" presId="urn:microsoft.com/office/officeart/2005/8/layout/cycle1"/>
    <dgm:cxn modelId="{FFCB4E8F-D715-4518-8CD9-2C970697A34D}" type="presOf" srcId="{BC7F18CF-3277-41EF-B3D3-4A6CD496E0A9}" destId="{E1C59AD4-A3F3-40B6-A549-39263309A143}" srcOrd="0" destOrd="0" presId="urn:microsoft.com/office/officeart/2005/8/layout/cycle1"/>
    <dgm:cxn modelId="{9DEC729F-7620-42B8-99F5-7FDE386031F2}" type="presOf" srcId="{1BA59190-2944-4C02-90D1-D960D373FE1A}" destId="{46E81F98-D6B7-4D1C-B7F2-BD05406C99AD}" srcOrd="0" destOrd="0" presId="urn:microsoft.com/office/officeart/2005/8/layout/cycle1"/>
    <dgm:cxn modelId="{B7FD712D-471E-480B-A231-EFB0091988F5}" type="presOf" srcId="{6E8D1A77-3308-4086-BCDF-61C64BEAB97F}" destId="{EE4CEA76-73A0-4C11-91E9-960EB1E7A2CE}" srcOrd="0" destOrd="0" presId="urn:microsoft.com/office/officeart/2005/8/layout/cycle1"/>
    <dgm:cxn modelId="{93BDC45E-1031-4510-8FF6-B245E69E3F79}" type="presOf" srcId="{4B69A541-4293-4369-A37A-74A1FEC5E84A}" destId="{213140AC-7AC6-441F-8329-8A3368F24BDF}" srcOrd="0" destOrd="0" presId="urn:microsoft.com/office/officeart/2005/8/layout/cycle1"/>
    <dgm:cxn modelId="{8040AAE3-8CD4-487B-BA10-C7E6BE9CA780}" srcId="{1BA59190-2944-4C02-90D1-D960D373FE1A}" destId="{093CD8B3-0DB3-4D08-8BCB-BFDF93299F22}" srcOrd="2" destOrd="0" parTransId="{4D39C0A1-0B82-4D02-8ECA-44E877DC8971}" sibTransId="{D1CE1C89-5EBD-4691-8874-CFBDDCCA577A}"/>
    <dgm:cxn modelId="{E3CB7844-F368-4E4E-9493-217DBA61B5A2}" srcId="{1BA59190-2944-4C02-90D1-D960D373FE1A}" destId="{4B69A541-4293-4369-A37A-74A1FEC5E84A}" srcOrd="3" destOrd="0" parTransId="{B8DBFC1B-1853-448C-BBD7-3D04D3E57889}" sibTransId="{6E8D1A77-3308-4086-BCDF-61C64BEAB97F}"/>
    <dgm:cxn modelId="{FC7BF540-8D27-474A-80EC-D47B51664149}" srcId="{1BA59190-2944-4C02-90D1-D960D373FE1A}" destId="{B3267277-009D-47E3-924C-9FFD60C31D59}" srcOrd="0" destOrd="0" parTransId="{C0311F10-2606-43F0-BD86-242BECFBB386}" sibTransId="{BC7F18CF-3277-41EF-B3D3-4A6CD496E0A9}"/>
    <dgm:cxn modelId="{D42F1523-4E97-45C3-AB7B-8040E230B0AB}" type="presOf" srcId="{B3267277-009D-47E3-924C-9FFD60C31D59}" destId="{1BA9D245-D09F-4EBF-A9A2-6A119541E16E}" srcOrd="0" destOrd="0" presId="urn:microsoft.com/office/officeart/2005/8/layout/cycle1"/>
    <dgm:cxn modelId="{7BD08F02-3E4C-406F-8701-6AA275B32702}" srcId="{1BA59190-2944-4C02-90D1-D960D373FE1A}" destId="{65567F10-4660-4626-BE8E-6A204062E418}" srcOrd="1" destOrd="0" parTransId="{42E3F8B1-0C2C-48B0-9438-D5CE22E04513}" sibTransId="{58DA1748-13CE-4F24-90E9-A4290FD1F0B5}"/>
    <dgm:cxn modelId="{44710662-1190-4A0A-8BB6-DB94E7D54548}" type="presOf" srcId="{58DA1748-13CE-4F24-90E9-A4290FD1F0B5}" destId="{C24DE494-131F-486F-89C9-FC0EF427B7A4}" srcOrd="0" destOrd="0" presId="urn:microsoft.com/office/officeart/2005/8/layout/cycle1"/>
    <dgm:cxn modelId="{E367E83A-EE5F-4C44-8580-80FB4CB7E0A9}" type="presOf" srcId="{D1CE1C89-5EBD-4691-8874-CFBDDCCA577A}" destId="{0974DDE5-1906-46F4-81DB-886A0DA40BC6}" srcOrd="0" destOrd="0" presId="urn:microsoft.com/office/officeart/2005/8/layout/cycle1"/>
    <dgm:cxn modelId="{040F1995-1BD1-4B15-B064-7FD6F97529DB}" type="presOf" srcId="{093CD8B3-0DB3-4D08-8BCB-BFDF93299F22}" destId="{5A9C299E-AC01-4A66-863E-E7D1A09FEEF2}" srcOrd="0" destOrd="0" presId="urn:microsoft.com/office/officeart/2005/8/layout/cycle1"/>
    <dgm:cxn modelId="{7B57FF00-BEFA-46D6-B034-F7BF76B22F87}" type="presParOf" srcId="{46E81F98-D6B7-4D1C-B7F2-BD05406C99AD}" destId="{75956084-8692-4B18-9707-537E14C03E52}" srcOrd="0" destOrd="0" presId="urn:microsoft.com/office/officeart/2005/8/layout/cycle1"/>
    <dgm:cxn modelId="{F863FA72-ACBC-41D3-9B0D-5513FD25BF63}" type="presParOf" srcId="{46E81F98-D6B7-4D1C-B7F2-BD05406C99AD}" destId="{1BA9D245-D09F-4EBF-A9A2-6A119541E16E}" srcOrd="1" destOrd="0" presId="urn:microsoft.com/office/officeart/2005/8/layout/cycle1"/>
    <dgm:cxn modelId="{29CC4105-757B-463E-A8E5-47BCD4B7EEB1}" type="presParOf" srcId="{46E81F98-D6B7-4D1C-B7F2-BD05406C99AD}" destId="{E1C59AD4-A3F3-40B6-A549-39263309A143}" srcOrd="2" destOrd="0" presId="urn:microsoft.com/office/officeart/2005/8/layout/cycle1"/>
    <dgm:cxn modelId="{D93E3C33-3127-4804-AAEE-746ABC9B1424}" type="presParOf" srcId="{46E81F98-D6B7-4D1C-B7F2-BD05406C99AD}" destId="{2518429E-471C-4F4A-AD98-62FE2960C931}" srcOrd="3" destOrd="0" presId="urn:microsoft.com/office/officeart/2005/8/layout/cycle1"/>
    <dgm:cxn modelId="{78F8C039-8AE3-47C8-9858-4C424AD119B3}" type="presParOf" srcId="{46E81F98-D6B7-4D1C-B7F2-BD05406C99AD}" destId="{B82A547E-E47F-4977-8792-9B98391AEC10}" srcOrd="4" destOrd="0" presId="urn:microsoft.com/office/officeart/2005/8/layout/cycle1"/>
    <dgm:cxn modelId="{3ED3F79B-C702-46C3-9345-03815B26A88F}" type="presParOf" srcId="{46E81F98-D6B7-4D1C-B7F2-BD05406C99AD}" destId="{C24DE494-131F-486F-89C9-FC0EF427B7A4}" srcOrd="5" destOrd="0" presId="urn:microsoft.com/office/officeart/2005/8/layout/cycle1"/>
    <dgm:cxn modelId="{A76B633D-271C-4734-A31A-1BEE13E33A59}" type="presParOf" srcId="{46E81F98-D6B7-4D1C-B7F2-BD05406C99AD}" destId="{B05F30B9-3A28-4452-9E6D-AEE5D6A049FC}" srcOrd="6" destOrd="0" presId="urn:microsoft.com/office/officeart/2005/8/layout/cycle1"/>
    <dgm:cxn modelId="{C28EA6BE-0442-4001-94EF-2E083CC8FF10}" type="presParOf" srcId="{46E81F98-D6B7-4D1C-B7F2-BD05406C99AD}" destId="{5A9C299E-AC01-4A66-863E-E7D1A09FEEF2}" srcOrd="7" destOrd="0" presId="urn:microsoft.com/office/officeart/2005/8/layout/cycle1"/>
    <dgm:cxn modelId="{62B4707C-AD4A-48D1-B16D-7AEF45279167}" type="presParOf" srcId="{46E81F98-D6B7-4D1C-B7F2-BD05406C99AD}" destId="{0974DDE5-1906-46F4-81DB-886A0DA40BC6}" srcOrd="8" destOrd="0" presId="urn:microsoft.com/office/officeart/2005/8/layout/cycle1"/>
    <dgm:cxn modelId="{69C21FEA-A52E-41B7-88A5-F89583CA3CA9}" type="presParOf" srcId="{46E81F98-D6B7-4D1C-B7F2-BD05406C99AD}" destId="{B6F36CBD-01C0-470D-B948-6A907B9004CB}" srcOrd="9" destOrd="0" presId="urn:microsoft.com/office/officeart/2005/8/layout/cycle1"/>
    <dgm:cxn modelId="{8B63EC04-5BF7-4E91-ACB0-541DC2D175AE}" type="presParOf" srcId="{46E81F98-D6B7-4D1C-B7F2-BD05406C99AD}" destId="{213140AC-7AC6-441F-8329-8A3368F24BDF}" srcOrd="10" destOrd="0" presId="urn:microsoft.com/office/officeart/2005/8/layout/cycle1"/>
    <dgm:cxn modelId="{8E4AD356-4192-4A03-9F65-90D39BD2B544}" type="presParOf" srcId="{46E81F98-D6B7-4D1C-B7F2-BD05406C99AD}" destId="{EE4CEA76-73A0-4C11-91E9-960EB1E7A2C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9D245-D09F-4EBF-A9A2-6A119541E16E}">
      <dsp:nvSpPr>
        <dsp:cNvPr id="0" name=""/>
        <dsp:cNvSpPr/>
      </dsp:nvSpPr>
      <dsp:spPr>
        <a:xfrm>
          <a:off x="3001012" y="95227"/>
          <a:ext cx="1992615" cy="153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KUUNTELEMINEN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kern="12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listening</a:t>
          </a:r>
          <a:r>
            <a:rPr lang="fi-FI" sz="200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3001012" y="95227"/>
        <a:ext cx="1992615" cy="1531156"/>
      </dsp:txXfrm>
    </dsp:sp>
    <dsp:sp modelId="{E1C59AD4-A3F3-40B6-A549-39263309A143}">
      <dsp:nvSpPr>
        <dsp:cNvPr id="0" name=""/>
        <dsp:cNvSpPr/>
      </dsp:nvSpPr>
      <dsp:spPr>
        <a:xfrm>
          <a:off x="536751" y="-894"/>
          <a:ext cx="4322269" cy="4322269"/>
        </a:xfrm>
        <a:prstGeom prst="circularArrow">
          <a:avLst>
            <a:gd name="adj1" fmla="val 6908"/>
            <a:gd name="adj2" fmla="val 465811"/>
            <a:gd name="adj3" fmla="val 547485"/>
            <a:gd name="adj4" fmla="val 20586705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A547E-E47F-4977-8792-9B98391AEC10}">
      <dsp:nvSpPr>
        <dsp:cNvPr id="0" name=""/>
        <dsp:cNvSpPr/>
      </dsp:nvSpPr>
      <dsp:spPr>
        <a:xfrm>
          <a:off x="2786651" y="2694096"/>
          <a:ext cx="2421339" cy="153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KUNNIOITTAMINEN, ARVOSTAMINEN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kern="12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respecting</a:t>
          </a:r>
          <a:r>
            <a:rPr lang="fi-FI" sz="200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2786651" y="2694096"/>
        <a:ext cx="2421339" cy="1531156"/>
      </dsp:txXfrm>
    </dsp:sp>
    <dsp:sp modelId="{C24DE494-131F-486F-89C9-FC0EF427B7A4}">
      <dsp:nvSpPr>
        <dsp:cNvPr id="0" name=""/>
        <dsp:cNvSpPr/>
      </dsp:nvSpPr>
      <dsp:spPr>
        <a:xfrm>
          <a:off x="127148" y="65827"/>
          <a:ext cx="4322269" cy="4322269"/>
        </a:xfrm>
        <a:prstGeom prst="circularArrow">
          <a:avLst>
            <a:gd name="adj1" fmla="val 6908"/>
            <a:gd name="adj2" fmla="val 465811"/>
            <a:gd name="adj3" fmla="val 4976185"/>
            <a:gd name="adj4" fmla="val 4455880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C299E-AC01-4A66-863E-E7D1A09FEEF2}">
      <dsp:nvSpPr>
        <dsp:cNvPr id="0" name=""/>
        <dsp:cNvSpPr/>
      </dsp:nvSpPr>
      <dsp:spPr>
        <a:xfrm>
          <a:off x="292404" y="2736299"/>
          <a:ext cx="1973430" cy="153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ODOTTAMINEN / REFLEKTIO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kern="12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suspending</a:t>
          </a:r>
          <a:r>
            <a:rPr lang="fi-FI" sz="200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292404" y="2736299"/>
        <a:ext cx="1973430" cy="1531156"/>
      </dsp:txXfrm>
    </dsp:sp>
    <dsp:sp modelId="{0974DDE5-1906-46F4-81DB-886A0DA40BC6}">
      <dsp:nvSpPr>
        <dsp:cNvPr id="0" name=""/>
        <dsp:cNvSpPr/>
      </dsp:nvSpPr>
      <dsp:spPr>
        <a:xfrm>
          <a:off x="229712" y="154344"/>
          <a:ext cx="4781597" cy="4322269"/>
        </a:xfrm>
        <a:prstGeom prst="circularArrow">
          <a:avLst>
            <a:gd name="adj1" fmla="val 6908"/>
            <a:gd name="adj2" fmla="val 465811"/>
            <a:gd name="adj3" fmla="val 11725300"/>
            <a:gd name="adj4" fmla="val 10071699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140AC-7AC6-441F-8329-8A3368F24BDF}">
      <dsp:nvSpPr>
        <dsp:cNvPr id="0" name=""/>
        <dsp:cNvSpPr/>
      </dsp:nvSpPr>
      <dsp:spPr>
        <a:xfrm>
          <a:off x="632873" y="95227"/>
          <a:ext cx="1531156" cy="153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1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SUORA PUHE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000" b="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(</a:t>
          </a:r>
          <a:r>
            <a:rPr lang="fi-FI" sz="2000" b="0" kern="1200" dirty="0" err="1" smtClean="0">
              <a:latin typeface="Andalus" panose="02020603050405020304" pitchFamily="18" charset="-78"/>
              <a:cs typeface="Andalus" panose="02020603050405020304" pitchFamily="18" charset="-78"/>
            </a:rPr>
            <a:t>voicing</a:t>
          </a:r>
          <a:r>
            <a:rPr lang="fi-FI" sz="2000" b="0" kern="1200" dirty="0" smtClean="0">
              <a:latin typeface="Andalus" panose="02020603050405020304" pitchFamily="18" charset="-78"/>
              <a:cs typeface="Andalus" panose="02020603050405020304" pitchFamily="18" charset="-78"/>
            </a:rPr>
            <a:t>)</a:t>
          </a:r>
          <a:endParaRPr lang="fi-FI" sz="2000" b="0" kern="1200" dirty="0">
            <a:latin typeface="Andalus" panose="02020603050405020304" pitchFamily="18" charset="-78"/>
            <a:cs typeface="Andalus" panose="02020603050405020304" pitchFamily="18" charset="-78"/>
          </a:endParaRPr>
        </a:p>
      </dsp:txBody>
      <dsp:txXfrm>
        <a:off x="632873" y="95227"/>
        <a:ext cx="1531156" cy="1531156"/>
      </dsp:txXfrm>
    </dsp:sp>
    <dsp:sp modelId="{EE4CEA76-73A0-4C11-91E9-960EB1E7A2CE}">
      <dsp:nvSpPr>
        <dsp:cNvPr id="0" name=""/>
        <dsp:cNvSpPr/>
      </dsp:nvSpPr>
      <dsp:spPr>
        <a:xfrm>
          <a:off x="536751" y="-894"/>
          <a:ext cx="4322269" cy="4322269"/>
        </a:xfrm>
        <a:prstGeom prst="circularArrow">
          <a:avLst>
            <a:gd name="adj1" fmla="val 6908"/>
            <a:gd name="adj2" fmla="val 465811"/>
            <a:gd name="adj3" fmla="val 16303852"/>
            <a:gd name="adj4" fmla="val 15186705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EDFA1-B3C2-4A37-BF1B-DF25ACC860D9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30DBA-EB9E-479E-BB37-67264C5315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066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30DBA-EB9E-479E-BB37-67264C5315E0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81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B3BB53-B365-454B-98B3-C63F36B00262}" type="datetimeFigureOut">
              <a:rPr lang="fi-FI" smtClean="0"/>
              <a:t>21.9.2018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A11E8D1-D7DE-4A5D-A613-B958157AC92F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xIG2erw9lY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verkostojohtaminen.fi/?page_id=13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rOg4WfNDfM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kati.tikkamaki@uta.fi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ydÃ¤n, Kullanmuru, LehtiÃ¤, Syk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" y="299412"/>
            <a:ext cx="9099856" cy="652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6864" cy="864096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i-FI" sz="3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DIALOGIN VOIMA YHTEISTYÖSSÄ</a:t>
            </a:r>
            <a:endParaRPr lang="fi-FI" sz="3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51520" y="4869161"/>
            <a:ext cx="5544616" cy="1803560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i-FI" sz="1800" b="1" dirty="0" err="1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TNO-foorumin</a:t>
            </a:r>
            <a:r>
              <a:rPr lang="fi-FI" sz="18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verkostotapaaminen</a:t>
            </a:r>
          </a:p>
          <a:p>
            <a:r>
              <a:rPr lang="fi-FI" sz="18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Tampere 21.09.2018</a:t>
            </a:r>
          </a:p>
          <a:p>
            <a:r>
              <a:rPr lang="fi-FI" sz="18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Kati Tikkamäki </a:t>
            </a:r>
          </a:p>
          <a:p>
            <a:r>
              <a:rPr lang="fi-FI" sz="1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(KT), yliopistotutkija, kehittämisasiantuntija, työnohjaaja</a:t>
            </a:r>
          </a:p>
          <a:p>
            <a:r>
              <a:rPr lang="fi-FI" sz="1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Tampereen yliopisto, </a:t>
            </a:r>
          </a:p>
          <a:p>
            <a:r>
              <a:rPr lang="fi-FI" sz="14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Työelämän tutkimuskeskus, SOC</a:t>
            </a:r>
            <a:endParaRPr lang="fi-FI" sz="1400" dirty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90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9629"/>
            <a:ext cx="8496944" cy="70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835696" y="2223676"/>
            <a:ext cx="547260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0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Minä-Sinä</a:t>
            </a:r>
            <a:r>
              <a:rPr lang="fi-FI" sz="2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–suhde</a:t>
            </a:r>
          </a:p>
          <a:p>
            <a:pPr algn="ctr"/>
            <a:r>
              <a:rPr lang="fi-FI" sz="20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Minä-Se</a:t>
            </a:r>
            <a:r>
              <a:rPr lang="fi-FI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–suhde</a:t>
            </a:r>
          </a:p>
          <a:p>
            <a:pPr algn="ctr"/>
            <a:endParaRPr lang="fi-FI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i-FI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Minä-Sinä</a:t>
            </a:r>
            <a:r>
              <a:rPr lang="fi-FI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–suhde kohtaa ihmisen armosta ja tahdosta, jolloin se vaatii molemminpuolisuutta, molempien osapuolten Sinä –sanomista.</a:t>
            </a:r>
          </a:p>
          <a:p>
            <a:pPr algn="ctr"/>
            <a:r>
              <a:rPr lang="fi-FI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Buber</a:t>
            </a:r>
            <a:r>
              <a:rPr lang="fi-FI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fi-FI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74781"/>
            <a:ext cx="8280920" cy="679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979712" y="1268760"/>
            <a:ext cx="583264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Dialogi kasvattavana vuorovaikutussuhteena</a:t>
            </a:r>
          </a:p>
          <a:p>
            <a:pPr algn="ctr"/>
            <a:r>
              <a:rPr lang="fi-FI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Burbules</a:t>
            </a:r>
            <a:r>
              <a:rPr lang="fi-FI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1993)</a:t>
            </a:r>
            <a:endParaRPr lang="fi-FI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3" y="-11147"/>
            <a:ext cx="8208912" cy="669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619672" y="1988840"/>
            <a:ext cx="568863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Dialoginen oppiminen perustuu </a:t>
            </a:r>
            <a:r>
              <a:rPr lang="fi-FI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oppijoiden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keskinäiseen luottamukseen ja </a:t>
            </a:r>
            <a:r>
              <a:rPr lang="fi-FI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oppijoiden</a:t>
            </a:r>
            <a:r>
              <a:rPr lang="fi-FI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kokemusten tietoiseen </a:t>
            </a:r>
            <a:r>
              <a:rPr lang="fi-FI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pohdintaan, vastavuoroiseen kohtaamiseen.</a:t>
            </a:r>
          </a:p>
          <a:p>
            <a:pPr algn="ctr"/>
            <a:r>
              <a:rPr lang="fi-FI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Freire</a:t>
            </a:r>
            <a:r>
              <a:rPr lang="fi-FI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fi-FI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8280920" cy="6768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023918"/>
            <a:ext cx="5146495" cy="262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7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Pois </a:t>
            </a:r>
            <a:r>
              <a:rPr lang="fi-FI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Ad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hominem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-ajattelusta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19672" y="2492896"/>
            <a:ext cx="6196405" cy="3603812"/>
          </a:xfrm>
        </p:spPr>
        <p:txBody>
          <a:bodyPr>
            <a:normAutofit/>
          </a:bodyPr>
          <a:lstStyle/>
          <a:p>
            <a:r>
              <a:rPr lang="fi-FI" sz="2800" b="1" i="1" dirty="0" err="1">
                <a:latin typeface="Andalus" panose="02020603050405020304" pitchFamily="18" charset="-78"/>
                <a:cs typeface="Andalus" panose="02020603050405020304" pitchFamily="18" charset="-78"/>
              </a:rPr>
              <a:t>Ad</a:t>
            </a:r>
            <a:r>
              <a:rPr lang="fi-FI" sz="2800" b="1" i="1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800" b="1" i="1" dirty="0" err="1">
                <a:latin typeface="Andalus" panose="02020603050405020304" pitchFamily="18" charset="-78"/>
                <a:cs typeface="Andalus" panose="02020603050405020304" pitchFamily="18" charset="-78"/>
              </a:rPr>
              <a:t>hominem</a:t>
            </a:r>
            <a:r>
              <a:rPr lang="fi-FI" sz="2800" b="1" i="1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800" b="1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(mies miestä vastaan) -ajattelun </a:t>
            </a:r>
            <a:r>
              <a:rPr lang="fi-FI" sz="2800" b="1" i="1" dirty="0">
                <a:latin typeface="Andalus" panose="02020603050405020304" pitchFamily="18" charset="-78"/>
                <a:cs typeface="Andalus" panose="02020603050405020304" pitchFamily="18" charset="-78"/>
              </a:rPr>
              <a:t>välttäminen</a:t>
            </a:r>
          </a:p>
          <a:p>
            <a:r>
              <a:rPr lang="fi-FI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Esitettävän asian </a:t>
            </a:r>
            <a:r>
              <a:rPr lang="fi-FI" sz="2800" dirty="0">
                <a:latin typeface="Andalus" panose="02020603050405020304" pitchFamily="18" charset="-78"/>
                <a:cs typeface="Andalus" panose="02020603050405020304" pitchFamily="18" charset="-78"/>
              </a:rPr>
              <a:t>ja </a:t>
            </a:r>
            <a:r>
              <a:rPr lang="fi-FI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esittäjän erottaminen toisistaan. </a:t>
            </a:r>
            <a:endParaRPr lang="fi-FI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21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32"/>
            <a:ext cx="9144000" cy="694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195736" y="2708920"/>
            <a:ext cx="6624736" cy="18002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i-FI" b="1" dirty="0" smtClean="0"/>
              <a:t>DIALOGI =</a:t>
            </a:r>
            <a:br>
              <a:rPr lang="fi-FI" b="1" dirty="0" smtClean="0"/>
            </a:br>
            <a:r>
              <a:rPr lang="fi-FI" b="1" dirty="0" smtClean="0"/>
              <a:t>vahva ja voimallinen </a:t>
            </a:r>
            <a:r>
              <a:rPr lang="fi-FI" b="1" dirty="0" err="1" smtClean="0"/>
              <a:t>yhteistyö(työ)kalu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5177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3" y="1071223"/>
            <a:ext cx="3468603" cy="4814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123728" y="188640"/>
            <a:ext cx="511256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3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Dialogin toimintatavat</a:t>
            </a:r>
            <a:endParaRPr lang="fi-FI" sz="3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aphicFrame>
        <p:nvGraphicFramePr>
          <p:cNvPr id="6" name="Kaaviokuva 5"/>
          <p:cNvGraphicFramePr/>
          <p:nvPr>
            <p:extLst>
              <p:ext uri="{D42A27DB-BD31-4B8C-83A1-F6EECF244321}">
                <p14:modId xmlns:p14="http://schemas.microsoft.com/office/powerpoint/2010/main" val="2219093214"/>
              </p:ext>
            </p:extLst>
          </p:nvPr>
        </p:nvGraphicFramePr>
        <p:xfrm>
          <a:off x="3347864" y="1340768"/>
          <a:ext cx="5619727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5004048" y="299780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smtClean="0"/>
              <a:t>DIALOGINEN TOIMINTA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15087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17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0670"/>
            <a:ext cx="8208912" cy="6868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1979712" y="40770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  <a:p>
            <a:endParaRPr lang="fi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1475656" y="4579416"/>
            <a:ext cx="6552728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4288" lvl="2" indent="-142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800" b="1" dirty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Olenko avoin ja </a:t>
            </a: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rohkea ja otan </a:t>
            </a:r>
            <a:r>
              <a:rPr lang="fi-FI" sz="2800" b="1" dirty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esille myös ikäviä ja vaikeita </a:t>
            </a: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asioita?</a:t>
            </a:r>
          </a:p>
          <a:p>
            <a:pPr marL="14288" lvl="2" indent="-142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Jätänkö </a:t>
            </a:r>
            <a:r>
              <a:rPr lang="fi-FI" sz="2800" b="1" dirty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asioita sanomatta, kun pelkään seuraamuksia? </a:t>
            </a:r>
            <a:endParaRPr lang="fi-FI" sz="2800" b="1" dirty="0" smtClean="0">
              <a:solidFill>
                <a:schemeClr val="accent3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14288" lvl="2" indent="-142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Vai olenko </a:t>
            </a:r>
            <a:r>
              <a:rPr lang="fi-FI" sz="2800" b="1" dirty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liiankin suora</a:t>
            </a: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?</a:t>
            </a:r>
            <a:endParaRPr lang="fi-FI" sz="2800" b="1" dirty="0">
              <a:solidFill>
                <a:schemeClr val="accent3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23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1910"/>
            <a:ext cx="8064896" cy="6676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65104"/>
            <a:ext cx="4832322" cy="229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9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19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9031"/>
            <a:ext cx="7920880" cy="6949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1979712" y="40770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  <a:p>
            <a:endParaRPr lang="fi-F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1"/>
            <a:ext cx="4803629" cy="24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3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908720"/>
            <a:ext cx="727280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25381" y="1052736"/>
            <a:ext cx="6965245" cy="12024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Yhteistyöstä</a:t>
            </a:r>
            <a:endParaRPr lang="fi-FI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19672" y="3537012"/>
            <a:ext cx="6196405" cy="3603812"/>
          </a:xfrm>
        </p:spPr>
        <p:txBody>
          <a:bodyPr/>
          <a:lstStyle/>
          <a:p>
            <a:r>
              <a:rPr lang="fi-FI" dirty="0">
                <a:hlinkClick r:id="rId3"/>
              </a:rPr>
              <a:t>https://</a:t>
            </a:r>
            <a:r>
              <a:rPr lang="fi-FI" dirty="0" smtClean="0">
                <a:hlinkClick r:id="rId3"/>
              </a:rPr>
              <a:t>www.youtube.com/watch?v=FxIG2erw9lY</a:t>
            </a:r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32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20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9031"/>
            <a:ext cx="7920880" cy="6949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1979712" y="40770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  <a:p>
            <a:endParaRPr lang="fi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827584" y="5013175"/>
            <a:ext cx="7416824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”Asioista ei puhuta tai ei pystytä puhumaan avoimesti, vaan niistä puhutaan pienellä porukalla ”selän takana”.</a:t>
            </a:r>
            <a:r>
              <a:rPr lang="fi-FI" sz="2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–Työntekijä-</a:t>
            </a:r>
            <a:endParaRPr lang="fi-FI" sz="2800" i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7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21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075"/>
            <a:ext cx="8064896" cy="6895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3275856" y="393305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1331640" y="4581128"/>
            <a:ext cx="6768752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Kun </a:t>
            </a:r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kuuntelen, niin kuuntelenko aidosti </a:t>
            </a:r>
            <a:r>
              <a:rPr lang="fi-FI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vai valmistelenko </a:t>
            </a:r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mielessäni omaa puheenvuoroani tai ajattelen omia asioitani?</a:t>
            </a:r>
          </a:p>
          <a:p>
            <a:pPr algn="ctr"/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Kysynkö  riittävästi, avoimia kysymyksiä? </a:t>
            </a:r>
            <a:endParaRPr lang="fi-FI" sz="2800" b="1" dirty="0"/>
          </a:p>
        </p:txBody>
      </p:sp>
    </p:spTree>
    <p:extLst>
      <p:ext uri="{BB962C8B-B14F-4D97-AF65-F5344CB8AC3E}">
        <p14:creationId xmlns:p14="http://schemas.microsoft.com/office/powerpoint/2010/main" val="39719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1096"/>
            <a:ext cx="8064896" cy="6925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02" y="4149080"/>
            <a:ext cx="5573259" cy="230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1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62183"/>
            <a:ext cx="8208912" cy="7037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2" y="3789040"/>
            <a:ext cx="4893332" cy="293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0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62183"/>
            <a:ext cx="8208912" cy="7037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827584" y="4254036"/>
            <a:ext cx="7344816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”Aika </a:t>
            </a:r>
            <a:r>
              <a:rPr lang="fi-FI" sz="2800" i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vaikeetahan</a:t>
            </a:r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se [kuunteleminen] </a:t>
            </a:r>
            <a:r>
              <a:rPr lang="fi-FI" sz="2800" i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mulle</a:t>
            </a:r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on, mutta esille tulee tärkeitä asioita, kun vaan maltan  olla hiljaa. Ne on se </a:t>
            </a:r>
            <a:r>
              <a:rPr lang="fi-FI" sz="2800" i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semmosia</a:t>
            </a:r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asioita, joita minä en mitenkään muuten saisi tietää.” </a:t>
            </a:r>
          </a:p>
          <a:p>
            <a:pPr algn="ctr"/>
            <a:r>
              <a:rPr lang="fi-FI" sz="2800" i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-Esimies</a:t>
            </a:r>
            <a:r>
              <a:rPr lang="fi-FI" sz="2800" i="1" dirty="0" err="1">
                <a:latin typeface="Andalus" panose="02020603050405020304" pitchFamily="18" charset="-78"/>
                <a:cs typeface="Andalus" panose="02020603050405020304" pitchFamily="18" charset="-78"/>
              </a:rPr>
              <a:t>-</a:t>
            </a:r>
            <a:endParaRPr lang="fi-FI" sz="2800" i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54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25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315"/>
            <a:ext cx="8424936" cy="6471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3359604" y="41177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1979712" y="4581128"/>
            <a:ext cx="5256584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Kohtaanko aidosti, kiireettömästi, yksilöllisesti? </a:t>
            </a:r>
            <a:r>
              <a:rPr lang="fi-FI" sz="2800" b="1" dirty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Myös </a:t>
            </a: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itseni? </a:t>
            </a:r>
            <a:endParaRPr lang="fi-FI" sz="2800" b="1" dirty="0">
              <a:solidFill>
                <a:schemeClr val="accent3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2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sz="2800" b="1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Osoitanko kunnioitukseni käytännössä?</a:t>
            </a:r>
            <a:endParaRPr lang="fi-FI" sz="2800" dirty="0">
              <a:solidFill>
                <a:schemeClr val="accent3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14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26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720"/>
            <a:ext cx="8064896" cy="6529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3359604" y="41177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230"/>
            <a:ext cx="4940796" cy="309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1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27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06"/>
            <a:ext cx="8280920" cy="6704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3359604" y="41177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5309973" cy="235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1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28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06"/>
            <a:ext cx="8280920" cy="6704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3359604" y="41177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043608" y="4797152"/>
            <a:ext cx="6912768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”Aidosti kiinnostunut, mitä minulle ja kollegoilleni kuuluu, empatia ja kiinnostus työntekijöistä.” </a:t>
            </a:r>
          </a:p>
          <a:p>
            <a:pPr algn="ctr"/>
            <a:r>
              <a:rPr lang="fi-FI" sz="28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–Työntekijä- </a:t>
            </a:r>
            <a:endParaRPr lang="fi-FI" sz="2800" i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81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29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80920" cy="660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3419871" y="40364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299078" y="4869160"/>
            <a:ext cx="54006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Osaanko, </a:t>
            </a:r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uskallanko odottaa? </a:t>
            </a:r>
            <a:r>
              <a:rPr lang="fi-FI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Onko </a:t>
            </a:r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odottaminen tapana? </a:t>
            </a:r>
            <a:endParaRPr lang="fi-FI" sz="2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Mikä odottamista estää</a:t>
            </a:r>
            <a:r>
              <a:rPr lang="fi-FI" sz="2800" b="1" dirty="0">
                <a:latin typeface="Andalus" panose="02020603050405020304" pitchFamily="18" charset="-78"/>
                <a:cs typeface="Andalus" panose="02020603050405020304" pitchFamily="18" charset="-78"/>
              </a:rPr>
              <a:t>?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27437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16005" y="692696"/>
            <a:ext cx="6912768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Dialogisen monologin kulku 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7488832" cy="418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ruutu 4"/>
          <p:cNvSpPr txBox="1"/>
          <p:nvPr/>
        </p:nvSpPr>
        <p:spPr>
          <a:xfrm>
            <a:off x="1475656" y="2408292"/>
            <a:ext cx="6660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fi-FI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Mitä dialogi on? </a:t>
            </a:r>
          </a:p>
          <a:p>
            <a:pPr marL="342900" indent="-342900" algn="ctr">
              <a:buAutoNum type="arabicPeriod"/>
            </a:pPr>
            <a:r>
              <a:rPr lang="fi-FI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Miten dialogi kehittyy?</a:t>
            </a:r>
          </a:p>
          <a:p>
            <a:pPr marL="342900" indent="-342900" algn="ctr">
              <a:buAutoNum type="arabicPeriod"/>
            </a:pPr>
            <a:r>
              <a:rPr lang="fi-FI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Miten dialogia voidaan edistää ja dialogitaitoja kehittää?</a:t>
            </a:r>
          </a:p>
          <a:p>
            <a:pPr algn="ctr"/>
            <a:r>
              <a:rPr lang="fi-FI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4. Lopuksi ja kiitos</a:t>
            </a:r>
          </a:p>
        </p:txBody>
      </p:sp>
    </p:spTree>
    <p:extLst>
      <p:ext uri="{BB962C8B-B14F-4D97-AF65-F5344CB8AC3E}">
        <p14:creationId xmlns:p14="http://schemas.microsoft.com/office/powerpoint/2010/main" val="32060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30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69351"/>
            <a:ext cx="8208912" cy="6907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3419871" y="40364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7508"/>
            <a:ext cx="5328592" cy="35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31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137"/>
            <a:ext cx="8280920" cy="666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3419871" y="40364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395"/>
            <a:ext cx="5112568" cy="333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2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32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137"/>
            <a:ext cx="8280920" cy="666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3419871" y="40364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/>
            <a:r>
              <a:rPr lang="fi-FI" dirty="0">
                <a:solidFill>
                  <a:schemeClr val="bg1"/>
                </a:solidFill>
              </a:rPr>
              <a:t>(</a:t>
            </a:r>
            <a:r>
              <a:rPr lang="fi-FI" dirty="0" err="1">
                <a:solidFill>
                  <a:schemeClr val="bg1"/>
                </a:solidFill>
              </a:rPr>
              <a:t>Isaacs</a:t>
            </a:r>
            <a:r>
              <a:rPr lang="fi-FI" dirty="0">
                <a:solidFill>
                  <a:schemeClr val="bg1"/>
                </a:solidFill>
              </a:rPr>
              <a:t> 1999)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1187624" y="476672"/>
            <a:ext cx="6912768" cy="3046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”Se ärsyttää minua, että välillä </a:t>
            </a:r>
            <a:r>
              <a:rPr lang="fi-FI" sz="2400" i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aattelen</a:t>
            </a:r>
            <a:r>
              <a:rPr lang="fi-FI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, ettei joku juttu ole tunnejuttu, vaan asiajuttu., ja en noteeraa sitä, vaikka tunnistankin sen. </a:t>
            </a:r>
            <a:r>
              <a:rPr lang="fi-FI" sz="2400" i="1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Mun</a:t>
            </a:r>
            <a:r>
              <a:rPr lang="fi-FI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aivot sano, että ei ole asiaankuuluvaa suhtautua niihin asioihin tunteella. Pääosin on mennyt hirveen hyvin, mutta </a:t>
            </a:r>
            <a:r>
              <a:rPr lang="fi-FI" sz="2400" i="1" dirty="0">
                <a:latin typeface="Andalus" panose="02020603050405020304" pitchFamily="18" charset="-78"/>
                <a:cs typeface="Andalus" panose="02020603050405020304" pitchFamily="18" charset="-78"/>
              </a:rPr>
              <a:t>o</a:t>
            </a:r>
            <a:r>
              <a:rPr lang="fi-FI" sz="2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n pysäytettävä itsensä ja annettava tilaa niille työntekijöiden tunteille, vaikka itse voisi mennä jo eteenpäin.” –Esimies-</a:t>
            </a:r>
            <a:endParaRPr lang="fi-FI" sz="2400" i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25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039"/>
            <a:ext cx="8136904" cy="667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128"/>
            <a:ext cx="5400600" cy="19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2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5760640" cy="8941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i-FI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Dialogi on…</a:t>
            </a:r>
            <a:endParaRPr lang="fi-FI" sz="4400" b="1" dirty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01316" y="780799"/>
            <a:ext cx="8064896" cy="68045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fi-FI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611560" y="1164351"/>
            <a:ext cx="8008132" cy="5722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 sz="1600" b="1" dirty="0" smtClean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…mukaan ottamista</a:t>
            </a:r>
            <a:endParaRPr lang="fi-FI" sz="2400" b="1" dirty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…kokemusten molemminpuolisuutta</a:t>
            </a:r>
          </a:p>
          <a:p>
            <a:pPr marL="0" indent="0" algn="ctr">
              <a:buNone/>
            </a:pP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…mahdollisuus kohtaamiselle</a:t>
            </a:r>
            <a:endParaRPr lang="fi-FI" sz="2400" b="1" dirty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…pyrkimystä  ymmärtää toisen näkökulmaa</a:t>
            </a:r>
          </a:p>
          <a:p>
            <a:pPr marL="0" indent="0" algn="ctr">
              <a:buNone/>
            </a:pP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…mahdollisuuksien luomista, valintojen tekemistä useista vaihtoehdoista ja uusien vaihtoehtojen näkyväksi tekemistä</a:t>
            </a:r>
          </a:p>
          <a:p>
            <a:pPr marL="0" indent="0" algn="ctr">
              <a:buNone/>
            </a:pP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…myös suunnittelemattomuutta, avoimuutta ja ennalta määräämättömyyttä sekä</a:t>
            </a:r>
            <a:endParaRPr lang="fi-FI" sz="2400" b="1" dirty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fi-FI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</a:t>
            </a:r>
            <a:r>
              <a:rPr lang="fi-FI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ohkeutta ja halua.</a:t>
            </a:r>
            <a:endParaRPr lang="fi-FI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114300" indent="0">
              <a:buFont typeface="Arial"/>
              <a:buNone/>
            </a:pPr>
            <a:endParaRPr lang="fi-FI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114300" indent="0">
              <a:buFont typeface="Arial"/>
              <a:buNone/>
            </a:pP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				           (</a:t>
            </a:r>
            <a:r>
              <a:rPr lang="fi-FI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Isaacs</a:t>
            </a:r>
            <a:r>
              <a:rPr lang="fi-FI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1999; Tuomi &amp; Sarajärvi 2009)</a:t>
            </a:r>
          </a:p>
          <a:p>
            <a:endParaRPr lang="fi-FI" sz="1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16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Dialogiharjoitus:</a:t>
            </a:r>
            <a:b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91680" y="3356992"/>
            <a:ext cx="5712179" cy="1524000"/>
          </a:xfrm>
        </p:spPr>
        <p:txBody>
          <a:bodyPr>
            <a:normAutofit/>
          </a:bodyPr>
          <a:lstStyle/>
          <a:p>
            <a:r>
              <a:rPr lang="fi-FI" sz="3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Suora puhe ja kuunteleminen</a:t>
            </a:r>
            <a:endParaRPr lang="fi-FI" sz="3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38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59633" y="692697"/>
            <a:ext cx="6480720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i-FI" sz="3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Dialogiharjoitus - ääniliput</a:t>
            </a:r>
            <a:endParaRPr lang="fi-FI" sz="3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5616" y="1916832"/>
            <a:ext cx="7128792" cy="3603812"/>
          </a:xfrm>
        </p:spPr>
        <p:txBody>
          <a:bodyPr>
            <a:noAutofit/>
          </a:bodyPr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Ryhmä keskustelee aiheesta: </a:t>
            </a:r>
            <a:r>
              <a:rPr lang="fi-FI" b="1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Kuinka yleistä tai harvinaista dialogi on? Miksi? </a:t>
            </a:r>
          </a:p>
          <a:p>
            <a:pPr marL="0" indent="0">
              <a:buNone/>
            </a:pPr>
            <a:r>
              <a:rPr lang="fi-FI" b="1" i="1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b="1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 TAI  jostakin muuta dialogiin liittyvästä aiheesta</a:t>
            </a:r>
          </a:p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Jokaisella osallistujalla on käytettävissään neljä ääntä (</a:t>
            </a:r>
            <a:r>
              <a:rPr lang="fi-FI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post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it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-laput).</a:t>
            </a:r>
          </a:p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Yksi ääni oikeuttaa yhteen lyhyeen puheenvuoroon/ yhden mielipiteen esittämiseen käsiteltävästä asiasta.</a:t>
            </a:r>
          </a:p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Aina kun sanot jotakin ääneen, käytät yhden äänistäsi, ja lasket yhden lapun käsistäsi (</a:t>
            </a:r>
            <a:r>
              <a:rPr lang="fi-FI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esim.pöydälle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).</a:t>
            </a:r>
          </a:p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Aikaa yhteiselle keskustelulle on n. </a:t>
            </a:r>
            <a:r>
              <a:rPr lang="fi-FI" smtClean="0">
                <a:latin typeface="Andalus" panose="02020603050405020304" pitchFamily="18" charset="-78"/>
                <a:cs typeface="Andalus" panose="02020603050405020304" pitchFamily="18" charset="-78"/>
              </a:rPr>
              <a:t>5 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min. 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9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75656" y="817582"/>
            <a:ext cx="6584612" cy="120248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Harjoituksen reflektointi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835697" y="2996952"/>
            <a:ext cx="6192688" cy="2448272"/>
          </a:xfrm>
        </p:spPr>
        <p:txBody>
          <a:bodyPr>
            <a:normAutofit/>
          </a:bodyPr>
          <a:lstStyle/>
          <a:p>
            <a: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Millaisia ajatuksia harjoitus teissä herätti?</a:t>
            </a:r>
          </a:p>
          <a:p>
            <a: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Mitä sen avulla oivalsitte? </a:t>
            </a:r>
            <a:endParaRPr lang="fi-FI" sz="3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60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71261" y="1268760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OSA 2.</a:t>
            </a:r>
            <a:b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Miten dialogi kehittyy?</a:t>
            </a:r>
            <a:b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8196" name="Picture 4" descr="YmpyrÃ¤, Sormi, Touch, Kysymysmerkki, Kysymys, Aal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" y="2780928"/>
            <a:ext cx="91440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9361" y="260648"/>
            <a:ext cx="7804179" cy="5832648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endParaRPr lang="fi-FI" sz="1800" dirty="0" smtClean="0">
              <a:latin typeface="Andalus" panose="02020603050405020304" pitchFamily="18" charset="-78"/>
              <a:cs typeface="Andalus" panose="02020603050405020304" pitchFamily="18" charset="-78"/>
              <a:hlinkClick r:id="rId2"/>
            </a:endParaRPr>
          </a:p>
          <a:p>
            <a:pPr marL="0" lvl="0" indent="0" algn="ctr">
              <a:buNone/>
            </a:pPr>
            <a:endParaRPr lang="fi-FI" sz="1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>
              <a:buNone/>
            </a:pP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VAIHE 1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Dialogin rakentaminen: </a:t>
            </a:r>
          </a:p>
          <a:p>
            <a:pPr marL="0" lvl="0" indent="0" algn="ctr">
              <a:buNone/>
            </a:pPr>
            <a:endParaRPr lang="fi-FI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>
              <a:buNone/>
            </a:pP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Kohteliaat puheenvuorot, kevyemmät mielipiteet</a:t>
            </a:r>
            <a:r>
              <a:rPr lang="fi-FI" b="1" dirty="0" smtClean="0">
                <a:solidFill>
                  <a:schemeClr val="accent3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pPr marL="0" lvl="0" indent="0" algn="ctr">
              <a:buNone/>
            </a:pP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avoimuuden </a:t>
            </a:r>
            <a:r>
              <a:rPr lang="fi-FI" dirty="0">
                <a:latin typeface="Andalus" panose="02020603050405020304" pitchFamily="18" charset="-78"/>
                <a:cs typeface="Andalus" panose="02020603050405020304" pitchFamily="18" charset="-78"/>
              </a:rPr>
              <a:t>ja luottamuksen 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ilmapiirin synnyttäminen.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0"/>
            <a:endParaRPr lang="fi-FI" sz="1800" dirty="0">
              <a:solidFill>
                <a:srgbClr val="FF66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1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098" name="Picture 2" descr="http://verkostojohtaminen.fi/wp-content/uploads/2010/12/Vaih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803558" cy="36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331640" y="6381328"/>
            <a:ext cx="6091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fi-FI" dirty="0">
                <a:latin typeface="Andalus" panose="02020603050405020304" pitchFamily="18" charset="-78"/>
                <a:cs typeface="Andalus" panose="02020603050405020304" pitchFamily="18" charset="-78"/>
                <a:hlinkClick r:id="rId2"/>
              </a:rPr>
              <a:t>Lähde: http://verkostojohtaminen.fi/?page_id=133</a:t>
            </a:r>
            <a:endParaRPr lang="fi-FI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32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91680" y="1171872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OSA 1.</a:t>
            </a:r>
            <a:b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Mitä dialogi on?</a:t>
            </a:r>
            <a:b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Picture 2" descr="PÃ¤Ã¤lle, Sammuta, Kysymysmerk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67179"/>
            <a:ext cx="51625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27584" y="404664"/>
            <a:ext cx="7416824" cy="339447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endParaRPr lang="fi-FI" sz="18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>
              <a:buNone/>
            </a:pP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VAIHE2 Oman äänen esille tuomisen rakentaminen:  </a:t>
            </a:r>
          </a:p>
          <a:p>
            <a:pPr marL="0" lvl="0" indent="0" algn="ctr">
              <a:buNone/>
            </a:pPr>
            <a:endParaRPr lang="fi-FI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>
              <a:buNone/>
            </a:pPr>
            <a:r>
              <a:rPr lang="fi-FI" dirty="0">
                <a:latin typeface="Andalus" panose="02020603050405020304" pitchFamily="18" charset="-78"/>
                <a:cs typeface="Andalus" panose="02020603050405020304" pitchFamily="18" charset="-78"/>
              </a:rPr>
              <a:t>-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avoimemmin </a:t>
            </a:r>
            <a:r>
              <a:rPr lang="fi-FI" dirty="0">
                <a:latin typeface="Andalus" panose="02020603050405020304" pitchFamily="18" charset="-78"/>
                <a:cs typeface="Andalus" panose="02020603050405020304" pitchFamily="18" charset="-78"/>
              </a:rPr>
              <a:t>esille </a:t>
            </a:r>
            <a:r>
              <a:rPr lang="fi-FI" b="1" dirty="0">
                <a:latin typeface="Andalus" panose="02020603050405020304" pitchFamily="18" charset="-78"/>
                <a:cs typeface="Andalus" panose="02020603050405020304" pitchFamily="18" charset="-78"/>
              </a:rPr>
              <a:t>vastakkaisia, kärkeviäkin </a:t>
            </a: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mielipiteitä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, kuunteleminen usein vielä vähäisempää.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fi-FI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074" name="Picture 2" descr="http://verkostojohtaminen.fi/wp-content/uploads/2010/12/Vaih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6204334" cy="377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2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68611" y="561343"/>
            <a:ext cx="7719814" cy="429515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fi-FI" sz="20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>
              <a:buNone/>
            </a:pP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VAIHE 3 Dialoginen keskustelu:</a:t>
            </a:r>
          </a:p>
          <a:p>
            <a:pPr marL="0" lvl="0" indent="0" algn="ctr">
              <a:buNone/>
            </a:pPr>
            <a:endParaRPr lang="fi-FI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lvl="0" indent="0" algn="ctr">
              <a:buNone/>
            </a:pPr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-</a:t>
            </a: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avoin kuunteleminen, omien mielipiteiden sitominen toisten mielipiteisiin, tuomitsemasta pidättäytyminen.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Picture 4" descr="http://verkostojohtaminen.fi/wp-content/uploads/2010/12/Vaih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35" y="2780928"/>
            <a:ext cx="5790994" cy="34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erkostojohtaminen.fi/wp-content/uploads/2010/12/Vaih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02" y="2857004"/>
            <a:ext cx="5048195" cy="33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899592" y="1010345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VAIHE 4 Aito dialogi: </a:t>
            </a:r>
          </a:p>
          <a:p>
            <a:pPr algn="ctr"/>
            <a:endParaRPr lang="fi-FI" sz="2400" b="1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-johtopäätösten ja omien mielipiteiden viivästyttäminen, ”omien” </a:t>
            </a:r>
            <a:r>
              <a:rPr lang="fi-FI" sz="2400" dirty="0">
                <a:latin typeface="Andalus" panose="02020603050405020304" pitchFamily="18" charset="-78"/>
                <a:cs typeface="Andalus" panose="02020603050405020304" pitchFamily="18" charset="-78"/>
              </a:rPr>
              <a:t>ja ”muiden” </a:t>
            </a:r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mielipiteiden käsitteleminen yhteisinä</a:t>
            </a:r>
            <a:r>
              <a:rPr lang="fi-FI" sz="2400" dirty="0">
                <a:latin typeface="Andalus" panose="02020603050405020304" pitchFamily="18" charset="-78"/>
                <a:cs typeface="Andalus" panose="02020603050405020304" pitchFamily="18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406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9"/>
            <a:ext cx="6292440" cy="564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279746" y="970158"/>
            <a:ext cx="792088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i-FI" sz="2800" b="1" dirty="0" smtClean="0"/>
          </a:p>
          <a:p>
            <a:pPr algn="ctr"/>
            <a:endParaRPr lang="fi-FI" sz="2800" b="1" dirty="0"/>
          </a:p>
          <a:p>
            <a:pPr algn="ctr"/>
            <a:r>
              <a:rPr lang="fi-FI" sz="2800" b="1" dirty="0" smtClean="0"/>
              <a:t>D</a:t>
            </a:r>
          </a:p>
          <a:p>
            <a:pPr algn="ctr"/>
            <a:r>
              <a:rPr lang="fi-FI" sz="2800" b="1" dirty="0" smtClean="0"/>
              <a:t>I</a:t>
            </a:r>
          </a:p>
          <a:p>
            <a:pPr algn="ctr"/>
            <a:r>
              <a:rPr lang="fi-FI" sz="2800" b="1" dirty="0" smtClean="0"/>
              <a:t>A</a:t>
            </a:r>
          </a:p>
          <a:p>
            <a:pPr algn="ctr"/>
            <a:r>
              <a:rPr lang="fi-FI" sz="2800" b="1" dirty="0" smtClean="0"/>
              <a:t>L</a:t>
            </a:r>
          </a:p>
          <a:p>
            <a:pPr algn="ctr"/>
            <a:r>
              <a:rPr lang="fi-FI" sz="2800" b="1" dirty="0" smtClean="0"/>
              <a:t>O</a:t>
            </a:r>
          </a:p>
          <a:p>
            <a:pPr algn="ctr"/>
            <a:r>
              <a:rPr lang="fi-FI" sz="2800" b="1" dirty="0" smtClean="0"/>
              <a:t>G</a:t>
            </a:r>
          </a:p>
          <a:p>
            <a:pPr algn="ctr"/>
            <a:r>
              <a:rPr lang="fi-FI" sz="2800" b="1" dirty="0" smtClean="0"/>
              <a:t>I</a:t>
            </a:r>
          </a:p>
          <a:p>
            <a:pPr algn="ctr"/>
            <a:r>
              <a:rPr lang="fi-FI" sz="2800" b="1" dirty="0" smtClean="0"/>
              <a:t>N</a:t>
            </a:r>
          </a:p>
          <a:p>
            <a:pPr algn="ctr"/>
            <a:endParaRPr lang="fi-FI" sz="2800" b="1" dirty="0"/>
          </a:p>
          <a:p>
            <a:pPr algn="ctr"/>
            <a:endParaRPr lang="fi-FI" sz="2800" b="1" dirty="0"/>
          </a:p>
        </p:txBody>
      </p:sp>
      <p:sp>
        <p:nvSpPr>
          <p:cNvPr id="5" name="Tekstiruutu 4"/>
          <p:cNvSpPr txBox="1"/>
          <p:nvPr/>
        </p:nvSpPr>
        <p:spPr>
          <a:xfrm>
            <a:off x="8172400" y="998846"/>
            <a:ext cx="792088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b="1" dirty="0" smtClean="0"/>
              <a:t>K</a:t>
            </a:r>
          </a:p>
          <a:p>
            <a:pPr algn="ctr"/>
            <a:r>
              <a:rPr lang="fi-FI" sz="2800" b="1" dirty="0" smtClean="0"/>
              <a:t>E</a:t>
            </a:r>
          </a:p>
          <a:p>
            <a:pPr algn="ctr"/>
            <a:r>
              <a:rPr lang="fi-FI" sz="2800" b="1" dirty="0" smtClean="0"/>
              <a:t>H</a:t>
            </a:r>
          </a:p>
          <a:p>
            <a:pPr algn="ctr"/>
            <a:r>
              <a:rPr lang="fi-FI" sz="2800" b="1" dirty="0" smtClean="0"/>
              <a:t>I</a:t>
            </a:r>
          </a:p>
          <a:p>
            <a:pPr algn="ctr"/>
            <a:r>
              <a:rPr lang="fi-FI" sz="2800" b="1" dirty="0" smtClean="0"/>
              <a:t>T</a:t>
            </a:r>
          </a:p>
          <a:p>
            <a:pPr algn="ctr"/>
            <a:r>
              <a:rPr lang="fi-FI" sz="2800" b="1" dirty="0" smtClean="0"/>
              <a:t>T</a:t>
            </a:r>
          </a:p>
          <a:p>
            <a:pPr algn="ctr"/>
            <a:r>
              <a:rPr lang="fi-FI" sz="2800" b="1" dirty="0" smtClean="0"/>
              <a:t>Y</a:t>
            </a:r>
          </a:p>
          <a:p>
            <a:pPr algn="ctr"/>
            <a:r>
              <a:rPr lang="fi-FI" sz="2800" b="1" dirty="0" smtClean="0"/>
              <a:t>M</a:t>
            </a:r>
          </a:p>
          <a:p>
            <a:pPr algn="ctr"/>
            <a:r>
              <a:rPr lang="fi-FI" sz="2800" b="1" dirty="0" smtClean="0"/>
              <a:t>I</a:t>
            </a:r>
          </a:p>
          <a:p>
            <a:pPr algn="ctr"/>
            <a:r>
              <a:rPr lang="fi-FI" sz="2800" b="1" dirty="0" smtClean="0"/>
              <a:t>N</a:t>
            </a:r>
          </a:p>
          <a:p>
            <a:pPr algn="ctr"/>
            <a:r>
              <a:rPr lang="fi-FI" sz="2800" b="1" dirty="0" smtClean="0"/>
              <a:t>E</a:t>
            </a:r>
          </a:p>
          <a:p>
            <a:pPr algn="ctr"/>
            <a:r>
              <a:rPr lang="fi-FI" sz="2800" b="1" dirty="0"/>
              <a:t>N</a:t>
            </a:r>
            <a:endParaRPr lang="fi-FI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3340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2657"/>
            <a:ext cx="896499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241628" y="908720"/>
            <a:ext cx="669674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Dialogi, kuten niin moni muukin asia, perustuu </a:t>
            </a:r>
            <a:r>
              <a:rPr lang="fi-FI" sz="3200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luottamukseen</a:t>
            </a:r>
            <a:r>
              <a:rPr lang="fi-FI" sz="32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ja </a:t>
            </a:r>
            <a:r>
              <a:rPr lang="fi-FI" sz="3200" b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luottamuksen rakentamiseen.</a:t>
            </a:r>
            <a:endParaRPr lang="fi-FI" sz="3200" b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0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uva 8" descr="For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3" y="203360"/>
            <a:ext cx="8496943" cy="637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331640" y="4149080"/>
            <a:ext cx="5976664" cy="181588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2800" b="1" i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”Dialogin </a:t>
            </a:r>
            <a:r>
              <a:rPr lang="fi-FI" sz="2800" b="1" i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luonteeseen kuuluu, ettei sitä voi etukäteen suunnitella ja lopputulos on aina avoin; dialoginen kokemus on ennalta määräämätön</a:t>
            </a:r>
            <a:r>
              <a:rPr lang="fi-FI" sz="2800" b="1" i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.”</a:t>
            </a:r>
            <a:endParaRPr lang="fi-FI" sz="2800" b="1" i="1" dirty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01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64000" cy="90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YLEINEN TYYTYVÄISYYS 1/2</a:t>
            </a:r>
            <a:b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KYSELYJEN VERTAILU</a:t>
            </a:r>
            <a:endParaRPr lang="fi-FI" sz="28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46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9" y="1412776"/>
            <a:ext cx="8782569" cy="450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842848"/>
            <a:ext cx="5562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971600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N=360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000" cy="900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i-FI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YLEINEN TYYTYVÄISYYS </a:t>
            </a:r>
            <a:r>
              <a:rPr lang="fi-FI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2/2</a:t>
            </a:r>
            <a:br>
              <a:rPr lang="fi-FI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2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KYSELYJEN VERTAILU</a:t>
            </a:r>
            <a:endParaRPr lang="fi-FI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37A0-F8B5-40DF-B7A3-2778985E9851}" type="slidenum">
              <a:rPr lang="fi-FI" smtClean="0">
                <a:solidFill>
                  <a:srgbClr val="646464"/>
                </a:solidFill>
              </a:rPr>
              <a:pPr/>
              <a:t>47</a:t>
            </a:fld>
            <a:endParaRPr lang="fi-FI" dirty="0">
              <a:solidFill>
                <a:srgbClr val="646464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40768"/>
            <a:ext cx="898924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971600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N=360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outlook.office.com/owa/service.svc/s/GetFileAttachment?id=AAMkADZlMjcxZmEyLTU2MmQtNGQwOC04YzRjLTk2YTg1YmMyMGViYgBGAAAAAADFwwACPoO8S4glb4OE8w83BwAvIK2bxgImQJXGWBH3udNgAAAAAAEMAAAvIK2bxgImQJXGWBH3udNgAAKYorhTAAABEgAQAGTjDYyIqk1EsNxU4l02qd4%3D&amp;X-OWA-CANARY=8-Idp-7NPUKq2vK0pQHEELCzB-g9LNUYxuvY-q6JWajzTH6ec5sgDVGzQqU7GxvV6Z5kelQwBDE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AutoShape 4" descr="https://outlook.office.com/owa/service.svc/s/GetFileAttachment?id=AAMkADZlMjcxZmEyLTU2MmQtNGQwOC04YzRjLTk2YTg1YmMyMGViYgBGAAAAAADFwwACPoO8S4glb4OE8w83BwAvIK2bxgImQJXGWBH3udNgAAAAAAEMAAAvIK2bxgImQJXGWBH3udNgAAKYorhTAAABEgAQAGTjDYyIqk1EsNxU4l02qd4%3D&amp;X-OWA-CANARY=8-Idp-7NPUKq2vK0pQHEELCzB-g9LNUYxuvY-q6JWajzTH6ec5sgDVGzQqU7GxvV6Z5kelQwBDE.&amp;isImagePreview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29" name="Picture 5" descr="C:\Users\Kati\Downloads\image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19436"/>
            <a:ext cx="8857812" cy="578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109589" y="6214875"/>
            <a:ext cx="275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 smtClean="0"/>
              <a:t>ESR –hanke: Työn ilolla tuottavuutta ja kilpailukykyä </a:t>
            </a:r>
            <a:endParaRPr lang="fi-FI" sz="1400" b="1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5748" y="133471"/>
            <a:ext cx="8229600" cy="81200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i-FI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Dialogisen johtamisen peili – </a:t>
            </a:r>
            <a:br>
              <a:rPr lang="fi-FI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johdolle ja työntekijöille</a:t>
            </a:r>
            <a:endParaRPr lang="fi-FI" sz="32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6059337" y="6550223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N=241, Vuosi 2016</a:t>
            </a:r>
          </a:p>
        </p:txBody>
      </p:sp>
    </p:spTree>
    <p:extLst>
      <p:ext uri="{BB962C8B-B14F-4D97-AF65-F5344CB8AC3E}">
        <p14:creationId xmlns:p14="http://schemas.microsoft.com/office/powerpoint/2010/main" val="5367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965245" cy="936104"/>
          </a:xfrm>
        </p:spPr>
        <p:txBody>
          <a:bodyPr>
            <a:normAutofit/>
          </a:bodyPr>
          <a:lstStyle/>
          <a:p>
            <a:r>
              <a:rPr lang="fi-FI" sz="3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Dialoginen kehittäminen ”puree”</a:t>
            </a:r>
            <a:endParaRPr lang="fi-FI" sz="3600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Ellipsi 3"/>
          <p:cNvSpPr/>
          <p:nvPr/>
        </p:nvSpPr>
        <p:spPr>
          <a:xfrm>
            <a:off x="899592" y="1008060"/>
            <a:ext cx="7056784" cy="5166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OSALLISTUMIS- JA VAIKUTUSMAHDOLLISUUDET: </a:t>
            </a:r>
            <a:endParaRPr lang="fi-FI" sz="2000" b="1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Esimies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luo aktiivisesti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vaikutus- ja osallistumismahdollisuuksia työntekijöille,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parani hiukan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4 %) työntekijöiden kokemana.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Esimiesten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keskuudessa tässä piirteessä tapahtui paras kehitys (22 %). </a:t>
            </a:r>
          </a:p>
        </p:txBody>
      </p:sp>
      <p:sp>
        <p:nvSpPr>
          <p:cNvPr id="5" name="Ellipsi 4"/>
          <p:cNvSpPr/>
          <p:nvPr/>
        </p:nvSpPr>
        <p:spPr>
          <a:xfrm>
            <a:off x="993480" y="1137885"/>
            <a:ext cx="6832507" cy="4994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LÄSNÄOLO JA KUUNTELEMINEN: </a:t>
            </a:r>
            <a:endParaRPr lang="fi-FI" sz="2000" b="1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Kokemus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kuuntelemisesta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parani työntekijöiden keskuudessa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huomattavasti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(13 %).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Myös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esimiesten kokemusten mukaan kuuntelemiseen kohdentui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toiseksi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paras muutos (20 %).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b="1" i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</a:t>
            </a:r>
            <a:r>
              <a:rPr lang="fi-FI" sz="2000" b="1" i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uuntelemisen </a:t>
            </a:r>
            <a:r>
              <a:rPr lang="fi-FI" sz="2000" b="1" i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kohdalla oli </a:t>
            </a:r>
            <a:r>
              <a:rPr lang="fi-FI" sz="2000" b="1" i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vielä hankkeen jälkeenkin suurin </a:t>
            </a:r>
            <a:r>
              <a:rPr lang="fi-FI" sz="2000" b="1" i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ero työntekijöiden ja esimiesten kokemuksissa (23 %). </a:t>
            </a:r>
          </a:p>
        </p:txBody>
      </p:sp>
      <p:sp>
        <p:nvSpPr>
          <p:cNvPr id="6" name="Ellipsi 5"/>
          <p:cNvSpPr/>
          <p:nvPr/>
        </p:nvSpPr>
        <p:spPr>
          <a:xfrm>
            <a:off x="819807" y="1118967"/>
            <a:ext cx="7179851" cy="5013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ARVOSTUS JA OIKEUDENMUKAISUUS: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Kokemus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oikeudenmukaisuudesta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(14%) ja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tasapuolisuudesta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(16%) paranivat työntekijöiden kokemana huomattavasti.</a:t>
            </a:r>
          </a:p>
        </p:txBody>
      </p:sp>
      <p:sp>
        <p:nvSpPr>
          <p:cNvPr id="7" name="Ellipsi 6"/>
          <p:cNvSpPr/>
          <p:nvPr/>
        </p:nvSpPr>
        <p:spPr>
          <a:xfrm>
            <a:off x="893058" y="1118967"/>
            <a:ext cx="7063318" cy="4989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APU JA TUKI: </a:t>
            </a:r>
            <a:endParaRPr lang="fi-FI" sz="2000" b="1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Työntekijöiden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ja esimiesten kokemukset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tuen ja avun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suhteen olivat hankkeen alussa kaikkein kauimpana toisistaan (45 %) ja hankkeen jälkeen ero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oli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selvästi </a:t>
            </a:r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kaventunut (21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%). </a:t>
            </a:r>
          </a:p>
        </p:txBody>
      </p:sp>
      <p:sp>
        <p:nvSpPr>
          <p:cNvPr id="8" name="Ellipsi 7"/>
          <p:cNvSpPr/>
          <p:nvPr/>
        </p:nvSpPr>
        <p:spPr>
          <a:xfrm>
            <a:off x="913160" y="1094311"/>
            <a:ext cx="6833687" cy="4621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KANNUSTUS: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Kokemus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kannustuksesta ja innostamisesta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parani huomattavasti (21 %) työntekijöiden keskuudessa. </a:t>
            </a:r>
          </a:p>
        </p:txBody>
      </p:sp>
      <p:sp>
        <p:nvSpPr>
          <p:cNvPr id="10" name="Ellipsi 9"/>
          <p:cNvSpPr/>
          <p:nvPr/>
        </p:nvSpPr>
        <p:spPr>
          <a:xfrm>
            <a:off x="887473" y="1039388"/>
            <a:ext cx="7088273" cy="4988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OSAAMINEN: </a:t>
            </a:r>
            <a:endParaRPr lang="fi-FI" sz="2000" b="1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”</a:t>
            </a:r>
            <a:r>
              <a:rPr lang="fi-FI" sz="20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Esimiehillä 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on riittävä johtamisosaaminen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”, parani huomattavasti sekä työntekijöiden että esimiesten </a:t>
            </a:r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arvioimana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(17 %) ollen kolmanneksi parhaiten kehittynyt tekijä.</a:t>
            </a:r>
          </a:p>
        </p:txBody>
      </p:sp>
      <p:sp>
        <p:nvSpPr>
          <p:cNvPr id="9" name="Ellipsi 8"/>
          <p:cNvSpPr/>
          <p:nvPr/>
        </p:nvSpPr>
        <p:spPr>
          <a:xfrm>
            <a:off x="863338" y="884655"/>
            <a:ext cx="7092788" cy="50405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YKSILÖLLISYYS: </a:t>
            </a:r>
            <a:endParaRPr lang="fi-FI" sz="2000" b="1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”</a:t>
            </a:r>
            <a:r>
              <a:rPr lang="fi-FI" sz="2000" b="1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Esimies järjestää yksilöllisiä joustoja ja tehtäväkuvia ”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parani jonkin verran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sekä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työntekijöiden (8 %) </a:t>
            </a:r>
            <a:endParaRPr lang="fi-FI" sz="2000" dirty="0" smtClean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fi-FI" sz="2000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että </a:t>
            </a:r>
            <a:r>
              <a:rPr lang="fi-FI" sz="2000" dirty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esimiesten kokemana (5 %). 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819604" y="6488668"/>
            <a:ext cx="757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ESR –hanke: Työn ilolla tuottavuutta ja kilpailukykyä  2016-03/2018</a:t>
            </a:r>
            <a:endParaRPr lang="fi-FI" b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8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87624" y="3140968"/>
            <a:ext cx="6768752" cy="1828090"/>
          </a:xfrm>
        </p:spPr>
        <p:txBody>
          <a:bodyPr>
            <a:noAutofit/>
          </a:bodyPr>
          <a:lstStyle/>
          <a:p>
            <a:r>
              <a:rPr lang="fi-FI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Pohtikaa hetki vieruskaverin/kavereiden kanssa:</a:t>
            </a:r>
            <a:br>
              <a:rPr lang="fi-FI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3200" dirty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fi-FI" sz="32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Mitä teidän mielestänne </a:t>
            </a:r>
            <a:b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 on tai ei ole?</a:t>
            </a:r>
            <a:b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3200" dirty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fi-FI" sz="32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sz="32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Miltä dialogi mielestänne kuulostaa, tuntuu tai näyttää?</a:t>
            </a:r>
            <a:endParaRPr lang="fi-FI" sz="3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42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91680" y="1844824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OSA 3.</a:t>
            </a:r>
            <a:b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Miten dialogia voidaan edistää ja dialogitaitoja kehittää?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4" descr="Kysymysmerkki, PÃ¤Ã¤rynÃ¤, Ajatella, Id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625245" cy="308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3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uolit, Tuoli YmpyrÃ¤, Ho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6" y="1538718"/>
            <a:ext cx="7704008" cy="43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979712" y="6926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1486385" y="624673"/>
            <a:ext cx="6209682" cy="182809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i-FI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Voimallinen dialogipiiri</a:t>
            </a:r>
            <a:endParaRPr lang="fi-FI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64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Aiheeseen liittyvÃ¤ k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625258" cy="4941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i 4"/>
          <p:cNvSpPr/>
          <p:nvPr/>
        </p:nvSpPr>
        <p:spPr>
          <a:xfrm>
            <a:off x="323528" y="476672"/>
            <a:ext cx="8637588" cy="652807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i-FI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Dialogikapula </a:t>
            </a:r>
            <a:endParaRPr lang="fi-FI" sz="4000" b="1" dirty="0">
              <a:solidFill>
                <a:schemeClr val="tx1">
                  <a:lumMod val="65000"/>
                  <a:lumOff val="3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>
              <a:defRPr/>
            </a:pPr>
            <a:endParaRPr lang="fi-FI" b="1" dirty="0">
              <a:solidFill>
                <a:schemeClr val="accent3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>
              <a:defRPr/>
            </a:pPr>
            <a:r>
              <a:rPr lang="fi-FI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Sääntö </a:t>
            </a:r>
            <a:r>
              <a:rPr lang="fi-FI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1: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apula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kiertää ringissä 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yhteen suuntaan tai osallistujalta toiselle.</a:t>
            </a:r>
            <a:endParaRPr lang="fi-FI" sz="2800" b="1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>
              <a:defRPr/>
            </a:pPr>
            <a:r>
              <a:rPr lang="fi-FI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Sääntö 2: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Vain se, jolla on 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kapula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saa puhua. 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Muut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kuuntelevat</a:t>
            </a:r>
            <a:r>
              <a:rPr lang="fi-FI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</a:p>
          <a:p>
            <a:pPr algn="ctr">
              <a:defRPr/>
            </a:pPr>
            <a:r>
              <a:rPr lang="fi-FI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Sääntö 3: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Puheenvuorojen pituutta ei ole rajoitettu, 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mutta on tärkeää kunnioittaa yhteistä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ajankäyttöä. </a:t>
            </a:r>
            <a:endParaRPr lang="fi-FI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>
              <a:defRPr/>
            </a:pP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Voidaan käydä yksi kierros tai jatkaa keskustelua niin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kauan 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kun tarvetta ilmenee </a:t>
            </a: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tai kunnes </a:t>
            </a:r>
          </a:p>
          <a:p>
            <a:pPr algn="ctr">
              <a:defRPr/>
            </a:pPr>
            <a:r>
              <a:rPr lang="fi-FI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</a:t>
            </a:r>
            <a:r>
              <a:rPr lang="fi-FI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äytettävissä oleva aika päättyy</a:t>
            </a:r>
            <a:r>
              <a:rPr lang="fi-FI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.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97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5672277" y="999832"/>
            <a:ext cx="29321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Työkaluja dialogitaitojen kehittämiseen ja dialogisuuden vahvistamiseen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Kirja</a:t>
            </a:r>
            <a:endParaRPr lang="fi-FI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Dialogivirta –lautapeli,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Dialogikortit ja kapula,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ndalus" panose="02020603050405020304" pitchFamily="18" charset="-78"/>
                <a:cs typeface="Andalus" panose="02020603050405020304" pitchFamily="18" charset="-78"/>
              </a:rPr>
              <a:t>Y</a:t>
            </a:r>
            <a:r>
              <a:rPr lang="fi-FI" sz="2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hteiskehittämis-keskustelu –formaatti...</a:t>
            </a:r>
            <a:endParaRPr lang="fi-FI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2784"/>
            <a:ext cx="4628669" cy="54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91680" y="1556792"/>
            <a:ext cx="5723468" cy="1828090"/>
          </a:xfrm>
        </p:spPr>
        <p:txBody>
          <a:bodyPr>
            <a:normAutofit/>
          </a:bodyPr>
          <a:lstStyle/>
          <a:p>
            <a:r>
              <a:rPr lang="fi-FI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Sitran Erätauko-konsepti ja dialogityökalut</a:t>
            </a:r>
            <a:endParaRPr lang="fi-FI" sz="4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https://www.sitra.fi/eratauko/</a:t>
            </a:r>
          </a:p>
        </p:txBody>
      </p:sp>
      <p:sp>
        <p:nvSpPr>
          <p:cNvPr id="4" name="AutoShape 2" descr="https://media.sitra.fi/2017/12/14114534/erataukologosvg3updat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31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52936"/>
            <a:ext cx="7620757" cy="3484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5760640" cy="257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1763688" y="3105835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hlinkClick r:id="rId2"/>
              </a:rPr>
              <a:t>https://www.youtube.com/watch?v=5rOg4WfNDfM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32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820472" cy="64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755576" y="764704"/>
            <a:ext cx="2629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2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Kiitos!</a:t>
            </a:r>
          </a:p>
          <a:p>
            <a:pPr algn="ctr"/>
            <a:r>
              <a:rPr lang="fi-FI" sz="48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T:Kati</a:t>
            </a:r>
          </a:p>
          <a:p>
            <a:endParaRPr lang="fi-FI" sz="60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5487204" y="4941168"/>
            <a:ext cx="297322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b="1" dirty="0" err="1" smtClean="0">
                <a:solidFill>
                  <a:schemeClr val="tx1"/>
                </a:solidFill>
                <a:hlinkClick r:id="rId3"/>
              </a:rPr>
              <a:t>kati.tikkamaki@uta.fi</a:t>
            </a:r>
            <a:endParaRPr lang="fi-FI" b="1" dirty="0" smtClean="0">
              <a:solidFill>
                <a:schemeClr val="tx1"/>
              </a:solidFill>
            </a:endParaRPr>
          </a:p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Tay</a:t>
            </a:r>
            <a:r>
              <a:rPr lang="fi-FI" dirty="0" smtClean="0">
                <a:solidFill>
                  <a:schemeClr val="tx1"/>
                </a:solidFill>
              </a:rPr>
              <a:t>, Työelämän tutkimuskeskus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32"/>
            <a:ext cx="9144000" cy="694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400" b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DIA + LOGOS = DIALOGI</a:t>
            </a:r>
            <a:endParaRPr lang="fi-FI" sz="4400" b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2242094"/>
            <a:ext cx="8064896" cy="460851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fi-FI" sz="36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DIA</a:t>
            </a:r>
            <a:r>
              <a:rPr lang="fi-FI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= läpi</a:t>
            </a:r>
            <a:r>
              <a:rPr lang="fi-FI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fi-FI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kautta</a:t>
            </a:r>
          </a:p>
          <a:p>
            <a:pPr algn="ctr"/>
            <a:endParaRPr lang="fi-FI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114300" indent="0" algn="ctr">
              <a:buNone/>
            </a:pPr>
            <a:r>
              <a:rPr lang="fi-FI" sz="36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LOGOS</a:t>
            </a:r>
            <a:r>
              <a:rPr lang="fi-FI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= sana, merkitys </a:t>
            </a:r>
          </a:p>
          <a:p>
            <a:pPr marL="114300" indent="0" algn="ctr">
              <a:buNone/>
            </a:pPr>
            <a:r>
              <a:rPr lang="fi-FI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(vanhempi </a:t>
            </a:r>
            <a:r>
              <a:rPr lang="fi-FI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merkitys </a:t>
            </a:r>
            <a:r>
              <a:rPr lang="fi-FI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on koota yhteen)</a:t>
            </a:r>
          </a:p>
          <a:p>
            <a:pPr marL="114300" indent="0" algn="ctr">
              <a:buNone/>
            </a:pPr>
            <a:endParaRPr lang="fi-FI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114300" indent="0" algn="ctr">
              <a:buNone/>
            </a:pPr>
            <a:r>
              <a:rPr lang="fi-FI" sz="36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DIALOGI</a:t>
            </a:r>
            <a:r>
              <a:rPr lang="fi-FI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= </a:t>
            </a:r>
            <a:r>
              <a:rPr lang="fi-FI" sz="36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merkityksen virtaus</a:t>
            </a:r>
          </a:p>
          <a:p>
            <a:endParaRPr lang="fi-FI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03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543800" cy="2593975"/>
          </a:xfrm>
        </p:spPr>
        <p:txBody>
          <a:bodyPr>
            <a:normAutofit/>
          </a:bodyPr>
          <a:lstStyle/>
          <a:p>
            <a:pPr algn="ctr"/>
            <a:r>
              <a:rPr lang="fi-FI" sz="3600" b="1" dirty="0" smtClean="0"/>
              <a:t/>
            </a:r>
            <a:br>
              <a:rPr lang="fi-FI" sz="3600" b="1" dirty="0" smtClean="0"/>
            </a:br>
            <a:r>
              <a:rPr lang="fi-FI" sz="3600" b="1" dirty="0" smtClean="0"/>
              <a:t/>
            </a:r>
            <a:br>
              <a:rPr lang="fi-FI" sz="3600" b="1" dirty="0" smtClean="0"/>
            </a:br>
            <a:r>
              <a:rPr lang="fi-FI" sz="3100" dirty="0"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a:rPr>
              <a:t/>
            </a:r>
            <a:br>
              <a:rPr lang="fi-FI" sz="3100" dirty="0">
                <a:ln>
                  <a:solidFill>
                    <a:schemeClr val="tx1">
                      <a:lumMod val="90000"/>
                      <a:lumOff val="10000"/>
                    </a:schemeClr>
                  </a:solidFill>
                </a:ln>
              </a:rPr>
            </a:br>
            <a:endParaRPr lang="fi-FI" sz="31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" y="260648"/>
            <a:ext cx="8782213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70" y="2780928"/>
            <a:ext cx="4325126" cy="24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52927" cy="681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990" y="2348880"/>
            <a:ext cx="6297641" cy="274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7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72508"/>
            <a:ext cx="8136904" cy="6931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5011412" cy="287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4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sta">
  <a:themeElements>
    <a:clrScheme name="Nas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Nas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s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5342</TotalTime>
  <Words>1083</Words>
  <Application>Microsoft Office PowerPoint</Application>
  <PresentationFormat>Näytössä katseltava diaesitys (4:3)</PresentationFormat>
  <Paragraphs>208</Paragraphs>
  <Slides>57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57</vt:i4>
      </vt:variant>
    </vt:vector>
  </HeadingPairs>
  <TitlesOfParts>
    <vt:vector size="67" baseType="lpstr">
      <vt:lpstr>Andalus</vt:lpstr>
      <vt:lpstr>Arial</vt:lpstr>
      <vt:lpstr>Brush Script MT</vt:lpstr>
      <vt:lpstr>Calibri</vt:lpstr>
      <vt:lpstr>Constantia</vt:lpstr>
      <vt:lpstr>Edwardian Script ITC</vt:lpstr>
      <vt:lpstr>Franklin Gothic Book</vt:lpstr>
      <vt:lpstr>Rage Italic</vt:lpstr>
      <vt:lpstr>Verdana</vt:lpstr>
      <vt:lpstr>Nasta</vt:lpstr>
      <vt:lpstr>DIALOGIN VOIMA YHTEISTYÖSSÄ</vt:lpstr>
      <vt:lpstr>Yhteistyöstä</vt:lpstr>
      <vt:lpstr>Dialogisen monologin kulku </vt:lpstr>
      <vt:lpstr>OSA 1. Mitä dialogi on? </vt:lpstr>
      <vt:lpstr>Pohtikaa hetki vieruskaverin/kavereiden kanssa:  Mitä teidän mielestänne  dialogi on tai ei ole?   Miltä dialogi mielestänne kuulostaa, tuntuu tai näyttää?</vt:lpstr>
      <vt:lpstr>DIA + LOGOS = DIALOGI</vt:lpstr>
      <vt:lpstr>  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Pois Ad hominem -ajattelusta</vt:lpstr>
      <vt:lpstr>DIALOGI = vahva ja voimallinen yhteistyö(työ)kalu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Dialogi on…</vt:lpstr>
      <vt:lpstr>Dialogiharjoitus: </vt:lpstr>
      <vt:lpstr>Dialogiharjoitus - ääniliput</vt:lpstr>
      <vt:lpstr>Harjoituksen reflektointi</vt:lpstr>
      <vt:lpstr>OSA 2. Miten dialogi kehittyy?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YLEINEN TYYTYVÄISYYS 1/2 KYSELYJEN VERTAILU</vt:lpstr>
      <vt:lpstr>YLEINEN TYYTYVÄISYYS 2/2 KYSELYJEN VERTAILU</vt:lpstr>
      <vt:lpstr>Dialogisen johtamisen peili –  johdolle ja työntekijöille</vt:lpstr>
      <vt:lpstr>Dialoginen kehittäminen ”puree”</vt:lpstr>
      <vt:lpstr>OSA 3. Miten dialogia voidaan edistää ja dialogitaitoja kehittää?</vt:lpstr>
      <vt:lpstr>PowerPoint-esitys</vt:lpstr>
      <vt:lpstr>PowerPoint-esitys</vt:lpstr>
      <vt:lpstr>PowerPoint-esitys</vt:lpstr>
      <vt:lpstr>Sitran Erätauko-konsepti ja dialogityökalut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Kati</dc:creator>
  <cp:lastModifiedBy>Niemi-Pynttäri Merja</cp:lastModifiedBy>
  <cp:revision>236</cp:revision>
  <dcterms:created xsi:type="dcterms:W3CDTF">2017-11-10T07:18:10Z</dcterms:created>
  <dcterms:modified xsi:type="dcterms:W3CDTF">2018-09-21T12:50:16Z</dcterms:modified>
</cp:coreProperties>
</file>