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sldIdLst>
    <p:sldId id="256" r:id="rId5"/>
    <p:sldId id="273" r:id="rId6"/>
    <p:sldId id="272" r:id="rId7"/>
    <p:sldId id="257" r:id="rId8"/>
    <p:sldId id="259" r:id="rId9"/>
    <p:sldId id="277" r:id="rId10"/>
    <p:sldId id="258" r:id="rId11"/>
    <p:sldId id="278" r:id="rId12"/>
    <p:sldId id="271" r:id="rId13"/>
    <p:sldId id="261" r:id="rId14"/>
    <p:sldId id="274" r:id="rId15"/>
    <p:sldId id="279" r:id="rId16"/>
    <p:sldId id="275" r:id="rId17"/>
    <p:sldId id="276" r:id="rId18"/>
    <p:sldId id="263" r:id="rId19"/>
    <p:sldId id="264" r:id="rId20"/>
    <p:sldId id="265" r:id="rId21"/>
    <p:sldId id="280" r:id="rId22"/>
    <p:sldId id="281" r:id="rId23"/>
    <p:sldId id="267" r:id="rId24"/>
    <p:sldId id="26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D876CD-9EDA-7950-9727-10560F1C9389}" name="Kati Karas" initials="KK" userId="S::kati.karas_gmail.com#ext#@sanoma.onmicrosoft.com::077928f0-10eb-4106-b00e-381b5aa5ec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E3751B"/>
    <a:srgbClr val="289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2804B-B1A3-0F4F-8936-7099762EF193}" v="7" dt="2021-11-21T14:59:20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 varScale="1">
        <p:scale>
          <a:sx n="53" d="100"/>
          <a:sy n="53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einikkala" userId="S::paula.reinikkala_kolumbus.fi#ext#@sanoma.onmicrosoft.com::74617740-c4c6-4708-b4d0-021b7f4c02f6" providerId="AD" clId="Web-{E05C4FE4-D11E-9C9D-2789-073D0A0A2977}"/>
    <pc:docChg chg="modSld">
      <pc:chgData name="Paula Reinikkala" userId="S::paula.reinikkala_kolumbus.fi#ext#@sanoma.onmicrosoft.com::74617740-c4c6-4708-b4d0-021b7f4c02f6" providerId="AD" clId="Web-{E05C4FE4-D11E-9C9D-2789-073D0A0A2977}" dt="2021-11-12T16:42:51.964" v="22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E05C4FE4-D11E-9C9D-2789-073D0A0A2977}" dt="2021-11-12T16:36:27.330" v="1" actId="20577"/>
        <pc:sldMkLst>
          <pc:docMk/>
          <pc:sldMk cId="1224248101" sldId="258"/>
        </pc:sldMkLst>
        <pc:spChg chg="mod">
          <ac:chgData name="Paula Reinikkala" userId="S::paula.reinikkala_kolumbus.fi#ext#@sanoma.onmicrosoft.com::74617740-c4c6-4708-b4d0-021b7f4c02f6" providerId="AD" clId="Web-{E05C4FE4-D11E-9C9D-2789-073D0A0A2977}" dt="2021-11-12T16:36:14.751" v="0" actId="20577"/>
          <ac:spMkLst>
            <pc:docMk/>
            <pc:sldMk cId="1224248101" sldId="258"/>
            <ac:spMk id="3" creationId="{4449C734-4DBD-40F3-B3C1-C237E6EF5C5C}"/>
          </ac:spMkLst>
        </pc:spChg>
        <pc:spChg chg="mod">
          <ac:chgData name="Paula Reinikkala" userId="S::paula.reinikkala_kolumbus.fi#ext#@sanoma.onmicrosoft.com::74617740-c4c6-4708-b4d0-021b7f4c02f6" providerId="AD" clId="Web-{E05C4FE4-D11E-9C9D-2789-073D0A0A2977}" dt="2021-11-12T16:36:27.330" v="1" actId="20577"/>
          <ac:spMkLst>
            <pc:docMk/>
            <pc:sldMk cId="1224248101" sldId="258"/>
            <ac:spMk id="4" creationId="{93FD4E47-9097-43CC-A4A5-9C8D9C534622}"/>
          </ac:spMkLst>
        </pc:spChg>
      </pc:sldChg>
      <pc:sldChg chg="modSp delCm">
        <pc:chgData name="Paula Reinikkala" userId="S::paula.reinikkala_kolumbus.fi#ext#@sanoma.onmicrosoft.com::74617740-c4c6-4708-b4d0-021b7f4c02f6" providerId="AD" clId="Web-{E05C4FE4-D11E-9C9D-2789-073D0A0A2977}" dt="2021-11-12T16:42:51.964" v="22" actId="20577"/>
        <pc:sldMkLst>
          <pc:docMk/>
          <pc:sldMk cId="24450643" sldId="269"/>
        </pc:sldMkLst>
        <pc:spChg chg="mod">
          <ac:chgData name="Paula Reinikkala" userId="S::paula.reinikkala_kolumbus.fi#ext#@sanoma.onmicrosoft.com::74617740-c4c6-4708-b4d0-021b7f4c02f6" providerId="AD" clId="Web-{E05C4FE4-D11E-9C9D-2789-073D0A0A2977}" dt="2021-11-12T16:42:51.964" v="22" actId="20577"/>
          <ac:spMkLst>
            <pc:docMk/>
            <pc:sldMk cId="24450643" sldId="269"/>
            <ac:spMk id="3" creationId="{7590CDFA-EA03-4339-B3CA-E30A7C841DAF}"/>
          </ac:spMkLst>
        </pc:spChg>
      </pc:sldChg>
    </pc:docChg>
  </pc:docChgLst>
  <pc:docChgLst>
    <pc:chgData name="Kati Karas" userId="S::kati.karas_gmail.com#ext#@sanoma.onmicrosoft.com::077928f0-10eb-4106-b00e-381b5aa5ec23" providerId="AD" clId="Web-{BA565E45-C319-4EDA-5A0D-84F841DEA968}"/>
    <pc:docChg chg="mod">
      <pc:chgData name="Kati Karas" userId="S::kati.karas_gmail.com#ext#@sanoma.onmicrosoft.com::077928f0-10eb-4106-b00e-381b5aa5ec23" providerId="AD" clId="Web-{BA565E45-C319-4EDA-5A0D-84F841DEA968}" dt="2021-11-07T19:23:23.383" v="1"/>
      <pc:docMkLst>
        <pc:docMk/>
      </pc:docMkLst>
      <pc:sldChg chg="addCm">
        <pc:chgData name="Kati Karas" userId="S::kati.karas_gmail.com#ext#@sanoma.onmicrosoft.com::077928f0-10eb-4106-b00e-381b5aa5ec23" providerId="AD" clId="Web-{BA565E45-C319-4EDA-5A0D-84F841DEA968}" dt="2021-11-07T19:23:23.383" v="1"/>
        <pc:sldMkLst>
          <pc:docMk/>
          <pc:sldMk cId="24450643" sldId="269"/>
        </pc:sldMkLst>
      </pc:sldChg>
    </pc:docChg>
  </pc:docChgLst>
  <pc:docChgLst>
    <pc:chgData name="Eija Tuunainen" userId="1210e16e-b70a-4111-b2d3-ae66487c177b" providerId="ADAL" clId="{0F82804B-B1A3-0F4F-8936-7099762EF193}"/>
    <pc:docChg chg="modSld">
      <pc:chgData name="Eija Tuunainen" userId="1210e16e-b70a-4111-b2d3-ae66487c177b" providerId="ADAL" clId="{0F82804B-B1A3-0F4F-8936-7099762EF193}" dt="2021-11-21T15:00:20.313" v="59" actId="1076"/>
      <pc:docMkLst>
        <pc:docMk/>
      </pc:docMkLst>
      <pc:sldChg chg="modSp mod">
        <pc:chgData name="Eija Tuunainen" userId="1210e16e-b70a-4111-b2d3-ae66487c177b" providerId="ADAL" clId="{0F82804B-B1A3-0F4F-8936-7099762EF193}" dt="2021-11-21T14:35:08.711" v="1" actId="20577"/>
        <pc:sldMkLst>
          <pc:docMk/>
          <pc:sldMk cId="1224248101" sldId="258"/>
        </pc:sldMkLst>
        <pc:spChg chg="mod">
          <ac:chgData name="Eija Tuunainen" userId="1210e16e-b70a-4111-b2d3-ae66487c177b" providerId="ADAL" clId="{0F82804B-B1A3-0F4F-8936-7099762EF193}" dt="2021-11-21T14:35:06.437" v="0" actId="20577"/>
          <ac:spMkLst>
            <pc:docMk/>
            <pc:sldMk cId="1224248101" sldId="258"/>
            <ac:spMk id="10" creationId="{C81B829A-F99C-4018-8324-7AC3825F321F}"/>
          </ac:spMkLst>
        </pc:spChg>
        <pc:spChg chg="mod">
          <ac:chgData name="Eija Tuunainen" userId="1210e16e-b70a-4111-b2d3-ae66487c177b" providerId="ADAL" clId="{0F82804B-B1A3-0F4F-8936-7099762EF193}" dt="2021-11-21T14:35:08.711" v="1" actId="20577"/>
          <ac:spMkLst>
            <pc:docMk/>
            <pc:sldMk cId="1224248101" sldId="258"/>
            <ac:spMk id="12" creationId="{A22D51A5-7321-47D5-A44C-3A8E7E846C19}"/>
          </ac:spMkLst>
        </pc:spChg>
      </pc:sldChg>
      <pc:sldChg chg="addSp delSp modSp mod">
        <pc:chgData name="Eija Tuunainen" userId="1210e16e-b70a-4111-b2d3-ae66487c177b" providerId="ADAL" clId="{0F82804B-B1A3-0F4F-8936-7099762EF193}" dt="2021-11-21T15:00:20.313" v="59" actId="1076"/>
        <pc:sldMkLst>
          <pc:docMk/>
          <pc:sldMk cId="1218733863" sldId="263"/>
        </pc:sldMkLst>
        <pc:spChg chg="add mod">
          <ac:chgData name="Eija Tuunainen" userId="1210e16e-b70a-4111-b2d3-ae66487c177b" providerId="ADAL" clId="{0F82804B-B1A3-0F4F-8936-7099762EF193}" dt="2021-11-21T15:00:20.313" v="59" actId="1076"/>
          <ac:spMkLst>
            <pc:docMk/>
            <pc:sldMk cId="1218733863" sldId="263"/>
            <ac:spMk id="5" creationId="{4F82FA44-42EE-4849-9C23-361EBAF50440}"/>
          </ac:spMkLst>
        </pc:spChg>
        <pc:spChg chg="add del mod">
          <ac:chgData name="Eija Tuunainen" userId="1210e16e-b70a-4111-b2d3-ae66487c177b" providerId="ADAL" clId="{0F82804B-B1A3-0F4F-8936-7099762EF193}" dt="2021-11-21T14:38:36.611" v="16"/>
          <ac:spMkLst>
            <pc:docMk/>
            <pc:sldMk cId="1218733863" sldId="263"/>
            <ac:spMk id="5" creationId="{6B031BF5-9A52-9242-BBA2-CBC802C60366}"/>
          </ac:spMkLst>
        </pc:spChg>
        <pc:spChg chg="add del mod">
          <ac:chgData name="Eija Tuunainen" userId="1210e16e-b70a-4111-b2d3-ae66487c177b" providerId="ADAL" clId="{0F82804B-B1A3-0F4F-8936-7099762EF193}" dt="2021-11-21T14:38:43.729" v="18"/>
          <ac:spMkLst>
            <pc:docMk/>
            <pc:sldMk cId="1218733863" sldId="263"/>
            <ac:spMk id="7" creationId="{BE31DE3D-7163-4646-932A-F487E66E3D16}"/>
          </ac:spMkLst>
        </pc:spChg>
        <pc:spChg chg="add del mod">
          <ac:chgData name="Eija Tuunainen" userId="1210e16e-b70a-4111-b2d3-ae66487c177b" providerId="ADAL" clId="{0F82804B-B1A3-0F4F-8936-7099762EF193}" dt="2021-11-21T14:39:12.437" v="20"/>
          <ac:spMkLst>
            <pc:docMk/>
            <pc:sldMk cId="1218733863" sldId="263"/>
            <ac:spMk id="9" creationId="{9CA01BDB-FB17-AB42-AEBF-561D9E68596E}"/>
          </ac:spMkLst>
        </pc:spChg>
        <pc:picChg chg="mod">
          <ac:chgData name="Eija Tuunainen" userId="1210e16e-b70a-4111-b2d3-ae66487c177b" providerId="ADAL" clId="{0F82804B-B1A3-0F4F-8936-7099762EF193}" dt="2021-11-21T14:38:27.067" v="14" actId="14100"/>
          <ac:picMkLst>
            <pc:docMk/>
            <pc:sldMk cId="1218733863" sldId="263"/>
            <ac:picMk id="4" creationId="{3AB67561-FAB6-49E5-BAA9-EEA8A14CB35C}"/>
          </ac:picMkLst>
        </pc:picChg>
      </pc:sldChg>
      <pc:sldChg chg="modSp mod">
        <pc:chgData name="Eija Tuunainen" userId="1210e16e-b70a-4111-b2d3-ae66487c177b" providerId="ADAL" clId="{0F82804B-B1A3-0F4F-8936-7099762EF193}" dt="2021-11-21T14:37:47.391" v="12" actId="20577"/>
        <pc:sldMkLst>
          <pc:docMk/>
          <pc:sldMk cId="3309018700" sldId="264"/>
        </pc:sldMkLst>
        <pc:spChg chg="mod">
          <ac:chgData name="Eija Tuunainen" userId="1210e16e-b70a-4111-b2d3-ae66487c177b" providerId="ADAL" clId="{0F82804B-B1A3-0F4F-8936-7099762EF193}" dt="2021-11-21T14:37:47.391" v="12" actId="20577"/>
          <ac:spMkLst>
            <pc:docMk/>
            <pc:sldMk cId="3309018700" sldId="264"/>
            <ac:spMk id="7" creationId="{EEEE8649-CC93-4771-833C-C2F7110E11BC}"/>
          </ac:spMkLst>
        </pc:spChg>
      </pc:sldChg>
      <pc:sldChg chg="modSp mod">
        <pc:chgData name="Eija Tuunainen" userId="1210e16e-b70a-4111-b2d3-ae66487c177b" providerId="ADAL" clId="{0F82804B-B1A3-0F4F-8936-7099762EF193}" dt="2021-11-21T14:40:34.435" v="23" actId="20577"/>
        <pc:sldMkLst>
          <pc:docMk/>
          <pc:sldMk cId="3157324097" sldId="267"/>
        </pc:sldMkLst>
        <pc:spChg chg="mod">
          <ac:chgData name="Eija Tuunainen" userId="1210e16e-b70a-4111-b2d3-ae66487c177b" providerId="ADAL" clId="{0F82804B-B1A3-0F4F-8936-7099762EF193}" dt="2021-11-21T14:40:34.435" v="23" actId="20577"/>
          <ac:spMkLst>
            <pc:docMk/>
            <pc:sldMk cId="3157324097" sldId="267"/>
            <ac:spMk id="36" creationId="{F99CE9CC-7757-424A-8BC8-7D6F28C90250}"/>
          </ac:spMkLst>
        </pc:spChg>
        <pc:spChg chg="mod">
          <ac:chgData name="Eija Tuunainen" userId="1210e16e-b70a-4111-b2d3-ae66487c177b" providerId="ADAL" clId="{0F82804B-B1A3-0F4F-8936-7099762EF193}" dt="2021-11-21T14:40:10.390" v="21" actId="20577"/>
          <ac:spMkLst>
            <pc:docMk/>
            <pc:sldMk cId="3157324097" sldId="267"/>
            <ac:spMk id="41" creationId="{A1B4E795-ED72-44AF-B63C-4FB52441F227}"/>
          </ac:spMkLst>
        </pc:spChg>
        <pc:spChg chg="mod">
          <ac:chgData name="Eija Tuunainen" userId="1210e16e-b70a-4111-b2d3-ae66487c177b" providerId="ADAL" clId="{0F82804B-B1A3-0F4F-8936-7099762EF193}" dt="2021-11-21T14:40:20.392" v="22" actId="20577"/>
          <ac:spMkLst>
            <pc:docMk/>
            <pc:sldMk cId="3157324097" sldId="267"/>
            <ac:spMk id="43" creationId="{A5865378-75A9-41AA-B616-688E8FC14919}"/>
          </ac:spMkLst>
        </pc:spChg>
      </pc:sldChg>
      <pc:sldChg chg="modSp mod">
        <pc:chgData name="Eija Tuunainen" userId="1210e16e-b70a-4111-b2d3-ae66487c177b" providerId="ADAL" clId="{0F82804B-B1A3-0F4F-8936-7099762EF193}" dt="2021-11-21T14:41:04.332" v="29" actId="20577"/>
        <pc:sldMkLst>
          <pc:docMk/>
          <pc:sldMk cId="24450643" sldId="269"/>
        </pc:sldMkLst>
        <pc:spChg chg="mod">
          <ac:chgData name="Eija Tuunainen" userId="1210e16e-b70a-4111-b2d3-ae66487c177b" providerId="ADAL" clId="{0F82804B-B1A3-0F4F-8936-7099762EF193}" dt="2021-11-21T14:41:04.332" v="29" actId="20577"/>
          <ac:spMkLst>
            <pc:docMk/>
            <pc:sldMk cId="24450643" sldId="269"/>
            <ac:spMk id="4" creationId="{BEA0D653-9EF7-4945-BA70-ED038DACD24C}"/>
          </ac:spMkLst>
        </pc:spChg>
      </pc:sldChg>
      <pc:sldChg chg="modSp mod">
        <pc:chgData name="Eija Tuunainen" userId="1210e16e-b70a-4111-b2d3-ae66487c177b" providerId="ADAL" clId="{0F82804B-B1A3-0F4F-8936-7099762EF193}" dt="2021-11-21T14:41:49.224" v="30" actId="20577"/>
        <pc:sldMkLst>
          <pc:docMk/>
          <pc:sldMk cId="3975310251" sldId="270"/>
        </pc:sldMkLst>
        <pc:spChg chg="mod">
          <ac:chgData name="Eija Tuunainen" userId="1210e16e-b70a-4111-b2d3-ae66487c177b" providerId="ADAL" clId="{0F82804B-B1A3-0F4F-8936-7099762EF193}" dt="2021-11-21T14:41:49.224" v="30" actId="20577"/>
          <ac:spMkLst>
            <pc:docMk/>
            <pc:sldMk cId="3975310251" sldId="270"/>
            <ac:spMk id="34" creationId="{D3D99651-458F-494B-97BE-365E9DFC000F}"/>
          </ac:spMkLst>
        </pc:spChg>
      </pc:sldChg>
    </pc:docChg>
  </pc:docChgLst>
  <pc:docChgLst>
    <pc:chgData name="Kati Karas" userId="S::kati.karas_gmail.com#ext#@sanoma.onmicrosoft.com::077928f0-10eb-4106-b00e-381b5aa5ec23" providerId="AD" clId="Web-{D45E5A96-20A6-534D-5147-C3A03E0C811D}"/>
    <pc:docChg chg="modSld">
      <pc:chgData name="Kati Karas" userId="S::kati.karas_gmail.com#ext#@sanoma.onmicrosoft.com::077928f0-10eb-4106-b00e-381b5aa5ec23" providerId="AD" clId="Web-{D45E5A96-20A6-534D-5147-C3A03E0C811D}" dt="2021-11-05T22:58:21.986" v="3" actId="20577"/>
      <pc:docMkLst>
        <pc:docMk/>
      </pc:docMkLst>
      <pc:sldChg chg="modSp">
        <pc:chgData name="Kati Karas" userId="S::kati.karas_gmail.com#ext#@sanoma.onmicrosoft.com::077928f0-10eb-4106-b00e-381b5aa5ec23" providerId="AD" clId="Web-{D45E5A96-20A6-534D-5147-C3A03E0C811D}" dt="2021-11-05T22:55:39.311" v="1" actId="20577"/>
        <pc:sldMkLst>
          <pc:docMk/>
          <pc:sldMk cId="8920401" sldId="259"/>
        </pc:sldMkLst>
        <pc:spChg chg="mod">
          <ac:chgData name="Kati Karas" userId="S::kati.karas_gmail.com#ext#@sanoma.onmicrosoft.com::077928f0-10eb-4106-b00e-381b5aa5ec23" providerId="AD" clId="Web-{D45E5A96-20A6-534D-5147-C3A03E0C811D}" dt="2021-11-05T22:55:39.311" v="1" actId="20577"/>
          <ac:spMkLst>
            <pc:docMk/>
            <pc:sldMk cId="8920401" sldId="259"/>
            <ac:spMk id="2" creationId="{B9C98295-7F73-4CE7-88BE-D301BC8F7800}"/>
          </ac:spMkLst>
        </pc:spChg>
      </pc:sldChg>
      <pc:sldChg chg="modSp">
        <pc:chgData name="Kati Karas" userId="S::kati.karas_gmail.com#ext#@sanoma.onmicrosoft.com::077928f0-10eb-4106-b00e-381b5aa5ec23" providerId="AD" clId="Web-{D45E5A96-20A6-534D-5147-C3A03E0C811D}" dt="2021-11-05T22:58:21.986" v="3" actId="20577"/>
        <pc:sldMkLst>
          <pc:docMk/>
          <pc:sldMk cId="3157324097" sldId="267"/>
        </pc:sldMkLst>
        <pc:spChg chg="mod">
          <ac:chgData name="Kati Karas" userId="S::kati.karas_gmail.com#ext#@sanoma.onmicrosoft.com::077928f0-10eb-4106-b00e-381b5aa5ec23" providerId="AD" clId="Web-{D45E5A96-20A6-534D-5147-C3A03E0C811D}" dt="2021-11-05T22:58:21.986" v="3" actId="20577"/>
          <ac:spMkLst>
            <pc:docMk/>
            <pc:sldMk cId="3157324097" sldId="267"/>
            <ac:spMk id="9" creationId="{D62CF6E2-3D61-4F57-813B-D5A1E22CD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384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478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118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8342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718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353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975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337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495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6709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247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978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664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038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305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480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511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009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755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Saturday, October 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jpg"/><Relationship Id="rId7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25A7872-F42A-4064-B827-57A2095E8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 b="5802"/>
          <a:stretch/>
        </p:blipFill>
        <p:spPr>
          <a:xfrm>
            <a:off x="47564" y="35674"/>
            <a:ext cx="1219197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DCB4EA8-127F-49EF-AB70-BDA1406C7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6859" y="3025982"/>
            <a:ext cx="4695233" cy="1804566"/>
          </a:xfrm>
        </p:spPr>
        <p:txBody>
          <a:bodyPr anchor="b">
            <a:noAutofit/>
          </a:bodyPr>
          <a:lstStyle/>
          <a:p>
            <a:pPr algn="l"/>
            <a:r>
              <a:rPr lang="fi-FI" sz="5400" dirty="0">
                <a:solidFill>
                  <a:schemeClr val="tx1"/>
                </a:solidFill>
                <a:latin typeface="Arial Nova" panose="020B0504020202020204" pitchFamily="34" charset="0"/>
              </a:rPr>
              <a:t>Terveyttä tutkimassa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DD2E9E-4EA8-4D85-A53C-CFAD0AA71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5224" y="5039994"/>
            <a:ext cx="4444436" cy="675005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Abadi Extra Light" panose="020B0604020202020204" pitchFamily="34" charset="0"/>
              </a:rPr>
              <a:t>Kuva: Unsplash.com/ Julia </a:t>
            </a:r>
            <a:r>
              <a:rPr lang="en-US" sz="1600" dirty="0" err="1">
                <a:latin typeface="Abadi Extra Light" panose="020B0604020202020204" pitchFamily="34" charset="0"/>
              </a:rPr>
              <a:t>Koblitz</a:t>
            </a:r>
            <a:endParaRPr lang="en-US" sz="1600" dirty="0">
              <a:latin typeface="Abadi Extra Light" panose="020B0604020202020204" pitchFamily="34" charset="0"/>
            </a:endParaRPr>
          </a:p>
          <a:p>
            <a:pPr algn="l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3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0B4B3FE-E278-4A2A-9DEA-6B8279539B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3E024012-D241-4AC9-9F89-2061C78C6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5" name="AutoShape 2" descr="https://euc-powerpoint.officeapps.live.com/pods/GetClipboardImage.ashx?Id=e11e0345-1b0c-41b0-8f03-6cd332447d70&amp;DC=PSE1&amp;pkey=5839b2cb-f236-4765-9059-1ea14a30dc5c&amp;wdwaccluster=PSE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3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106C0F-9494-47DC-B37F-214DFFF2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9" y="126027"/>
            <a:ext cx="10870367" cy="1083014"/>
          </a:xfrm>
        </p:spPr>
        <p:txBody>
          <a:bodyPr>
            <a:normAutofit fontScale="90000"/>
          </a:bodyPr>
          <a:lstStyle/>
          <a:p>
            <a:r>
              <a:rPr lang="fi-FI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Tutkimussuunnitelma ohjaa toteutusta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352470C-B6E1-4CF4-A543-12C0D34EF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9" y="1209040"/>
            <a:ext cx="6096851" cy="51815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E9A5EF9-CB71-423C-AA53-BCFB7321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044" y="1209041"/>
            <a:ext cx="6134956" cy="5181598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2BB422E-74CC-4C3A-B7EA-17DC34D3F7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0F1F6-3C3D-49F5-9A6A-0F482C78D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344386" y="957190"/>
            <a:ext cx="48807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3200" b="1" dirty="0" smtClean="0"/>
              <a:t>Tutkimusaiheen valinta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endParaRPr lang="fi-FI" b="1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b="1" dirty="0" smtClean="0"/>
              <a:t>Perehdy </a:t>
            </a:r>
            <a:r>
              <a:rPr lang="fi-FI" sz="2400" b="1" dirty="0"/>
              <a:t>ongelmasta jo kirjoitettuun tutkimustietoon 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b="1" dirty="0"/>
              <a:t>Onko asiasta jo tietoa, onko se suppeaa tai vanhaa?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b="1" dirty="0"/>
              <a:t>Onko asia ajankohtainen, merkityksellinen?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b="1" dirty="0"/>
              <a:t>Löytyykö ennen tutkittuun uusia näkökulmia?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b="1" dirty="0"/>
              <a:t>Onko saatavalla tiedolla käyttöä?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b="1" dirty="0"/>
              <a:t>Voidaanko ilmiötä järkevästi selvittää?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b="1" dirty="0"/>
              <a:t>RAJAA tutkimuskohde</a:t>
            </a:r>
            <a:r>
              <a:rPr lang="en-US" sz="2400" dirty="0"/>
              <a:t>​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631876" y="957189"/>
            <a:ext cx="46788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2400" b="1" dirty="0" smtClean="0"/>
              <a:t>TUTKIMUSONGELMAN </a:t>
            </a:r>
            <a:r>
              <a:rPr lang="fi-FI" sz="2400" b="1" dirty="0"/>
              <a:t>ASETTAMINEN</a:t>
            </a:r>
            <a:r>
              <a:rPr lang="en-US" sz="2400" dirty="0"/>
              <a:t>​</a:t>
            </a:r>
          </a:p>
          <a:p>
            <a:pPr fontAlgn="base"/>
            <a:r>
              <a:rPr lang="fi-FI" sz="2400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dirty="0"/>
              <a:t>Mihin </a:t>
            </a:r>
            <a:r>
              <a:rPr lang="fi-FI" sz="2400" b="1" dirty="0"/>
              <a:t>kysymykseen</a:t>
            </a:r>
            <a:r>
              <a:rPr lang="fi-FI" sz="2400" dirty="0"/>
              <a:t> tai </a:t>
            </a:r>
            <a:r>
              <a:rPr lang="fi-FI" sz="2400" b="1" dirty="0"/>
              <a:t>kysymyksiin</a:t>
            </a:r>
            <a:r>
              <a:rPr lang="fi-FI" sz="2400" dirty="0"/>
              <a:t> tutkimuksella haetaan vastausta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dirty="0"/>
              <a:t>Muotoile selkeiksi kysymyksiksi: pääkysymys + alaongelmat</a:t>
            </a:r>
            <a:r>
              <a:rPr lang="en-US" sz="2400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fi-FI" sz="2400" dirty="0"/>
              <a:t>Voit asettaa </a:t>
            </a:r>
            <a:r>
              <a:rPr lang="fi-FI" sz="2400" b="1" dirty="0"/>
              <a:t>hypoteesin</a:t>
            </a:r>
            <a:r>
              <a:rPr lang="fi-FI" sz="2400" dirty="0"/>
              <a:t> eli väitteen, joka ilmaisee, minkälainen tulos on tutkimuksesta ennustettavissa</a:t>
            </a:r>
            <a:r>
              <a:rPr lang="en-US" sz="2400" dirty="0"/>
              <a:t>​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489302"/>
            <a:ext cx="3560135" cy="29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88720" y="512064"/>
            <a:ext cx="993038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Kirjallisuuskatsaus:</a:t>
            </a:r>
          </a:p>
          <a:p>
            <a:endParaRPr lang="fi-FI" sz="1100" dirty="0"/>
          </a:p>
          <a:p>
            <a:r>
              <a:rPr lang="fi-FI" sz="3600" dirty="0" smtClean="0"/>
              <a:t>TIEDONHAUN </a:t>
            </a:r>
            <a:r>
              <a:rPr lang="fi-FI" sz="3600" dirty="0"/>
              <a:t>VAIHEET:</a:t>
            </a:r>
          </a:p>
          <a:p>
            <a:endParaRPr lang="fi-FI" sz="2000" dirty="0"/>
          </a:p>
          <a:p>
            <a:pPr marL="742950" indent="-742950">
              <a:buAutoNum type="arabicParenR"/>
            </a:pPr>
            <a:r>
              <a:rPr lang="fi-FI" sz="2800" dirty="0"/>
              <a:t>ENNAKKOTIETOJEN KARTOITTAMINEN</a:t>
            </a:r>
          </a:p>
          <a:p>
            <a:pPr marL="742950" indent="-742950">
              <a:buAutoNum type="arabicParenR"/>
            </a:pPr>
            <a:r>
              <a:rPr lang="fi-FI" sz="2800" dirty="0"/>
              <a:t>AIHEEN RAJAAMINEN</a:t>
            </a:r>
          </a:p>
          <a:p>
            <a:pPr marL="742950" indent="-742950">
              <a:buAutoNum type="arabicParenR"/>
            </a:pPr>
            <a:r>
              <a:rPr lang="fi-FI" sz="2800" dirty="0"/>
              <a:t>KYSYMYKSEN ASETTAMI</a:t>
            </a:r>
            <a:r>
              <a:rPr lang="fi-FI" sz="2800" dirty="0" smtClean="0"/>
              <a:t>NEN</a:t>
            </a:r>
          </a:p>
          <a:p>
            <a:pPr marL="742950" indent="-742950">
              <a:buAutoNum type="arabicParenR"/>
            </a:pPr>
            <a:r>
              <a:rPr lang="fi-FI" sz="2800" dirty="0" smtClean="0"/>
              <a:t>HAKUSANOJEN MUOTOILU</a:t>
            </a:r>
          </a:p>
          <a:p>
            <a:pPr marL="742950" indent="-742950">
              <a:buAutoNum type="arabicParenR"/>
            </a:pPr>
            <a:r>
              <a:rPr lang="fi-FI" sz="2800" dirty="0" smtClean="0"/>
              <a:t>TIEDONHAUN TOTEUTUS</a:t>
            </a:r>
          </a:p>
          <a:p>
            <a:pPr marL="742950" indent="-742950">
              <a:buAutoNum type="arabicParenR"/>
            </a:pPr>
            <a:r>
              <a:rPr lang="fi-FI" sz="2800" dirty="0" smtClean="0"/>
              <a:t>LÖYDETYN AINEISTON LÄPIKÄYNTI JA ARVIOINTI</a:t>
            </a:r>
          </a:p>
          <a:p>
            <a:pPr marL="742950" indent="-742950">
              <a:buAutoNum type="arabicParenR"/>
            </a:pPr>
            <a:r>
              <a:rPr lang="fi-FI" sz="2800" dirty="0" smtClean="0"/>
              <a:t>HYVIEN LÄHTEIDEN KIRJAAMINEN YLÖS</a:t>
            </a:r>
          </a:p>
          <a:p>
            <a:pPr marL="742950" indent="-742950">
              <a:buAutoNum type="arabicParenR"/>
            </a:pPr>
            <a:r>
              <a:rPr lang="fi-FI" sz="2800" dirty="0" smtClean="0"/>
              <a:t>ENNAKKOTIETOJEN VERTAAMINEN LÖYDETTYYN TIETOON</a:t>
            </a:r>
          </a:p>
          <a:p>
            <a:pPr marL="742950" indent="-742950">
              <a:buAutoNum type="arabicParenR"/>
            </a:pPr>
            <a:r>
              <a:rPr lang="fi-FI" sz="2800" dirty="0" smtClean="0"/>
              <a:t>LÖYDETYN TIEDON KÄYTTÖ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26096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579418" y="878774"/>
            <a:ext cx="862148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4000" b="1" dirty="0" smtClean="0"/>
              <a:t>TUTKIMUSOTE </a:t>
            </a:r>
            <a:r>
              <a:rPr lang="en-US" sz="4000" dirty="0" smtClean="0"/>
              <a:t>​</a:t>
            </a:r>
          </a:p>
          <a:p>
            <a:pPr fontAlgn="base"/>
            <a:endParaRPr lang="en-US" sz="4000" dirty="0"/>
          </a:p>
          <a:p>
            <a:pPr fontAlgn="base"/>
            <a:r>
              <a:rPr lang="fi-FI" sz="2800" dirty="0"/>
              <a:t>Valitaan </a:t>
            </a:r>
            <a:r>
              <a:rPr lang="fi-FI" sz="2800" u="sng" dirty="0"/>
              <a:t>TUTKIMUSOTE</a:t>
            </a:r>
            <a:r>
              <a:rPr lang="fi-FI" sz="2800" dirty="0"/>
              <a:t> (lähestymistapa):</a:t>
            </a:r>
            <a:r>
              <a:rPr lang="en-US" sz="2800" dirty="0"/>
              <a:t>​</a:t>
            </a:r>
          </a:p>
          <a:p>
            <a:pPr fontAlgn="base"/>
            <a:r>
              <a:rPr lang="fi-FI" sz="2800" dirty="0"/>
              <a:t>​</a:t>
            </a:r>
          </a:p>
          <a:p>
            <a:pPr fontAlgn="base"/>
            <a:r>
              <a:rPr lang="fi-FI" sz="2800" b="1" u="sng" dirty="0"/>
              <a:t>KVANTITATIIVINEN</a:t>
            </a:r>
            <a:r>
              <a:rPr lang="fi-FI" sz="2800" dirty="0"/>
              <a:t> eli määrällinen tutkimus, jolloin kerätty aineisto muutetaan numeeriseksi ja analysoidaan tilastollisin menetelmin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fi-FI" sz="2800" dirty="0"/>
              <a:t>Riittävä otos perusjoukosta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fi-FI" sz="2800" dirty="0"/>
              <a:t>Valmiit vastausvaihtoehdot ja tarkat mittavälineet</a:t>
            </a:r>
            <a:r>
              <a:rPr lang="en-US" sz="2800" dirty="0"/>
              <a:t>​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fi-FI" sz="2800" dirty="0"/>
              <a:t>Tutkitaan ilmiön </a:t>
            </a:r>
            <a:r>
              <a:rPr lang="fi-FI" sz="2800" dirty="0" err="1"/>
              <a:t>prevalenssia</a:t>
            </a:r>
            <a:r>
              <a:rPr lang="fi-FI" sz="2800" dirty="0"/>
              <a:t> tai </a:t>
            </a:r>
            <a:r>
              <a:rPr lang="fi-FI" sz="2800" dirty="0" err="1"/>
              <a:t>insidenssiä</a:t>
            </a:r>
            <a:r>
              <a:rPr lang="fi-FI" sz="2800" dirty="0"/>
              <a:t>​</a:t>
            </a:r>
          </a:p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fi-FI" sz="2800" dirty="0" err="1"/>
              <a:t>Tyypillisä</a:t>
            </a:r>
            <a:r>
              <a:rPr lang="fi-FI" sz="2800" dirty="0"/>
              <a:t> kokeelliset ja kyselytutkimukset</a:t>
            </a:r>
            <a:r>
              <a:rPr lang="en-US" sz="2800" dirty="0"/>
              <a:t>​</a:t>
            </a:r>
          </a:p>
        </p:txBody>
      </p:sp>
      <p:sp>
        <p:nvSpPr>
          <p:cNvPr id="3" name="AutoShape 2" descr="data:image/png;base64,%20iVBORw0KGgoAAAANSUhEUgAAAJQAAACVCAYAAAC+YNNxAAAAAXNSR0IArs4c6QAAAARnQU1BAACxjwv8YQUAAAAJcEhZcwAADsMAAA7DAcdvqGQAADzoSURBVHhe7V0HYFTF1j7bW3Y32WTTNr33kEYKBAihRAHpiCgCFgRRRLErImJvvz4r+qw8FURFpCtSpQVCgEBII72XTbIt2/efc/cGRTopBMinYXdn5raZ755z5szMGQbcZBh9+7J0o9UYpqw8Co3VBcDgim8RSt0mGjRNAFYDqNtbwGY1AzAYYNR3QIdOQx9ph0DoAFy+AMBmAwaTBQ4SF2CweMBzcAGLUbfWqGve7OIZCGK3SPOeX974msFg2OhDbwrc0IRa/G2d6MD3S6ILcv/gyz1Dlivri0VMNidEp+sQmfRqMBq0YDET8hAwWUzCISZweALqk8HkkU8GsDlcYBLiMJgMqqzJaKDK2wj5kFRmk4GkG8lvGyBzsDyeg8UWgEmvyvPwCTHzRXJtU23RkrC4kfqUGcvz3rnbQ0ud5AbEDUWoHTYb+8VxDziqNNoH2utOhdbXVwfyBYK0tqZqsFosFClYLC44SGXA5QpAKJYBWyADB7EjIQAHjB2qrUKpPI7N5rkCS0CIxCScITShpBETrFYrfSWSZNaRyrMRgumpP7PZBBp1O9iM7dChUYKKSDqjQU+VQVjI9SXOHuQaHfs8FL6nnRSRhR5u8hWLv3+nLYPBsLP6BsANQagR09/wbK7OnlJTXpBpNWlHtDZXCTEdScQXikDs6AZSFx/gEVUllHoSCSIixGJRkocwhbCDOg35sOqIpOERycSy2f4mz/mA0ovQzF6B5Dv1Qf2yEuJZKPKZiQQ0GVR1mubSNS5yl7ktdRW82voGhrpdSUQiG+QefjqeQLJN5OD0p3fYqJ+2rXqqljrRdYzrllCZ05+Pqy856GWyWF+qKMx2IWrKS69tJyqHAw6EQK7EjhFKvYAvcgAOkUYMBpuSMjbS0JRyQsnToyD0IhKR8FLD4XBPiUTs9thg1wAPN1mAuq0e/tq9Cw7s3wvNzc2UDSZxklW7eUU0c9icF5Y++fbWadOijPSJritcd4RKy3o4sLEmb6lB3zZVWVfO12raKLtF7CgHYicRteIFQokraUwifQhpUGVRaqtTDPU6kFhEXRJpaSZ/MkcHSE+O/nPq2EEKnaZVcTA7R7x+0++w48/NpEPQRiSqGNXvruDojEqh2HPZvi0fnKZPdF3guiFUUsbkSGVDzdzWlob5rU0VHJQ0YkdXcFGEENURCDyRMzGsWZTgsRGV01dhJca7wWgycNisopGDo2HmtNHRQQFecCwvHzZs2Air16yFvKPZ5CEs4Cj3NTnLPT5x9/b7bO/WVSfpU/Rp9HlCRaeMjm+qK5+nbKiaZDEZnJFIzp5B4O4dBhIXX2BzhXY1dgmbp8+B2F0mkxkEPBaMzUysXvTAVBaTxfZobVfDzl274duvv4Q/fv8dtFoNiKSyFt/gRKWji/eifVu+2ESfoU+izxJqcOaMgNNFOS+2KesmdWhVIg6XD55+UeDsEQoiJw9golFMSGRXZ9cv8PbVWm1FsK8b+747sxSjh6fSOQD79h+EL77+Dn75aRW0KZtQImvk7l5rPRWxL/7151eldLE+BWJo9C2MvvOlUBZYX6g4feS75vqKWGJ7cL2CBkBI3Chw8YoEnkB8QxCpE9hB5PP4jq2qDsmOvcdArVZDZKgf8Hhc8Pb2gvHjboERo24hFiAb8k/mceurT8eqtW0LfYLiZYNGzCsrzNvWQp+qT6BPSajE4TP+U3HqwJ2tzTUyi9kA7r5RoAhMJCJfbnccXm9q7QqBL4nRaIK0hKDmN56fr+TyuSF0FoUjuSfgjbfehF9/+gGMZhso/COVCr+o77K3f7+QLnLN0SckVOq4h4YTqfRNRcGBqe3KeoGzux8EDRgNHgFxwOWLKBvp2vXSeg92zzwbisvrO7btOWIMDfSUubs607kAHh6uMHXyRBiYMhgqquvgRO5+QUtDebLCPyYzIm1SRXVRdhld9JrhmhJq7ooaoaG5eGnpsW1vN1QXhWJXPzAqHfwjhoLAQWYn0g2i2q4EPC5X2NqulR04nA+hAe7gSYj0TwQF+sP0aVPBzcMLDmfvh+qKIl9NS8X4oNjh4glLdhzI2fCuiS7a67hmhBo89sHMQ2tffreq9Ni9WpWS7+IRBOHJE8DJLYDi0I2u3i4FNotJjHU9ZOcWQFSoD/xTUiE4RJIlD0yEsbdNgPpGJRw5fJDf2lQ9pO7Y+gExg6c2VBYduibS6poQakD6jHvryo+urik7HsrjCyEoOh18w9Mpj3Zf9iH1NtgsFqg0HZBztMiQnhLVJBGLxHTWGbg4y2DihPHg5RsIR44cgerywhBSh3cGRGbU1Ffm5dLFeg29SqhJD37oCzbzG+Wndi9rritloq0UEpcFjm5BdgvpJpdK5wNKImW7VpdfWPbfcSOTfRlMppTOOgMWkwkJcbEwauQIKCmrhtzsnUxNe904V4V35aMrduXvWvNxr72lvUaorPve9zp1YP36mpJDY3TqVkZg1BDwi8wArsChXypdAlwOh1dZ05TY2trqkJoQwcYRgfPB1VUOEyZMAIuNA3t2/s7QqtXjKvNP3jpwxKLNJXlbVHSxHkWvECo2ZbiiLG/P5srC7BgcoY9IzAJX31jaOXnzGd1XDhtwuRx2flE129lJBBGh/nT6ueBxOTBy+FAIDAmHXbt2MqpLj3vqNNUjh4y487fi/ANquliPoccJFT5gRHDl6eObmuvKI53knhCWNB6kcr9+qXQVsJJ3r7i0ClITwsDRUUKnngfkRY2JioQhwzIh+/BRKDmV69baWnuLb1DS7831pUq6VI+gRwmVOmbeyzVluV8rG6s8Za7eEBJ/KwgdnMGKU2z7ccVAW6mlTQtanRaGpcVRfquLwcvTHW7JGgV5eXlw8vhROYPNvCc2fbqwuvjQdrpIt6PHCJWcdf8rBYc3P9dSX8b1CoiBoNhRwOGL+yVTF8Fhs6CyuhHCgxTgpXCjUy8MR0cp3HrLGCivqodD+3ZwzQb1kOhBU7nVxYd7hFQ9Qqikkfe+Ul2079mm2tPgFRgDAdGZwGRxb3rfUncApZLeYAK1WgMZgwdQM08vBZFICGPG3ArVtU2wd9dW0Kmb0yOSJ3Lryo52O6m6nVBpYxYsL8rd8lxTTQl4BUSDPyETMMhl+o3vbgP28mrrmyEuKgg83V3o1IsD3Q8jR2RCu8YAu//cBGAxpMcMmsqqKj68gy7SLeg2Qi3dYWMbmupfPHVow5K2xko7maKGk6fn9JOpm4Gmk95gBhGffSItKcqZSC0mnXVRkJ4iZA4fRnnWd2/fDE21JRFxgycdvP+r4zW7vlnWLeqj2wilKtwfUF1y7KfmulKKTKjmGBSZ+tVcTwBX5FRWNZQPSYnwJD2+yyIUgk1ssMzMTKiqbYQjh/aJrBbjnLLs9Subqk93S++vWwgVHJuiqCo7tbalodJD7hkAIXG3gI3B7idTDwJ9eHqjWeHj6cyMDAugUy8PXFR/I0dCUUkFHNq/A6wmY3rqsDs2lBXndNlPddnMvhBunfWhu06lXqdSNsbJ5F4QGDOSyOR+ydQbQKfwoaOFYKYXq14JHER8+OiDd2H48OHQ0lAVV1Swfx22JZ191egSoX48YeMWHV27sa6qOEHq7AGhieOAK5CQB+13DfQGOGwO5J48vUmn0zXSSVcEN1c5fPnlVxARkwTVZfkJ2JbYpnT2VaFLhHpsTNiUqqIDcbjq1j96JCFTv5+pN4FhE9Qa48jDx4rOnjB1BfD19YFPPv4QHKUSqCzYF4dtSmddFa6aUAOG3D5D1a782mjQMUJjM8BR5gFWS78HvLeBa/0aGppz6J9XhSGDBsJ7//mICAMTA9s0KXPWnXTWFeOqjPJhEx4dWl2a+xPpdnL9wlLBzXcApc/70fuwWm1WHl/QmjEo1g2HZq4WsVER0NKuh907fmeRnl+Uu7z5c6USrljdXPEdzF36m/D08W2LakuP8mRuPqAISqbHlPoJdS3AZrE4dQ1N0RpN1wK64Ormpc8/DYPSM6C+8lSIkZP6/dylh6kYEVeCK5ZQJpPxhcqSnLk4jBKROBZ4QlzW1E+mawUrqXsWwwpZGUkgFovo1KuDQMCHuAED4OdffgGtWhWu01XZ6ivyr8iTfkUSavAt9w6qKtp/n0GnhoCo4SCSuhO92+8euJbgcHjQ1KLeSIzqPXRSlxAXFwvPLXkRVMo6qCo8cN+wSQ8NorMuC5dNqKVLd7Bryk6+09pc6+7pFwHuPuH97oG+AKIpTBbwL6us9aRTuox598+BW8feBq3Nde5VRbnvDCVtT2ddEpet8qraG7Lqyo49SrqqrNA4nIqC/qYbXzrh0q4+tRr2HGBwIoY8aUCILNCvezjFZrMhKjoWflz9A7S0NLmJDdpD9RXHi+nsi+KyJNT42W97axqLX9JrWzlewckgELvdFP4mG6me9nbVYV2HoaZPm4nkxVZ30Sj/N2KjI+CxJ54BvUbJqSs98BJygM66KC5JqKVLbczCo1ueUDbXJDi7eYN3UDwVne3GBgNDGGojgz1/W/XxUyXPPDS5ReHqqDFbMLBm30RPdIzmPTAX4gemQ2NtWULh8a1PIBforAvikirPKGryqSo+9E2HuoWFK1WEEmKI3+CqDtuGxWSynl04RRETFZIQHuLnJncWHN66IweDmznRxfoMLBYrDEqKgIgQPzqleyDg80Aud4G1v6zBa8TpuZXflp/a305nnxeXZFxjWfYzrY3lXCc3P3B0DyHS6cZXdehXs9osm8QOojPmk9FoSeNy2P59UzozSG+PQ3/vXoy9NQuGDhsOzXWnuVWlec/QyRfERQk1cPiUiJbGmolYiV6BicCk5nHdBD4nQiOrDTI3/bF/e0Njc82pwtOq334/CGbyLuG0kb4GK9j0ErGwR9QxTsp79tlnQeQghabKoxMHDr8tgs46Ly6q8nhc/jNN9RUjnNx8wSt44E3BpU4wgMHKL6n1+WnD7u/W/5HNrmtSeePktL4GJosNGo129bInZ9exWaxgOrlb4e3jA/mFpXA4e5+IJ3I3Eo21lc46BxeUUINGzPRpbambZbGYQRGQAEwmm+qg3izAabVEGolIJ3oh4VZaX5RMCIyP7uIoHNNQ35hOJ3U7WEwGPDh/HoglUmipK541aOxMHzrrHJyXUFOn/siqqylYpGpvlsmI7SSV+97Ea+msRFr13RcJzRGxWOjI43HPCaTRnUhNjoMRuMihpVZWd7pgEXKEzjoL5yVUhXqPR3ubcoHNYqGl00VNrX5cQ2CP1MXZCRwcrngc94qAMxnmz38Q+DwutCqbF1Tq/zrvcpvzMsWoqXuutamC6+jiCVKZ+03Rs7segb1RvcGgGpkev0Qk6trA8OVg8KBUSEgeBG0NZezGU7tj6OSzcA6hsqa/EqNuq5tsNZvBwy8GmBz7zkv96HtAZyabyRSIxbypvWHhoV/qrpmz0QBgmizGZ4fO+opPZ53BOYSqq8l3b6wtlYvETiCW+fRLpz4MJBRRQRxvT4/zSouewKTxt4J/UBgoWxqHKU9vHkwnn8E5hNJrGl5QK+sAg4Hx+ESM9gunPguLxQY+nk7g4yWnU3oernJnyLplDOhUzWDUKl+kk8/gLEKNmf+xU0tdiQIXHbh6RRIuYXbvMspoMlM7DFhwCwuDiRgKZ3PebLaA0Uh6nCTdYDRRww6Xwj/PhefHhrDPMkU7BPfGw9kZnUoD92ZhU+nUL2qvvMuevdF7ILdrNBk7YiKD6iViBzqxdzD99tupnb2aa4oUyBk6mcJZXT9nmcv9VaXH7+ALHaipvWfquJeAe8qNGBwDfj5yC5vFMIzOSOC0tqnWtrZpQlikm2Eym80p8WGm+Cg/lsmo/3Xk0PhwPKapRUV6oue/WZzE769whlsyE3FEfm1qQli4r5fb3pKyGgZ5cSTkqB18HusLm82qYDI5LkyGLZ/HZb1PbXPGZPuwWdZPuWzGBrPFmkJO14eYRe7cZm195elZpRKJ+LJmAnQX3N3ksGnTRqiorHJ0FDnUVJcdz6az/pZQaGBVl56IN+hUgBF5Wd08NmTfFfNv/uJ3ar+6fwDJMW38MJg/e3zr0JSowwvvmwzTxqb9RiSRFec86zoMFfNnjTv0wN1jGQ/NuXXLow9MhdjIAIo0/wYlecgfSrRAP1dYeP9kWHBX1pZ7Z2TBnRPSoxgMm1yl0ZZ98Or8bVtXvTbnuYW3e5vNRlg8f7zv1h9emXPP7UMj+RwLfP7mQ7dtXfXqnOS4AC4l5f4BPL/9Gc4l85m8izhE8Zn+XQeXC+q5/D1cpY7Sv/fy6CXgLg9jxk0G3BW1vqYwftbSv43zM08zwG+AQ1XN0e90GiXTN2wQtWCzK707nOuMqglPQYxHa1u76pDZZG5isVjuaEy2t6uO6Q3GSvJbwWbhi2+/Vmtr+9qCgvId2/ceL2xqamlZuXZPFJPFCmOAjcFisWWV1fU+ZeVVP72zYv0xo6FDu33fiXqD0RqEzkdUZ0gu9Opr1JoycsYGgVDo0qJs/0PVrtrz4TdbiqNDvf7z1eqtsxtatHx9h77pifmTT3C53MltKi1n8/ZDMOGWNK6Xp5usrLKWf/BIAfh5ezK1egMcyi10qK1vpVQsPhv+qdWaQr1eX0y440qegZZeDDCRxtZqdWUqtbqA/HYi98/tXJGCdYL3SJ4FVCpVgVqjKWYymK7kcPaFqXc2UF3rOvTKWVMydAmxYT3rgLoAREIBrFq1ChhsbrSLk9e7hcd26TH9jISq1VTeoWyqsAklLvRWGFc/qo5beLk4CmHWtAzIHBwFUaHe1j2//V/O9x8/keflIQP8+/6Tp04c2vLR4RGDordrdbp8JosDRGvtEDuIBk6ZMDJg3cpXJE4yp1Eh/u7jSAUy8Jy4c5PEgQcDosODD275KFXh6Z4U4uc+CqxG0kBMGD8yCe4Ynw6hge7rPn1zYckdk4YVtijbToQGKPjuHq4J239+MykhNnKKwl3OdBDwyJ3aGHq9fQSgc6/pTpsMPdD4tbistu1EQUVti1IDLs4SmHN7JozJTICBsQHww6fPFOf88eHBwYmhBjyaHGPr0OvVA2MD4bO3HynP3/PlwUfuHadxdRFbtDq9hsW0wYSsJJg5ZZg5NNBj3fvLHyw8ufvLg9PGpRlZDKuaHG6/iUuA3KPNzVlcPmXs0B4Nb3gxhIWHQ0BQEDTXltpqqyvvoJP/llAiqdvjzXUlMbgTprNHCJEqV08ofEODvOWw5PFZkJwQAUNTo5nOTtIkF2en2KTYYBg5JB5CgnxjCAmShqfHOeUXnN5b16Bs//CV+RHTJgx35/O54crW9tRBA6N45FgoLq08WFffLH364am8ebMngJvcyb2ppT15YFyYfGhqDKOurhFKymphyaMzIHNIImSkxroFBXhFlpTWhoUHKf5c+sSsjPBgX6+qmoZkB0JYck2W3FkM23bnKOdMG3VcIORnYLylLTtyyL3FgY/CDU4VlsGxE0WwZPEsyaCB0e6HjuSB3miF1567B5IGhAG5N/BWuBPbjp2SmhDOy845+VdFdaPzS4/fuX3BPZPCXOVO/q2tqpTUpCiHjNQY1bH8kj1arT7k+UUzYMTQREbmoFg3Xy+PAWw2KyVtYDTPaNBvzD5eHMJhc87uhfwLKJ20ug7zI3Mn5EZHBPW6uusEBoctLa+Gv3bvZIqkLhplfelPmE7d/NQHP3RQNRZLcXt5iZN7l1RdJ+g3FhxEQti57+j6F9/6uklPVIefjye0tKp2P/TU/5XU1jeRUgzH0CCv6Z5uEtcOo0lWVlFzYN5jr+2fu2g5HMzJAzHpwQxLjZI7SQVcqcRB06E3/vrY8+8vun/hMs2mbfuAqCtIT41rIddqIoYzNd1CIBQ4/bx+Jzn++AGFh0tSbb2y9qMv1uyctWCZ+t0Pv6Duj5ARvNwcQU8HmjifqYPVgHYd9Z38YRnsIQqJuF+9bgcsev6DNc0trXpiFEN8lL8b+XMYnZkynmg31eKlH1SPn/UCbPxjL7i5OjsumjtZCjZLKUpaYl8xyAtUNevhV/8qKC6vw/MHBfhM4uBk7kv0qtF28vdy4QweGDOOTrpmSExMIv8S86XxtBQ5hGkUoZqq8mJJPWVxeQIQO/ugzYPJXQYapkTSwJffbxyXfSRf3rkYceWPW4fsz8kPqqqm6hL4PDYUlTcHv/r+D8zTpVXFX33wfMkrzz+IlUzncwOq6tosL7z1bduB7GN1K/7v6cgP3njclBgbSuU7O4kbiR1SS65I/V67YUfb8vd+sB0+XpHywRe/Bf1vzcbaWbffcuqTN5/Qz5oxkXo+nIriIBKA1WyXxJ1uhEsBy+EmiZu250D20cKpdfWNlEFKeqBB8TEhakIKYsMxO6aOH9myaN408PWyBzRxcRIPlkpEAUQlUr9XrtkSs+9wgaOTo/hT/M3lsi9pZmCzmEzGtsljB1ndXWV06rVDWnICeCq8wGSxZiGHMI0iVMWJPSZNeyO15SpudNhdhELgubh0j7HTPsHGxBB9nYPOJpMFAryc4f3l82FERsrM0or6mX9lnyLdUvsm4Sh53OWSgq/ff9KYMSRpvlqlziT5hvziCiqfnJdYQDbSraN+okG8g7zsFjbLBgtm3wJPPnz3EDaHNz+/pEZ+9GTpPkIKHZbDx+y8h857uxDw1FgeeYdbkDHIfyj2O4nI53LqAv28D+N3Yi+5iQXs2BA/F7wX2Jd9DMora3MtZkstvmQIfGYBn89g4e7aBGioY6/vYjAR8g8ZGLZ72m0ZfWKDa1c3d4iKHgAqZT1UFOyhusDUEwjkwUsMeh3whTJgsDCaSzcSioh4O6nYwObgnsA26OjQUw3R2RgoxocNQv+TAiqJ1Fr47Pvw+oerS4itQIk00pMyEptFqvCQBxDbrn76vNf+s/z91cKmZvv0ZnImPO2Z6VrkvBw8p7urFEYNQ7EMQFQePLZ0hXLbzoNEh9nsDCeXN9PTctCovywgCcl9o98LCdaJDoPJ8+jJ4gz8TshV9szL/90+Z9F78Pn/NkFBURnkHj9VoDeamlAlI+hHPwtI0gvBZDLbHB04p+bPmXgbG9/6PgAuac+IyGiwmPTAdwpegmlULXZomrzRCHd0drvoQ10JkCzYVcb93zq3ksApxJiONgiiM4ItbkdvMppa8buLsyNMGZcOn725UJ02MLazlYmJZGnGL+QNl8y/+9ZZyxbfIRk3Ko3KFIl4DBZp5U7nJuUHJ9/Rb4RvNSI5PhKlleG15x/wIGfhUA1KCIE2GKJT23RKLDabNDxFHPtvvG88hsliUBK2k0yd+UIhsRX3HNmo0+lKWGy2/9In7xl+34zRsOype+CeuyaYPdw9x5jN1lgLbbOhuYRvAZuoOgSXXO9C46ZYzmK12JY/Pbst0N+LTu0bSExKwV3cQa9u8sXfzMwpz0d3qBtdsNvenStaDAYj1DW2QLtK1aDRdGQTQQUNTS3QQNIMRiN546wVpJKOtxAbi1Q0rNm0b31TS+uffB7fev/M8SZXF+mA4yeLDrQo2zEgBH/PwZPJG3//i5zXwB+XNThu1ND40t37cvJalCpCRqNVJORYibEPjU1K0Bv0Zg4ha1NrB7F1srcpla3WwSmxpjl33OLxy8Y9QcQQhrZ2DSVlyD1ZW5Rt6BOi7hu/Y57NZtlD/mlvaW2DenLPKrWWkqT1DS1QRzoTlIoi/+HzKMl1LRbzn7WNbanPvPrVmoqq2tK0pEjLgnsnGQU8jm3Nuu3aNz/+ZT8hOrSp1NDUrLSQ+tlBXihGbW29VdlG0lqU5H7OdXIicfWkLmdOzmAmxUVcs17dhRAaEgg8Hh/aGksplccYPvmZBbl//fChtr0J4ofPIW8sj3ojugI8HN10jhIHrHitslWtJjaTu1QspN5olUaH0kMlcRAaBAKeXKfTk4rWWonxXe/rJW+Wuzj+kHu8+GVi7NW4yKQ+RkLA1naikvkc8FW4fk9U396DR04u0OmNrq7OTi6k99jWrtZZZU5iGW4J1tquqSSN702kCoNoywqFh5NbdFjAM8TmeqShqd3PSSqibLjWNo2RxWa1k/uQo11EzgFiEZ8KGkFIVUPUjIuTowMPpVO7Sks5M52kDlTvtU2lo+pJ7EDK83mEiKpKs9XmQ4iilopFVn9v162ebk67ThRVPtnYrPK12Yi0I5aeVCJEyWxTtmmqSA/SXcjnqiQSBxedrgM0urPXGeD5jSYTjB+VCIvnTycNh76zvoW29naIS0iGxuY2fWLGrFmM5Izb5+Yd/n0FrmoIGziJFKF1QReBZ7ASQxcbA+0TSmzThi9KBiQWdqGxcVA9oXrEBjOb7N51VCtYBrvtlKoh3/EcKCWwHN2bsufTx6PUwAvbVan9GfD6eIzdO82k8vCa9nLknKSM/T7t16DuiUhp9GSj9/3ve0Z1TRvv5LPT843l8b46r4nXwzSMe4n3SV2TSB48FmHpvDZ5PgQea6WeEYdh6EIEJJlIcgOMHBwFSxbPIS9T3yMTAusj69axsGv3XxCTnDWfWVV6xGjUa0EkkVGVRj1tNwCrBivTbrzaz2lvULsdhWlYyVSZzt+kDEoO7ELbK9feIPb7spMD87F3dVY+fTw2Mv7+5zNQ6SQNj0HpRd3XmXL/vE/7bzyvvdy/75n6af9Nl0Vgefu57OU7n6vzPqlz0ccizlyblMM/+/Xx5fm7EJ6DqG24bUQCPLvo7j5LJgQ+S3hkFDWu11SRZ2XyBE7xlP+DicbpP568H9cE+MabiJqbMT4dFi+4g9pWo6/DzdW+54xK1WZgsvlOD+OKFpEUOz/9hLpmIHVvJXYWw2bZ/9ITM08tmnc7+qnozL4NP1+qgwdiF//FTIMOxxfRYCQff2uKfvQa0B3BwpkLtRGBrns/fH1B0qiMgSGo3q8XeCk8gMPlUjMPmDZzBzEQ2YCT6s54BvvRK8DaJj1Uk9HYcfi+6SNkH772SNiAqFB0TJ3rP+jDQLXM5wvA0qEEplbdSu1GzuESXY2GYj96BTgvymI2QVpCCGPtVy/wFtw3hc/l8c7eS/86gczZDcQSR9C0NwHTYur0ffSTqcfBsM+DN5mMEBPmBcRWgndeepDt7iqPpktclxCh7470RE2ES1R/mMHmAYMjIgLK7nPpR/fA7h6xj1V26A02g163PzkuCJYsmg7vv/IwjBiaRLkMrnegyuPRrg2Gg8TRZmVwIW7oXXbDvB9XDzSkCYOQROjA7NDr64U8lsDL002aGh9smzF59CmZk0MENU54A8FA1HdSUiIUl5RSjiebUOpGCHVnP6GuEDh33WK1UF5xnFVhMhs1bCZLwBfwaiJDFBUpCZGOCdEBjn4+Xt4ikX1A/EYEjgwMzciEv3bvsBNK5uYP4ckTb1pC4aAsEqNzSIbq7dr/p4BDI1TeP8DmcHFQeoOIz5QpPOVpLs4yiAr336qQixPCQwMlAb6eBiKxxHTxGxpIqFG3jIU/f99kJ5TUxRui0qbeFISiSEJ0EvIDB14Ruo6OfVIHfrBYJJTjADSPz6cmBbJxiIQY0k4S4VovN8lwYitIsbyDAx8kYgnEhAcec5VLRUaTOQhXgfRUWMK+DiTUyKwxsP2PzXZCSZwVEJt+B/l2YxrlOPCKswlwvhFyRCgUWN1dpb+GBnhMQskyaeyQb9UqVbrNxvQXCrjUqD7OOMAJZFhZ1ED0DWA89xTOklBcHt8mlikgLGn8DSWhqN6VxWzDh7VZLfvCgzxjQoN8xfFR/hAU4A1B/t4qwjQJXbwfXQD2YtGG2vfXLmA4yuQ2gxkgftjM655Qnd109PVw2Azw9XI9kDUsXpKWHC1SuDm78/vysP11DL3BRPXySk6XAUPq5GIzWRm02+A6ZhRRax26jjaBgFOYOShaODw9ITo2MpDYOr0bSOJmhEanh+TkgVBeUY2EkttwRmTc0OnA5uJWZdeXHYWT2IhEMgu47F1Tx6SZx986OMLHywPnU3Rp79x+XD4ampSQlpZCTYdmiiTOpFtMDFbz2YEgrgegQ81ms5jvmjjslzWfPxf88NypowmZMBJJP5l6EVqtHkcCwAEnabLYOAbTAUaD1u7pvQ6AhjZO3I8K9oDXn5nNXnj/pGluri4XDHXcj56FsqUBNKp2YHMEwGQKnGjnTN8nExrdZgtO9bXCXZOG4sAqLkOn0vtx7YCLWfX6DmDypMC0mQ15+MZrNeo+3TB4bxptR6uHXHx62RMzYeH9U6it4ftx7VFdUwsmYn6IHCTAVDWWvYMrPIyGDjq7bwJVXHpKxPf/+/Ap27BBCXRqP/oCKioryRtvA6tJ8wFTInHk4Zp6m6m9T3rKURtj1JahyaHw4uKZ8wRCYZA9px99BeUVVVRDaZTVR5hy32gmly8CraqFGLtIqL6j9tBJaSSSacLoRHjh8Tmo4vrHP/oYkDMlxYXA4YvBIyCBzxQ5+StZHL5e1dZMzSTsO2YUhhY0w9jMOFg8/w4qzlQ/+h7Uag2Ul5UDhyfQI5eYu39980cum5mPAUstBg0pcu0ZZTfAta1p8cHrHibGd+dswH70PRSXVkFDfQ3wuKx85BK1BFYs8+BYCKF0qnrSmFTSNQVGTAny89j/9rL5If09ub6NwqLTYDDoQerkRs3dodgjELlUIJHaWpvPTCq7VsCps0IeExbPm3wrk8kKp5OvGPgcjU3NcLq0/Exkle6GVqeDqiryhjY00vbnxdHc0gZl5RXQ0mK3V5uamqC0rIJIYx313DW19cTAraEGt68XHD58gFq9wxO7UdHfKELpVZXLeXwhGHRtpKOH8YuundrD5UXTx6dDckIknXJ1wAAYcx98DJJT0uDHn9fSqd2LX9f/DkOGDIE5994Pau2l3S6vvfEWpKYOgudfeBHa1R1w/wPzITVtMKzb+Ac1DpY5aizEJaZAzpFj9BF9Gx16I+QeyQE2VwBGVd1yTKMI5RuWznGQuoKqpQaMeg1lw1wL4JuZEOULt08cQadcPXAXSr2mCVqa6qC9HW3D7geGJSovL6ekFAa4uBTaWuooe6OuDk0LBjmuGhrrq6G9TQUOQj4Mz0iHieNvBWfnax8/83LQ3NwERQUnQOLiDb5xt1EqjwqfJveOPsbK+WOL0ajP6lA1AF8opbrsvQlsEA6LAbNvzwKxQ9f3fsNZCB0GuxrqjKyCqmXVj2vh8ME9VBggXO069rbxMGrEcKqBcYBz/cbfYef2P8Bk0AJf5Ahpg4fA5PFjqIgwOLf8hzVrYfeObeDh6QEmm/0+MfQQBrlY+9sWYlMUw7ChgyElKY5St7+s2wTOMhnMuft2an9gROfsTzyuEwKBEFJSB1MOZmcnCTlPCazbsBWCggJByOfCurVryP2KYOq0aZCWOpA6BsN3r123GXb+uZn00PUQEBgKd9xxJ/j5Kqiwkyu/X0PVa2J8DKxa/RO0tzbCkGGZcPvUyVR0mK5if3YO1NXWgpsiaKvc5kaJVeqsaz5+SBM8YHR7Y0MlYPBWJw97dN3eBG4YNHxQFCTFX7XZdBZwbpdIYJ/jjWvf1BotzLlvHvy8+n/g5OIBAQF+cOTwIfjyyy/g2+/WwIRxWfDwoifhixX/AQexGIJDoyA3Jxs+/M978MHHn8FD8++Fz7/6jvrEVS4urp5nbB0kLDbuRx99BH/+vgFeeOlNilA5OUfgyccWgIfCD+6+C+fsn1/yY6yo5hYlPPTQw6BurYPI/QehsqoOnlr8EAgdpCAQCkGn1UCHVg3rfvsVdu7aDQpC6KeeexH+7+03QSyRgFgshdqqL2HlDz/D+rU/gkzmCM89/yy0NNSAr68ftLS1g7pNCV9/+z/gC8QwZeKt9NWvHjt37cMPm1AkKVuz5iFKDZzp0jk6e+7icLnmprpSYmThauLeU3soTfAtvHNSZrctfMRz6uhdEhCtyhaMbALjJ02D7IP74a/du2DqHbNBRwzrjVu2EQNbC1pNO4wZN4kKnnVw/x54/KnnyZFW2LxpI8ZWJ4T5gCLTXbPmwskTeTCdSIN/onORQqfk6ZSMuDfKP2GvWfv6vU5YyXcq3ieDRR2PQdRwPxyz0QCvv/E2bNywkfSkHKGsrBzy8wvgz+27CZneAG+FB+zdsxtKik6RZ5sOp45nw3sffE7OwaFIhhJqdNYtcPDAAUgfkkEkbwds3/EnfdWrB9qMe3f/gfE19QaL4VU6+W9CeXr5/ODi5sfQqVsAwyNeKsRxdwIN8cHJ4RARFkCndB2owngce8Nij8rHxwfefvsdSExMhmeeeQ4Gkcrd/sdGKr+tpR4kRCq98/ZbkDkyC5a9/CYMJOrnx9XfUflmoxaKiAqqrCgj7c2GCROngKtcBolJyVR+l+0DcjjafJ3ANX4sNhfnwlNxwCfcNoaouRTw8Q0mmRbQqttg0+Yt5MFMoO3QwRuvvwILHpwLVRWnqeMPH9pLVF4HWExGokoFMHvW3RAeGgwDEuz3q9V0vddbcOoUlJWWgItnIDcydcqZWI5/Syg/Pz2X77ASGd3eXEEahM7oYeD1BHw2ZGUkUSToNpBGQimFwOhw5ZW1MGHSZFjy7GKoqqmBO26fCjEDEql8XC7V1q6GadNnwmML50JxYQHMIPnpg+0716Ok0WlawUSkBVYZh22vtn+7Cjp51fkyopS5LJBi1GIKcgI2l09sLA6RJFQodZA4ySjJZ7aYz0hvrCaDwd6GbK4IdCYOqPVMCI9KgNn3LSR24UT74lNyYrz3TonZobUTqTvqeROR6mqViqhjyUrPQL8zDD1DqG+WzdG7K0KP8IQSaK4rIezuHV+I0WiyBvq6/hEb2f1jvp2EEpK3dNsfv8PRw/tB7uYBa39eA48/9gixQxRUPi6b2nfgEOzdtZU0oAus+n4lPPH4YxAQbLfn0ID39PKjIozYLEYoLcmn0tGf1AlsOFwYgVC32dOLi0upz3/DflcYF4r6QgG/Y0Nj8BIcteDx7XPh9UQVI1MxUD4Vn5MAF6YGBxNpRSCXy+GLzz6ENd9/AffeMws83Z0hMjyMVp/2CyBRETxiO3UHMMLexg0/U+N3yBnkDp31N6EQziGp/xOJpOU4UKzXNJP76R575uJgMNOTIsK7P/SffXs1BFaAkwwj5TBIF70VPvhoBTz17BJYvWrlmXwJMWzRftEQdfL5F1/CkmWvwWcrqF0zqHx/P29IH2Z3Z7z1znvw0KInYMVH/0f9xjFH3H7egyboqh++gxl3zoB3332X+m0h0sX+aY9Dbv+0B3ZFoKRDGwrPg35ApIFeZ3/pcXwVgbEsOyUinm/ibVng4xcIJ48dgpmz7yMG+nKYPn06vPryUsg/VUAtVDXoO+ySiiaUTtNGfXbex9Vif/ZROH4sj9SZUzlyhk6mcBahNn7yYKuzR1CNldxwQ00RndpzoDZhZNh2ZAzu/vlNWIVoNwUER5JemxSyRo+EmXdjAFQBvP3Gy7Br5054dPGT4O3rDyIHB0iIi4WHH30GJKRXteKTD+HHH1fD/ffeA1Ex8SCUyCkb55WXXiCkGgWtLY3wE+ktTpxM1GZ8GvgHBFPS6YEH5sGAxEGUBxx7QLeNvw1i4hIhOCyavJxM8PDyB4WXL7kvP0p4BAWHgcLbD1ycnQghWRAbHQFhkQkgEDmQnqg76WlGQ1h45BlV5+3lTc4VRalAf39/+OqrryBt0BDYTnqW7771ClHdAC8ufwMWE7WN27XFxw8AXz9/u7TC4/1CwDcghLp+V7Bq9WqKrC6KkBrkDJ1M4R9C147owdNGlObt/AP3oIsdciewOd2798s/gQHv/b2cbCveXmx1cBB1uzjUaLXE1jBTmwRhTwt9RXn5RRiTAMJCA0BMiNRGutPYYLjrFeIEydeQHkw4yZdKxESttVI2COajWkNb61RBCWWUBwb4Ur/ZxKayz4ZgYFB7KCmtpLZR9fdVkHwVyWdT+egbwnGvzpXJGJscVzRTq5S5HMoBi/YeqQtKsmhJPq5aFpJjsaFwqi2Gx/7nsncsU3K6gjq3QuGOW65R6WiTqTUa6kXAXR7w3vF4vB6f9KjRWL8aNDa1QEpaOjQ0NkFgzPCReX/9uI3OonAOoXCr2NwNz65XtzaMiBp4K8g8IwAlVveDgZWgnTp2cOnjC6ZF4wP3o+/j0y/+B/PvmwkKv4htQUOfGLfrm7/tJ8Q5rYgFAiIGlaKIrik9SnqmHaTtz+Fd98BmYcRH+ZFOUT+ZrgfgSMJ3K7+mvssVEaX/JhPivC0pdQlY7uzub2xrroV2ZT3Vq+hu4IJSEdEDMpljFJ3Ujz6OXbv2wOEDf+Em50apawA1GPxvnJdQrnck1kkcZR8xiG1RU5pDjdx3N9Aq43FYua6usjNOsX70XaDL4pv/rQY96Tk7yX0+Qo7QWWfhvIRaM22axd0j5D2J1EWpbKgATWt1t0sptPNlTqIN7nJZz0wF6Ee3Yv/BXNi4/meQOrkqfUNHvYccobPOwgWNl73bVlY6OXt8gz2U+orjlO+Dca4Nf9XAXoyzVLSE2E/XZSjlmwkW0mP8+JNPQa1WgbNc8c22NU9X2nPOxUWtYRdFwH9FYlljXUU+qJU13Tq+h64I7M7/c9OcvgacAYEbbdfWX96MzBsVO3buhnVrfwSpzLPRM3Tof+nk8+KiDMne/lO+s6tiLfbCqk8fBtz26zyehqsGbhvbV4F+nOycPNi9N5v8HYK8k4V0zs0F9Fu9+ebroNOowEXutvav396xjztdAJcUOa7+A19zcvUztjaUQ1t9UbfZUqg+HRzQudY3JRSu1a+tq6ckKfZIUUp1DpXcTNiwcTPs2rEdnNz8jcgFOvmCuCShRiV9VCV3D1jBYLKhtuwo2Kw4ttR31VR3gcflgpNUTL2her2Jmt5i3xfv5gFuXfvKa29Rq5DcFIErkAt01gVxyRpatoxhDYif8I7CP0qtbKyGqpIcyo3fVaDboDuN/O4Gbqg0MGkAxEaFQcKASEiMt4/H3Uz4dMVncOTQX+Dq6Z8TGpP1FnKBzrogLkt/Feduag+OHSpqbapMbWuqZLl4+FFTF6i+/1UC/Rp+3i4wNK3vhuPB8T8ck3NzdaF25ryZcOz4SZj/wL1gYwlM/hHDH9i17u0cOuuiuOxX7vCOVc+7K8KO4CSzyqJsajZgV4iAtgnO8emjXLqpodfr4emnn4bWtnZQ+IUfkWbc8zuddUlckQxXBEQvdnLxrK+vLABl7UlChqt/a1FttrapSonuu/5iMd7gWPH5V7B18waQuSiavUPiFu9alnHZvZErYkRlSW5VyIBRju3K2iHkDxxdvIArcLgq1UfNhWIynpk2flgK+dkfqreP4Nix43D//fdjqGijk1Q24vjBLQforMvCFVuZKSOfeU3uFf4LzigsPbkTrKQrfTWqDw/p0JvGNja39pOpj0DZ2g4LHl4ETY314Bkw4Lfq6uJsOuuyccWE+mxZoo5nOTDD1TO4SNlQCbWlh+zsuNIem82K8a3HVlXXdX1VZz+6DLRpl738OuzdswPcfcKLmIb6mXTWFeGq+sElJWBw9094SeIoN5Wd2gfKmvwrdiWgVNN3dJiUyvZGOqkf1xCf/vcb+OSDtwHb1Dt44EsVFRXnzHW6HFy1Vd1QeSJP7uZ92mDQT2quK2FInD1B4OBEeZUvByjUTCarOiTQ5+iAqMCAvuo6uBmw98AhuGf23WC2WG0yF/e7C3L//J7OumJclYTqxLsbC37yDknOxdHo0hM7Qa9pu+yhGbTjWSyW44GcE5kYQ7Mf1wYVFZXwwLwFoFKrwS98cC62KZ11VegSoaZFMYwhAyaO8fQNy9G0NaIDFMxGHZE+l3danGh/srBsu1aro2IL9aN3gQsN7rlnDrUUS+EXkRObNmMMtimdfVXosvu3+NgmTWLahI3t7Q0ZysZqD6ulA2SufkSn4akv5U6wYU/P281ZxIuOCO7fTqMXodHqYe68h2DThnXg7OadGxmTcdvG75ecdxbmlaDLhEKUFeeo/aNT/mQx2AvrKk6BxaSlSGV3fF6CVDaGjctmrR82KDaiuwJl9OPi0Or08OBDC2HVd1+Du3cIyH2Ch2Tv+LFbtESXVN4/MfW1reV+0cOWO8q9obo0D0rz/gSb1UQk1cUvwWazWEdOnJ5yqqicTulHTwJDED3y6GOw8uvPwd0nDAKiM5dj29HZXUa3iYRd3yyzVhfn7IjPmMnWqBqHNFYXgdWkAydK/V2YVNi703UYQcjnQFpS/wKYngSquYcfeRS+/PwT0i4+EBKX9fK+TR+/gG1HF+kyul3HVBUf2hGdNoULVkN6TdlJsJp1RP35X1L91dQ1QXpyJDhKuyegQz/Ohq7DAA8+vAi+/uJT8PSNAL/Ioa8e3LICA2B1K3rEaKktzd0ekTKBq21vSm+sLiY2lQ4kMk9gsnmEU+eSCp2iGp2BChQxCKVUv0+qW9HU3EIZ4D+s/JJSc35RQ149uPXz5+jsbkWPWcE1JUe2x2XM4Bg72hOIoU7IVU+pvwvFSmAStVhWWQfJcaHg4uxIp/ajq6iorIK7Z94FG9b/CnKvIG1gzIi39m/6tNslUyd6jFCI6uLD230C4tcAwzyitalGrm6tBaHUjQ4Ke7ba7rSlMJbkkNTYKx7K6ce5OJCdA3fNnAP79+0BFw+fU3LXwGG5e1Z3yXF5KfQooRDN9aXKjKx7fu3Q60Y215W6NdcWgshBDAKJ/JzhZHQbFJbWgMJdBiGB/Rt0Xj1s8N2qn+Duu+6EstOF4OkflZeYPHb0vu3f93hXuscJhSjOP6DOvGv5emOHNrND3eheU3Yc2Cw2iKTu9hDLtApE0wnD+BUWlcPA+DCQOfZvy3Gl0On08MKy1+HJxQvBaDJZAyKH5oQnzrht8+qlNXSRHkWvEApRkL1elTpm8WabRSPo0LYmNFQVMHBvGYmTG/D4EkIkO6lYRNWptSaoqW/YN2pYgoDBYPZvQ3WZOHkyH+65fx588+WnIBTLbC5uHvfNeumrRV+8cNtZQcF6Er1GKAQudmiuPb0hYuDEalV7vZ9aWevW3lQJbJ4DCEWOVIRdlFYYwKugpErPYth2xkYGxd5sy5euFBjA9b9frYR58xdA7uH94B0Ub/EKSp5bdGznl7vWfNy1+IdXiF4lVCfqK/Nyw4cMWsmximLVamVIfflxygkqEEmAKyDSymoDPo/nnHO8OBaj4Q5MiCBH9bsSzocT+QWw4KGF8M6br+G4KCgC4zf6hiYtyN725c90kV7FNSEUoqG01DT9jdxfdXUnwNihimmsPc1vri22hyd0dLVvY0E4lFdQDnwOA2KoKMH9pOpER4cBPv3sC5h73xw4fCgbHJ3d2wIi09+588FtC1e+O7bnA6ReAH2ihVLHPTS8tvDAi/WVp9INei3IPQPBMzAJJM4KogIZgHv5zZgwGB6YPZGKV3kzA314v2/bAa+89ibs2fE7NanR1TNwj2do8ov713+4nS7WD4RPUMxYiaO8kM3h2UiPz+bhF2VLzJxtGzLhCVvKrQttK7755SuzydRCKvWmxOEjx20z5zxg43LYpDPMsikColsGjrz3P3T19QlcM5V3PrQrG4pGTHx6q81qspG/gc11pYyGihNEQulALJXDwWMVwsLTlfVBfh6eMicpfdSNj8O5J2DpS6/Ak088DocO7AGJi4/NJyjug5iESfO2//rmWXHC+3EBDM6cEeDhHfotMdQxwp2Nw+XbfEISbRGp02yT5rxgW791r81isdDv7o0HM3m0/QeybffNe8Tm6CRHn4rNQSLTBITFfzs4c073bYpzsyE6ZXS8u2/oZ1y+sJnFYtuYTKZN6upvi0gaY3vh1Y9tpRV1dBPcGFC2qmzrfttou238BJtIJKKIJHGSN3v6hn+GdWGvlX50GUkZkyP9w+Lfl8k9jUgqBvnjCiS2mKRM23uffGdraLx+TSur1Urso2O2115/yxYTn0bZR+SRbY5yX2NgRMr7g0ZP79p+uf24MNKy7g8MjR/5rUAo3ikSO1IVT0xBW0Rsku2tdz+wHc87QdRF31eFeI94rx989Klt1Ogsm0TqRD0LXyi2iSSynQMGTf42LevhQOqhryNct46dH3+0cZe9OWq03mB+SdNWO6C5vgIsJj3IZM4QnzgQMjNHQHJKCoSFBIKrqxtca2c7RuZubGyAUwVFsHv3X7Bv3x7IOZQNSmULsNh8EDvKql29wps5bM4LS598e+u0aVFdWn1yrXBDeAqHTnp6Zn3pASetRpVp6FCNaKqrEOLmhAg//wCIjomDpKQEiB2QAGGhwdQumLi/Sk8C916pqWuA/PxCOH4sBw4dPkI+j0B5Gb3lGZMDcg9fHVHb2yQS5z+DU2//6beP7qu1Z16/uKFczztsNvY7MxY71jU0PdBaczK0ob46kMPlpamU9WC1mIDN5YGQzwf/gAAIixxA7dsbFBQEnp5e4CyTgNTRmdrkB6chI+Fw9gOH3rwQgXO2cG9hjAiMnmrcOAg3xm5vawFiTENNTTWUlJRATW0dFJw8CqWlp6ntLHCbVwRGq5E6K2xspuUHR4/wfA83+YrF37/TlsFg3DDBO28oQv0bb31rFW1YMze6vCiXz+FLlxt1SlFtZSGbzXWIxl3PLcbO5fs24AsEIBRJKCLhbk+4CzqPLwSpVHZmJgQuYFW3KwmZtNRefLgTFEoinVaFcRqwBFWOxeUDTygF0kvTCoSiIoGDq7a5tmhJWNxIvYN7sHHr108doQregLihCXU+EHuYkT7pqdnqhpPs5trTwBXKbmFyRBMN6iYixfSEMC1UkH+sGtzy3mxEopwNgYMjJa1YLDaIpc7AZBECieVEy2rXEtJudnELBJlPAnCZrIKtq5fuoQ+7CQDw/1XCpkk/UJN+AAAAAElFTkSuQmCC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AutoShape 4" descr="data:image/png;base64,%20iVBORw0KGgoAAAANSUhEUgAAAJQAAACVCAYAAAC+YNNxAAAAAXNSR0IArs4c6QAAAARnQU1BAACxjwv8YQUAAAAJcEhZcwAADsMAAA7DAcdvqGQAADzoSURBVHhe7V0HYFTF1j7bW3Y32WTTNr33kEYKBAihRAHpiCgCFgRRRLErImJvvz4r+qw8FURFpCtSpQVCgEBII72XTbIt2/efc/cGRTopBMinYXdn5raZ755z5szMGQbcZBh9+7J0o9UYpqw8Co3VBcDgim8RSt0mGjRNAFYDqNtbwGY1AzAYYNR3QIdOQx9ph0DoAFy+AMBmAwaTBQ4SF2CweMBzcAGLUbfWqGve7OIZCGK3SPOeX974msFg2OhDbwrc0IRa/G2d6MD3S6ILcv/gyz1Dlivri0VMNidEp+sQmfRqMBq0YDET8hAwWUzCISZweALqk8HkkU8GsDlcYBLiMJgMqqzJaKDK2wj5kFRmk4GkG8lvGyBzsDyeg8UWgEmvyvPwCTHzRXJtU23RkrC4kfqUGcvz3rnbQ0ud5AbEDUWoHTYb+8VxDziqNNoH2utOhdbXVwfyBYK0tqZqsFosFClYLC44SGXA5QpAKJYBWyADB7EjIQAHjB2qrUKpPI7N5rkCS0CIxCScITShpBETrFYrfSWSZNaRyrMRgumpP7PZBBp1O9iM7dChUYKKSDqjQU+VQVjI9SXOHuQaHfs8FL6nnRSRhR5u8hWLv3+nLYPBsLP6BsANQagR09/wbK7OnlJTXpBpNWlHtDZXCTEdScQXikDs6AZSFx/gEVUllHoSCSIixGJRkocwhbCDOg35sOqIpOERycSy2f4mz/mA0ovQzF6B5Dv1Qf2yEuJZKPKZiQQ0GVR1mubSNS5yl7ktdRW82voGhrpdSUQiG+QefjqeQLJN5OD0p3fYqJ+2rXqqljrRdYzrllCZ05+Pqy856GWyWF+qKMx2IWrKS69tJyqHAw6EQK7EjhFKvYAvcgAOkUYMBpuSMjbS0JRyQsnToyD0IhKR8FLD4XBPiUTs9thg1wAPN1mAuq0e/tq9Cw7s3wvNzc2UDSZxklW7eUU0c9icF5Y++fbWadOijPSJritcd4RKy3o4sLEmb6lB3zZVWVfO12raKLtF7CgHYicRteIFQokraUwifQhpUGVRaqtTDPU6kFhEXRJpaSZ/MkcHSE+O/nPq2EEKnaZVcTA7R7x+0++w48/NpEPQRiSqGNXvruDojEqh2HPZvi0fnKZPdF3guiFUUsbkSGVDzdzWlob5rU0VHJQ0YkdXcFGEENURCDyRMzGsWZTgsRGV01dhJca7wWgycNisopGDo2HmtNHRQQFecCwvHzZs2Air16yFvKPZ5CEs4Cj3NTnLPT5x9/b7bO/WVSfpU/Rp9HlCRaeMjm+qK5+nbKiaZDEZnJFIzp5B4O4dBhIXX2BzhXY1dgmbp8+B2F0mkxkEPBaMzUysXvTAVBaTxfZobVfDzl274duvv4Q/fv8dtFoNiKSyFt/gRKWji/eifVu+2ESfoU+izxJqcOaMgNNFOS+2KesmdWhVIg6XD55+UeDsEQoiJw9golFMSGRXZ9cv8PbVWm1FsK8b+747sxSjh6fSOQD79h+EL77+Dn75aRW0KZtQImvk7l5rPRWxL/7151eldLE+BWJo9C2MvvOlUBZYX6g4feS75vqKWGJ7cL2CBkBI3Chw8YoEnkB8QxCpE9hB5PP4jq2qDsmOvcdArVZDZKgf8Hhc8Pb2gvHjboERo24hFiAb8k/mceurT8eqtW0LfYLiZYNGzCsrzNvWQp+qT6BPSajE4TP+U3HqwJ2tzTUyi9kA7r5RoAhMJCJfbnccXm9q7QqBL4nRaIK0hKDmN56fr+TyuSF0FoUjuSfgjbfehF9/+gGMZhso/COVCr+o77K3f7+QLnLN0SckVOq4h4YTqfRNRcGBqe3KeoGzux8EDRgNHgFxwOWLKBvp2vXSeg92zzwbisvrO7btOWIMDfSUubs607kAHh6uMHXyRBiYMhgqquvgRO5+QUtDebLCPyYzIm1SRXVRdhld9JrhmhJq7ooaoaG5eGnpsW1vN1QXhWJXPzAqHfwjhoLAQWYn0g2i2q4EPC5X2NqulR04nA+hAe7gSYj0TwQF+sP0aVPBzcMLDmfvh+qKIl9NS8X4oNjh4glLdhzI2fCuiS7a67hmhBo89sHMQ2tffreq9Ni9WpWS7+IRBOHJE8DJLYDi0I2u3i4FNotJjHU9ZOcWQFSoD/xTUiE4RJIlD0yEsbdNgPpGJRw5fJDf2lQ9pO7Y+gExg6c2VBYduibS6poQakD6jHvryo+urik7HsrjCyEoOh18w9Mpj3Zf9iH1NtgsFqg0HZBztMiQnhLVJBGLxHTWGbg4y2DihPHg5RsIR44cgerywhBSh3cGRGbU1Ffm5dLFeg29SqhJD37oCzbzG+Wndi9rritloq0UEpcFjm5BdgvpJpdK5wNKImW7VpdfWPbfcSOTfRlMppTOOgMWkwkJcbEwauQIKCmrhtzsnUxNe904V4V35aMrduXvWvNxr72lvUaorPve9zp1YP36mpJDY3TqVkZg1BDwi8wArsChXypdAlwOh1dZ05TY2trqkJoQwcYRgfPB1VUOEyZMAIuNA3t2/s7QqtXjKvNP3jpwxKLNJXlbVHSxHkWvECo2ZbiiLG/P5srC7BgcoY9IzAJX31jaOXnzGd1XDhtwuRx2flE129lJBBGh/nT6ueBxOTBy+FAIDAmHXbt2MqpLj3vqNNUjh4y487fi/ANquliPoccJFT5gRHDl6eObmuvKI53knhCWNB6kcr9+qXQVsJJ3r7i0ClITwsDRUUKnngfkRY2JioQhwzIh+/BRKDmV69baWnuLb1DS7831pUq6VI+gRwmVOmbeyzVluV8rG6s8Za7eEBJ/KwgdnMGKU2z7ccVAW6mlTQtanRaGpcVRfquLwcvTHW7JGgV5eXlw8vhROYPNvCc2fbqwuvjQdrpIt6PHCJWcdf8rBYc3P9dSX8b1CoiBoNhRwOGL+yVTF8Fhs6CyuhHCgxTgpXCjUy8MR0cp3HrLGCivqodD+3ZwzQb1kOhBU7nVxYd7hFQ9Qqikkfe+Ul2079mm2tPgFRgDAdGZwGRxb3rfUncApZLeYAK1WgMZgwdQM08vBZFICGPG3ArVtU2wd9dW0Kmb0yOSJ3Lryo52O6m6nVBpYxYsL8rd8lxTTQl4BUSDPyETMMhl+o3vbgP28mrrmyEuKgg83V3o1IsD3Q8jR2RCu8YAu//cBGAxpMcMmsqqKj68gy7SLeg2Qi3dYWMbmupfPHVow5K2xko7maKGk6fn9JOpm4Gmk95gBhGffSItKcqZSC0mnXVRkJ4iZA4fRnnWd2/fDE21JRFxgycdvP+r4zW7vlnWLeqj2wilKtwfUF1y7KfmulKKTKjmGBSZ+tVcTwBX5FRWNZQPSYnwJD2+yyIUgk1ssMzMTKiqbYQjh/aJrBbjnLLs9Subqk93S++vWwgVHJuiqCo7tbalodJD7hkAIXG3gI3B7idTDwJ9eHqjWeHj6cyMDAugUy8PXFR/I0dCUUkFHNq/A6wmY3rqsDs2lBXndNlPddnMvhBunfWhu06lXqdSNsbJ5F4QGDOSyOR+ydQbQKfwoaOFYKYXq14JHER8+OiDd2H48OHQ0lAVV1Swfx22JZ191egSoX48YeMWHV27sa6qOEHq7AGhieOAK5CQB+13DfQGOGwO5J48vUmn0zXSSVcEN1c5fPnlVxARkwTVZfkJ2JbYpnT2VaFLhHpsTNiUqqIDcbjq1j96JCFTv5+pN4FhE9Qa48jDx4rOnjB1BfD19YFPPv4QHKUSqCzYF4dtSmddFa6aUAOG3D5D1a782mjQMUJjM8BR5gFWS78HvLeBa/0aGppz6J9XhSGDBsJ7//mICAMTA9s0KXPWnXTWFeOqjPJhEx4dWl2a+xPpdnL9wlLBzXcApc/70fuwWm1WHl/QmjEo1g2HZq4WsVER0NKuh907fmeRnl+Uu7z5c6USrljdXPEdzF36m/D08W2LakuP8mRuPqAISqbHlPoJdS3AZrE4dQ1N0RpN1wK64Ormpc8/DYPSM6C+8lSIkZP6/dylh6kYEVeCK5ZQJpPxhcqSnLk4jBKROBZ4QlzW1E+mawUrqXsWwwpZGUkgFovo1KuDQMCHuAED4OdffgGtWhWu01XZ6ivyr8iTfkUSavAt9w6qKtp/n0GnhoCo4SCSuhO92+8euJbgcHjQ1KLeSIzqPXRSlxAXFwvPLXkRVMo6qCo8cN+wSQ8NorMuC5dNqKVLd7Bryk6+09pc6+7pFwHuPuH97oG+AKIpTBbwL6us9aRTuox598+BW8feBq3Nde5VRbnvDCVtT2ddEpet8qraG7Lqyo49SrqqrNA4nIqC/qYbXzrh0q4+tRr2HGBwIoY8aUCILNCvezjFZrMhKjoWflz9A7S0NLmJDdpD9RXHi+nsi+KyJNT42W97axqLX9JrWzlewckgELvdFP4mG6me9nbVYV2HoaZPm4nkxVZ30Sj/N2KjI+CxJ54BvUbJqSs98BJygM66KC5JqKVLbczCo1ueUDbXJDi7eYN3UDwVne3GBgNDGGojgz1/W/XxUyXPPDS5ReHqqDFbMLBm30RPdIzmPTAX4gemQ2NtWULh8a1PIBforAvikirPKGryqSo+9E2HuoWFK1WEEmKI3+CqDtuGxWSynl04RRETFZIQHuLnJncWHN66IweDmznRxfoMLBYrDEqKgIgQPzqleyDg80Aud4G1v6zBa8TpuZXflp/a305nnxeXZFxjWfYzrY3lXCc3P3B0DyHS6cZXdehXs9osm8QOojPmk9FoSeNy2P59UzozSG+PQ3/vXoy9NQuGDhsOzXWnuVWlec/QyRfERQk1cPiUiJbGmolYiV6BicCk5nHdBD4nQiOrDTI3/bF/e0Njc82pwtOq334/CGbyLuG0kb4GK9j0ErGwR9QxTsp79tlnQeQghabKoxMHDr8tgs46Ly6q8nhc/jNN9RUjnNx8wSt44E3BpU4wgMHKL6n1+WnD7u/W/5HNrmtSeePktL4GJosNGo129bInZ9exWaxgOrlb4e3jA/mFpXA4e5+IJ3I3Eo21lc46BxeUUINGzPRpbambZbGYQRGQAEwmm+qg3izAabVEGolIJ3oh4VZaX5RMCIyP7uIoHNNQ35hOJ3U7WEwGPDh/HoglUmipK541aOxMHzrrHJyXUFOn/siqqylYpGpvlsmI7SSV+97Ea+msRFr13RcJzRGxWOjI43HPCaTRnUhNjoMRuMihpVZWd7pgEXKEzjoL5yVUhXqPR3ubcoHNYqGl00VNrX5cQ2CP1MXZCRwcrngc94qAMxnmz38Q+DwutCqbF1Tq/zrvcpvzMsWoqXuutamC6+jiCVKZ+03Rs7segb1RvcGgGpkev0Qk6trA8OVg8KBUSEgeBG0NZezGU7tj6OSzcA6hsqa/EqNuq5tsNZvBwy8GmBz7zkv96HtAZyabyRSIxbypvWHhoV/qrpmz0QBgmizGZ4fO+opPZ53BOYSqq8l3b6wtlYvETiCW+fRLpz4MJBRRQRxvT4/zSouewKTxt4J/UBgoWxqHKU9vHkwnn8E5hNJrGl5QK+sAg4Hx+ESM9gunPguLxQY+nk7g4yWnU3oernJnyLplDOhUzWDUKl+kk8/gLEKNmf+xU0tdiQIXHbh6RRIuYXbvMspoMlM7DFhwCwuDiRgKZ3PebLaA0Uh6nCTdYDRRww6Xwj/PhefHhrDPMkU7BPfGw9kZnUoD92ZhU+nUL2qvvMuevdF7ILdrNBk7YiKD6iViBzqxdzD99tupnb2aa4oUyBk6mcJZXT9nmcv9VaXH7+ALHaipvWfquJeAe8qNGBwDfj5yC5vFMIzOSOC0tqnWtrZpQlikm2Eym80p8WGm+Cg/lsmo/3Xk0PhwPKapRUV6oue/WZzE769whlsyE3FEfm1qQli4r5fb3pKyGgZ5cSTkqB18HusLm82qYDI5LkyGLZ/HZb1PbXPGZPuwWdZPuWzGBrPFmkJO14eYRe7cZm195elZpRKJ+LJmAnQX3N3ksGnTRqiorHJ0FDnUVJcdz6az/pZQaGBVl56IN+hUgBF5Wd08NmTfFfNv/uJ3ar+6fwDJMW38MJg/e3zr0JSowwvvmwzTxqb9RiSRFec86zoMFfNnjTv0wN1jGQ/NuXXLow9MhdjIAIo0/wYlecgfSrRAP1dYeP9kWHBX1pZ7Z2TBnRPSoxgMm1yl0ZZ98Or8bVtXvTbnuYW3e5vNRlg8f7zv1h9emXPP7UMj+RwLfP7mQ7dtXfXqnOS4AC4l5f4BPL/9Gc4l85m8izhE8Zn+XQeXC+q5/D1cpY7Sv/fy6CXgLg9jxk0G3BW1vqYwftbSv43zM08zwG+AQ1XN0e90GiXTN2wQtWCzK707nOuMqglPQYxHa1u76pDZZG5isVjuaEy2t6uO6Q3GSvJbwWbhi2+/Vmtr+9qCgvId2/ceL2xqamlZuXZPFJPFCmOAjcFisWWV1fU+ZeVVP72zYv0xo6FDu33fiXqD0RqEzkdUZ0gu9Opr1JoycsYGgVDo0qJs/0PVrtrz4TdbiqNDvf7z1eqtsxtatHx9h77pifmTT3C53MltKi1n8/ZDMOGWNK6Xp5usrLKWf/BIAfh5ezK1egMcyi10qK1vpVQsPhv+qdWaQr1eX0y440qegZZeDDCRxtZqdWUqtbqA/HYi98/tXJGCdYL3SJ4FVCpVgVqjKWYymK7kcPaFqXc2UF3rOvTKWVMydAmxYT3rgLoAREIBrFq1ChhsbrSLk9e7hcd26TH9jISq1VTeoWyqsAklLvRWGFc/qo5beLk4CmHWtAzIHBwFUaHe1j2//V/O9x8/keflIQP8+/6Tp04c2vLR4RGDordrdbp8JosDRGvtEDuIBk6ZMDJg3cpXJE4yp1Eh/u7jSAUy8Jy4c5PEgQcDosODD275KFXh6Z4U4uc+CqxG0kBMGD8yCe4Ynw6hge7rPn1zYckdk4YVtijbToQGKPjuHq4J239+MykhNnKKwl3OdBDwyJ3aGHq9fQSgc6/pTpsMPdD4tbistu1EQUVti1IDLs4SmHN7JozJTICBsQHww6fPFOf88eHBwYmhBjyaHGPr0OvVA2MD4bO3HynP3/PlwUfuHadxdRFbtDq9hsW0wYSsJJg5ZZg5NNBj3fvLHyw8ufvLg9PGpRlZDKuaHG6/iUuA3KPNzVlcPmXs0B4Nb3gxhIWHQ0BQEDTXltpqqyvvoJP/llAiqdvjzXUlMbgTprNHCJEqV08ofEODvOWw5PFZkJwQAUNTo5nOTtIkF2en2KTYYBg5JB5CgnxjCAmShqfHOeUXnN5b16Bs//CV+RHTJgx35/O54crW9tRBA6N45FgoLq08WFffLH364am8ebMngJvcyb2ppT15YFyYfGhqDKOurhFKymphyaMzIHNIImSkxroFBXhFlpTWhoUHKf5c+sSsjPBgX6+qmoZkB0JYck2W3FkM23bnKOdMG3VcIORnYLylLTtyyL3FgY/CDU4VlsGxE0WwZPEsyaCB0e6HjuSB3miF1567B5IGhAG5N/BWuBPbjp2SmhDOy845+VdFdaPzS4/fuX3BPZPCXOVO/q2tqpTUpCiHjNQY1bH8kj1arT7k+UUzYMTQREbmoFg3Xy+PAWw2KyVtYDTPaNBvzD5eHMJhc87uhfwLKJ20ug7zI3Mn5EZHBPW6uusEBoctLa+Gv3bvZIqkLhplfelPmE7d/NQHP3RQNRZLcXt5iZN7l1RdJ+g3FhxEQti57+j6F9/6uklPVIefjye0tKp2P/TU/5XU1jeRUgzH0CCv6Z5uEtcOo0lWVlFzYN5jr+2fu2g5HMzJAzHpwQxLjZI7SQVcqcRB06E3/vrY8+8vun/hMs2mbfuAqCtIT41rIddqIoYzNd1CIBQ4/bx+Jzn++AGFh0tSbb2y9qMv1uyctWCZ+t0Pv6Duj5ARvNwcQU8HmjifqYPVgHYd9Z38YRnsIQqJuF+9bgcsev6DNc0trXpiFEN8lL8b+XMYnZkynmg31eKlH1SPn/UCbPxjL7i5OjsumjtZCjZLKUpaYl8xyAtUNevhV/8qKC6vw/MHBfhM4uBk7kv0qtF28vdy4QweGDOOTrpmSExMIv8S86XxtBQ5hGkUoZqq8mJJPWVxeQIQO/ugzYPJXQYapkTSwJffbxyXfSRf3rkYceWPW4fsz8kPqqqm6hL4PDYUlTcHv/r+D8zTpVXFX33wfMkrzz+IlUzncwOq6tosL7z1bduB7GN1K/7v6cgP3njclBgbSuU7O4kbiR1SS65I/V67YUfb8vd+sB0+XpHywRe/Bf1vzcbaWbffcuqTN5/Qz5oxkXo+nIriIBKA1WyXxJ1uhEsBy+EmiZu250D20cKpdfWNlEFKeqBB8TEhakIKYsMxO6aOH9myaN408PWyBzRxcRIPlkpEAUQlUr9XrtkSs+9wgaOTo/hT/M3lsi9pZmCzmEzGtsljB1ndXWV06rVDWnICeCq8wGSxZiGHMI0iVMWJPSZNeyO15SpudNhdhELgubh0j7HTPsHGxBB9nYPOJpMFAryc4f3l82FERsrM0or6mX9lnyLdUvsm4Sh53OWSgq/ff9KYMSRpvlqlziT5hvziCiqfnJdYQDbSraN+okG8g7zsFjbLBgtm3wJPPnz3EDaHNz+/pEZ+9GTpPkIKHZbDx+y8h857uxDw1FgeeYdbkDHIfyj2O4nI53LqAv28D+N3Yi+5iQXs2BA/F7wX2Jd9DMora3MtZkstvmQIfGYBn89g4e7aBGioY6/vYjAR8g8ZGLZ72m0ZfWKDa1c3d4iKHgAqZT1UFOyhusDUEwjkwUsMeh3whTJgsDCaSzcSioh4O6nYwObgnsA26OjQUw3R2RgoxocNQv+TAiqJ1Fr47Pvw+oerS4itQIk00pMyEptFqvCQBxDbrn76vNf+s/z91cKmZvv0ZnImPO2Z6VrkvBw8p7urFEYNQ7EMQFQePLZ0hXLbzoNEh9nsDCeXN9PTctCovywgCcl9o98LCdaJDoPJ8+jJ4gz8TshV9szL/90+Z9F78Pn/NkFBURnkHj9VoDeamlAlI+hHPwtI0gvBZDLbHB04p+bPmXgbG9/6PgAuac+IyGiwmPTAdwpegmlULXZomrzRCHd0drvoQ10JkCzYVcb93zq3ksApxJiONgiiM4ItbkdvMppa8buLsyNMGZcOn725UJ02MLazlYmJZGnGL+QNl8y/+9ZZyxbfIRk3Ko3KFIl4DBZp5U7nJuUHJ9/Rb4RvNSI5PhKlleG15x/wIGfhUA1KCIE2GKJT23RKLDabNDxFHPtvvG88hsliUBK2k0yd+UIhsRX3HNmo0+lKWGy2/9In7xl+34zRsOype+CeuyaYPdw9x5jN1lgLbbOhuYRvAZuoOgSXXO9C46ZYzmK12JY/Pbst0N+LTu0bSExKwV3cQa9u8sXfzMwpz0d3qBtdsNvenStaDAYj1DW2QLtK1aDRdGQTQQUNTS3QQNIMRiN546wVpJKOtxAbi1Q0rNm0b31TS+uffB7fev/M8SZXF+mA4yeLDrQo2zEgBH/PwZPJG3//i5zXwB+XNThu1ND40t37cvJalCpCRqNVJORYibEPjU1K0Bv0Zg4ha1NrB7F1srcpla3WwSmxpjl33OLxy8Y9QcQQhrZ2DSVlyD1ZW5Rt6BOi7hu/Y57NZtlD/mlvaW2DenLPKrWWkqT1DS1QRzoTlIoi/+HzKMl1LRbzn7WNbanPvPrVmoqq2tK0pEjLgnsnGQU8jm3Nuu3aNz/+ZT8hOrSp1NDUrLSQ+tlBXihGbW29VdlG0lqU5H7OdXIicfWkLmdOzmAmxUVcs17dhRAaEgg8Hh/aGksplccYPvmZBbl//fChtr0J4ofPIW8sj3ojugI8HN10jhIHrHitslWtJjaTu1QspN5olUaH0kMlcRAaBAKeXKfTk4rWWonxXe/rJW+Wuzj+kHu8+GVi7NW4yKQ+RkLA1naikvkc8FW4fk9U396DR04u0OmNrq7OTi6k99jWrtZZZU5iGW4J1tquqSSN702kCoNoywqFh5NbdFjAM8TmeqShqd3PSSqibLjWNo2RxWa1k/uQo11EzgFiEZ8KGkFIVUPUjIuTowMPpVO7Sks5M52kDlTvtU2lo+pJ7EDK83mEiKpKs9XmQ4iilopFVn9v162ebk67ThRVPtnYrPK12Yi0I5aeVCJEyWxTtmmqSA/SXcjnqiQSBxedrgM0urPXGeD5jSYTjB+VCIvnTycNh76zvoW29naIS0iGxuY2fWLGrFmM5Izb5+Yd/n0FrmoIGziJFKF1QReBZ7ASQxcbA+0TSmzThi9KBiQWdqGxcVA9oXrEBjOb7N51VCtYBrvtlKoh3/EcKCWwHN2bsufTx6PUwAvbVan9GfD6eIzdO82k8vCa9nLknKSM/T7t16DuiUhp9GSj9/3ve0Z1TRvv5LPT843l8b46r4nXwzSMe4n3SV2TSB48FmHpvDZ5PgQea6WeEYdh6EIEJJlIcgOMHBwFSxbPIS9T3yMTAusj69axsGv3XxCTnDWfWVV6xGjUa0EkkVGVRj1tNwCrBivTbrzaz2lvULsdhWlYyVSZzt+kDEoO7ELbK9feIPb7spMD87F3dVY+fTw2Mv7+5zNQ6SQNj0HpRd3XmXL/vE/7bzyvvdy/75n6af9Nl0Vgefu57OU7n6vzPqlz0ccizlyblMM/+/Xx5fm7EJ6DqG24bUQCPLvo7j5LJgQ+S3hkFDWu11SRZ2XyBE7xlP+DicbpP568H9cE+MabiJqbMT4dFi+4g9pWo6/DzdW+54xK1WZgsvlOD+OKFpEUOz/9hLpmIHVvJXYWw2bZ/9ITM08tmnc7+qnozL4NP1+qgwdiF//FTIMOxxfRYCQff2uKfvQa0B3BwpkLtRGBrns/fH1B0qiMgSGo3q8XeCk8gMPlUjMPmDZzBzEQ2YCT6s54BvvRK8DaJj1Uk9HYcfi+6SNkH772SNiAqFB0TJ3rP+jDQLXM5wvA0qEEplbdSu1GzuESXY2GYj96BTgvymI2QVpCCGPtVy/wFtw3hc/l8c7eS/86gczZDcQSR9C0NwHTYur0ffSTqcfBsM+DN5mMEBPmBcRWgndeepDt7iqPpktclxCh7470RE2ES1R/mMHmAYMjIgLK7nPpR/fA7h6xj1V26A02g163PzkuCJYsmg7vv/IwjBiaRLkMrnegyuPRrg2Gg8TRZmVwIW7oXXbDvB9XDzSkCYOQROjA7NDr64U8lsDL002aGh9smzF59CmZk0MENU54A8FA1HdSUiIUl5RSjiebUOpGCHVnP6GuEDh33WK1UF5xnFVhMhs1bCZLwBfwaiJDFBUpCZGOCdEBjn4+Xt4ikX1A/EYEjgwMzciEv3bvsBNK5uYP4ckTb1pC4aAsEqNzSIbq7dr/p4BDI1TeP8DmcHFQeoOIz5QpPOVpLs4yiAr336qQixPCQwMlAb6eBiKxxHTxGxpIqFG3jIU/f99kJ5TUxRui0qbeFISiSEJ0EvIDB14Ruo6OfVIHfrBYJJTjADSPz6cmBbJxiIQY0k4S4VovN8lwYitIsbyDAx8kYgnEhAcec5VLRUaTOQhXgfRUWMK+DiTUyKwxsP2PzXZCSZwVEJt+B/l2YxrlOPCKswlwvhFyRCgUWN1dpb+GBnhMQskyaeyQb9UqVbrNxvQXCrjUqD7OOMAJZFhZ1ED0DWA89xTOklBcHt8mlikgLGn8DSWhqN6VxWzDh7VZLfvCgzxjQoN8xfFR/hAU4A1B/t4qwjQJXbwfXQD2YtGG2vfXLmA4yuQ2gxkgftjM655Qnd109PVw2Azw9XI9kDUsXpKWHC1SuDm78/vysP11DL3BRPXySk6XAUPq5GIzWRm02+A6ZhRRax26jjaBgFOYOShaODw9ITo2MpDYOr0bSOJmhEanh+TkgVBeUY2EkttwRmTc0OnA5uJWZdeXHYWT2IhEMgu47F1Tx6SZx986OMLHywPnU3Rp79x+XD4ampSQlpZCTYdmiiTOpFtMDFbz2YEgrgegQ81ms5jvmjjslzWfPxf88NypowmZMBJJP5l6EVqtHkcCwAEnabLYOAbTAUaD1u7pvQ6AhjZO3I8K9oDXn5nNXnj/pGluri4XDHXcj56FsqUBNKp2YHMEwGQKnGjnTN8nExrdZgtO9bXCXZOG4sAqLkOn0vtx7YCLWfX6DmDypMC0mQ15+MZrNeo+3TB4bxptR6uHXHx62RMzYeH9U6it4ftx7VFdUwsmYn6IHCTAVDWWvYMrPIyGDjq7bwJVXHpKxPf/+/Ap27BBCXRqP/oCKioryRtvA6tJ8wFTInHk4Zp6m6m9T3rKURtj1JahyaHw4uKZ8wRCYZA9px99BeUVVVRDaZTVR5hy32gmly8CraqFGLtIqL6j9tBJaSSSacLoRHjh8Tmo4vrHP/oYkDMlxYXA4YvBIyCBzxQ5+StZHL5e1dZMzSTsO2YUhhY0w9jMOFg8/w4qzlQ/+h7Uag2Ul5UDhyfQI5eYu39980cum5mPAUstBg0pcu0ZZTfAta1p8cHrHibGd+dswH70PRSXVkFDfQ3wuKx85BK1BFYs8+BYCKF0qnrSmFTSNQVGTAny89j/9rL5If09ub6NwqLTYDDoQerkRs3dodgjELlUIJHaWpvPTCq7VsCps0IeExbPm3wrk8kKp5OvGPgcjU3NcLq0/Exkle6GVqeDqiryhjY00vbnxdHc0gZl5RXQ0mK3V5uamqC0rIJIYx313DW19cTAraEGt68XHD58gFq9wxO7UdHfKELpVZXLeXwhGHRtpKOH8YuundrD5UXTx6dDckIknXJ1wAAYcx98DJJT0uDHn9fSqd2LX9f/DkOGDIE5994Pau2l3S6vvfEWpKYOgudfeBHa1R1w/wPzITVtMKzb+Ac1DpY5aizEJaZAzpFj9BF9Gx16I+QeyQE2VwBGVd1yTKMI5RuWznGQuoKqpQaMeg1lw1wL4JuZEOULt08cQadcPXAXSr2mCVqa6qC9HW3D7geGJSovL6ekFAa4uBTaWuooe6OuDk0LBjmuGhrrq6G9TQUOQj4Mz0iHieNvBWfnax8/83LQ3NwERQUnQOLiDb5xt1EqjwqfJveOPsbK+WOL0ajP6lA1AF8opbrsvQlsEA6LAbNvzwKxQ9f3fsNZCB0GuxrqjKyCqmXVj2vh8ME9VBggXO069rbxMGrEcKqBcYBz/cbfYef2P8Bk0AJf5Ahpg4fA5PFjqIgwOLf8hzVrYfeObeDh6QEmm/0+MfQQBrlY+9sWYlMUw7ChgyElKY5St7+s2wTOMhnMuft2an9gROfsTzyuEwKBEFJSB1MOZmcnCTlPCazbsBWCggJByOfCurVryP2KYOq0aZCWOpA6BsN3r123GXb+uZn00PUQEBgKd9xxJ/j5Kqiwkyu/X0PVa2J8DKxa/RO0tzbCkGGZcPvUyVR0mK5if3YO1NXWgpsiaKvc5kaJVeqsaz5+SBM8YHR7Y0MlYPBWJw97dN3eBG4YNHxQFCTFX7XZdBZwbpdIYJ/jjWvf1BotzLlvHvy8+n/g5OIBAQF+cOTwIfjyyy/g2+/WwIRxWfDwoifhixX/AQexGIJDoyA3Jxs+/M978MHHn8FD8++Fz7/6jvrEVS4urp5nbB0kLDbuRx99BH/+vgFeeOlNilA5OUfgyccWgIfCD+6+C+fsn1/yY6yo5hYlPPTQw6BurYPI/QehsqoOnlr8EAgdpCAQCkGn1UCHVg3rfvsVdu7aDQpC6KeeexH+7+03QSyRgFgshdqqL2HlDz/D+rU/gkzmCM89/yy0NNSAr68ftLS1g7pNCV9/+z/gC8QwZeKt9NWvHjt37cMPm1AkKVuz5iFKDZzp0jk6e+7icLnmprpSYmThauLeU3soTfAtvHNSZrctfMRz6uhdEhCtyhaMbALjJ02D7IP74a/du2DqHbNBRwzrjVu2EQNbC1pNO4wZN4kKnnVw/x54/KnnyZFW2LxpI8ZWJ4T5gCLTXbPmwskTeTCdSIN/onORQqfk6ZSMuDfKP2GvWfv6vU5YyXcq3ieDRR2PQdRwPxyz0QCvv/E2bNywkfSkHKGsrBzy8wvgz+27CZneAG+FB+zdsxtKik6RZ5sOp45nw3sffE7OwaFIhhJqdNYtcPDAAUgfkkEkbwds3/EnfdWrB9qMe3f/gfE19QaL4VU6+W9CeXr5/ODi5sfQqVsAwyNeKsRxdwIN8cHJ4RARFkCndB2owngce8Nij8rHxwfefvsdSExMhmeeeQ4Gkcrd/sdGKr+tpR4kRCq98/ZbkDkyC5a9/CYMJOrnx9XfUflmoxaKiAqqrCgj7c2GCROngKtcBolJyVR+l+0DcjjafJ3ANX4sNhfnwlNxwCfcNoaouRTw8Q0mmRbQqttg0+Yt5MFMoO3QwRuvvwILHpwLVRWnqeMPH9pLVF4HWExGokoFMHvW3RAeGgwDEuz3q9V0vddbcOoUlJWWgItnIDcydcqZWI5/Syg/Pz2X77ASGd3eXEEahM7oYeD1BHw2ZGUkUSToNpBGQimFwOhw5ZW1MGHSZFjy7GKoqqmBO26fCjEDEql8XC7V1q6GadNnwmML50JxYQHMIPnpg+0716Ok0WlawUSkBVYZh22vtn+7Cjp51fkyopS5LJBi1GIKcgI2l09sLA6RJFQodZA4ySjJZ7aYz0hvrCaDwd6GbK4IdCYOqPVMCI9KgNn3LSR24UT74lNyYrz3TonZobUTqTvqeROR6mqViqhjyUrPQL8zDD1DqG+WzdG7K0KP8IQSaK4rIezuHV+I0WiyBvq6/hEb2f1jvp2EEpK3dNsfv8PRw/tB7uYBa39eA48/9gixQxRUPi6b2nfgEOzdtZU0oAus+n4lPPH4YxAQbLfn0ID39PKjIozYLEYoLcmn0tGf1AlsOFwYgVC32dOLi0upz3/DflcYF4r6QgG/Y0Nj8BIcteDx7XPh9UQVI1MxUD4Vn5MAF6YGBxNpRSCXy+GLzz6ENd9/AffeMws83Z0hMjyMVp/2CyBRETxiO3UHMMLexg0/U+N3yBnkDp31N6EQziGp/xOJpOU4UKzXNJP76R575uJgMNOTIsK7P/SffXs1BFaAkwwj5TBIF70VPvhoBTz17BJYvWrlmXwJMWzRftEQdfL5F1/CkmWvwWcrqF0zqHx/P29IH2Z3Z7z1znvw0KInYMVH/0f9xjFH3H7egyboqh++gxl3zoB3332X+m0h0sX+aY9Dbv+0B3ZFoKRDGwrPg35ApIFeZ3/pcXwVgbEsOyUinm/ibVng4xcIJ48dgpmz7yMG+nKYPn06vPryUsg/VUAtVDXoO+ySiiaUTtNGfXbex9Vif/ZROH4sj9SZUzlyhk6mcBahNn7yYKuzR1CNldxwQ00RndpzoDZhZNh2ZAzu/vlNWIVoNwUER5JemxSyRo+EmXdjAFQBvP3Gy7Br5054dPGT4O3rDyIHB0iIi4WHH30GJKRXteKTD+HHH1fD/ffeA1Ex8SCUyCkb55WXXiCkGgWtLY3wE+ktTpxM1GZ8GvgHBFPS6YEH5sGAxEGUBxx7QLeNvw1i4hIhOCyavJxM8PDyB4WXL7kvP0p4BAWHgcLbD1ycnQghWRAbHQFhkQkgEDmQnqg76WlGQ1h45BlV5+3lTc4VRalAf39/+OqrryBt0BDYTnqW7771ClHdAC8ufwMWE7WN27XFxw8AXz9/u7TC4/1CwDcghLp+V7Bq9WqKrC6KkBrkDJ1M4R9C147owdNGlObt/AP3oIsdciewOd2798s/gQHv/b2cbCveXmx1cBB1uzjUaLXE1jBTmwRhTwt9RXn5RRiTAMJCA0BMiNRGutPYYLjrFeIEydeQHkw4yZdKxESttVI2COajWkNb61RBCWWUBwb4Ur/ZxKayz4ZgYFB7KCmtpLZR9fdVkHwVyWdT+egbwnGvzpXJGJscVzRTq5S5HMoBi/YeqQtKsmhJPq5aFpJjsaFwqi2Gx/7nsncsU3K6gjq3QuGOW65R6WiTqTUa6kXAXR7w3vF4vB6f9KjRWL8aNDa1QEpaOjQ0NkFgzPCReX/9uI3OonAOoXCr2NwNz65XtzaMiBp4K8g8IwAlVveDgZWgnTp2cOnjC6ZF4wP3o+/j0y/+B/PvmwkKv4htQUOfGLfrm7/tJ8Q5rYgFAiIGlaKIrik9SnqmHaTtz+Fd98BmYcRH+ZFOUT+ZrgfgSMJ3K7+mvssVEaX/JhPivC0pdQlY7uzub2xrroV2ZT3Vq+hu4IJSEdEDMpljFJ3Ujz6OXbv2wOEDf+Em50apawA1GPxvnJdQrnck1kkcZR8xiG1RU5pDjdx3N9Aq43FYua6usjNOsX70XaDL4pv/rQY96Tk7yX0+Qo7QWWfhvIRaM22axd0j5D2J1EWpbKgATWt1t0sptPNlTqIN7nJZz0wF6Ee3Yv/BXNi4/meQOrkqfUNHvYccobPOwgWNl73bVlY6OXt8gz2U+orjlO+Dca4Nf9XAXoyzVLSE2E/XZSjlmwkW0mP8+JNPQa1WgbNc8c22NU9X2nPOxUWtYRdFwH9FYlljXUU+qJU13Tq+h64I7M7/c9OcvgacAYEbbdfWX96MzBsVO3buhnVrfwSpzLPRM3Tof+nk8+KiDMne/lO+s6tiLfbCqk8fBtz26zyehqsGbhvbV4F+nOycPNi9N5v8HYK8k4V0zs0F9Fu9+ebroNOowEXutvav396xjztdAJcUOa7+A19zcvUztjaUQ1t9UbfZUqg+HRzQudY3JRSu1a+tq6ckKfZIUUp1DpXcTNiwcTPs2rEdnNz8jcgFOvmCuCShRiV9VCV3D1jBYLKhtuwo2Kw4ttR31VR3gcflgpNUTL2her2Jmt5i3xfv5gFuXfvKa29Rq5DcFIErkAt01gVxyRpatoxhDYif8I7CP0qtbKyGqpIcyo3fVaDboDuN/O4Gbqg0MGkAxEaFQcKASEiMt4/H3Uz4dMVncOTQX+Dq6Z8TGpP1FnKBzrogLkt/Feduag+OHSpqbapMbWuqZLl4+FFTF6i+/1UC/Rp+3i4wNK3vhuPB8T8ck3NzdaF25ryZcOz4SZj/wL1gYwlM/hHDH9i17u0cOuuiuOxX7vCOVc+7K8KO4CSzyqJsajZgV4iAtgnO8emjXLqpodfr4emnn4bWtnZQ+IUfkWbc8zuddUlckQxXBEQvdnLxrK+vLABl7UlChqt/a1FttrapSonuu/5iMd7gWPH5V7B18waQuSiavUPiFu9alnHZvZErYkRlSW5VyIBRju3K2iHkDxxdvIArcLgq1UfNhWIynpk2flgK+dkfqreP4Nix43D//fdjqGijk1Q24vjBLQforMvCFVuZKSOfeU3uFf4LzigsPbkTrKQrfTWqDw/p0JvGNja39pOpj0DZ2g4LHl4ETY314Bkw4Lfq6uJsOuuyccWE+mxZoo5nOTDD1TO4SNlQCbWlh+zsuNIem82K8a3HVlXXdX1VZz+6DLRpl738OuzdswPcfcKLmIb6mXTWFeGq+sElJWBw9094SeIoN5Wd2gfKmvwrdiWgVNN3dJiUyvZGOqkf1xCf/vcb+OSDtwHb1Dt44EsVFRXnzHW6HFy1Vd1QeSJP7uZ92mDQT2quK2FInD1B4OBEeZUvByjUTCarOiTQ5+iAqMCAvuo6uBmw98AhuGf23WC2WG0yF/e7C3L//J7OumJclYTqxLsbC37yDknOxdHo0hM7Qa9pu+yhGbTjWSyW44GcE5kYQ7Mf1wYVFZXwwLwFoFKrwS98cC62KZ11VegSoaZFMYwhAyaO8fQNy9G0NaIDFMxGHZE+l3danGh/srBsu1aro2IL9aN3gQsN7rlnDrUUS+EXkRObNmMMtimdfVXosvu3+NgmTWLahI3t7Q0ZysZqD6ulA2SufkSn4akv5U6wYU/P281ZxIuOCO7fTqMXodHqYe68h2DThnXg7OadGxmTcdvG75ecdxbmlaDLhEKUFeeo/aNT/mQx2AvrKk6BxaSlSGV3fF6CVDaGjctmrR82KDaiuwJl9OPi0Or08OBDC2HVd1+Du3cIyH2Ch2Tv+LFbtESXVN4/MfW1reV+0cOWO8q9obo0D0rz/gSb1UQk1cUvwWazWEdOnJ5yqqicTulHTwJDED3y6GOw8uvPwd0nDAKiM5dj29HZXUa3iYRd3yyzVhfn7IjPmMnWqBqHNFYXgdWkAydK/V2YVNi703UYQcjnQFpS/wKYngSquYcfeRS+/PwT0i4+EBKX9fK+TR+/gG1HF+kyul3HVBUf2hGdNoULVkN6TdlJsJp1RP35X1L91dQ1QXpyJDhKuyegQz/Ohq7DAA8+vAi+/uJT8PSNAL/Ioa8e3LICA2B1K3rEaKktzd0ekTKBq21vSm+sLiY2lQ4kMk9gsnmEU+eSCp2iGp2BChQxCKVUv0+qW9HU3EIZ4D+s/JJSc35RQ149uPXz5+jsbkWPWcE1JUe2x2XM4Bg72hOIoU7IVU+pvwvFSmAStVhWWQfJcaHg4uxIp/ajq6iorIK7Z94FG9b/CnKvIG1gzIi39m/6tNslUyd6jFCI6uLD230C4tcAwzyitalGrm6tBaHUjQ4Ke7ba7rSlMJbkkNTYKx7K6ce5OJCdA3fNnAP79+0BFw+fU3LXwGG5e1Z3yXF5KfQooRDN9aXKjKx7fu3Q60Y215W6NdcWgshBDAKJ/JzhZHQbFJbWgMJdBiGB/Rt0Xj1s8N2qn+Duu+6EstOF4OkflZeYPHb0vu3f93hXuscJhSjOP6DOvGv5emOHNrND3eheU3Yc2Cw2iKTu9hDLtApE0wnD+BUWlcPA+DCQOfZvy3Gl0On08MKy1+HJxQvBaDJZAyKH5oQnzrht8+qlNXSRHkWvEApRkL1elTpm8WabRSPo0LYmNFQVMHBvGYmTG/D4EkIkO6lYRNWptSaoqW/YN2pYgoDBYPZvQ3WZOHkyH+65fx588+WnIBTLbC5uHvfNeumrRV+8cNtZQcF6Er1GKAQudmiuPb0hYuDEalV7vZ9aWevW3lQJbJ4DCEWOVIRdlFYYwKugpErPYth2xkYGxd5sy5euFBjA9b9frYR58xdA7uH94B0Ub/EKSp5bdGznl7vWfNy1+IdXiF4lVCfqK/Nyw4cMWsmximLVamVIfflxygkqEEmAKyDSymoDPo/nnHO8OBaj4Q5MiCBH9bsSzocT+QWw4KGF8M6br+G4KCgC4zf6hiYtyN725c90kV7FNSEUoqG01DT9jdxfdXUnwNihimmsPc1vri22hyd0dLVvY0E4lFdQDnwOA2KoKMH9pOpER4cBPv3sC5h73xw4fCgbHJ3d2wIi09+588FtC1e+O7bnA6ReAH2ihVLHPTS8tvDAi/WVp9INei3IPQPBMzAJJM4KogIZgHv5zZgwGB6YPZGKV3kzA314v2/bAa+89ibs2fE7NanR1TNwj2do8ov713+4nS7WD4RPUMxYiaO8kM3h2UiPz+bhF2VLzJxtGzLhCVvKrQttK7755SuzydRCKvWmxOEjx20z5zxg43LYpDPMsikColsGjrz3P3T19QlcM5V3PrQrG4pGTHx6q81qspG/gc11pYyGihNEQulALJXDwWMVwsLTlfVBfh6eMicpfdSNj8O5J2DpS6/Ak088DocO7AGJi4/NJyjug5iESfO2//rmWXHC+3EBDM6cEeDhHfotMdQxwp2Nw+XbfEISbRGp02yT5rxgW791r81isdDv7o0HM3m0/QeybffNe8Tm6CRHn4rNQSLTBITFfzs4c073bYpzsyE6ZXS8u2/oZ1y+sJnFYtuYTKZN6upvi0gaY3vh1Y9tpRV1dBPcGFC2qmzrfttou238BJtIJKKIJHGSN3v6hn+GdWGvlX50GUkZkyP9w+Lfl8k9jUgqBvnjCiS2mKRM23uffGdraLx+TSur1Urso2O2115/yxYTn0bZR+SRbY5yX2NgRMr7g0ZP79p+uf24MNKy7g8MjR/5rUAo3ikSO1IVT0xBW0Rsku2tdz+wHc87QdRF31eFeI94rx989Klt1Ogsm0TqRD0LXyi2iSSynQMGTf42LevhQOqhryNct46dH3+0cZe9OWq03mB+SdNWO6C5vgIsJj3IZM4QnzgQMjNHQHJKCoSFBIKrqxtca2c7RuZubGyAUwVFsHv3X7Bv3x7IOZQNSmULsNh8EDvKql29wps5bM4LS598e+u0aVFdWn1yrXBDeAqHTnp6Zn3pASetRpVp6FCNaKqrEOLmhAg//wCIjomDpKQEiB2QAGGhwdQumLi/Sk8C916pqWuA/PxCOH4sBw4dPkI+j0B5Gb3lGZMDcg9fHVHb2yQS5z+DU2//6beP7qu1Z16/uKFczztsNvY7MxY71jU0PdBaczK0ob46kMPlpamU9WC1mIDN5YGQzwf/gAAIixxA7dsbFBQEnp5e4CyTgNTRmdrkB6chI+Fw9gOH3rwQgXO2cG9hjAiMnmrcOAg3xm5vawFiTENNTTWUlJRATW0dFJw8CqWlp6ntLHCbVwRGq5E6K2xspuUHR4/wfA83+YrF37/TlsFg3DDBO28oQv0bb31rFW1YMze6vCiXz+FLlxt1SlFtZSGbzXWIxl3PLcbO5fs24AsEIBRJKCLhbk+4CzqPLwSpVHZmJgQuYFW3KwmZtNRefLgTFEoinVaFcRqwBFWOxeUDTygF0kvTCoSiIoGDq7a5tmhJWNxIvYN7sHHr108doQregLihCXU+EHuYkT7pqdnqhpPs5trTwBXKbmFyRBMN6iYixfSEMC1UkH+sGtzy3mxEopwNgYMjJa1YLDaIpc7AZBECieVEy2rXEtJudnELBJlPAnCZrIKtq5fuoQ+7CQDw/1XCpkk/UJN+AAAAAElFTkSuQmCC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18" y="312738"/>
            <a:ext cx="4583336" cy="2715470"/>
          </a:xfrm>
          <a:prstGeom prst="rect">
            <a:avLst/>
          </a:prstGeom>
        </p:spPr>
      </p:pic>
      <p:sp>
        <p:nvSpPr>
          <p:cNvPr id="7" name="Nuoli vasemmalle 6"/>
          <p:cNvSpPr/>
          <p:nvPr/>
        </p:nvSpPr>
        <p:spPr>
          <a:xfrm rot="2951316">
            <a:off x="11091553" y="2683825"/>
            <a:ext cx="546265" cy="3087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329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270661" y="973777"/>
            <a:ext cx="6863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3200" b="1" u="sng" dirty="0"/>
              <a:t>KVALITATIIVINEN</a:t>
            </a:r>
            <a:r>
              <a:rPr lang="fi-FI" sz="3200" dirty="0"/>
              <a:t> eli laadullinen tutkimus ymmärtää ja selittää ilmiöitä, miten joku asia koetaan </a:t>
            </a:r>
            <a:r>
              <a:rPr lang="en-US" sz="3200" dirty="0"/>
              <a:t>​</a:t>
            </a:r>
          </a:p>
          <a:p>
            <a:pPr fontAlgn="base"/>
            <a:r>
              <a:rPr lang="fi-FI" sz="3200" dirty="0"/>
              <a:t>tulokset kuvauksia ja tulkintoja – tutkittava joukko usein pieni ja harkiten valittu</a:t>
            </a:r>
            <a:r>
              <a:rPr lang="en-US" sz="3200" dirty="0"/>
              <a:t>​</a:t>
            </a:r>
          </a:p>
          <a:p>
            <a:pPr fontAlgn="base"/>
            <a:r>
              <a:rPr lang="fi-FI" sz="3200" dirty="0"/>
              <a:t>haastatteluja, havainnointia, tutkittavien tuotoksia</a:t>
            </a:r>
            <a:r>
              <a:rPr lang="en-US" sz="3200" dirty="0"/>
              <a:t>​</a:t>
            </a:r>
          </a:p>
          <a:p>
            <a:pPr fontAlgn="base"/>
            <a:r>
              <a:rPr lang="fi-FI" sz="3200" dirty="0"/>
              <a:t>​</a:t>
            </a:r>
          </a:p>
          <a:p>
            <a:pPr fontAlgn="base"/>
            <a:r>
              <a:rPr lang="fi-FI" sz="3200" b="1" dirty="0"/>
              <a:t>MONIMENETELMÄISYYS</a:t>
            </a:r>
            <a:r>
              <a:rPr lang="en-US" sz="3200" dirty="0"/>
              <a:t>​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46" y="1056904"/>
            <a:ext cx="4429703" cy="2624447"/>
          </a:xfrm>
          <a:prstGeom prst="rect">
            <a:avLst/>
          </a:prstGeom>
        </p:spPr>
      </p:pic>
      <p:sp>
        <p:nvSpPr>
          <p:cNvPr id="4" name="Nuoli vasemmalle 3"/>
          <p:cNvSpPr/>
          <p:nvPr/>
        </p:nvSpPr>
        <p:spPr>
          <a:xfrm rot="5894701">
            <a:off x="8597736" y="3650573"/>
            <a:ext cx="605641" cy="3065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8E561E7E-1C1A-43F6-A84C-C8964D2A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251" y="643713"/>
            <a:ext cx="5087060" cy="100881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BEC1EF-0E1D-4C0A-BD2F-43993599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99" y="1707988"/>
            <a:ext cx="5803745" cy="2217652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Poikkileikkausasetelma</a:t>
            </a:r>
            <a:r>
              <a:rPr lang="fi-FI" sz="28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8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tilanne tiettynä ajankohtana</a:t>
            </a: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8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Pitkittäisasetelma</a:t>
            </a: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muutokset pitkällä aikavälillä</a:t>
            </a:r>
            <a:endParaRPr lang="fi-FI" sz="2400" dirty="0">
              <a:solidFill>
                <a:srgbClr val="E3751B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B67561-FAB6-49E5-BAA9-EEA8A14C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58" y="4160167"/>
            <a:ext cx="9191210" cy="27224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00D89E9-C728-4CF4-BDEB-80370B46E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85" y="1666746"/>
            <a:ext cx="607302" cy="251509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60D589-7038-4D68-B485-D7A98DCB1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18" y="4116834"/>
            <a:ext cx="5363323" cy="1028844"/>
          </a:xfrm>
          <a:prstGeom prst="rect">
            <a:avLst/>
          </a:prstGeom>
        </p:spPr>
      </p:pic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EF556C-0991-4A88-B3FA-FAC04FBF329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364549-7E08-4DCA-89E5-C704DEF3A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F82FA44-42EE-4849-9C23-361EBAF50440}"/>
              </a:ext>
            </a:extLst>
          </p:cNvPr>
          <p:cNvSpPr txBox="1"/>
          <p:nvPr/>
        </p:nvSpPr>
        <p:spPr>
          <a:xfrm>
            <a:off x="244418" y="6595252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Kuva: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Schutterstock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924338" y="273132"/>
            <a:ext cx="4847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 </a:t>
            </a:r>
            <a:r>
              <a:rPr lang="fi-FI" b="1" dirty="0"/>
              <a:t>= </a:t>
            </a:r>
            <a:r>
              <a:rPr lang="fi-FI" sz="2000" b="1" dirty="0" smtClean="0"/>
              <a:t>aineiston </a:t>
            </a:r>
            <a:r>
              <a:rPr lang="fi-FI" sz="2000" b="1" dirty="0"/>
              <a:t>hankinnan yleiset periaatteet, toteuttamiseen </a:t>
            </a:r>
            <a:r>
              <a:rPr lang="fi-FI" sz="2000" b="1" dirty="0" smtClean="0"/>
              <a:t>liittyvät </a:t>
            </a:r>
            <a:r>
              <a:rPr lang="fi-FI" sz="2000" b="1" dirty="0"/>
              <a:t>järjestelyt​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959224" y="1596513"/>
            <a:ext cx="40177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Tutkimus yhtenä tiettynä ajankohtana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Kuvaa vallitsevuutta eli </a:t>
            </a:r>
            <a:r>
              <a:rPr lang="fi-FI" dirty="0" err="1"/>
              <a:t>prevalenssia</a:t>
            </a:r>
            <a:r>
              <a:rPr lang="fi-FI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Antaa tietoa väestön terveydestä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Ei kerro syy-seuraussuhteista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Esim. </a:t>
            </a:r>
            <a:r>
              <a:rPr lang="fi-FI" u="sng" dirty="0"/>
              <a:t>kuvaillaan</a:t>
            </a:r>
            <a:r>
              <a:rPr lang="fi-FI" dirty="0"/>
              <a:t> terveyskäyttäytymistä, sairauksien riskitekijöitä, oireita ja sairauksia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Kouluterveystutkimus, </a:t>
            </a:r>
            <a:r>
              <a:rPr lang="fi-FI" dirty="0" err="1"/>
              <a:t>Aikusväestön</a:t>
            </a:r>
            <a:r>
              <a:rPr lang="fi-FI" dirty="0"/>
              <a:t> terveyskäyttäytyminen ja terveys</a:t>
            </a:r>
            <a:r>
              <a:rPr lang="en-US" dirty="0"/>
              <a:t>​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12519" y="4993302"/>
            <a:ext cx="3235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Samoja ihmisiä tutkitaan toistuvasti useita vuosia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Ajassa etenevä eli prospektiivinen -&gt; syy-seuraussuhteet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Ilmaantuvuus eli INSIDENSSI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2187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13777-F214-441D-958D-14367BD2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0803" y="155711"/>
            <a:ext cx="9649207" cy="1114566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600" b="1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Vertailuasetelma</a:t>
            </a:r>
            <a:br>
              <a:rPr lang="fi-FI" sz="3600" b="1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200" b="1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”tapaus-verrokkitutkimus”</a:t>
            </a:r>
            <a:endParaRPr lang="fi-FI" sz="22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C5F9C6E-7C1E-4009-AA1A-0530A5BC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3" y="1286673"/>
            <a:ext cx="1971040" cy="28949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C822072-C866-47E9-A351-133D3863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719" y="1822540"/>
            <a:ext cx="8538612" cy="180678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EEE8649-CC93-4771-833C-C2F7110E11BC}"/>
              </a:ext>
            </a:extLst>
          </p:cNvPr>
          <p:cNvSpPr txBox="1"/>
          <p:nvPr/>
        </p:nvSpPr>
        <p:spPr>
          <a:xfrm>
            <a:off x="375920" y="4181589"/>
            <a:ext cx="1146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Tutkimusryhmä A:ta yhdistää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jokin asia, esim. oire, jonka syytä selvitetään.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Kootaan vertailuryhmä B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, joka on mahdollisimman samanlainen kuin ryhmä A, paitsi heillä ei ole tutkittavaa asiaa, esim. oireita.</a:t>
            </a:r>
          </a:p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Taustatietoja selvittämällä 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etsitään tekijöitä, jotka selittäisivät, miksi ryhmällä A on oireita mutta ryhmä B on oireeton.</a:t>
            </a:r>
          </a:p>
          <a:p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C8776F5-8F6E-4CBF-BD6A-F009BFB8F9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E080EA7-AC18-4D6D-9B73-4B3802F87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822514" y="345212"/>
            <a:ext cx="4851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lähtee havainnosta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v</a:t>
            </a:r>
            <a:r>
              <a:rPr lang="fi-FI" dirty="0" smtClean="0"/>
              <a:t>errataan </a:t>
            </a:r>
            <a:r>
              <a:rPr lang="fi-FI" dirty="0"/>
              <a:t>sairastuneiden ja mahdollisimman samankaltaisten terveiden eroja vaaratekijöissä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esim. talidomidi-lapset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ongelmana muistivirheet​</a:t>
            </a:r>
          </a:p>
        </p:txBody>
      </p:sp>
    </p:spTree>
    <p:extLst>
      <p:ext uri="{BB962C8B-B14F-4D97-AF65-F5344CB8AC3E}">
        <p14:creationId xmlns:p14="http://schemas.microsoft.com/office/powerpoint/2010/main" val="3309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1BBD01-5757-4A55-AB86-1204B53F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05" y="1334119"/>
            <a:ext cx="9694926" cy="1383029"/>
          </a:xfrm>
        </p:spPr>
        <p:txBody>
          <a:bodyPr>
            <a:normAutofit fontScale="90000"/>
          </a:bodyPr>
          <a:lstStyle/>
          <a:p>
            <a:r>
              <a:rPr lang="fi-FI" sz="3100" b="1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Koeasetelma</a:t>
            </a:r>
            <a:r>
              <a:rPr lang="fi-FI" sz="31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100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i-FI" dirty="0" smtClean="0"/>
              <a:t>nterventio </a:t>
            </a:r>
            <a:r>
              <a:rPr lang="fi-FI" dirty="0"/>
              <a:t>(puuttuminen)</a:t>
            </a:r>
            <a:r>
              <a:rPr lang="fi-FI" sz="3100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3100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700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i-FI" sz="2700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syy(=</a:t>
            </a:r>
            <a:r>
              <a:rPr lang="fi-FI" sz="2700" dirty="0" err="1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altiste</a:t>
            </a:r>
            <a:r>
              <a:rPr lang="fi-FI" sz="2700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seuraus(vaste)suhteiden </a:t>
            </a:r>
            <a:r>
              <a:rPr lang="fi-FI" sz="2700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selvittämistä</a:t>
            </a:r>
            <a:br>
              <a:rPr lang="fi-FI" sz="2700" dirty="0" smtClean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1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3100" dirty="0">
                <a:solidFill>
                  <a:srgbClr val="E375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Laaditaan koejärjestely, jossa jonkin altisteen aiheuttamaa vaikutusta eli vastetta mitataan kontrolloiduissa olosuhteissa.</a:t>
            </a:r>
            <a:br>
              <a:rPr lang="fi-FI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2700" dirty="0">
              <a:solidFill>
                <a:schemeClr val="tx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4747604-AA5F-4A94-A0B2-9DBDCF26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" y="3339276"/>
            <a:ext cx="8663999" cy="3023423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1650068-2661-4DBC-95BB-CA1F7B8A1E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CC962BF-E5D2-463C-9616-DD4985989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5B0A05B-C2D1-4A4D-AC9C-01424F23DC2F}"/>
              </a:ext>
            </a:extLst>
          </p:cNvPr>
          <p:cNvSpPr txBox="1"/>
          <p:nvPr/>
        </p:nvSpPr>
        <p:spPr>
          <a:xfrm>
            <a:off x="420624" y="172107"/>
            <a:ext cx="794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TUTKIMUSASETELMAT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9215252" y="637299"/>
            <a:ext cx="27617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b="1" dirty="0" smtClean="0"/>
              <a:t>SATUNNAISTETTU </a:t>
            </a:r>
            <a:r>
              <a:rPr lang="fi-FI" b="1" dirty="0"/>
              <a:t>VERTAILEVA TUTKIMUS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Tutkittavat jaetaan satunnaisesti kahteen (tai useampaan) ryhmään – tutkimusryhmä ja vertailuryhmä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Esim. lääketutkimuksessa vertailuryhmä syö tietämättään </a:t>
            </a:r>
            <a:r>
              <a:rPr lang="fi-FI" dirty="0" err="1"/>
              <a:t>placeboa</a:t>
            </a:r>
            <a:r>
              <a:rPr lang="fi-FI" dirty="0"/>
              <a:t> eli lumelääkettä</a:t>
            </a:r>
            <a:r>
              <a:rPr lang="en-US" dirty="0" smtClean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dirty="0"/>
          </a:p>
          <a:p>
            <a:pPr fontAlgn="base"/>
            <a:r>
              <a:rPr lang="fi-FI" b="1" dirty="0"/>
              <a:t>SATUNNAISTETTU VERTAILEVA </a:t>
            </a:r>
            <a:r>
              <a:rPr lang="fi-FI" b="1" dirty="0" smtClean="0"/>
              <a:t>KAKSOISSOKKO-TUTKIMUS</a:t>
            </a:r>
            <a:r>
              <a:rPr lang="en-US" dirty="0"/>
              <a:t>​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fi-FI" dirty="0"/>
              <a:t>Tällöin tutkijakaan ei tiedä, kuka syö </a:t>
            </a:r>
            <a:r>
              <a:rPr lang="fi-FI" dirty="0" err="1"/>
              <a:t>placeboa</a:t>
            </a:r>
            <a:r>
              <a:rPr lang="fi-FI" dirty="0"/>
              <a:t> (ennakko-odotukset eivät vaikuta)</a:t>
            </a:r>
            <a:r>
              <a:rPr lang="en-US" dirty="0"/>
              <a:t>​</a:t>
            </a:r>
          </a:p>
          <a:p>
            <a:pPr fontAlgn="base"/>
            <a:endParaRPr lang="en-US" dirty="0"/>
          </a:p>
        </p:txBody>
      </p:sp>
      <p:sp>
        <p:nvSpPr>
          <p:cNvPr id="5" name="Alanuoli 4"/>
          <p:cNvSpPr/>
          <p:nvPr/>
        </p:nvSpPr>
        <p:spPr>
          <a:xfrm>
            <a:off x="10144186" y="3752603"/>
            <a:ext cx="187346" cy="225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2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uokaaviosymboli: Yhdistäminen 1"/>
          <p:cNvSpPr/>
          <p:nvPr/>
        </p:nvSpPr>
        <p:spPr>
          <a:xfrm>
            <a:off x="804672" y="1316736"/>
            <a:ext cx="10716768" cy="5266944"/>
          </a:xfrm>
          <a:prstGeom prst="flowChartMer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   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3675888" y="1316736"/>
            <a:ext cx="2670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Kokeellinen tutkimus</a:t>
            </a:r>
          </a:p>
          <a:p>
            <a:endParaRPr lang="fi-FI" sz="2400" dirty="0"/>
          </a:p>
          <a:p>
            <a:r>
              <a:rPr lang="fi-FI" sz="2400" dirty="0" smtClean="0"/>
              <a:t>Kohorttitutkimus</a:t>
            </a:r>
          </a:p>
          <a:p>
            <a:endParaRPr lang="fi-FI" sz="2400" dirty="0"/>
          </a:p>
          <a:p>
            <a:r>
              <a:rPr lang="fi-FI" sz="2400" dirty="0" smtClean="0"/>
              <a:t>Tapaus-verrokkitutkimus</a:t>
            </a:r>
          </a:p>
          <a:p>
            <a:endParaRPr lang="fi-FI" sz="2400" dirty="0"/>
          </a:p>
          <a:p>
            <a:r>
              <a:rPr lang="fi-FI" sz="2400" dirty="0" smtClean="0"/>
              <a:t>Poikittaistutkimus</a:t>
            </a:r>
            <a:endParaRPr lang="fi-FI" sz="2400" dirty="0"/>
          </a:p>
        </p:txBody>
      </p:sp>
      <p:sp>
        <p:nvSpPr>
          <p:cNvPr id="4" name="Ylänuoli 3"/>
          <p:cNvSpPr/>
          <p:nvPr/>
        </p:nvSpPr>
        <p:spPr>
          <a:xfrm>
            <a:off x="6345936" y="1463040"/>
            <a:ext cx="365760" cy="3127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7059168" y="1609344"/>
            <a:ext cx="2523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Syy-seuraussuhteiden todentamisen varmuus</a:t>
            </a:r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1682496" y="347472"/>
            <a:ext cx="954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AINEISTONHANKINTAMENETELMIÄ /TUTKIMUSASETELMIA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77936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33856" y="1243584"/>
            <a:ext cx="1009497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/>
              <a:t>OTOS:</a:t>
            </a:r>
          </a:p>
          <a:p>
            <a:endParaRPr lang="fi-FI" dirty="0"/>
          </a:p>
          <a:p>
            <a:r>
              <a:rPr lang="fi-FI" dirty="0" smtClean="0"/>
              <a:t>-</a:t>
            </a:r>
            <a:r>
              <a:rPr lang="fi-FI" sz="3200" b="1" dirty="0" smtClean="0"/>
              <a:t>PERUSJOUKKO</a:t>
            </a:r>
            <a:r>
              <a:rPr lang="fi-FI" sz="3200" dirty="0" smtClean="0"/>
              <a:t> = kohderyhmä, jota halutaan tutkia. Jos perusjoukko pieni -&gt; </a:t>
            </a:r>
            <a:r>
              <a:rPr lang="fi-FI" sz="3200" b="1" dirty="0" smtClean="0"/>
              <a:t>KOKONAISTUTKIMUS</a:t>
            </a:r>
          </a:p>
          <a:p>
            <a:r>
              <a:rPr lang="fi-FI" sz="3200" dirty="0" smtClean="0"/>
              <a:t>-Jos perusjoukko suuri -&gt; valitaan tutkittavaksi tietty osa = </a:t>
            </a:r>
            <a:r>
              <a:rPr lang="fi-FI" sz="3200" b="1" dirty="0" smtClean="0"/>
              <a:t>OTOS</a:t>
            </a:r>
            <a:r>
              <a:rPr lang="fi-FI" sz="3200" dirty="0" smtClean="0"/>
              <a:t> (satunnainen tai harkinnanvarainen)</a:t>
            </a:r>
          </a:p>
          <a:p>
            <a:r>
              <a:rPr lang="fi-FI" sz="3200" dirty="0" smtClean="0"/>
              <a:t>-edustavuus, tulosten yleistettävyys koko perusjoukkoon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92677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375065" y="1140029"/>
            <a:ext cx="828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Mihin tarvitaan tutkimustietoa terveydestä:</a:t>
            </a:r>
            <a:endParaRPr lang="fi-FI" sz="3200" dirty="0"/>
          </a:p>
        </p:txBody>
      </p:sp>
      <p:sp>
        <p:nvSpPr>
          <p:cNvPr id="3" name="Tekstiruutu 2"/>
          <p:cNvSpPr txBox="1"/>
          <p:nvPr/>
        </p:nvSpPr>
        <p:spPr>
          <a:xfrm>
            <a:off x="1793174" y="2042555"/>
            <a:ext cx="87164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fi-FI" sz="2000" dirty="0" smtClean="0"/>
              <a:t>TERVEYDEN </a:t>
            </a:r>
            <a:r>
              <a:rPr lang="fi-FI" sz="2000" dirty="0"/>
              <a:t>JA SAIRAUDEN ILMIÖIDEN PAREMPAAN YMMÄRTÄMISEEN </a:t>
            </a:r>
            <a:r>
              <a:rPr lang="fi-FI" sz="2000" dirty="0" smtClean="0"/>
              <a:t>-&gt; </a:t>
            </a:r>
            <a:r>
              <a:rPr lang="fi-FI" sz="2000" dirty="0"/>
              <a:t>arkisia, elämäntapoja koskevia valintoja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fi-FI" sz="2000" dirty="0" smtClean="0"/>
              <a:t>TERVEYDEN </a:t>
            </a:r>
            <a:r>
              <a:rPr lang="fi-FI" sz="2000" dirty="0"/>
              <a:t>EDISTÄMISEN TOIMIEN KOHDISTAMISEEN JA </a:t>
            </a:r>
            <a:endParaRPr lang="fi-FI" sz="2000" dirty="0" smtClean="0"/>
          </a:p>
          <a:p>
            <a:pPr fontAlgn="base"/>
            <a:r>
              <a:rPr lang="fi-FI" sz="2000" dirty="0"/>
              <a:t> </a:t>
            </a:r>
            <a:r>
              <a:rPr lang="fi-FI" sz="2000" dirty="0" smtClean="0"/>
              <a:t>   KEHITTÄMISEEN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fi-FI" sz="2000" dirty="0" smtClean="0"/>
              <a:t>TERVEYSVALISTUKSEN </a:t>
            </a:r>
            <a:r>
              <a:rPr lang="fi-FI" sz="2000" dirty="0"/>
              <a:t>JA TERVEYSTIEDON OPETUKSEN KEHITTÄMISEEN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fi-FI" sz="2000" dirty="0" smtClean="0"/>
              <a:t>TERVEYDENHUOLLON </a:t>
            </a:r>
            <a:r>
              <a:rPr lang="fi-FI" sz="2000" dirty="0"/>
              <a:t>AMMATTIKÄYTÄNTÖJEN KEHITTÄMISEEN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fi-FI" sz="2000" dirty="0" smtClean="0"/>
              <a:t>SAIRAUKSIEN </a:t>
            </a:r>
            <a:r>
              <a:rPr lang="fi-FI" sz="2000" dirty="0"/>
              <a:t>EHKÄISYKEINOJEN LÖYTÄMISEEN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fi-FI" sz="2000" dirty="0" smtClean="0"/>
              <a:t>SAIRAUKSIEN </a:t>
            </a:r>
            <a:r>
              <a:rPr lang="fi-FI" sz="2000" dirty="0"/>
              <a:t>HOIDON KEHITTÄMISEEN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fi-FI" sz="2000" dirty="0" smtClean="0"/>
              <a:t>TERVEYSPOLITIIKAN </a:t>
            </a:r>
            <a:r>
              <a:rPr lang="fi-FI" sz="2000" dirty="0"/>
              <a:t>PÄÄTÖSTEN TUEKSI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fi-FI" sz="2000" dirty="0" smtClean="0"/>
              <a:t>TERVEYSTEKNOLOGIAN </a:t>
            </a:r>
            <a:r>
              <a:rPr lang="fi-FI" sz="2000" dirty="0"/>
              <a:t>KEHITTÄMISEEN</a:t>
            </a:r>
            <a:r>
              <a:rPr lang="en-US" sz="2000" dirty="0"/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fi-FI" sz="2000" dirty="0" smtClean="0"/>
              <a:t>TERVEYSALAN </a:t>
            </a:r>
            <a:r>
              <a:rPr lang="fi-FI" sz="2000" dirty="0"/>
              <a:t>KOULUTUKSEN KEHITTÄMISEEN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​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40" y="4286992"/>
            <a:ext cx="2513693" cy="21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F351E-1A5A-40FE-923A-89E5B124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563"/>
            <a:ext cx="11268075" cy="1771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Aineistonkeruumenetelmät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pic>
        <p:nvPicPr>
          <p:cNvPr id="4" name="Kuva 3" descr="Kuva, joka sisältää kohteen teksti, sisä, ohjauspaneeli&#10;&#10;Kuvaus luotu automaattisesti">
            <a:extLst>
              <a:ext uri="{FF2B5EF4-FFF2-40B4-BE49-F238E27FC236}">
                <a16:creationId xmlns:a16="http://schemas.microsoft.com/office/drawing/2014/main" id="{4B9706F2-F9A8-481C-9359-D0B8F351A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0" r="-3" b="24164"/>
          <a:stretch/>
        </p:blipFill>
        <p:spPr>
          <a:xfrm>
            <a:off x="-12" y="685800"/>
            <a:ext cx="5138068" cy="2622616"/>
          </a:xfrm>
          <a:prstGeom prst="rect">
            <a:avLst/>
          </a:prstGeom>
        </p:spPr>
      </p:pic>
      <p:pic>
        <p:nvPicPr>
          <p:cNvPr id="8" name="Kuva 7" descr="Kuva, joka sisältää kohteen henkilö, laite&#10;&#10;Kuvaus luotu automaattisesti">
            <a:extLst>
              <a:ext uri="{FF2B5EF4-FFF2-40B4-BE49-F238E27FC236}">
                <a16:creationId xmlns:a16="http://schemas.microsoft.com/office/drawing/2014/main" id="{C5344F25-0F01-4FD1-A737-D8AF8DB5F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r="9799" b="-1"/>
          <a:stretch/>
        </p:blipFill>
        <p:spPr>
          <a:xfrm>
            <a:off x="18935" y="3714413"/>
            <a:ext cx="2722848" cy="2737589"/>
          </a:xfrm>
          <a:prstGeom prst="rect">
            <a:avLst/>
          </a:prstGeom>
        </p:spPr>
      </p:pic>
      <p:pic>
        <p:nvPicPr>
          <p:cNvPr id="6" name="Kuva 5" descr="Kuva, joka sisältää kohteen henkilö, sisä, ikkuna, mies&#10;&#10;Kuvaus luotu automaattisesti">
            <a:extLst>
              <a:ext uri="{FF2B5EF4-FFF2-40B4-BE49-F238E27FC236}">
                <a16:creationId xmlns:a16="http://schemas.microsoft.com/office/drawing/2014/main" id="{1DB6CA07-77EB-4FCA-BDDE-6AA402BE82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" b="5"/>
          <a:stretch/>
        </p:blipFill>
        <p:spPr>
          <a:xfrm>
            <a:off x="2884165" y="3830855"/>
            <a:ext cx="2308389" cy="273758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62CF6E2-3D61-4F57-813B-D5A1E22CDC63}"/>
              </a:ext>
            </a:extLst>
          </p:cNvPr>
          <p:cNvSpPr txBox="1"/>
          <p:nvPr/>
        </p:nvSpPr>
        <p:spPr>
          <a:xfrm>
            <a:off x="5638899" y="685800"/>
            <a:ext cx="4722939" cy="6278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Kyselyt</a:t>
            </a:r>
            <a:r>
              <a:rPr lang="en-US" sz="2400" dirty="0" smtClean="0">
                <a:latin typeface="Arial"/>
                <a:cs typeface="Arial"/>
              </a:rPr>
              <a:t> (m):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tosiasiat</a:t>
            </a:r>
            <a:r>
              <a:rPr lang="fi-FI" dirty="0"/>
              <a:t>, käyttäytyminen, toiminta, asenteet, uskomukset, </a:t>
            </a:r>
            <a:r>
              <a:rPr lang="fi-FI" dirty="0" err="1" smtClean="0"/>
              <a:t>mielipitee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soveltuu suurelle joukolle</a:t>
            </a:r>
            <a:r>
              <a:rPr lang="en-US" dirty="0"/>
              <a:t>​</a:t>
            </a:r>
          </a:p>
          <a:p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Haastattelut</a:t>
            </a:r>
            <a:r>
              <a:rPr lang="en-US" sz="2400" dirty="0" smtClean="0">
                <a:latin typeface="Arial"/>
                <a:cs typeface="Arial"/>
              </a:rPr>
              <a:t> (l):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b="1" dirty="0"/>
              <a:t>STRUKTUROITU HAASTATTELU – </a:t>
            </a:r>
            <a:r>
              <a:rPr lang="fi-FI" dirty="0"/>
              <a:t>kysymykset ja vastausvaihtoehdot laadittu ennalta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b="1" dirty="0"/>
              <a:t>TEEMAHAASTATTELU </a:t>
            </a:r>
            <a:r>
              <a:rPr lang="fi-FI" dirty="0"/>
              <a:t>– kyselylomakkeen ja avoimen haastattelun välimuoto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b="1" dirty="0"/>
              <a:t>AVOIN HAASTATTELU – </a:t>
            </a:r>
            <a:r>
              <a:rPr lang="fi-FI" dirty="0"/>
              <a:t>mitä tulee esiin keskustelun kuluessa (nauhoitukset -&gt; litterointi)​</a:t>
            </a:r>
          </a:p>
          <a:p>
            <a:pPr fontAlgn="base"/>
            <a:r>
              <a:rPr lang="fi-FI" dirty="0" smtClean="0"/>
              <a:t>​</a:t>
            </a: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Havainnointi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(</a:t>
            </a:r>
            <a:r>
              <a:rPr lang="en-US" sz="2400" dirty="0" err="1" smtClean="0">
                <a:latin typeface="Arial"/>
                <a:cs typeface="Arial"/>
              </a:rPr>
              <a:t>l&amp;m</a:t>
            </a:r>
            <a:r>
              <a:rPr lang="en-US" sz="2400" dirty="0" smtClean="0">
                <a:latin typeface="Arial"/>
                <a:cs typeface="Arial"/>
              </a:rPr>
              <a:t>):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Miten toimitaan arkielämässä tai –ympäristössä ja erityisessä </a:t>
            </a:r>
            <a:r>
              <a:rPr lang="fi-FI" dirty="0" smtClean="0"/>
              <a:t>testitilanteessa</a:t>
            </a:r>
          </a:p>
          <a:p>
            <a:pPr fontAlgn="base"/>
            <a:r>
              <a:rPr lang="fi-FI" dirty="0" smtClean="0"/>
              <a:t>-&gt;OSALLISTUVA </a:t>
            </a:r>
            <a:r>
              <a:rPr lang="fi-FI" dirty="0"/>
              <a:t>HAVAINNOINTI</a:t>
            </a:r>
            <a:r>
              <a:rPr lang="en-US" dirty="0" smtClean="0"/>
              <a:t>​:t</a:t>
            </a:r>
            <a:r>
              <a:rPr lang="fi-FI" dirty="0" err="1" smtClean="0"/>
              <a:t>utkija</a:t>
            </a:r>
            <a:r>
              <a:rPr lang="fi-FI" dirty="0" smtClean="0"/>
              <a:t> </a:t>
            </a:r>
            <a:r>
              <a:rPr lang="fi-FI" dirty="0"/>
              <a:t>lyöttäytyy tutkittavan ryhmän osaksi</a:t>
            </a:r>
            <a:r>
              <a:rPr lang="en-US" dirty="0" smtClean="0"/>
              <a:t>​​</a:t>
            </a:r>
          </a:p>
          <a:p>
            <a:pPr fontAlgn="base"/>
            <a:r>
              <a:rPr lang="en-US" sz="2400" dirty="0" err="1" smtClean="0">
                <a:solidFill>
                  <a:srgbClr val="FF0000"/>
                </a:solidFill>
              </a:rPr>
              <a:t>Ryhmäkeskustelu</a:t>
            </a:r>
            <a:r>
              <a:rPr lang="en-US" sz="2400" dirty="0" smtClean="0"/>
              <a:t> (l)</a:t>
            </a:r>
            <a:endParaRPr lang="en-US" sz="2400" dirty="0"/>
          </a:p>
          <a:p>
            <a:pPr fontAlgn="base"/>
            <a:r>
              <a:rPr lang="en-US" sz="2000" dirty="0" err="1" smtClean="0">
                <a:solidFill>
                  <a:srgbClr val="FF0000"/>
                </a:solidFill>
                <a:latin typeface="Arial"/>
                <a:cs typeface="Arial"/>
              </a:rPr>
              <a:t>Mittaukset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ja 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  <a:cs typeface="Arial"/>
              </a:rPr>
              <a:t>kokeet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(m)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 smtClean="0">
                <a:latin typeface="Arial"/>
                <a:cs typeface="Arial"/>
              </a:rPr>
              <a:t>Olemassaolevat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aineistot</a:t>
            </a:r>
            <a:r>
              <a:rPr lang="en-US" sz="2000" dirty="0" smtClean="0">
                <a:latin typeface="Arial"/>
                <a:cs typeface="Arial"/>
              </a:rPr>
              <a:t>:</a:t>
            </a:r>
          </a:p>
          <a:p>
            <a:pPr fontAlgn="base"/>
            <a:r>
              <a:rPr lang="en-US" sz="1600" dirty="0" err="1" smtClean="0">
                <a:latin typeface="Arial"/>
                <a:cs typeface="Arial"/>
              </a:rPr>
              <a:t>Tilastot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ja </a:t>
            </a:r>
            <a:r>
              <a:rPr lang="en-US" sz="1600" dirty="0" err="1" smtClean="0">
                <a:latin typeface="Arial"/>
                <a:cs typeface="Arial"/>
              </a:rPr>
              <a:t>rekisterit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 err="1" smtClean="0">
                <a:latin typeface="Arial"/>
                <a:cs typeface="Arial"/>
              </a:rPr>
              <a:t>okumentit</a:t>
            </a:r>
            <a:r>
              <a:rPr lang="en-US" sz="1600" dirty="0" smtClean="0">
                <a:latin typeface="Arial"/>
                <a:cs typeface="Arial"/>
              </a:rPr>
              <a:t>, </a:t>
            </a:r>
            <a:r>
              <a:rPr lang="en-US" sz="1600" dirty="0" err="1" smtClean="0">
                <a:latin typeface="Arial"/>
                <a:cs typeface="Arial"/>
              </a:rPr>
              <a:t>päiväkirjat</a:t>
            </a:r>
            <a:r>
              <a:rPr lang="en-US" sz="1600" dirty="0" smtClean="0">
                <a:latin typeface="Arial"/>
                <a:cs typeface="Arial"/>
              </a:rPr>
              <a:t>…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EF73056-3344-4D82-AD06-277219F85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943" y="5298105"/>
            <a:ext cx="1133459" cy="938035"/>
          </a:xfrm>
          <a:prstGeom prst="rect">
            <a:avLst/>
          </a:prstGeom>
        </p:spPr>
      </p:pic>
      <p:pic>
        <p:nvPicPr>
          <p:cNvPr id="14" name="Kuva 13" descr="Kuva, joka sisältää kohteen teksti, kuivaaja&#10;&#10;Kuvaus luotu automaattisesti">
            <a:extLst>
              <a:ext uri="{FF2B5EF4-FFF2-40B4-BE49-F238E27FC236}">
                <a16:creationId xmlns:a16="http://schemas.microsoft.com/office/drawing/2014/main" id="{E198D320-943A-4B77-9F53-6EF8A10780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09" y="634359"/>
            <a:ext cx="1351997" cy="5677221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F99CE9CC-7757-424A-8BC8-7D6F28C90250}"/>
              </a:ext>
            </a:extLst>
          </p:cNvPr>
          <p:cNvSpPr txBox="1"/>
          <p:nvPr/>
        </p:nvSpPr>
        <p:spPr>
          <a:xfrm>
            <a:off x="13319" y="3308415"/>
            <a:ext cx="27228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Sam McGhee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BEA6411F-F843-4958-AE48-1CCF55FB0531}"/>
              </a:ext>
            </a:extLst>
          </p:cNvPr>
          <p:cNvSpPr txBox="1"/>
          <p:nvPr/>
        </p:nvSpPr>
        <p:spPr>
          <a:xfrm>
            <a:off x="-35240" y="6503032"/>
            <a:ext cx="29630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Unsplash.com/ Mockup Graphics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A1B4E795-ED72-44AF-B63C-4FB52441F227}"/>
              </a:ext>
            </a:extLst>
          </p:cNvPr>
          <p:cNvSpPr txBox="1"/>
          <p:nvPr/>
        </p:nvSpPr>
        <p:spPr>
          <a:xfrm rot="16200000">
            <a:off x="3660763" y="4678784"/>
            <a:ext cx="3433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LinkedIn Sales Solutions</a:t>
            </a:r>
            <a:endParaRPr lang="en-US" sz="1400" b="1" dirty="0">
              <a:latin typeface="Abadi Extra Light" panose="020B0604020202020204" pitchFamily="34" charset="0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A5865378-75A9-41AA-B616-688E8FC14919}"/>
              </a:ext>
            </a:extLst>
          </p:cNvPr>
          <p:cNvSpPr txBox="1"/>
          <p:nvPr/>
        </p:nvSpPr>
        <p:spPr>
          <a:xfrm rot="5400000">
            <a:off x="10197094" y="3462304"/>
            <a:ext cx="3528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Julia </a:t>
            </a:r>
            <a:r>
              <a:rPr lang="en-US" sz="1400" dirty="0" err="1">
                <a:latin typeface="Abadi Extra Light" panose="020B0604020202020204" pitchFamily="34" charset="0"/>
              </a:rPr>
              <a:t>Joppien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4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9D24E8C-A921-4800-9A8D-19C65C33AB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1EBB4893-C0B9-4431-A799-C709567DC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D7CCE7-3E4C-44D4-80DA-67AE2BA3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23849"/>
            <a:ext cx="10543032" cy="1004887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Tutkimustulosten analysointi</a:t>
            </a:r>
            <a:endParaRPr lang="fi-FI" sz="4000" dirty="0">
              <a:solidFill>
                <a:srgbClr val="7030A0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590CDFA-EA03-4339-B3CA-E30A7C841DAF}"/>
              </a:ext>
            </a:extLst>
          </p:cNvPr>
          <p:cNvSpPr/>
          <p:nvPr/>
        </p:nvSpPr>
        <p:spPr>
          <a:xfrm>
            <a:off x="420624" y="1590675"/>
            <a:ext cx="3637026" cy="2143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Kvantitatiiviset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eli määrälliset tutkimukset</a:t>
            </a:r>
          </a:p>
          <a:p>
            <a:r>
              <a:rPr lang="fi-FI" sz="2000" dirty="0">
                <a:latin typeface="Arial"/>
                <a:cs typeface="Arial"/>
              </a:rPr>
              <a:t>- aineisto esim. kyselyn valmiit vastausvaihtoehdot muutetaan numeeriseen muotoon 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BEA0D653-9EF7-4945-BA70-ED038DACD24C}"/>
              </a:ext>
            </a:extLst>
          </p:cNvPr>
          <p:cNvSpPr/>
          <p:nvPr/>
        </p:nvSpPr>
        <p:spPr>
          <a:xfrm>
            <a:off x="420624" y="3995738"/>
            <a:ext cx="3637026" cy="2143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Kvalitatiiviset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eli laadulliset tutkimukset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- aineisto esim. haastattelun avoimet kysymykset ryhmitellään teemojen tai näkökulmien mukaisesti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8AE8B39E-50A4-4290-90BD-F0D3E84B2436}"/>
              </a:ext>
            </a:extLst>
          </p:cNvPr>
          <p:cNvSpPr/>
          <p:nvPr/>
        </p:nvSpPr>
        <p:spPr>
          <a:xfrm>
            <a:off x="4798695" y="1714500"/>
            <a:ext cx="2518410" cy="2019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havainnollistetaan taulukkoina ja diagrammeina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EB20408-E744-4DFA-9658-1CF2430140D5}"/>
              </a:ext>
            </a:extLst>
          </p:cNvPr>
          <p:cNvSpPr/>
          <p:nvPr/>
        </p:nvSpPr>
        <p:spPr>
          <a:xfrm>
            <a:off x="4798695" y="3995738"/>
            <a:ext cx="2518410" cy="2081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Tulokset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havainnollistetaan ja perustellaan esim.</a:t>
            </a: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haastateltavien suorilla lainauksilla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4AEFAFA-E896-4679-8C7B-4356D7C07F94}"/>
              </a:ext>
            </a:extLst>
          </p:cNvPr>
          <p:cNvSpPr/>
          <p:nvPr/>
        </p:nvSpPr>
        <p:spPr>
          <a:xfrm>
            <a:off x="8058150" y="2324100"/>
            <a:ext cx="3848100" cy="2819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Johtopäätökset</a:t>
            </a:r>
          </a:p>
          <a:p>
            <a:endParaRPr 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Aikaisemmin tehtyjen tutkimusten ja uusien tutkimustulosten pohjalta yritetään ymmärtää ja selittää tutkimuksen kohteena olevaa ilmiötä</a:t>
            </a:r>
          </a:p>
          <a:p>
            <a:pPr marL="285750" indent="-285750">
              <a:buFontTx/>
              <a:buChar char="-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948A92D8-35CA-4AE1-8F33-70ABBD9F8F94}"/>
              </a:ext>
            </a:extLst>
          </p:cNvPr>
          <p:cNvSpPr/>
          <p:nvPr/>
        </p:nvSpPr>
        <p:spPr>
          <a:xfrm>
            <a:off x="4123372" y="2388075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F1DEBD38-D209-497A-9FF1-632E80A3072B}"/>
              </a:ext>
            </a:extLst>
          </p:cNvPr>
          <p:cNvSpPr/>
          <p:nvPr/>
        </p:nvSpPr>
        <p:spPr>
          <a:xfrm>
            <a:off x="4111625" y="4762182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Oikea 11">
            <a:extLst>
              <a:ext uri="{FF2B5EF4-FFF2-40B4-BE49-F238E27FC236}">
                <a16:creationId xmlns:a16="http://schemas.microsoft.com/office/drawing/2014/main" id="{93D538B0-FE25-4523-9E82-E885042483F1}"/>
              </a:ext>
            </a:extLst>
          </p:cNvPr>
          <p:cNvSpPr/>
          <p:nvPr/>
        </p:nvSpPr>
        <p:spPr>
          <a:xfrm>
            <a:off x="7359333" y="2936398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Oikea 12">
            <a:extLst>
              <a:ext uri="{FF2B5EF4-FFF2-40B4-BE49-F238E27FC236}">
                <a16:creationId xmlns:a16="http://schemas.microsoft.com/office/drawing/2014/main" id="{2E7707D5-1F1E-4E9A-9648-E9A7ABC1EC9A}"/>
              </a:ext>
            </a:extLst>
          </p:cNvPr>
          <p:cNvSpPr/>
          <p:nvPr/>
        </p:nvSpPr>
        <p:spPr>
          <a:xfrm>
            <a:off x="7371080" y="4213859"/>
            <a:ext cx="633095" cy="5483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745E48C-043D-4702-83A2-7E939C4B896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7696BCC-9996-4100-9028-A46DE4EC5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4CF15-B28C-4E16-8A11-59AFCF99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617" y="64758"/>
            <a:ext cx="6276642" cy="5933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Tutkimusraportti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isällön paikkamerkki 5" descr="Kuva, joka sisältää kohteen sisä&#10;&#10;Kuvaus luotu automaattisesti">
            <a:extLst>
              <a:ext uri="{FF2B5EF4-FFF2-40B4-BE49-F238E27FC236}">
                <a16:creationId xmlns:a16="http://schemas.microsoft.com/office/drawing/2014/main" id="{6BEAF61C-B8B4-4857-A98C-F5E17BEEC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4" r="11290" b="-2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DADC82-8D04-4531-ACE5-9BFA9AA49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0638" y="828279"/>
            <a:ext cx="6740302" cy="579445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Tiivistelmä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Yhteenveto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kaikesta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pituus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maksimissaan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Johdanto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jo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aikaisemmin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TUTKIMUSONGELMAT –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Pääkysymys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alaongelmat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Menetelmät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Tutkimusotteen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asetelman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otoksen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aineiston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hankinnan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analyysimenetelmien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kuvaus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Tulokset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Saatujen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esittely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taulukoiden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diagrammien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avulla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Pohdinta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Tulosten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tulkinta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vertailu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aikaisemmin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tehtyihin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tutkimuksiin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Kirjallisuusluettelo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liitteet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Tekstissä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mainittujen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tutkimusten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lähteiden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tiedot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C008AF8-BF68-4DE6-ABC1-B41EFBB6D3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0" y="172107"/>
            <a:ext cx="1861424" cy="428937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7D81F49B-3D0E-44EF-8525-3BB17716A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D3D99651-458F-494B-97BE-365E9DFC000F}"/>
              </a:ext>
            </a:extLst>
          </p:cNvPr>
          <p:cNvSpPr txBox="1"/>
          <p:nvPr/>
        </p:nvSpPr>
        <p:spPr>
          <a:xfrm>
            <a:off x="695815" y="6314956"/>
            <a:ext cx="3791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>
                <a:latin typeface="Abadi Extra Light" panose="020B0604020202020204" pitchFamily="34" charset="0"/>
              </a:rPr>
              <a:t>Julian </a:t>
            </a:r>
            <a:r>
              <a:rPr lang="en-US" sz="1400" dirty="0" err="1">
                <a:latin typeface="Abadi Extra Light" panose="020B0604020202020204" pitchFamily="34" charset="0"/>
              </a:rPr>
              <a:t>Hochgesang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653143" y="1104404"/>
            <a:ext cx="66620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3200" b="1" dirty="0"/>
              <a:t>ARKITIETO</a:t>
            </a:r>
            <a:r>
              <a:rPr lang="en-US" sz="3200" dirty="0"/>
              <a:t>​</a:t>
            </a:r>
          </a:p>
          <a:p>
            <a:pPr fontAlgn="base"/>
            <a:r>
              <a:rPr lang="fi-FI" sz="2800" b="1" dirty="0"/>
              <a:t>-perustuu välittömiin havaintoihin ja kokemuksiin</a:t>
            </a:r>
            <a:r>
              <a:rPr lang="en-US" sz="2800" dirty="0"/>
              <a:t>​</a:t>
            </a:r>
          </a:p>
          <a:p>
            <a:pPr fontAlgn="base"/>
            <a:r>
              <a:rPr lang="fi-FI" sz="2800" b="1" dirty="0"/>
              <a:t>-ei pyri esittämään yleisiä lainalaisuuksia</a:t>
            </a:r>
            <a:r>
              <a:rPr lang="en-US" sz="2800" dirty="0"/>
              <a:t>​</a:t>
            </a:r>
          </a:p>
          <a:p>
            <a:pPr fontAlgn="base"/>
            <a:r>
              <a:rPr lang="fi-FI" sz="2800" b="1" dirty="0"/>
              <a:t>-pysyvää, vaikea muuttaa</a:t>
            </a:r>
            <a:r>
              <a:rPr lang="en-US" sz="2800" dirty="0"/>
              <a:t>​</a:t>
            </a:r>
          </a:p>
          <a:p>
            <a:pPr fontAlgn="base"/>
            <a:r>
              <a:rPr lang="fi-FI" sz="2800" b="1" dirty="0"/>
              <a:t>-luotettavaa tai epäluotettavaa</a:t>
            </a:r>
            <a:r>
              <a:rPr lang="en-US" sz="2800" dirty="0"/>
              <a:t>​</a:t>
            </a:r>
          </a:p>
          <a:p>
            <a:pPr fontAlgn="base"/>
            <a:r>
              <a:rPr lang="fi-FI" sz="2800" dirty="0"/>
              <a:t>​</a:t>
            </a:r>
          </a:p>
          <a:p>
            <a:pPr fontAlgn="base"/>
            <a:r>
              <a:rPr lang="fi-FI" sz="2800" dirty="0"/>
              <a:t>PERINTEISET TAVAT, perinnetieto, OMAT KOKEMUKSET – yrittäminen ja erehtyminen, YSTÄVÄN NEUVOT, KESKUSTELUPALSTAT,JOUKKOTIEDOTUSVÄLINEET, INTERNET</a:t>
            </a:r>
            <a:r>
              <a:rPr lang="en-US" sz="2800" dirty="0"/>
              <a:t>​</a:t>
            </a:r>
            <a:endParaRPr lang="en-US" sz="2800" b="0" i="0" dirty="0">
              <a:effectLst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5727"/>
            <a:ext cx="4424547" cy="4424547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8961120" y="4038835"/>
            <a:ext cx="2907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smtClean="0">
              <a:solidFill>
                <a:srgbClr val="C00000"/>
              </a:solidFill>
            </a:endParaRPr>
          </a:p>
          <a:p>
            <a:r>
              <a:rPr lang="fi-FI" sz="2000" dirty="0" smtClean="0">
                <a:solidFill>
                  <a:srgbClr val="C00000"/>
                </a:solidFill>
              </a:rPr>
              <a:t>-intuitiivisuus</a:t>
            </a:r>
          </a:p>
          <a:p>
            <a:r>
              <a:rPr lang="fi-FI" sz="2000" dirty="0" smtClean="0">
                <a:solidFill>
                  <a:srgbClr val="C00000"/>
                </a:solidFill>
              </a:rPr>
              <a:t>-tiedostamattomuus</a:t>
            </a:r>
          </a:p>
          <a:p>
            <a:r>
              <a:rPr lang="fi-FI" sz="2000" dirty="0" smtClean="0">
                <a:solidFill>
                  <a:srgbClr val="C00000"/>
                </a:solidFill>
              </a:rPr>
              <a:t>-valikoituneisuus</a:t>
            </a:r>
          </a:p>
          <a:p>
            <a:r>
              <a:rPr lang="fi-FI" sz="2000" dirty="0" smtClean="0">
                <a:solidFill>
                  <a:srgbClr val="C00000"/>
                </a:solidFill>
              </a:rPr>
              <a:t>-helppous</a:t>
            </a:r>
          </a:p>
          <a:p>
            <a:r>
              <a:rPr lang="fi-FI" sz="2000" dirty="0" smtClean="0">
                <a:solidFill>
                  <a:srgbClr val="C00000"/>
                </a:solidFill>
              </a:rPr>
              <a:t>-nopeus</a:t>
            </a:r>
          </a:p>
          <a:p>
            <a:r>
              <a:rPr lang="fi-FI" sz="2000" dirty="0" smtClean="0">
                <a:solidFill>
                  <a:srgbClr val="C00000"/>
                </a:solidFill>
              </a:rPr>
              <a:t>-henkilökohtaisuus</a:t>
            </a:r>
          </a:p>
          <a:p>
            <a:r>
              <a:rPr lang="fi-FI" sz="2000" dirty="0" smtClean="0">
                <a:solidFill>
                  <a:srgbClr val="C00000"/>
                </a:solidFill>
              </a:rPr>
              <a:t>-pysyvyys</a:t>
            </a:r>
          </a:p>
          <a:p>
            <a:r>
              <a:rPr lang="fi-FI" sz="2000" dirty="0" smtClean="0">
                <a:solidFill>
                  <a:srgbClr val="C00000"/>
                </a:solidFill>
              </a:rPr>
              <a:t>-satunnaisuus</a:t>
            </a:r>
            <a:endParaRPr lang="fi-FI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9502E-D99A-4D1A-B2C1-40E814DB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654658"/>
            <a:ext cx="10543032" cy="793142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Tieteellinen tieto perustuu tutkimukseen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C1B7F4-4F18-4686-8E47-50729FDF7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1594102"/>
            <a:ext cx="4989576" cy="49415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Perusteltavuus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Pohjautuu tieteellisiin menetelmiin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Toistettavuus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Tutkimus voidaan toistaa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samanlaisena, tutkimusmenetelmät kuvataan tarkasti</a:t>
            </a:r>
            <a:r>
              <a:rPr lang="en-US" dirty="0" smtClean="0"/>
              <a:t>​ - </a:t>
            </a:r>
            <a:r>
              <a:rPr lang="en-US" dirty="0" err="1" smtClean="0"/>
              <a:t>tiedonhankinta</a:t>
            </a:r>
            <a:r>
              <a:rPr lang="en-US" dirty="0" smtClean="0"/>
              <a:t> </a:t>
            </a:r>
            <a:r>
              <a:rPr lang="en-US" dirty="0" err="1" smtClean="0"/>
              <a:t>systemaattista</a:t>
            </a:r>
            <a:r>
              <a:rPr lang="en-US" dirty="0" smtClean="0"/>
              <a:t> ja </a:t>
            </a:r>
            <a:r>
              <a:rPr lang="en-US" dirty="0" err="1" smtClean="0"/>
              <a:t>suunniteltua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Edistyvyys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Tiede korjaa itse itseään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Julkisuus</a:t>
            </a:r>
          </a:p>
          <a:p>
            <a:pPr marL="0" indent="0">
              <a:buNone/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-Tulosten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pitää olla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saatavilla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Objektiivisuus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Tutkija ei saa vaikuttaa tuloksiin</a:t>
            </a:r>
            <a:endParaRPr lang="fi-FI" b="1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A62C2C-691B-43F4-8EFF-ED9FDF355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9325" y="1690688"/>
            <a:ext cx="6057900" cy="5167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 smtClean="0">
                <a:latin typeface="Arial Nova" panose="020B0504020202020204" pitchFamily="34" charset="0"/>
              </a:rPr>
              <a:t>Kriittisyys</a:t>
            </a:r>
            <a:endParaRPr lang="fi-FI" b="1" dirty="0">
              <a:latin typeface="Arial Nova" panose="020B0504020202020204" pitchFamily="34" charset="0"/>
            </a:endParaRPr>
          </a:p>
          <a:p>
            <a:pPr>
              <a:buFontTx/>
              <a:buChar char="-"/>
            </a:pPr>
            <a:r>
              <a:rPr lang="fi-FI" dirty="0" smtClean="0">
                <a:latin typeface="Arial Nova" panose="020B0504020202020204" pitchFamily="34" charset="0"/>
              </a:rPr>
              <a:t>Tuloksia </a:t>
            </a:r>
            <a:r>
              <a:rPr lang="fi-FI" dirty="0">
                <a:latin typeface="Arial Nova" panose="020B0504020202020204" pitchFamily="34" charset="0"/>
              </a:rPr>
              <a:t>tarkastellaan </a:t>
            </a:r>
            <a:r>
              <a:rPr lang="fi-FI" dirty="0" smtClean="0">
                <a:latin typeface="Arial Nova" panose="020B0504020202020204" pitchFamily="34" charset="0"/>
              </a:rPr>
              <a:t>kriittisesti</a:t>
            </a:r>
          </a:p>
          <a:p>
            <a:pPr marL="0" indent="0">
              <a:buNone/>
            </a:pPr>
            <a:r>
              <a:rPr lang="fi-FI" b="1" dirty="0" smtClean="0">
                <a:latin typeface="Arial Nova" panose="020B0504020202020204" pitchFamily="34" charset="0"/>
              </a:rPr>
              <a:t>Kumulatiivisuus</a:t>
            </a:r>
          </a:p>
          <a:p>
            <a:pPr marL="0" indent="0">
              <a:buNone/>
            </a:pPr>
            <a:r>
              <a:rPr lang="fi-FI" dirty="0" smtClean="0">
                <a:latin typeface="Arial Nova" panose="020B0504020202020204" pitchFamily="34" charset="0"/>
              </a:rPr>
              <a:t>-ei nojaudu yksittäiseen tutkimukseen</a:t>
            </a:r>
            <a:endParaRPr lang="fi-FI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Yleistettävyys</a:t>
            </a:r>
          </a:p>
          <a:p>
            <a:pPr marL="0" indent="0">
              <a:buNone/>
            </a:pPr>
            <a:r>
              <a:rPr lang="fi-FI" dirty="0">
                <a:latin typeface="Arial Nova" panose="020B0504020202020204" pitchFamily="34" charset="0"/>
              </a:rPr>
              <a:t>- Tulosten avulla voidaan tulkita laajempia ilmiöitä</a:t>
            </a:r>
          </a:p>
          <a:p>
            <a:pPr marL="0" indent="0">
              <a:buNone/>
            </a:pPr>
            <a:r>
              <a:rPr lang="fi-FI" b="1" dirty="0">
                <a:latin typeface="Arial Nova" panose="020B0504020202020204" pitchFamily="34" charset="0"/>
              </a:rPr>
              <a:t>Autonomisuus</a:t>
            </a:r>
          </a:p>
          <a:p>
            <a:pPr>
              <a:buFontTx/>
              <a:buChar char="-"/>
            </a:pPr>
            <a:r>
              <a:rPr lang="fi-FI" dirty="0" smtClean="0">
                <a:latin typeface="Arial Nova" panose="020B0504020202020204" pitchFamily="34" charset="0"/>
              </a:rPr>
              <a:t>Riippumattomuus </a:t>
            </a:r>
            <a:r>
              <a:rPr lang="fi-FI" dirty="0">
                <a:latin typeface="Arial Nova" panose="020B0504020202020204" pitchFamily="34" charset="0"/>
              </a:rPr>
              <a:t>(esim. raha ei saa vaikuttaa tuloksiin</a:t>
            </a:r>
            <a:r>
              <a:rPr lang="fi-FI" dirty="0" smtClean="0">
                <a:latin typeface="Arial Nova" panose="020B0504020202020204" pitchFamily="34" charset="0"/>
              </a:rPr>
              <a:t>)</a:t>
            </a:r>
          </a:p>
          <a:p>
            <a:pPr>
              <a:buFontTx/>
              <a:buChar char="-"/>
            </a:pPr>
            <a:endParaRPr lang="fi-FI" dirty="0" smtClean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fi-FI" b="1" dirty="0" smtClean="0">
                <a:latin typeface="Arial Nova" panose="020B0504020202020204" pitchFamily="34" charset="0"/>
              </a:rPr>
              <a:t>Käsitteiden käyttö, täsmällinen terminologia, tutkimuksellinen kieli</a:t>
            </a:r>
            <a:endParaRPr lang="fi-FI" b="1" dirty="0">
              <a:latin typeface="Arial Nova" panose="020B0504020202020204" pitchFamily="34" charset="0"/>
            </a:endParaRPr>
          </a:p>
          <a:p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A66A25F-7262-4C2A-BB0C-87CD4B5D4C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9062163-2BD8-46D1-BBDB-D877A1CB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7" name="AutoShape 2" descr="https://euc-powerpoint.officeapps.live.com/pods/GetClipboardImage.ashx?Id=40ba6905-be4a-4f46-b0b3-e6f8f42e6c49&amp;DC=PSE1&amp;pkey=f701c11a-5b2a-4c6d-9910-1d0bcbcfe243&amp;wdwaccluster=PSE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AutoShape 4" descr="https://euc-powerpoint.officeapps.live.com/pods/GetClipboardImage.ashx?Id=e11e0345-1b0c-41b0-8f03-6cd332447d70&amp;DC=PSE1&amp;pkey=5839b2cb-f236-4765-9059-1ea14a30dc5c&amp;wdwaccluster=PSE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208" y="3890158"/>
            <a:ext cx="2124818" cy="135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E01ADC-62B5-423A-B433-1B263B7C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2322" y="3507512"/>
            <a:ext cx="6443619" cy="2702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tutkitaan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tieteenalojen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näkökulmasta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Hyödynnetään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kunkin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tieteenalan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menetelmiä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vahvuuksia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laaja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kokonaiskuva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ilmiöstä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Sisällön paikkamerkki 5" descr="Kuva, joka sisältää kohteen henkilö, ulko, nainen&#10;&#10;Kuvaus luotu automaattisesti">
            <a:extLst>
              <a:ext uri="{FF2B5EF4-FFF2-40B4-BE49-F238E27FC236}">
                <a16:creationId xmlns:a16="http://schemas.microsoft.com/office/drawing/2014/main" id="{200456AD-205A-43F0-8E85-3FF3B08AB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7" r="1" b="17391"/>
          <a:stretch/>
        </p:blipFill>
        <p:spPr>
          <a:xfrm>
            <a:off x="5692323" y="671602"/>
            <a:ext cx="5802331" cy="2729593"/>
          </a:xfrm>
          <a:prstGeom prst="rect">
            <a:avLst/>
          </a:prstGeom>
        </p:spPr>
      </p:pic>
      <p:pic>
        <p:nvPicPr>
          <p:cNvPr id="8" name="Kuva 7" descr="Kuva, joka sisältää kohteen teksti, kannettava, henkilö, tietokone&#10;&#10;Kuvaus luotu automaattisesti">
            <a:extLst>
              <a:ext uri="{FF2B5EF4-FFF2-40B4-BE49-F238E27FC236}">
                <a16:creationId xmlns:a16="http://schemas.microsoft.com/office/drawing/2014/main" id="{A7FF7C24-6A76-4DCB-9B64-98BC5A60C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7" r="-1" b="10510"/>
          <a:stretch/>
        </p:blipFill>
        <p:spPr>
          <a:xfrm>
            <a:off x="573476" y="3401195"/>
            <a:ext cx="5118847" cy="2771005"/>
          </a:xfrm>
          <a:prstGeom prst="rect">
            <a:avLst/>
          </a:prstGeom>
        </p:spPr>
      </p:pic>
      <p:pic>
        <p:nvPicPr>
          <p:cNvPr id="1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2502A0-68F1-4E65-910C-DA65E2478E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90BE703-75CE-47E7-B4A9-9DA46D86B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E2CD82BC-0FA9-4050-8EA7-B415DE5080CD}"/>
              </a:ext>
            </a:extLst>
          </p:cNvPr>
          <p:cNvSpPr txBox="1"/>
          <p:nvPr/>
        </p:nvSpPr>
        <p:spPr>
          <a:xfrm>
            <a:off x="422144" y="6361211"/>
            <a:ext cx="5160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 err="1">
                <a:latin typeface="Abadi Extra Light" panose="020B0604020202020204" pitchFamily="34" charset="0"/>
              </a:rPr>
              <a:t>Kuvat</a:t>
            </a:r>
            <a:r>
              <a:rPr lang="en-US" sz="1400" dirty="0">
                <a:latin typeface="Abadi Extra Light" panose="020B0604020202020204" pitchFamily="34" charset="0"/>
              </a:rPr>
              <a:t>: Unsplash.com/ </a:t>
            </a:r>
            <a:r>
              <a:rPr lang="en-US" sz="1400" dirty="0" err="1">
                <a:latin typeface="Abadi Extra Light" panose="020B0604020202020204" pitchFamily="34" charset="0"/>
              </a:rPr>
              <a:t>Thisis</a:t>
            </a:r>
            <a:r>
              <a:rPr lang="en-US" sz="1400" dirty="0">
                <a:latin typeface="Abadi Extra Light" panose="020B0604020202020204" pitchFamily="34" charset="0"/>
              </a:rPr>
              <a:t> Engineering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41193" y="589780"/>
            <a:ext cx="54068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2400" b="1" dirty="0"/>
              <a:t>TERVEYSTIETEELLINEN TUTKIMUS </a:t>
            </a:r>
            <a:r>
              <a:rPr lang="fi-FI" sz="2400" dirty="0"/>
              <a:t>on usein monen eri tieteenalan soveltamista terveyteen ja sairauteen liittyvien kysymysten ja ongelmien ratkaisemiseksi   </a:t>
            </a:r>
            <a:r>
              <a:rPr lang="en-US" sz="2400" dirty="0"/>
              <a:t>​</a:t>
            </a:r>
          </a:p>
          <a:p>
            <a:pPr fontAlgn="base"/>
            <a:r>
              <a:rPr lang="fi-FI" sz="2400" dirty="0"/>
              <a:t>-&gt; </a:t>
            </a:r>
            <a:r>
              <a:rPr lang="fi-FI" sz="3600" b="1" dirty="0"/>
              <a:t>monitieteisyys  </a:t>
            </a:r>
            <a:r>
              <a:rPr lang="en-US" sz="2400" dirty="0"/>
              <a:t>​</a:t>
            </a:r>
            <a:endParaRPr lang="en-US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51907" y="1555667"/>
            <a:ext cx="98565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3200" b="1" dirty="0"/>
              <a:t>Perustutkimus</a:t>
            </a:r>
            <a:r>
              <a:rPr lang="fi-FI" sz="3200" dirty="0"/>
              <a:t> lisää ymmärrystä erilaisista asioista ja ilmiöistä, mutta tällaisella tutkimuksella ei välttämättä ole vielä selviä käytännön sovelluskohteita.</a:t>
            </a:r>
            <a:r>
              <a:rPr lang="en-US" sz="3200" dirty="0"/>
              <a:t>​</a:t>
            </a:r>
          </a:p>
          <a:p>
            <a:pPr fontAlgn="base"/>
            <a:r>
              <a:rPr lang="fi-FI" sz="3200" dirty="0"/>
              <a:t>​</a:t>
            </a:r>
          </a:p>
          <a:p>
            <a:pPr fontAlgn="base"/>
            <a:r>
              <a:rPr lang="fi-FI" sz="3200" b="1" dirty="0"/>
              <a:t>Soveltava tutkimus </a:t>
            </a:r>
            <a:r>
              <a:rPr lang="fi-FI" sz="3200" dirty="0"/>
              <a:t>tähtää jo lähtötilanteessa käytännön sovelluksiin tai ainakin sellaisiin tuloksiin, jotka auttavat sovellusten keksimisessä -&gt; yksi soveltavan tutkimuksen muoto lääketieteessä on </a:t>
            </a:r>
            <a:r>
              <a:rPr lang="fi-FI" sz="3200" b="1" dirty="0"/>
              <a:t>kliininen tutkimus </a:t>
            </a:r>
            <a:r>
              <a:rPr lang="fi-FI" sz="3200" dirty="0"/>
              <a:t>– sairauksien hoito, toteaminen, ehkäisy</a:t>
            </a:r>
            <a:r>
              <a:rPr lang="en-US" sz="3200" dirty="0"/>
              <a:t>​</a:t>
            </a:r>
            <a:endParaRPr lang="en-US" sz="3200" b="0" i="0" dirty="0">
              <a:effectLst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068779" y="605642"/>
            <a:ext cx="722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/>
              <a:t>TUTKIMUSTYYPIT: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20932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E7C28B-1A68-4B37-8946-027787CF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667472"/>
            <a:ext cx="10543032" cy="894628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Teoreettinen ja empiirinen 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49C734-4DBD-40F3-B3C1-C237E6EF5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5" y="1295399"/>
            <a:ext cx="5464302" cy="5085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latin typeface="Arial"/>
                <a:cs typeface="Arial"/>
              </a:rPr>
              <a:t>Teoreettisessa</a:t>
            </a:r>
            <a:r>
              <a:rPr lang="fi-FI" sz="2000" dirty="0">
                <a:latin typeface="Arial"/>
                <a:cs typeface="Arial"/>
              </a:rPr>
              <a:t> tutkimuksessa vastausta etsitään aikaisemmista tutkimuksista.</a:t>
            </a:r>
          </a:p>
          <a:p>
            <a:pPr marL="0" indent="0">
              <a:buNone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Tavoitteena on hahmottaa malleja ja selityksiä.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FD4E47-9097-43CC-A4A5-9C8D9C534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074" y="1295400"/>
            <a:ext cx="5599176" cy="5085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b="1" dirty="0">
                <a:latin typeface="Arial"/>
                <a:cs typeface="Arial"/>
              </a:rPr>
              <a:t>Empiirisessä</a:t>
            </a:r>
            <a:r>
              <a:rPr lang="fi-FI" sz="2000" dirty="0">
                <a:latin typeface="Arial"/>
                <a:cs typeface="Arial"/>
              </a:rPr>
              <a:t> tutkimuksessa kerätään havaintoja esim. laboratoriossa tai luonnollisissa olosuhteissa.</a:t>
            </a:r>
          </a:p>
        </p:txBody>
      </p:sp>
      <p:pic>
        <p:nvPicPr>
          <p:cNvPr id="6" name="Kuva 5" descr="Kuva, joka sisältää kohteen henkilö, sisä, mies, tietokone&#10;&#10;Kuvaus luotu automaattisesti">
            <a:extLst>
              <a:ext uri="{FF2B5EF4-FFF2-40B4-BE49-F238E27FC236}">
                <a16:creationId xmlns:a16="http://schemas.microsoft.com/office/drawing/2014/main" id="{911754E4-36E1-49F8-91E1-D25B7A1A6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" y="3086100"/>
            <a:ext cx="5161280" cy="3192418"/>
          </a:xfrm>
          <a:prstGeom prst="rect">
            <a:avLst/>
          </a:pr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ACF1F809-FE0E-430C-82C7-3A53FFBD5F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74" y="3251825"/>
            <a:ext cx="5250814" cy="319241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C81B829A-F99C-4018-8324-7AC3825F321F}"/>
              </a:ext>
            </a:extLst>
          </p:cNvPr>
          <p:cNvSpPr txBox="1"/>
          <p:nvPr/>
        </p:nvSpPr>
        <p:spPr>
          <a:xfrm>
            <a:off x="1224725" y="6379211"/>
            <a:ext cx="3990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Priscilla Du </a:t>
            </a:r>
            <a:r>
              <a:rPr lang="en-US" sz="1400" dirty="0" err="1">
                <a:latin typeface="Abadi Extra Light" panose="020B0604020202020204" pitchFamily="34" charset="0"/>
              </a:rPr>
              <a:t>Preez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2D51A5-7321-47D5-A44C-3A8E7E846C19}"/>
              </a:ext>
            </a:extLst>
          </p:cNvPr>
          <p:cNvSpPr txBox="1"/>
          <p:nvPr/>
        </p:nvSpPr>
        <p:spPr>
          <a:xfrm>
            <a:off x="7648575" y="6393295"/>
            <a:ext cx="2781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Drew Hays</a:t>
            </a:r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66710F-7EC2-42AC-909D-46BE8EADB6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2D7029C-BB2B-4090-936A-9A01FA0A0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4078224" y="1060531"/>
            <a:ext cx="3474720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>
                <a:solidFill>
                  <a:schemeClr val="tx1"/>
                </a:solidFill>
              </a:rPr>
              <a:t>TUTKIMUSKYSYMYS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776472" y="2026555"/>
            <a:ext cx="40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Tarvitaanko aivan uutta tietoa?</a:t>
            </a:r>
            <a:endParaRPr lang="fi-FI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2542032" y="2439976"/>
            <a:ext cx="148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KYLLÄ</a:t>
            </a: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7854696" y="2467149"/>
            <a:ext cx="195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EI</a:t>
            </a:r>
            <a:endParaRPr lang="fi-FI" sz="2800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1623060" y="3203797"/>
            <a:ext cx="2670048" cy="420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PERUSTUTKIMUS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6620256" y="3240868"/>
            <a:ext cx="3218688" cy="493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SOVELTAVA TUTKIMUS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7031736" y="4048530"/>
            <a:ext cx="2395728" cy="5852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Esim</a:t>
            </a:r>
            <a:r>
              <a:rPr lang="fi-FI" dirty="0" smtClean="0">
                <a:solidFill>
                  <a:schemeClr val="tx1"/>
                </a:solidFill>
              </a:rPr>
              <a:t> lääke- ja rokotekehittelyt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3520440" y="322064"/>
            <a:ext cx="590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TUTKIMUSTYYPIN VALINTA</a:t>
            </a:r>
            <a:endParaRPr lang="fi-FI" sz="3200" b="1" dirty="0"/>
          </a:p>
        </p:txBody>
      </p:sp>
      <p:sp>
        <p:nvSpPr>
          <p:cNvPr id="10" name="Tekstiruutu 9"/>
          <p:cNvSpPr txBox="1"/>
          <p:nvPr/>
        </p:nvSpPr>
        <p:spPr>
          <a:xfrm>
            <a:off x="1275588" y="3739646"/>
            <a:ext cx="4041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Voidaanko kysymykseen vastata </a:t>
            </a:r>
          </a:p>
          <a:p>
            <a:r>
              <a:rPr lang="fi-FI" sz="2000" dirty="0" smtClean="0"/>
              <a:t>olemassa olevalla tiedolla?</a:t>
            </a:r>
            <a:endParaRPr lang="fi-FI" sz="20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978408" y="4570747"/>
            <a:ext cx="128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KYLLÄ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256532" y="4570747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EI</a:t>
            </a:r>
            <a:endParaRPr lang="fi-FI" dirty="0"/>
          </a:p>
        </p:txBody>
      </p:sp>
      <p:sp>
        <p:nvSpPr>
          <p:cNvPr id="13" name="Pyöristetty suorakulmio 12"/>
          <p:cNvSpPr/>
          <p:nvPr/>
        </p:nvSpPr>
        <p:spPr>
          <a:xfrm>
            <a:off x="292608" y="5148347"/>
            <a:ext cx="2194560" cy="691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TEOREETTINEN TUTKIMUS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3520440" y="5102668"/>
            <a:ext cx="1911096" cy="691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EMPIIRINEN TUTKIMUS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292608" y="6047987"/>
            <a:ext cx="2103120" cy="59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Esim. teorioiden kehittely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3566160" y="6002698"/>
            <a:ext cx="1865376" cy="5926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Uuden aineiston keruu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7" name="Alanuoli 16"/>
          <p:cNvSpPr/>
          <p:nvPr/>
        </p:nvSpPr>
        <p:spPr>
          <a:xfrm>
            <a:off x="5431536" y="1700611"/>
            <a:ext cx="146304" cy="437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nuoliyhdysviiva 19"/>
          <p:cNvCxnSpPr/>
          <p:nvPr/>
        </p:nvCxnSpPr>
        <p:spPr>
          <a:xfrm flipH="1">
            <a:off x="3566160" y="2411820"/>
            <a:ext cx="210312" cy="22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>
            <a:endCxn id="5" idx="1"/>
          </p:cNvCxnSpPr>
          <p:nvPr/>
        </p:nvCxnSpPr>
        <p:spPr>
          <a:xfrm>
            <a:off x="7552944" y="2488220"/>
            <a:ext cx="301752" cy="24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>
            <a:off x="3108960" y="2802563"/>
            <a:ext cx="0" cy="35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/>
          <p:nvPr/>
        </p:nvCxnSpPr>
        <p:spPr>
          <a:xfrm>
            <a:off x="8065008" y="2895172"/>
            <a:ext cx="0" cy="30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 flipH="1">
            <a:off x="1623060" y="4447532"/>
            <a:ext cx="187452" cy="28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>
            <a:endCxn id="12" idx="1"/>
          </p:cNvCxnSpPr>
          <p:nvPr/>
        </p:nvCxnSpPr>
        <p:spPr>
          <a:xfrm>
            <a:off x="4023360" y="4447532"/>
            <a:ext cx="233172" cy="30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B48D7C-AEDA-4C54-B981-7CFED82A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732" y="943275"/>
            <a:ext cx="3063488" cy="26005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/>
              <a:t>Tutkimus</a:t>
            </a:r>
            <a:r>
              <a:rPr lang="en-US" sz="4800" dirty="0"/>
              <a:t> </a:t>
            </a:r>
            <a:r>
              <a:rPr lang="en-US" sz="4800" dirty="0" err="1"/>
              <a:t>etenee</a:t>
            </a:r>
            <a:r>
              <a:rPr lang="en-US" sz="4800" dirty="0"/>
              <a:t> </a:t>
            </a:r>
            <a:r>
              <a:rPr lang="en-US" sz="4800" dirty="0" err="1"/>
              <a:t>vaiheittain</a:t>
            </a:r>
            <a:endParaRPr lang="en-US" sz="4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D2E1938-5ECD-4479-A72C-4F42E3A2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7" y="225721"/>
            <a:ext cx="6863403" cy="6451598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215C9437-6F6A-42FD-9DBB-706746DD4D5F}"/>
              </a:ext>
            </a:extLst>
          </p:cNvPr>
          <p:cNvSpPr/>
          <p:nvPr/>
        </p:nvSpPr>
        <p:spPr>
          <a:xfrm>
            <a:off x="691896" y="172722"/>
            <a:ext cx="618743" cy="770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CB411DF5-93BD-4F44-B95A-7CC37CB8F187}"/>
              </a:ext>
            </a:extLst>
          </p:cNvPr>
          <p:cNvSpPr/>
          <p:nvPr/>
        </p:nvSpPr>
        <p:spPr>
          <a:xfrm>
            <a:off x="688847" y="167111"/>
            <a:ext cx="534483" cy="79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336BD5-2BFA-42DC-A605-BBF31A0EAB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86" y="225721"/>
            <a:ext cx="1861424" cy="42893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5013483-996B-464E-AE49-E9AEB6945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86" y="6278518"/>
            <a:ext cx="2000250" cy="51435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 rot="17692917">
            <a:off x="-505073" y="1857710"/>
            <a:ext cx="2922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SUUNNITTELUVAIHE</a:t>
            </a:r>
            <a:endParaRPr lang="fi-FI" sz="2400" b="1" dirty="0"/>
          </a:p>
        </p:txBody>
      </p:sp>
      <p:sp>
        <p:nvSpPr>
          <p:cNvPr id="7" name="Tekstiruutu 6"/>
          <p:cNvSpPr txBox="1"/>
          <p:nvPr/>
        </p:nvSpPr>
        <p:spPr>
          <a:xfrm rot="2475161">
            <a:off x="5248893" y="1132572"/>
            <a:ext cx="353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TOTEUTUSVAIHE</a:t>
            </a:r>
            <a:endParaRPr lang="fi-FI" sz="2400" b="1" dirty="0"/>
          </a:p>
        </p:txBody>
      </p:sp>
      <p:sp>
        <p:nvSpPr>
          <p:cNvPr id="9" name="Tekstiruutu 8"/>
          <p:cNvSpPr txBox="1"/>
          <p:nvPr/>
        </p:nvSpPr>
        <p:spPr>
          <a:xfrm rot="18165658">
            <a:off x="6139086" y="4533978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ARVIOINTI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1440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630BBB-17BD-4FDE-A03F-13A955469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3E252C-2D7F-42F6-98F8-6908F73BFE1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8e8df33-a090-4ce7-a58b-5234ff1e67e3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71C3394-64A1-4381-819C-DD618B9692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697</TotalTime>
  <Words>1175</Words>
  <Application>Microsoft Office PowerPoint</Application>
  <PresentationFormat>Laajakuva</PresentationFormat>
  <Paragraphs>213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0" baseType="lpstr">
      <vt:lpstr>Abadi Extra Light</vt:lpstr>
      <vt:lpstr>Arial</vt:lpstr>
      <vt:lpstr>Arial Nova</vt:lpstr>
      <vt:lpstr>Calibri</vt:lpstr>
      <vt:lpstr>Tw Cen MT</vt:lpstr>
      <vt:lpstr>Wingdings</vt:lpstr>
      <vt:lpstr>Wingdings 2</vt:lpstr>
      <vt:lpstr>Pisara</vt:lpstr>
      <vt:lpstr>Terveyttä tutkimassa</vt:lpstr>
      <vt:lpstr>PowerPoint-esitys</vt:lpstr>
      <vt:lpstr>PowerPoint-esitys</vt:lpstr>
      <vt:lpstr>Tieteellinen tieto perustuu tutkimukseen</vt:lpstr>
      <vt:lpstr>PowerPoint-esitys</vt:lpstr>
      <vt:lpstr>PowerPoint-esitys</vt:lpstr>
      <vt:lpstr>Teoreettinen ja empiirinen tutkimus</vt:lpstr>
      <vt:lpstr>PowerPoint-esitys</vt:lpstr>
      <vt:lpstr>Tutkimus etenee vaiheittain</vt:lpstr>
      <vt:lpstr>Tutkimussuunnitelma ohjaa toteutusta</vt:lpstr>
      <vt:lpstr>PowerPoint-esitys</vt:lpstr>
      <vt:lpstr>PowerPoint-esitys</vt:lpstr>
      <vt:lpstr>PowerPoint-esitys</vt:lpstr>
      <vt:lpstr>PowerPoint-esitys</vt:lpstr>
      <vt:lpstr>Poikkileikkausasetelma - tilanne tiettynä ajankohtana  Pitkittäisasetelma - muutokset pitkällä aikavälillä</vt:lpstr>
      <vt:lpstr>TUTKIMUSASETELMAT Vertailuasetelma ”tapaus-verrokkitutkimus”</vt:lpstr>
      <vt:lpstr>Koeasetelma - Interventio (puuttuminen) – syy(=altiste) – seuraus(vaste)suhteiden selvittämistä  - Laaditaan koejärjestely, jossa jonkin altisteen aiheuttamaa vaikutusta eli vastetta mitataan kontrolloiduissa olosuhteissa. </vt:lpstr>
      <vt:lpstr>PowerPoint-esitys</vt:lpstr>
      <vt:lpstr>PowerPoint-esitys</vt:lpstr>
      <vt:lpstr>Aineistonkeruumenetelmät    </vt:lpstr>
      <vt:lpstr>Tutkimustulosten analysointi</vt:lpstr>
      <vt:lpstr>Tutkimusraportti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Terveyttä tutkimassa</dc:title>
  <dc:creator>Paula</dc:creator>
  <cp:lastModifiedBy>Löfström Leena</cp:lastModifiedBy>
  <cp:revision>86</cp:revision>
  <dcterms:created xsi:type="dcterms:W3CDTF">2021-10-24T09:34:40Z</dcterms:created>
  <dcterms:modified xsi:type="dcterms:W3CDTF">2022-10-08T08:18:13Z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