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1" r:id="rId3"/>
    <p:sldId id="283" r:id="rId4"/>
    <p:sldId id="264" r:id="rId5"/>
    <p:sldId id="265" r:id="rId6"/>
    <p:sldId id="266" r:id="rId7"/>
    <p:sldId id="267" r:id="rId8"/>
    <p:sldId id="269" r:id="rId9"/>
    <p:sldId id="282" r:id="rId10"/>
    <p:sldId id="289" r:id="rId11"/>
    <p:sldId id="285" r:id="rId12"/>
    <p:sldId id="286" r:id="rId13"/>
    <p:sldId id="287" r:id="rId14"/>
    <p:sldId id="284" r:id="rId15"/>
    <p:sldId id="288" r:id="rId16"/>
    <p:sldId id="290" r:id="rId17"/>
    <p:sldId id="273" r:id="rId18"/>
  </p:sldIdLst>
  <p:sldSz cx="9144000" cy="6858000" type="screen4x3"/>
  <p:notesSz cx="6858000" cy="9144000"/>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81"/>
  </p:normalViewPr>
  <p:slideViewPr>
    <p:cSldViewPr snapToGrid="0" snapToObjects="1">
      <p:cViewPr varScale="1">
        <p:scale>
          <a:sx n="116" d="100"/>
          <a:sy n="116" d="100"/>
        </p:scale>
        <p:origin x="142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B6C08-E430-446D-8E80-71D4F1A6A116}" type="doc">
      <dgm:prSet loTypeId="urn:microsoft.com/office/officeart/2005/8/layout/radial3" loCatId="relationship" qsTypeId="urn:microsoft.com/office/officeart/2005/8/quickstyle/simple4" qsCatId="simple" csTypeId="urn:microsoft.com/office/officeart/2005/8/colors/colorful5" csCatId="colorful" phldr="1"/>
      <dgm:spPr/>
      <dgm:t>
        <a:bodyPr/>
        <a:lstStyle/>
        <a:p>
          <a:endParaRPr lang="fi-FI"/>
        </a:p>
      </dgm:t>
    </dgm:pt>
    <dgm:pt modelId="{80A6DBD6-B01F-4C1E-8AFC-DBC2643407B5}">
      <dgm:prSet phldrT="[Text]"/>
      <dgm:spPr/>
      <dgm:t>
        <a:bodyPr/>
        <a:lstStyle/>
        <a:p>
          <a:r>
            <a:rPr lang="fi-FI" dirty="0" err="1"/>
            <a:t>Areas</a:t>
          </a:r>
          <a:r>
            <a:rPr lang="fi-FI" dirty="0"/>
            <a:t> of Knowledge</a:t>
          </a:r>
        </a:p>
      </dgm:t>
    </dgm:pt>
    <dgm:pt modelId="{806D7648-8ED6-4778-BC6B-6C51AB4B21EE}" type="parTrans" cxnId="{B0E38B8A-704C-4BF9-8B98-3C12EFD451A5}">
      <dgm:prSet/>
      <dgm:spPr/>
      <dgm:t>
        <a:bodyPr/>
        <a:lstStyle/>
        <a:p>
          <a:endParaRPr lang="fi-FI"/>
        </a:p>
      </dgm:t>
    </dgm:pt>
    <dgm:pt modelId="{A58BC6F3-D4AD-4A00-9F11-71A659487ADC}" type="sibTrans" cxnId="{B0E38B8A-704C-4BF9-8B98-3C12EFD451A5}">
      <dgm:prSet/>
      <dgm:spPr/>
      <dgm:t>
        <a:bodyPr/>
        <a:lstStyle/>
        <a:p>
          <a:endParaRPr lang="fi-FI"/>
        </a:p>
      </dgm:t>
    </dgm:pt>
    <dgm:pt modelId="{B55FCF09-DF5E-4732-A068-620E6176C5CE}">
      <dgm:prSet phldrT="[Text]"/>
      <dgm:spPr/>
      <dgm:t>
        <a:bodyPr/>
        <a:lstStyle/>
        <a:p>
          <a:r>
            <a:rPr lang="fi-FI"/>
            <a:t>Mathematics</a:t>
          </a:r>
        </a:p>
      </dgm:t>
    </dgm:pt>
    <dgm:pt modelId="{7C7148BF-C983-443A-96D2-A93FBB4A215F}" type="parTrans" cxnId="{3AF26892-FAD4-4CE8-9F0C-AFC724CBC7E0}">
      <dgm:prSet/>
      <dgm:spPr/>
      <dgm:t>
        <a:bodyPr/>
        <a:lstStyle/>
        <a:p>
          <a:endParaRPr lang="fi-FI"/>
        </a:p>
      </dgm:t>
    </dgm:pt>
    <dgm:pt modelId="{A70875A5-F89A-46AC-B37E-2F69A8C98F47}" type="sibTrans" cxnId="{3AF26892-FAD4-4CE8-9F0C-AFC724CBC7E0}">
      <dgm:prSet/>
      <dgm:spPr/>
      <dgm:t>
        <a:bodyPr/>
        <a:lstStyle/>
        <a:p>
          <a:endParaRPr lang="fi-FI"/>
        </a:p>
      </dgm:t>
    </dgm:pt>
    <dgm:pt modelId="{277D30D5-9EC0-4AA1-906D-983B87EE57D9}">
      <dgm:prSet phldrT="[Text]"/>
      <dgm:spPr/>
      <dgm:t>
        <a:bodyPr/>
        <a:lstStyle/>
        <a:p>
          <a:r>
            <a:rPr lang="fi-FI"/>
            <a:t>The natural sciences</a:t>
          </a:r>
        </a:p>
      </dgm:t>
    </dgm:pt>
    <dgm:pt modelId="{8C0BC207-FF6E-4E0F-BE67-496EDB373E9E}" type="parTrans" cxnId="{1D4837FA-737E-4F6D-A50B-3C64FC455F68}">
      <dgm:prSet/>
      <dgm:spPr/>
      <dgm:t>
        <a:bodyPr/>
        <a:lstStyle/>
        <a:p>
          <a:endParaRPr lang="fi-FI"/>
        </a:p>
      </dgm:t>
    </dgm:pt>
    <dgm:pt modelId="{4D865E6C-A736-4537-AE43-A2FCD5110902}" type="sibTrans" cxnId="{1D4837FA-737E-4F6D-A50B-3C64FC455F68}">
      <dgm:prSet/>
      <dgm:spPr/>
      <dgm:t>
        <a:bodyPr/>
        <a:lstStyle/>
        <a:p>
          <a:endParaRPr lang="fi-FI"/>
        </a:p>
      </dgm:t>
    </dgm:pt>
    <dgm:pt modelId="{E80C27A6-3059-4314-956A-6008F54C452C}">
      <dgm:prSet phldrT="[Text]"/>
      <dgm:spPr/>
      <dgm:t>
        <a:bodyPr/>
        <a:lstStyle/>
        <a:p>
          <a:r>
            <a:rPr lang="fi-FI"/>
            <a:t>The human sciences</a:t>
          </a:r>
        </a:p>
      </dgm:t>
    </dgm:pt>
    <dgm:pt modelId="{1CC820B2-A020-4618-84FC-3DEA43B712A7}" type="parTrans" cxnId="{96C5962F-7DAA-4544-A74F-795B07D32204}">
      <dgm:prSet/>
      <dgm:spPr/>
      <dgm:t>
        <a:bodyPr/>
        <a:lstStyle/>
        <a:p>
          <a:endParaRPr lang="fi-FI"/>
        </a:p>
      </dgm:t>
    </dgm:pt>
    <dgm:pt modelId="{935612B2-3437-4D27-9AB9-3330D846C214}" type="sibTrans" cxnId="{96C5962F-7DAA-4544-A74F-795B07D32204}">
      <dgm:prSet/>
      <dgm:spPr/>
      <dgm:t>
        <a:bodyPr/>
        <a:lstStyle/>
        <a:p>
          <a:endParaRPr lang="fi-FI"/>
        </a:p>
      </dgm:t>
    </dgm:pt>
    <dgm:pt modelId="{7269DE09-0559-496A-A125-0EF1324A237E}">
      <dgm:prSet phldrT="[Text]"/>
      <dgm:spPr/>
      <dgm:t>
        <a:bodyPr/>
        <a:lstStyle/>
        <a:p>
          <a:r>
            <a:rPr lang="fi-FI"/>
            <a:t>The arts</a:t>
          </a:r>
        </a:p>
      </dgm:t>
    </dgm:pt>
    <dgm:pt modelId="{B7FF13A7-DE5F-4270-B680-62F3AAA91CDE}" type="parTrans" cxnId="{38C00370-6596-468F-9A97-D4F192D8956A}">
      <dgm:prSet/>
      <dgm:spPr/>
      <dgm:t>
        <a:bodyPr/>
        <a:lstStyle/>
        <a:p>
          <a:endParaRPr lang="fi-FI"/>
        </a:p>
      </dgm:t>
    </dgm:pt>
    <dgm:pt modelId="{33F7BA09-B746-44E8-8CE2-153CC9CC02D5}" type="sibTrans" cxnId="{38C00370-6596-468F-9A97-D4F192D8956A}">
      <dgm:prSet/>
      <dgm:spPr/>
      <dgm:t>
        <a:bodyPr/>
        <a:lstStyle/>
        <a:p>
          <a:endParaRPr lang="fi-FI"/>
        </a:p>
      </dgm:t>
    </dgm:pt>
    <dgm:pt modelId="{7C1F1A4B-B0C3-4635-859B-BC44D6F85441}">
      <dgm:prSet phldrT="[Text]"/>
      <dgm:spPr/>
      <dgm:t>
        <a:bodyPr/>
        <a:lstStyle/>
        <a:p>
          <a:r>
            <a:rPr lang="fi-FI"/>
            <a:t>History</a:t>
          </a:r>
        </a:p>
      </dgm:t>
    </dgm:pt>
    <dgm:pt modelId="{6332FAD0-1544-44C5-A6EF-5232FEAFEE73}" type="parTrans" cxnId="{CDB8593F-2C73-4E07-88FA-5D6A5A4573FB}">
      <dgm:prSet/>
      <dgm:spPr/>
      <dgm:t>
        <a:bodyPr/>
        <a:lstStyle/>
        <a:p>
          <a:endParaRPr lang="fi-FI"/>
        </a:p>
      </dgm:t>
    </dgm:pt>
    <dgm:pt modelId="{AD52C3B5-F8A8-473F-B24F-2869C018A349}" type="sibTrans" cxnId="{CDB8593F-2C73-4E07-88FA-5D6A5A4573FB}">
      <dgm:prSet/>
      <dgm:spPr/>
      <dgm:t>
        <a:bodyPr/>
        <a:lstStyle/>
        <a:p>
          <a:endParaRPr lang="fi-FI"/>
        </a:p>
      </dgm:t>
    </dgm:pt>
    <dgm:pt modelId="{F41C9191-AC47-49C6-B21E-0A7C474551D2}" type="pres">
      <dgm:prSet presAssocID="{E3BB6C08-E430-446D-8E80-71D4F1A6A116}" presName="composite" presStyleCnt="0">
        <dgm:presLayoutVars>
          <dgm:chMax val="1"/>
          <dgm:dir/>
          <dgm:resizeHandles val="exact"/>
        </dgm:presLayoutVars>
      </dgm:prSet>
      <dgm:spPr/>
    </dgm:pt>
    <dgm:pt modelId="{BD7992D8-A950-46D0-A158-291D85718AAA}" type="pres">
      <dgm:prSet presAssocID="{E3BB6C08-E430-446D-8E80-71D4F1A6A116}" presName="radial" presStyleCnt="0">
        <dgm:presLayoutVars>
          <dgm:animLvl val="ctr"/>
        </dgm:presLayoutVars>
      </dgm:prSet>
      <dgm:spPr/>
    </dgm:pt>
    <dgm:pt modelId="{5A1888F2-DF2D-474D-82AC-31DA312DBC33}" type="pres">
      <dgm:prSet presAssocID="{80A6DBD6-B01F-4C1E-8AFC-DBC2643407B5}" presName="centerShape" presStyleLbl="vennNode1" presStyleIdx="0" presStyleCnt="6"/>
      <dgm:spPr/>
    </dgm:pt>
    <dgm:pt modelId="{4BE458EE-B693-4A39-9D58-1A95C78646D2}" type="pres">
      <dgm:prSet presAssocID="{B55FCF09-DF5E-4732-A068-620E6176C5CE}" presName="node" presStyleLbl="vennNode1" presStyleIdx="1" presStyleCnt="6">
        <dgm:presLayoutVars>
          <dgm:bulletEnabled val="1"/>
        </dgm:presLayoutVars>
      </dgm:prSet>
      <dgm:spPr/>
    </dgm:pt>
    <dgm:pt modelId="{F669637B-DDAC-4059-B149-6F09704BCDF9}" type="pres">
      <dgm:prSet presAssocID="{277D30D5-9EC0-4AA1-906D-983B87EE57D9}" presName="node" presStyleLbl="vennNode1" presStyleIdx="2" presStyleCnt="6">
        <dgm:presLayoutVars>
          <dgm:bulletEnabled val="1"/>
        </dgm:presLayoutVars>
      </dgm:prSet>
      <dgm:spPr/>
    </dgm:pt>
    <dgm:pt modelId="{41EF482A-6AB0-450A-8DC5-3D8E2E724864}" type="pres">
      <dgm:prSet presAssocID="{E80C27A6-3059-4314-956A-6008F54C452C}" presName="node" presStyleLbl="vennNode1" presStyleIdx="3" presStyleCnt="6">
        <dgm:presLayoutVars>
          <dgm:bulletEnabled val="1"/>
        </dgm:presLayoutVars>
      </dgm:prSet>
      <dgm:spPr/>
    </dgm:pt>
    <dgm:pt modelId="{E2EA8331-5091-48C9-A7EF-DC075AA1578F}" type="pres">
      <dgm:prSet presAssocID="{7269DE09-0559-496A-A125-0EF1324A237E}" presName="node" presStyleLbl="vennNode1" presStyleIdx="4" presStyleCnt="6">
        <dgm:presLayoutVars>
          <dgm:bulletEnabled val="1"/>
        </dgm:presLayoutVars>
      </dgm:prSet>
      <dgm:spPr/>
    </dgm:pt>
    <dgm:pt modelId="{C6C974D7-F5DA-4B62-B46D-7E1F34B0C4E9}" type="pres">
      <dgm:prSet presAssocID="{7C1F1A4B-B0C3-4635-859B-BC44D6F85441}" presName="node" presStyleLbl="vennNode1" presStyleIdx="5" presStyleCnt="6">
        <dgm:presLayoutVars>
          <dgm:bulletEnabled val="1"/>
        </dgm:presLayoutVars>
      </dgm:prSet>
      <dgm:spPr/>
    </dgm:pt>
  </dgm:ptLst>
  <dgm:cxnLst>
    <dgm:cxn modelId="{8DA48E1E-0160-48CC-AC68-7031E960AE48}" type="presOf" srcId="{B55FCF09-DF5E-4732-A068-620E6176C5CE}" destId="{4BE458EE-B693-4A39-9D58-1A95C78646D2}" srcOrd="0" destOrd="0" presId="urn:microsoft.com/office/officeart/2005/8/layout/radial3"/>
    <dgm:cxn modelId="{65DA7D2F-8A89-484B-86D2-85C776D30BAC}" type="presOf" srcId="{7269DE09-0559-496A-A125-0EF1324A237E}" destId="{E2EA8331-5091-48C9-A7EF-DC075AA1578F}" srcOrd="0" destOrd="0" presId="urn:microsoft.com/office/officeart/2005/8/layout/radial3"/>
    <dgm:cxn modelId="{96C5962F-7DAA-4544-A74F-795B07D32204}" srcId="{80A6DBD6-B01F-4C1E-8AFC-DBC2643407B5}" destId="{E80C27A6-3059-4314-956A-6008F54C452C}" srcOrd="2" destOrd="0" parTransId="{1CC820B2-A020-4618-84FC-3DEA43B712A7}" sibTransId="{935612B2-3437-4D27-9AB9-3330D846C214}"/>
    <dgm:cxn modelId="{CDB8593F-2C73-4E07-88FA-5D6A5A4573FB}" srcId="{80A6DBD6-B01F-4C1E-8AFC-DBC2643407B5}" destId="{7C1F1A4B-B0C3-4635-859B-BC44D6F85441}" srcOrd="4" destOrd="0" parTransId="{6332FAD0-1544-44C5-A6EF-5232FEAFEE73}" sibTransId="{AD52C3B5-F8A8-473F-B24F-2869C018A349}"/>
    <dgm:cxn modelId="{AAC01369-1BD1-4363-BC2C-CDF4CEF12FF4}" type="presOf" srcId="{277D30D5-9EC0-4AA1-906D-983B87EE57D9}" destId="{F669637B-DDAC-4059-B149-6F09704BCDF9}" srcOrd="0" destOrd="0" presId="urn:microsoft.com/office/officeart/2005/8/layout/radial3"/>
    <dgm:cxn modelId="{38C00370-6596-468F-9A97-D4F192D8956A}" srcId="{80A6DBD6-B01F-4C1E-8AFC-DBC2643407B5}" destId="{7269DE09-0559-496A-A125-0EF1324A237E}" srcOrd="3" destOrd="0" parTransId="{B7FF13A7-DE5F-4270-B680-62F3AAA91CDE}" sibTransId="{33F7BA09-B746-44E8-8CE2-153CC9CC02D5}"/>
    <dgm:cxn modelId="{B0E38B8A-704C-4BF9-8B98-3C12EFD451A5}" srcId="{E3BB6C08-E430-446D-8E80-71D4F1A6A116}" destId="{80A6DBD6-B01F-4C1E-8AFC-DBC2643407B5}" srcOrd="0" destOrd="0" parTransId="{806D7648-8ED6-4778-BC6B-6C51AB4B21EE}" sibTransId="{A58BC6F3-D4AD-4A00-9F11-71A659487ADC}"/>
    <dgm:cxn modelId="{3AF26892-FAD4-4CE8-9F0C-AFC724CBC7E0}" srcId="{80A6DBD6-B01F-4C1E-8AFC-DBC2643407B5}" destId="{B55FCF09-DF5E-4732-A068-620E6176C5CE}" srcOrd="0" destOrd="0" parTransId="{7C7148BF-C983-443A-96D2-A93FBB4A215F}" sibTransId="{A70875A5-F89A-46AC-B37E-2F69A8C98F47}"/>
    <dgm:cxn modelId="{366A339A-5B83-4251-B960-C5D0CC9CF100}" type="presOf" srcId="{80A6DBD6-B01F-4C1E-8AFC-DBC2643407B5}" destId="{5A1888F2-DF2D-474D-82AC-31DA312DBC33}" srcOrd="0" destOrd="0" presId="urn:microsoft.com/office/officeart/2005/8/layout/radial3"/>
    <dgm:cxn modelId="{745384A8-D85D-4091-BA83-64A0FCC810F8}" type="presOf" srcId="{E80C27A6-3059-4314-956A-6008F54C452C}" destId="{41EF482A-6AB0-450A-8DC5-3D8E2E724864}" srcOrd="0" destOrd="0" presId="urn:microsoft.com/office/officeart/2005/8/layout/radial3"/>
    <dgm:cxn modelId="{69AC62CE-934E-4498-A40D-3F5952C8AA7A}" type="presOf" srcId="{E3BB6C08-E430-446D-8E80-71D4F1A6A116}" destId="{F41C9191-AC47-49C6-B21E-0A7C474551D2}" srcOrd="0" destOrd="0" presId="urn:microsoft.com/office/officeart/2005/8/layout/radial3"/>
    <dgm:cxn modelId="{F60093D2-8AC2-4D20-ADD9-51F7EB8965D5}" type="presOf" srcId="{7C1F1A4B-B0C3-4635-859B-BC44D6F85441}" destId="{C6C974D7-F5DA-4B62-B46D-7E1F34B0C4E9}" srcOrd="0" destOrd="0" presId="urn:microsoft.com/office/officeart/2005/8/layout/radial3"/>
    <dgm:cxn modelId="{1D4837FA-737E-4F6D-A50B-3C64FC455F68}" srcId="{80A6DBD6-B01F-4C1E-8AFC-DBC2643407B5}" destId="{277D30D5-9EC0-4AA1-906D-983B87EE57D9}" srcOrd="1" destOrd="0" parTransId="{8C0BC207-FF6E-4E0F-BE67-496EDB373E9E}" sibTransId="{4D865E6C-A736-4537-AE43-A2FCD5110902}"/>
    <dgm:cxn modelId="{709A7393-5323-42E9-805B-F757D4048447}" type="presParOf" srcId="{F41C9191-AC47-49C6-B21E-0A7C474551D2}" destId="{BD7992D8-A950-46D0-A158-291D85718AAA}" srcOrd="0" destOrd="0" presId="urn:microsoft.com/office/officeart/2005/8/layout/radial3"/>
    <dgm:cxn modelId="{F000817E-F0CF-48EF-8307-B862FB85AE86}" type="presParOf" srcId="{BD7992D8-A950-46D0-A158-291D85718AAA}" destId="{5A1888F2-DF2D-474D-82AC-31DA312DBC33}" srcOrd="0" destOrd="0" presId="urn:microsoft.com/office/officeart/2005/8/layout/radial3"/>
    <dgm:cxn modelId="{F4B27CB3-164B-46ED-B0C6-5FF40DA59C0A}" type="presParOf" srcId="{BD7992D8-A950-46D0-A158-291D85718AAA}" destId="{4BE458EE-B693-4A39-9D58-1A95C78646D2}" srcOrd="1" destOrd="0" presId="urn:microsoft.com/office/officeart/2005/8/layout/radial3"/>
    <dgm:cxn modelId="{CBEEF7DE-B3FE-47A7-ABA1-68453C6BCADF}" type="presParOf" srcId="{BD7992D8-A950-46D0-A158-291D85718AAA}" destId="{F669637B-DDAC-4059-B149-6F09704BCDF9}" srcOrd="2" destOrd="0" presId="urn:microsoft.com/office/officeart/2005/8/layout/radial3"/>
    <dgm:cxn modelId="{DD1F37C3-17CA-4A72-9638-F38C12121210}" type="presParOf" srcId="{BD7992D8-A950-46D0-A158-291D85718AAA}" destId="{41EF482A-6AB0-450A-8DC5-3D8E2E724864}" srcOrd="3" destOrd="0" presId="urn:microsoft.com/office/officeart/2005/8/layout/radial3"/>
    <dgm:cxn modelId="{D6E01632-A97C-480D-990C-496B0F6B5318}" type="presParOf" srcId="{BD7992D8-A950-46D0-A158-291D85718AAA}" destId="{E2EA8331-5091-48C9-A7EF-DC075AA1578F}" srcOrd="4" destOrd="0" presId="urn:microsoft.com/office/officeart/2005/8/layout/radial3"/>
    <dgm:cxn modelId="{C72FF9C9-3F16-46DE-9412-48A6F9898748}" type="presParOf" srcId="{BD7992D8-A950-46D0-A158-291D85718AAA}" destId="{C6C974D7-F5DA-4B62-B46D-7E1F34B0C4E9}"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BB6C08-E430-446D-8E80-71D4F1A6A116}" type="doc">
      <dgm:prSet loTypeId="urn:microsoft.com/office/officeart/2005/8/layout/radial3" loCatId="relationship" qsTypeId="urn:microsoft.com/office/officeart/2005/8/quickstyle/simple4" qsCatId="simple" csTypeId="urn:microsoft.com/office/officeart/2005/8/colors/colorful5" csCatId="colorful" phldr="1"/>
      <dgm:spPr/>
      <dgm:t>
        <a:bodyPr/>
        <a:lstStyle/>
        <a:p>
          <a:endParaRPr lang="fi-FI"/>
        </a:p>
      </dgm:t>
    </dgm:pt>
    <dgm:pt modelId="{80A6DBD6-B01F-4C1E-8AFC-DBC2643407B5}">
      <dgm:prSet phldrT="[Text]"/>
      <dgm:spPr/>
      <dgm:t>
        <a:bodyPr/>
        <a:lstStyle/>
        <a:p>
          <a:r>
            <a:rPr lang="fi-FI" dirty="0" err="1"/>
            <a:t>Areas</a:t>
          </a:r>
          <a:r>
            <a:rPr lang="fi-FI" dirty="0"/>
            <a:t> of Knowledge</a:t>
          </a:r>
        </a:p>
      </dgm:t>
    </dgm:pt>
    <dgm:pt modelId="{806D7648-8ED6-4778-BC6B-6C51AB4B21EE}" type="parTrans" cxnId="{B0E38B8A-704C-4BF9-8B98-3C12EFD451A5}">
      <dgm:prSet/>
      <dgm:spPr/>
      <dgm:t>
        <a:bodyPr/>
        <a:lstStyle/>
        <a:p>
          <a:endParaRPr lang="fi-FI"/>
        </a:p>
      </dgm:t>
    </dgm:pt>
    <dgm:pt modelId="{A58BC6F3-D4AD-4A00-9F11-71A659487ADC}" type="sibTrans" cxnId="{B0E38B8A-704C-4BF9-8B98-3C12EFD451A5}">
      <dgm:prSet/>
      <dgm:spPr/>
      <dgm:t>
        <a:bodyPr/>
        <a:lstStyle/>
        <a:p>
          <a:endParaRPr lang="fi-FI"/>
        </a:p>
      </dgm:t>
    </dgm:pt>
    <dgm:pt modelId="{B55FCF09-DF5E-4732-A068-620E6176C5CE}">
      <dgm:prSet phldrT="[Text]"/>
      <dgm:spPr/>
      <dgm:t>
        <a:bodyPr/>
        <a:lstStyle/>
        <a:p>
          <a:r>
            <a:rPr lang="fi-FI"/>
            <a:t>Mathematics</a:t>
          </a:r>
        </a:p>
      </dgm:t>
    </dgm:pt>
    <dgm:pt modelId="{7C7148BF-C983-443A-96D2-A93FBB4A215F}" type="parTrans" cxnId="{3AF26892-FAD4-4CE8-9F0C-AFC724CBC7E0}">
      <dgm:prSet/>
      <dgm:spPr/>
      <dgm:t>
        <a:bodyPr/>
        <a:lstStyle/>
        <a:p>
          <a:endParaRPr lang="fi-FI"/>
        </a:p>
      </dgm:t>
    </dgm:pt>
    <dgm:pt modelId="{A70875A5-F89A-46AC-B37E-2F69A8C98F47}" type="sibTrans" cxnId="{3AF26892-FAD4-4CE8-9F0C-AFC724CBC7E0}">
      <dgm:prSet/>
      <dgm:spPr/>
      <dgm:t>
        <a:bodyPr/>
        <a:lstStyle/>
        <a:p>
          <a:endParaRPr lang="fi-FI"/>
        </a:p>
      </dgm:t>
    </dgm:pt>
    <dgm:pt modelId="{277D30D5-9EC0-4AA1-906D-983B87EE57D9}">
      <dgm:prSet phldrT="[Text]"/>
      <dgm:spPr/>
      <dgm:t>
        <a:bodyPr/>
        <a:lstStyle/>
        <a:p>
          <a:r>
            <a:rPr lang="fi-FI"/>
            <a:t>The natural sciences</a:t>
          </a:r>
        </a:p>
      </dgm:t>
    </dgm:pt>
    <dgm:pt modelId="{8C0BC207-FF6E-4E0F-BE67-496EDB373E9E}" type="parTrans" cxnId="{1D4837FA-737E-4F6D-A50B-3C64FC455F68}">
      <dgm:prSet/>
      <dgm:spPr/>
      <dgm:t>
        <a:bodyPr/>
        <a:lstStyle/>
        <a:p>
          <a:endParaRPr lang="fi-FI"/>
        </a:p>
      </dgm:t>
    </dgm:pt>
    <dgm:pt modelId="{4D865E6C-A736-4537-AE43-A2FCD5110902}" type="sibTrans" cxnId="{1D4837FA-737E-4F6D-A50B-3C64FC455F68}">
      <dgm:prSet/>
      <dgm:spPr/>
      <dgm:t>
        <a:bodyPr/>
        <a:lstStyle/>
        <a:p>
          <a:endParaRPr lang="fi-FI"/>
        </a:p>
      </dgm:t>
    </dgm:pt>
    <dgm:pt modelId="{E80C27A6-3059-4314-956A-6008F54C452C}">
      <dgm:prSet phldrT="[Text]"/>
      <dgm:spPr/>
      <dgm:t>
        <a:bodyPr/>
        <a:lstStyle/>
        <a:p>
          <a:r>
            <a:rPr lang="fi-FI"/>
            <a:t>The human sciences</a:t>
          </a:r>
        </a:p>
      </dgm:t>
    </dgm:pt>
    <dgm:pt modelId="{1CC820B2-A020-4618-84FC-3DEA43B712A7}" type="parTrans" cxnId="{96C5962F-7DAA-4544-A74F-795B07D32204}">
      <dgm:prSet/>
      <dgm:spPr/>
      <dgm:t>
        <a:bodyPr/>
        <a:lstStyle/>
        <a:p>
          <a:endParaRPr lang="fi-FI"/>
        </a:p>
      </dgm:t>
    </dgm:pt>
    <dgm:pt modelId="{935612B2-3437-4D27-9AB9-3330D846C214}" type="sibTrans" cxnId="{96C5962F-7DAA-4544-A74F-795B07D32204}">
      <dgm:prSet/>
      <dgm:spPr/>
      <dgm:t>
        <a:bodyPr/>
        <a:lstStyle/>
        <a:p>
          <a:endParaRPr lang="fi-FI"/>
        </a:p>
      </dgm:t>
    </dgm:pt>
    <dgm:pt modelId="{7269DE09-0559-496A-A125-0EF1324A237E}">
      <dgm:prSet phldrT="[Text]"/>
      <dgm:spPr/>
      <dgm:t>
        <a:bodyPr/>
        <a:lstStyle/>
        <a:p>
          <a:r>
            <a:rPr lang="fi-FI"/>
            <a:t>The arts</a:t>
          </a:r>
        </a:p>
      </dgm:t>
    </dgm:pt>
    <dgm:pt modelId="{B7FF13A7-DE5F-4270-B680-62F3AAA91CDE}" type="parTrans" cxnId="{38C00370-6596-468F-9A97-D4F192D8956A}">
      <dgm:prSet/>
      <dgm:spPr/>
      <dgm:t>
        <a:bodyPr/>
        <a:lstStyle/>
        <a:p>
          <a:endParaRPr lang="fi-FI"/>
        </a:p>
      </dgm:t>
    </dgm:pt>
    <dgm:pt modelId="{33F7BA09-B746-44E8-8CE2-153CC9CC02D5}" type="sibTrans" cxnId="{38C00370-6596-468F-9A97-D4F192D8956A}">
      <dgm:prSet/>
      <dgm:spPr/>
      <dgm:t>
        <a:bodyPr/>
        <a:lstStyle/>
        <a:p>
          <a:endParaRPr lang="fi-FI"/>
        </a:p>
      </dgm:t>
    </dgm:pt>
    <dgm:pt modelId="{7C1F1A4B-B0C3-4635-859B-BC44D6F85441}">
      <dgm:prSet phldrT="[Text]"/>
      <dgm:spPr/>
      <dgm:t>
        <a:bodyPr/>
        <a:lstStyle/>
        <a:p>
          <a:r>
            <a:rPr lang="fi-FI"/>
            <a:t>History</a:t>
          </a:r>
        </a:p>
      </dgm:t>
    </dgm:pt>
    <dgm:pt modelId="{6332FAD0-1544-44C5-A6EF-5232FEAFEE73}" type="parTrans" cxnId="{CDB8593F-2C73-4E07-88FA-5D6A5A4573FB}">
      <dgm:prSet/>
      <dgm:spPr/>
      <dgm:t>
        <a:bodyPr/>
        <a:lstStyle/>
        <a:p>
          <a:endParaRPr lang="fi-FI"/>
        </a:p>
      </dgm:t>
    </dgm:pt>
    <dgm:pt modelId="{AD52C3B5-F8A8-473F-B24F-2869C018A349}" type="sibTrans" cxnId="{CDB8593F-2C73-4E07-88FA-5D6A5A4573FB}">
      <dgm:prSet/>
      <dgm:spPr/>
      <dgm:t>
        <a:bodyPr/>
        <a:lstStyle/>
        <a:p>
          <a:endParaRPr lang="fi-FI"/>
        </a:p>
      </dgm:t>
    </dgm:pt>
    <dgm:pt modelId="{F41C9191-AC47-49C6-B21E-0A7C474551D2}" type="pres">
      <dgm:prSet presAssocID="{E3BB6C08-E430-446D-8E80-71D4F1A6A116}" presName="composite" presStyleCnt="0">
        <dgm:presLayoutVars>
          <dgm:chMax val="1"/>
          <dgm:dir/>
          <dgm:resizeHandles val="exact"/>
        </dgm:presLayoutVars>
      </dgm:prSet>
      <dgm:spPr/>
    </dgm:pt>
    <dgm:pt modelId="{BD7992D8-A950-46D0-A158-291D85718AAA}" type="pres">
      <dgm:prSet presAssocID="{E3BB6C08-E430-446D-8E80-71D4F1A6A116}" presName="radial" presStyleCnt="0">
        <dgm:presLayoutVars>
          <dgm:animLvl val="ctr"/>
        </dgm:presLayoutVars>
      </dgm:prSet>
      <dgm:spPr/>
    </dgm:pt>
    <dgm:pt modelId="{5A1888F2-DF2D-474D-82AC-31DA312DBC33}" type="pres">
      <dgm:prSet presAssocID="{80A6DBD6-B01F-4C1E-8AFC-DBC2643407B5}" presName="centerShape" presStyleLbl="vennNode1" presStyleIdx="0" presStyleCnt="6"/>
      <dgm:spPr/>
    </dgm:pt>
    <dgm:pt modelId="{4BE458EE-B693-4A39-9D58-1A95C78646D2}" type="pres">
      <dgm:prSet presAssocID="{B55FCF09-DF5E-4732-A068-620E6176C5CE}" presName="node" presStyleLbl="vennNode1" presStyleIdx="1" presStyleCnt="6">
        <dgm:presLayoutVars>
          <dgm:bulletEnabled val="1"/>
        </dgm:presLayoutVars>
      </dgm:prSet>
      <dgm:spPr/>
    </dgm:pt>
    <dgm:pt modelId="{F669637B-DDAC-4059-B149-6F09704BCDF9}" type="pres">
      <dgm:prSet presAssocID="{277D30D5-9EC0-4AA1-906D-983B87EE57D9}" presName="node" presStyleLbl="vennNode1" presStyleIdx="2" presStyleCnt="6">
        <dgm:presLayoutVars>
          <dgm:bulletEnabled val="1"/>
        </dgm:presLayoutVars>
      </dgm:prSet>
      <dgm:spPr/>
    </dgm:pt>
    <dgm:pt modelId="{41EF482A-6AB0-450A-8DC5-3D8E2E724864}" type="pres">
      <dgm:prSet presAssocID="{E80C27A6-3059-4314-956A-6008F54C452C}" presName="node" presStyleLbl="vennNode1" presStyleIdx="3" presStyleCnt="6">
        <dgm:presLayoutVars>
          <dgm:bulletEnabled val="1"/>
        </dgm:presLayoutVars>
      </dgm:prSet>
      <dgm:spPr/>
    </dgm:pt>
    <dgm:pt modelId="{E2EA8331-5091-48C9-A7EF-DC075AA1578F}" type="pres">
      <dgm:prSet presAssocID="{7269DE09-0559-496A-A125-0EF1324A237E}" presName="node" presStyleLbl="vennNode1" presStyleIdx="4" presStyleCnt="6">
        <dgm:presLayoutVars>
          <dgm:bulletEnabled val="1"/>
        </dgm:presLayoutVars>
      </dgm:prSet>
      <dgm:spPr/>
    </dgm:pt>
    <dgm:pt modelId="{C6C974D7-F5DA-4B62-B46D-7E1F34B0C4E9}" type="pres">
      <dgm:prSet presAssocID="{7C1F1A4B-B0C3-4635-859B-BC44D6F85441}" presName="node" presStyleLbl="vennNode1" presStyleIdx="5" presStyleCnt="6">
        <dgm:presLayoutVars>
          <dgm:bulletEnabled val="1"/>
        </dgm:presLayoutVars>
      </dgm:prSet>
      <dgm:spPr/>
    </dgm:pt>
  </dgm:ptLst>
  <dgm:cxnLst>
    <dgm:cxn modelId="{8DA48E1E-0160-48CC-AC68-7031E960AE48}" type="presOf" srcId="{B55FCF09-DF5E-4732-A068-620E6176C5CE}" destId="{4BE458EE-B693-4A39-9D58-1A95C78646D2}" srcOrd="0" destOrd="0" presId="urn:microsoft.com/office/officeart/2005/8/layout/radial3"/>
    <dgm:cxn modelId="{65DA7D2F-8A89-484B-86D2-85C776D30BAC}" type="presOf" srcId="{7269DE09-0559-496A-A125-0EF1324A237E}" destId="{E2EA8331-5091-48C9-A7EF-DC075AA1578F}" srcOrd="0" destOrd="0" presId="urn:microsoft.com/office/officeart/2005/8/layout/radial3"/>
    <dgm:cxn modelId="{96C5962F-7DAA-4544-A74F-795B07D32204}" srcId="{80A6DBD6-B01F-4C1E-8AFC-DBC2643407B5}" destId="{E80C27A6-3059-4314-956A-6008F54C452C}" srcOrd="2" destOrd="0" parTransId="{1CC820B2-A020-4618-84FC-3DEA43B712A7}" sibTransId="{935612B2-3437-4D27-9AB9-3330D846C214}"/>
    <dgm:cxn modelId="{CDB8593F-2C73-4E07-88FA-5D6A5A4573FB}" srcId="{80A6DBD6-B01F-4C1E-8AFC-DBC2643407B5}" destId="{7C1F1A4B-B0C3-4635-859B-BC44D6F85441}" srcOrd="4" destOrd="0" parTransId="{6332FAD0-1544-44C5-A6EF-5232FEAFEE73}" sibTransId="{AD52C3B5-F8A8-473F-B24F-2869C018A349}"/>
    <dgm:cxn modelId="{AAC01369-1BD1-4363-BC2C-CDF4CEF12FF4}" type="presOf" srcId="{277D30D5-9EC0-4AA1-906D-983B87EE57D9}" destId="{F669637B-DDAC-4059-B149-6F09704BCDF9}" srcOrd="0" destOrd="0" presId="urn:microsoft.com/office/officeart/2005/8/layout/radial3"/>
    <dgm:cxn modelId="{38C00370-6596-468F-9A97-D4F192D8956A}" srcId="{80A6DBD6-B01F-4C1E-8AFC-DBC2643407B5}" destId="{7269DE09-0559-496A-A125-0EF1324A237E}" srcOrd="3" destOrd="0" parTransId="{B7FF13A7-DE5F-4270-B680-62F3AAA91CDE}" sibTransId="{33F7BA09-B746-44E8-8CE2-153CC9CC02D5}"/>
    <dgm:cxn modelId="{B0E38B8A-704C-4BF9-8B98-3C12EFD451A5}" srcId="{E3BB6C08-E430-446D-8E80-71D4F1A6A116}" destId="{80A6DBD6-B01F-4C1E-8AFC-DBC2643407B5}" srcOrd="0" destOrd="0" parTransId="{806D7648-8ED6-4778-BC6B-6C51AB4B21EE}" sibTransId="{A58BC6F3-D4AD-4A00-9F11-71A659487ADC}"/>
    <dgm:cxn modelId="{3AF26892-FAD4-4CE8-9F0C-AFC724CBC7E0}" srcId="{80A6DBD6-B01F-4C1E-8AFC-DBC2643407B5}" destId="{B55FCF09-DF5E-4732-A068-620E6176C5CE}" srcOrd="0" destOrd="0" parTransId="{7C7148BF-C983-443A-96D2-A93FBB4A215F}" sibTransId="{A70875A5-F89A-46AC-B37E-2F69A8C98F47}"/>
    <dgm:cxn modelId="{366A339A-5B83-4251-B960-C5D0CC9CF100}" type="presOf" srcId="{80A6DBD6-B01F-4C1E-8AFC-DBC2643407B5}" destId="{5A1888F2-DF2D-474D-82AC-31DA312DBC33}" srcOrd="0" destOrd="0" presId="urn:microsoft.com/office/officeart/2005/8/layout/radial3"/>
    <dgm:cxn modelId="{745384A8-D85D-4091-BA83-64A0FCC810F8}" type="presOf" srcId="{E80C27A6-3059-4314-956A-6008F54C452C}" destId="{41EF482A-6AB0-450A-8DC5-3D8E2E724864}" srcOrd="0" destOrd="0" presId="urn:microsoft.com/office/officeart/2005/8/layout/radial3"/>
    <dgm:cxn modelId="{69AC62CE-934E-4498-A40D-3F5952C8AA7A}" type="presOf" srcId="{E3BB6C08-E430-446D-8E80-71D4F1A6A116}" destId="{F41C9191-AC47-49C6-B21E-0A7C474551D2}" srcOrd="0" destOrd="0" presId="urn:microsoft.com/office/officeart/2005/8/layout/radial3"/>
    <dgm:cxn modelId="{F60093D2-8AC2-4D20-ADD9-51F7EB8965D5}" type="presOf" srcId="{7C1F1A4B-B0C3-4635-859B-BC44D6F85441}" destId="{C6C974D7-F5DA-4B62-B46D-7E1F34B0C4E9}" srcOrd="0" destOrd="0" presId="urn:microsoft.com/office/officeart/2005/8/layout/radial3"/>
    <dgm:cxn modelId="{1D4837FA-737E-4F6D-A50B-3C64FC455F68}" srcId="{80A6DBD6-B01F-4C1E-8AFC-DBC2643407B5}" destId="{277D30D5-9EC0-4AA1-906D-983B87EE57D9}" srcOrd="1" destOrd="0" parTransId="{8C0BC207-FF6E-4E0F-BE67-496EDB373E9E}" sibTransId="{4D865E6C-A736-4537-AE43-A2FCD5110902}"/>
    <dgm:cxn modelId="{709A7393-5323-42E9-805B-F757D4048447}" type="presParOf" srcId="{F41C9191-AC47-49C6-B21E-0A7C474551D2}" destId="{BD7992D8-A950-46D0-A158-291D85718AAA}" srcOrd="0" destOrd="0" presId="urn:microsoft.com/office/officeart/2005/8/layout/radial3"/>
    <dgm:cxn modelId="{F000817E-F0CF-48EF-8307-B862FB85AE86}" type="presParOf" srcId="{BD7992D8-A950-46D0-A158-291D85718AAA}" destId="{5A1888F2-DF2D-474D-82AC-31DA312DBC33}" srcOrd="0" destOrd="0" presId="urn:microsoft.com/office/officeart/2005/8/layout/radial3"/>
    <dgm:cxn modelId="{F4B27CB3-164B-46ED-B0C6-5FF40DA59C0A}" type="presParOf" srcId="{BD7992D8-A950-46D0-A158-291D85718AAA}" destId="{4BE458EE-B693-4A39-9D58-1A95C78646D2}" srcOrd="1" destOrd="0" presId="urn:microsoft.com/office/officeart/2005/8/layout/radial3"/>
    <dgm:cxn modelId="{CBEEF7DE-B3FE-47A7-ABA1-68453C6BCADF}" type="presParOf" srcId="{BD7992D8-A950-46D0-A158-291D85718AAA}" destId="{F669637B-DDAC-4059-B149-6F09704BCDF9}" srcOrd="2" destOrd="0" presId="urn:microsoft.com/office/officeart/2005/8/layout/radial3"/>
    <dgm:cxn modelId="{DD1F37C3-17CA-4A72-9638-F38C12121210}" type="presParOf" srcId="{BD7992D8-A950-46D0-A158-291D85718AAA}" destId="{41EF482A-6AB0-450A-8DC5-3D8E2E724864}" srcOrd="3" destOrd="0" presId="urn:microsoft.com/office/officeart/2005/8/layout/radial3"/>
    <dgm:cxn modelId="{D6E01632-A97C-480D-990C-496B0F6B5318}" type="presParOf" srcId="{BD7992D8-A950-46D0-A158-291D85718AAA}" destId="{E2EA8331-5091-48C9-A7EF-DC075AA1578F}" srcOrd="4" destOrd="0" presId="urn:microsoft.com/office/officeart/2005/8/layout/radial3"/>
    <dgm:cxn modelId="{C72FF9C9-3F16-46DE-9412-48A6F9898748}" type="presParOf" srcId="{BD7992D8-A950-46D0-A158-291D85718AAA}" destId="{C6C974D7-F5DA-4B62-B46D-7E1F34B0C4E9}"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888F2-DF2D-474D-82AC-31DA312DBC33}">
      <dsp:nvSpPr>
        <dsp:cNvPr id="0" name=""/>
        <dsp:cNvSpPr/>
      </dsp:nvSpPr>
      <dsp:spPr>
        <a:xfrm>
          <a:off x="857808" y="1245795"/>
          <a:ext cx="2322983" cy="2322983"/>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fi-FI" sz="2700" kern="1200" dirty="0" err="1"/>
            <a:t>Areas</a:t>
          </a:r>
          <a:r>
            <a:rPr lang="fi-FI" sz="2700" kern="1200" dirty="0"/>
            <a:t> of Knowledge</a:t>
          </a:r>
        </a:p>
      </dsp:txBody>
      <dsp:txXfrm>
        <a:off x="1198001" y="1585988"/>
        <a:ext cx="1642597" cy="1642597"/>
      </dsp:txXfrm>
    </dsp:sp>
    <dsp:sp modelId="{4BE458EE-B693-4A39-9D58-1A95C78646D2}">
      <dsp:nvSpPr>
        <dsp:cNvPr id="0" name=""/>
        <dsp:cNvSpPr/>
      </dsp:nvSpPr>
      <dsp:spPr>
        <a:xfrm>
          <a:off x="1438554" y="315351"/>
          <a:ext cx="1161491" cy="1161491"/>
        </a:xfrm>
        <a:prstGeom prst="ellipse">
          <a:avLst/>
        </a:prstGeom>
        <a:gradFill rotWithShape="0">
          <a:gsLst>
            <a:gs pos="0">
              <a:schemeClr val="accent5">
                <a:alpha val="50000"/>
                <a:hueOff val="-1986775"/>
                <a:satOff val="7962"/>
                <a:lumOff val="1726"/>
                <a:alphaOff val="0"/>
                <a:tint val="100000"/>
                <a:shade val="100000"/>
                <a:satMod val="130000"/>
              </a:schemeClr>
            </a:gs>
            <a:gs pos="100000">
              <a:schemeClr val="accent5">
                <a:alpha val="50000"/>
                <a:hueOff val="-1986775"/>
                <a:satOff val="7962"/>
                <a:lumOff val="1726"/>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i-FI" sz="1100" kern="1200"/>
            <a:t>Mathematics</a:t>
          </a:r>
        </a:p>
      </dsp:txBody>
      <dsp:txXfrm>
        <a:off x="1608650" y="485447"/>
        <a:ext cx="821299" cy="821299"/>
      </dsp:txXfrm>
    </dsp:sp>
    <dsp:sp modelId="{F669637B-DDAC-4059-B149-6F09704BCDF9}">
      <dsp:nvSpPr>
        <dsp:cNvPr id="0" name=""/>
        <dsp:cNvSpPr/>
      </dsp:nvSpPr>
      <dsp:spPr>
        <a:xfrm>
          <a:off x="2875781" y="1359557"/>
          <a:ext cx="1161491" cy="1161491"/>
        </a:xfrm>
        <a:prstGeom prst="ellipse">
          <a:avLst/>
        </a:prstGeom>
        <a:gradFill rotWithShape="0">
          <a:gsLst>
            <a:gs pos="0">
              <a:schemeClr val="accent5">
                <a:alpha val="50000"/>
                <a:hueOff val="-3973551"/>
                <a:satOff val="15924"/>
                <a:lumOff val="3451"/>
                <a:alphaOff val="0"/>
                <a:tint val="100000"/>
                <a:shade val="100000"/>
                <a:satMod val="130000"/>
              </a:schemeClr>
            </a:gs>
            <a:gs pos="100000">
              <a:schemeClr val="accent5">
                <a:alpha val="50000"/>
                <a:hueOff val="-3973551"/>
                <a:satOff val="15924"/>
                <a:lumOff val="3451"/>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i-FI" sz="1100" kern="1200"/>
            <a:t>The natural sciences</a:t>
          </a:r>
        </a:p>
      </dsp:txBody>
      <dsp:txXfrm>
        <a:off x="3045877" y="1529653"/>
        <a:ext cx="821299" cy="821299"/>
      </dsp:txXfrm>
    </dsp:sp>
    <dsp:sp modelId="{41EF482A-6AB0-450A-8DC5-3D8E2E724864}">
      <dsp:nvSpPr>
        <dsp:cNvPr id="0" name=""/>
        <dsp:cNvSpPr/>
      </dsp:nvSpPr>
      <dsp:spPr>
        <a:xfrm>
          <a:off x="2326809" y="3049120"/>
          <a:ext cx="1161491" cy="1161491"/>
        </a:xfrm>
        <a:prstGeom prst="ellipse">
          <a:avLst/>
        </a:prstGeom>
        <a:gradFill rotWithShape="0">
          <a:gsLst>
            <a:gs pos="0">
              <a:schemeClr val="accent5">
                <a:alpha val="50000"/>
                <a:hueOff val="-5960326"/>
                <a:satOff val="23887"/>
                <a:lumOff val="5177"/>
                <a:alphaOff val="0"/>
                <a:tint val="100000"/>
                <a:shade val="100000"/>
                <a:satMod val="130000"/>
              </a:schemeClr>
            </a:gs>
            <a:gs pos="100000">
              <a:schemeClr val="accent5">
                <a:alpha val="50000"/>
                <a:hueOff val="-5960326"/>
                <a:satOff val="23887"/>
                <a:lumOff val="5177"/>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i-FI" sz="1100" kern="1200"/>
            <a:t>The human sciences</a:t>
          </a:r>
        </a:p>
      </dsp:txBody>
      <dsp:txXfrm>
        <a:off x="2496905" y="3219216"/>
        <a:ext cx="821299" cy="821299"/>
      </dsp:txXfrm>
    </dsp:sp>
    <dsp:sp modelId="{E2EA8331-5091-48C9-A7EF-DC075AA1578F}">
      <dsp:nvSpPr>
        <dsp:cNvPr id="0" name=""/>
        <dsp:cNvSpPr/>
      </dsp:nvSpPr>
      <dsp:spPr>
        <a:xfrm>
          <a:off x="550298" y="3049120"/>
          <a:ext cx="1161491" cy="1161491"/>
        </a:xfrm>
        <a:prstGeom prst="ellipse">
          <a:avLst/>
        </a:prstGeom>
        <a:gradFill rotWithShape="0">
          <a:gsLst>
            <a:gs pos="0">
              <a:schemeClr val="accent5">
                <a:alpha val="50000"/>
                <a:hueOff val="-7947101"/>
                <a:satOff val="31849"/>
                <a:lumOff val="6902"/>
                <a:alphaOff val="0"/>
                <a:tint val="100000"/>
                <a:shade val="100000"/>
                <a:satMod val="130000"/>
              </a:schemeClr>
            </a:gs>
            <a:gs pos="100000">
              <a:schemeClr val="accent5">
                <a:alpha val="50000"/>
                <a:hueOff val="-7947101"/>
                <a:satOff val="31849"/>
                <a:lumOff val="6902"/>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i-FI" sz="1100" kern="1200"/>
            <a:t>The arts</a:t>
          </a:r>
        </a:p>
      </dsp:txBody>
      <dsp:txXfrm>
        <a:off x="720394" y="3219216"/>
        <a:ext cx="821299" cy="821299"/>
      </dsp:txXfrm>
    </dsp:sp>
    <dsp:sp modelId="{C6C974D7-F5DA-4B62-B46D-7E1F34B0C4E9}">
      <dsp:nvSpPr>
        <dsp:cNvPr id="0" name=""/>
        <dsp:cNvSpPr/>
      </dsp:nvSpPr>
      <dsp:spPr>
        <a:xfrm>
          <a:off x="1326" y="1359557"/>
          <a:ext cx="1161491" cy="1161491"/>
        </a:xfrm>
        <a:prstGeom prst="ellipse">
          <a:avLst/>
        </a:prstGeom>
        <a:gradFill rotWithShape="0">
          <a:gsLst>
            <a:gs pos="0">
              <a:schemeClr val="accent5">
                <a:alpha val="50000"/>
                <a:hueOff val="-9933876"/>
                <a:satOff val="39811"/>
                <a:lumOff val="8628"/>
                <a:alphaOff val="0"/>
                <a:tint val="100000"/>
                <a:shade val="100000"/>
                <a:satMod val="130000"/>
              </a:schemeClr>
            </a:gs>
            <a:gs pos="100000">
              <a:schemeClr val="accent5">
                <a:alpha val="50000"/>
                <a:hueOff val="-9933876"/>
                <a:satOff val="39811"/>
                <a:lumOff val="8628"/>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i-FI" sz="1100" kern="1200"/>
            <a:t>History</a:t>
          </a:r>
        </a:p>
      </dsp:txBody>
      <dsp:txXfrm>
        <a:off x="171422" y="1529653"/>
        <a:ext cx="821299" cy="821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888F2-DF2D-474D-82AC-31DA312DBC33}">
      <dsp:nvSpPr>
        <dsp:cNvPr id="0" name=""/>
        <dsp:cNvSpPr/>
      </dsp:nvSpPr>
      <dsp:spPr>
        <a:xfrm>
          <a:off x="857808" y="1245795"/>
          <a:ext cx="2322983" cy="2322983"/>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fi-FI" sz="2700" kern="1200" dirty="0" err="1"/>
            <a:t>Areas</a:t>
          </a:r>
          <a:r>
            <a:rPr lang="fi-FI" sz="2700" kern="1200" dirty="0"/>
            <a:t> of Knowledge</a:t>
          </a:r>
        </a:p>
      </dsp:txBody>
      <dsp:txXfrm>
        <a:off x="1198001" y="1585988"/>
        <a:ext cx="1642597" cy="1642597"/>
      </dsp:txXfrm>
    </dsp:sp>
    <dsp:sp modelId="{4BE458EE-B693-4A39-9D58-1A95C78646D2}">
      <dsp:nvSpPr>
        <dsp:cNvPr id="0" name=""/>
        <dsp:cNvSpPr/>
      </dsp:nvSpPr>
      <dsp:spPr>
        <a:xfrm>
          <a:off x="1438554" y="315351"/>
          <a:ext cx="1161491" cy="1161491"/>
        </a:xfrm>
        <a:prstGeom prst="ellipse">
          <a:avLst/>
        </a:prstGeom>
        <a:gradFill rotWithShape="0">
          <a:gsLst>
            <a:gs pos="0">
              <a:schemeClr val="accent5">
                <a:alpha val="50000"/>
                <a:hueOff val="-1986775"/>
                <a:satOff val="7962"/>
                <a:lumOff val="1726"/>
                <a:alphaOff val="0"/>
                <a:tint val="100000"/>
                <a:shade val="100000"/>
                <a:satMod val="130000"/>
              </a:schemeClr>
            </a:gs>
            <a:gs pos="100000">
              <a:schemeClr val="accent5">
                <a:alpha val="50000"/>
                <a:hueOff val="-1986775"/>
                <a:satOff val="7962"/>
                <a:lumOff val="1726"/>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i-FI" sz="1100" kern="1200"/>
            <a:t>Mathematics</a:t>
          </a:r>
        </a:p>
      </dsp:txBody>
      <dsp:txXfrm>
        <a:off x="1608650" y="485447"/>
        <a:ext cx="821299" cy="821299"/>
      </dsp:txXfrm>
    </dsp:sp>
    <dsp:sp modelId="{F669637B-DDAC-4059-B149-6F09704BCDF9}">
      <dsp:nvSpPr>
        <dsp:cNvPr id="0" name=""/>
        <dsp:cNvSpPr/>
      </dsp:nvSpPr>
      <dsp:spPr>
        <a:xfrm>
          <a:off x="2875781" y="1359557"/>
          <a:ext cx="1161491" cy="1161491"/>
        </a:xfrm>
        <a:prstGeom prst="ellipse">
          <a:avLst/>
        </a:prstGeom>
        <a:gradFill rotWithShape="0">
          <a:gsLst>
            <a:gs pos="0">
              <a:schemeClr val="accent5">
                <a:alpha val="50000"/>
                <a:hueOff val="-3973551"/>
                <a:satOff val="15924"/>
                <a:lumOff val="3451"/>
                <a:alphaOff val="0"/>
                <a:tint val="100000"/>
                <a:shade val="100000"/>
                <a:satMod val="130000"/>
              </a:schemeClr>
            </a:gs>
            <a:gs pos="100000">
              <a:schemeClr val="accent5">
                <a:alpha val="50000"/>
                <a:hueOff val="-3973551"/>
                <a:satOff val="15924"/>
                <a:lumOff val="3451"/>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i-FI" sz="1100" kern="1200"/>
            <a:t>The natural sciences</a:t>
          </a:r>
        </a:p>
      </dsp:txBody>
      <dsp:txXfrm>
        <a:off x="3045877" y="1529653"/>
        <a:ext cx="821299" cy="821299"/>
      </dsp:txXfrm>
    </dsp:sp>
    <dsp:sp modelId="{41EF482A-6AB0-450A-8DC5-3D8E2E724864}">
      <dsp:nvSpPr>
        <dsp:cNvPr id="0" name=""/>
        <dsp:cNvSpPr/>
      </dsp:nvSpPr>
      <dsp:spPr>
        <a:xfrm>
          <a:off x="2326809" y="3049120"/>
          <a:ext cx="1161491" cy="1161491"/>
        </a:xfrm>
        <a:prstGeom prst="ellipse">
          <a:avLst/>
        </a:prstGeom>
        <a:gradFill rotWithShape="0">
          <a:gsLst>
            <a:gs pos="0">
              <a:schemeClr val="accent5">
                <a:alpha val="50000"/>
                <a:hueOff val="-5960326"/>
                <a:satOff val="23887"/>
                <a:lumOff val="5177"/>
                <a:alphaOff val="0"/>
                <a:tint val="100000"/>
                <a:shade val="100000"/>
                <a:satMod val="130000"/>
              </a:schemeClr>
            </a:gs>
            <a:gs pos="100000">
              <a:schemeClr val="accent5">
                <a:alpha val="50000"/>
                <a:hueOff val="-5960326"/>
                <a:satOff val="23887"/>
                <a:lumOff val="5177"/>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i-FI" sz="1100" kern="1200"/>
            <a:t>The human sciences</a:t>
          </a:r>
        </a:p>
      </dsp:txBody>
      <dsp:txXfrm>
        <a:off x="2496905" y="3219216"/>
        <a:ext cx="821299" cy="821299"/>
      </dsp:txXfrm>
    </dsp:sp>
    <dsp:sp modelId="{E2EA8331-5091-48C9-A7EF-DC075AA1578F}">
      <dsp:nvSpPr>
        <dsp:cNvPr id="0" name=""/>
        <dsp:cNvSpPr/>
      </dsp:nvSpPr>
      <dsp:spPr>
        <a:xfrm>
          <a:off x="550298" y="3049120"/>
          <a:ext cx="1161491" cy="1161491"/>
        </a:xfrm>
        <a:prstGeom prst="ellipse">
          <a:avLst/>
        </a:prstGeom>
        <a:gradFill rotWithShape="0">
          <a:gsLst>
            <a:gs pos="0">
              <a:schemeClr val="accent5">
                <a:alpha val="50000"/>
                <a:hueOff val="-7947101"/>
                <a:satOff val="31849"/>
                <a:lumOff val="6902"/>
                <a:alphaOff val="0"/>
                <a:tint val="100000"/>
                <a:shade val="100000"/>
                <a:satMod val="130000"/>
              </a:schemeClr>
            </a:gs>
            <a:gs pos="100000">
              <a:schemeClr val="accent5">
                <a:alpha val="50000"/>
                <a:hueOff val="-7947101"/>
                <a:satOff val="31849"/>
                <a:lumOff val="6902"/>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i-FI" sz="1100" kern="1200"/>
            <a:t>The arts</a:t>
          </a:r>
        </a:p>
      </dsp:txBody>
      <dsp:txXfrm>
        <a:off x="720394" y="3219216"/>
        <a:ext cx="821299" cy="821299"/>
      </dsp:txXfrm>
    </dsp:sp>
    <dsp:sp modelId="{C6C974D7-F5DA-4B62-B46D-7E1F34B0C4E9}">
      <dsp:nvSpPr>
        <dsp:cNvPr id="0" name=""/>
        <dsp:cNvSpPr/>
      </dsp:nvSpPr>
      <dsp:spPr>
        <a:xfrm>
          <a:off x="1326" y="1359557"/>
          <a:ext cx="1161491" cy="1161491"/>
        </a:xfrm>
        <a:prstGeom prst="ellipse">
          <a:avLst/>
        </a:prstGeom>
        <a:gradFill rotWithShape="0">
          <a:gsLst>
            <a:gs pos="0">
              <a:schemeClr val="accent5">
                <a:alpha val="50000"/>
                <a:hueOff val="-9933876"/>
                <a:satOff val="39811"/>
                <a:lumOff val="8628"/>
                <a:alphaOff val="0"/>
                <a:tint val="100000"/>
                <a:shade val="100000"/>
                <a:satMod val="130000"/>
              </a:schemeClr>
            </a:gs>
            <a:gs pos="100000">
              <a:schemeClr val="accent5">
                <a:alpha val="50000"/>
                <a:hueOff val="-9933876"/>
                <a:satOff val="39811"/>
                <a:lumOff val="8628"/>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i-FI" sz="1100" kern="1200"/>
            <a:t>History</a:t>
          </a:r>
        </a:p>
      </dsp:txBody>
      <dsp:txXfrm>
        <a:off x="171422" y="1529653"/>
        <a:ext cx="821299" cy="82129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perustyylejä naps.</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
        <p:nvSpPr>
          <p:cNvPr id="4" name="Päivämäärän paikkamerkki 3"/>
          <p:cNvSpPr>
            <a:spLocks noGrp="1"/>
          </p:cNvSpPr>
          <p:nvPr>
            <p:ph type="dt" sz="half" idx="10"/>
          </p:nvPr>
        </p:nvSpPr>
        <p:spPr/>
        <p:txBody>
          <a:bodyPr/>
          <a:lstStyle/>
          <a:p>
            <a:fld id="{B77068CD-6312-3D41-9969-91C46E1C8889}" type="datetimeFigureOut">
              <a:rPr lang="fi-FI" smtClean="0"/>
              <a:t>7.4.2025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90923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B77068CD-6312-3D41-9969-91C46E1C8889}" type="datetimeFigureOut">
              <a:rPr lang="fi-FI" smtClean="0"/>
              <a:t>7.4.2025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333324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274638"/>
            <a:ext cx="2057400" cy="5851525"/>
          </a:xfrm>
        </p:spPr>
        <p:txBody>
          <a:bodyPr vert="eaVert"/>
          <a:lstStyle/>
          <a:p>
            <a:r>
              <a:rPr lang="fi-FI"/>
              <a:t>Muokkaa perustyylejä naps.</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B77068CD-6312-3D41-9969-91C46E1C8889}" type="datetimeFigureOut">
              <a:rPr lang="fi-FI" smtClean="0"/>
              <a:t>7.4.2025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170113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B77068CD-6312-3D41-9969-91C46E1C8889}" type="datetimeFigureOut">
              <a:rPr lang="fi-FI" smtClean="0"/>
              <a:t>7.4.2025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104263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perustyylejä naps.</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B77068CD-6312-3D41-9969-91C46E1C8889}" type="datetimeFigureOut">
              <a:rPr lang="fi-FI" smtClean="0"/>
              <a:t>7.4.2025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3907590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B77068CD-6312-3D41-9969-91C46E1C8889}" type="datetimeFigureOut">
              <a:rPr lang="fi-FI" smtClean="0"/>
              <a:t>7.4.2025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202055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perustyylejä naps.</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B77068CD-6312-3D41-9969-91C46E1C8889}" type="datetimeFigureOut">
              <a:rPr lang="fi-FI" smtClean="0"/>
              <a:t>7.4.2025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209237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fld id="{B77068CD-6312-3D41-9969-91C46E1C8889}" type="datetimeFigureOut">
              <a:rPr lang="fi-FI" smtClean="0"/>
              <a:t>7.4.2025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89238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B77068CD-6312-3D41-9969-91C46E1C8889}" type="datetimeFigureOut">
              <a:rPr lang="fi-FI" smtClean="0"/>
              <a:t>7.4.2025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925316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perustyylejä naps.</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B77068CD-6312-3D41-9969-91C46E1C8889}" type="datetimeFigureOut">
              <a:rPr lang="fi-FI" smtClean="0"/>
              <a:t>7.4.2025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3388210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perustyylejä naps.</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B77068CD-6312-3D41-9969-91C46E1C8889}" type="datetimeFigureOut">
              <a:rPr lang="fi-FI" smtClean="0"/>
              <a:t>7.4.2025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255113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068CD-6312-3D41-9969-91C46E1C8889}" type="datetimeFigureOut">
              <a:rPr lang="fi-FI" smtClean="0"/>
              <a:t>7.4.2025</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23087-4DF3-C949-A3C1-9F62623085CA}" type="slidenum">
              <a:rPr lang="fi-FI" smtClean="0"/>
              <a:t>‹#›</a:t>
            </a:fld>
            <a:endParaRPr lang="fi-FI"/>
          </a:p>
        </p:txBody>
      </p:sp>
    </p:spTree>
    <p:extLst>
      <p:ext uri="{BB962C8B-B14F-4D97-AF65-F5344CB8AC3E}">
        <p14:creationId xmlns:p14="http://schemas.microsoft.com/office/powerpoint/2010/main" val="3457268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b="1" dirty="0"/>
              <a:t>METHODS AND TOOLS OF KNOWLEDGE</a:t>
            </a:r>
          </a:p>
        </p:txBody>
      </p:sp>
      <p:sp>
        <p:nvSpPr>
          <p:cNvPr id="3" name="Alaotsikko 2"/>
          <p:cNvSpPr>
            <a:spLocks noGrp="1"/>
          </p:cNvSpPr>
          <p:nvPr>
            <p:ph type="subTitle" idx="1"/>
          </p:nvPr>
        </p:nvSpPr>
        <p:spPr/>
        <p:txBody>
          <a:bodyPr/>
          <a:lstStyle/>
          <a:p>
            <a:r>
              <a:rPr lang="fi-FI" dirty="0"/>
              <a:t>TOK Jyväskylän Lyseon lukio</a:t>
            </a:r>
          </a:p>
        </p:txBody>
      </p:sp>
    </p:spTree>
    <p:extLst>
      <p:ext uri="{BB962C8B-B14F-4D97-AF65-F5344CB8AC3E}">
        <p14:creationId xmlns:p14="http://schemas.microsoft.com/office/powerpoint/2010/main" val="1580088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TASK</a:t>
            </a:r>
          </a:p>
        </p:txBody>
      </p:sp>
      <p:sp>
        <p:nvSpPr>
          <p:cNvPr id="3" name="Sisällön paikkamerkki 2"/>
          <p:cNvSpPr>
            <a:spLocks noGrp="1"/>
          </p:cNvSpPr>
          <p:nvPr>
            <p:ph sz="half" idx="1"/>
          </p:nvPr>
        </p:nvSpPr>
        <p:spPr/>
        <p:txBody>
          <a:bodyPr/>
          <a:lstStyle/>
          <a:p>
            <a:r>
              <a:rPr lang="en-GB" dirty="0"/>
              <a:t>Compare your answers to the ”correct” answers provided by the IBO</a:t>
            </a:r>
          </a:p>
          <a:p>
            <a:pPr lvl="1"/>
            <a:r>
              <a:rPr lang="en-GB" dirty="0"/>
              <a:t>How similar or different were your answers in comparison to </a:t>
            </a:r>
            <a:r>
              <a:rPr lang="en-GB"/>
              <a:t>the official answers?</a:t>
            </a:r>
            <a:endParaRPr lang="en-GB" dirty="0"/>
          </a:p>
          <a:p>
            <a:pPr lvl="1"/>
            <a:r>
              <a:rPr lang="en-GB" dirty="0"/>
              <a:t>Are the official answers well justified? </a:t>
            </a:r>
          </a:p>
        </p:txBody>
      </p:sp>
      <p:pic>
        <p:nvPicPr>
          <p:cNvPr id="5" name="Sisällön paikkamerkk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32468" y="1827073"/>
            <a:ext cx="3862893" cy="3792517"/>
          </a:xfrm>
        </p:spPr>
      </p:pic>
    </p:spTree>
    <p:extLst>
      <p:ext uri="{BB962C8B-B14F-4D97-AF65-F5344CB8AC3E}">
        <p14:creationId xmlns:p14="http://schemas.microsoft.com/office/powerpoint/2010/main" val="200971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94DD77-207E-C842-8CF2-5DE435D5810B}"/>
              </a:ext>
            </a:extLst>
          </p:cNvPr>
          <p:cNvSpPr>
            <a:spLocks noGrp="1"/>
          </p:cNvSpPr>
          <p:nvPr>
            <p:ph type="title"/>
          </p:nvPr>
        </p:nvSpPr>
        <p:spPr/>
        <p:txBody>
          <a:bodyPr/>
          <a:lstStyle/>
          <a:p>
            <a:r>
              <a:rPr lang="fi-FI" dirty="0" err="1"/>
              <a:t>Methods</a:t>
            </a:r>
            <a:r>
              <a:rPr lang="fi-FI" dirty="0"/>
              <a:t> in </a:t>
            </a:r>
            <a:r>
              <a:rPr lang="fi-FI" dirty="0" err="1"/>
              <a:t>history</a:t>
            </a:r>
            <a:endParaRPr lang="fi-FI" dirty="0"/>
          </a:p>
        </p:txBody>
      </p:sp>
      <p:sp>
        <p:nvSpPr>
          <p:cNvPr id="3" name="Sisällön paikkamerkki 2">
            <a:extLst>
              <a:ext uri="{FF2B5EF4-FFF2-40B4-BE49-F238E27FC236}">
                <a16:creationId xmlns:a16="http://schemas.microsoft.com/office/drawing/2014/main" id="{0B659F77-3FB9-484B-B3B9-ED14BB32F521}"/>
              </a:ext>
            </a:extLst>
          </p:cNvPr>
          <p:cNvSpPr>
            <a:spLocks noGrp="1"/>
          </p:cNvSpPr>
          <p:nvPr>
            <p:ph sz="half" idx="1"/>
          </p:nvPr>
        </p:nvSpPr>
        <p:spPr>
          <a:xfrm>
            <a:off x="457200" y="1417638"/>
            <a:ext cx="4191000" cy="4808991"/>
          </a:xfrm>
        </p:spPr>
        <p:txBody>
          <a:bodyPr>
            <a:normAutofit fontScale="85000" lnSpcReduction="20000"/>
          </a:bodyPr>
          <a:lstStyle/>
          <a:p>
            <a:r>
              <a:rPr lang="en-GB" dirty="0"/>
              <a:t>Use of contemporary documents as fixed points of historical theory </a:t>
            </a:r>
          </a:p>
          <a:p>
            <a:r>
              <a:rPr lang="en-GB" dirty="0"/>
              <a:t>Historical theory being constructed out of the available evidence by reason and imagination </a:t>
            </a:r>
          </a:p>
          <a:p>
            <a:r>
              <a:rPr lang="en-GB" dirty="0"/>
              <a:t>Issues of selection and interpretation of source material </a:t>
            </a:r>
          </a:p>
          <a:p>
            <a:r>
              <a:rPr lang="en-GB" dirty="0"/>
              <a:t>Issues of reliability of first-hand accounts—memory and observation are affected by interests and expectation </a:t>
            </a:r>
          </a:p>
          <a:p>
            <a:endParaRPr lang="en-GB" dirty="0"/>
          </a:p>
        </p:txBody>
      </p:sp>
      <p:sp>
        <p:nvSpPr>
          <p:cNvPr id="4" name="Sisällön paikkamerkki 3">
            <a:extLst>
              <a:ext uri="{FF2B5EF4-FFF2-40B4-BE49-F238E27FC236}">
                <a16:creationId xmlns:a16="http://schemas.microsoft.com/office/drawing/2014/main" id="{66EF71CC-1D25-6F4B-9340-F62A1CAF1C33}"/>
              </a:ext>
            </a:extLst>
          </p:cNvPr>
          <p:cNvSpPr>
            <a:spLocks noGrp="1"/>
          </p:cNvSpPr>
          <p:nvPr>
            <p:ph sz="half" idx="2"/>
          </p:nvPr>
        </p:nvSpPr>
        <p:spPr>
          <a:xfrm>
            <a:off x="4648200" y="1417638"/>
            <a:ext cx="4191000" cy="4708525"/>
          </a:xfrm>
        </p:spPr>
        <p:txBody>
          <a:bodyPr>
            <a:normAutofit fontScale="85000" lnSpcReduction="20000"/>
          </a:bodyPr>
          <a:lstStyle/>
          <a:p>
            <a:r>
              <a:rPr lang="en-GB" dirty="0"/>
              <a:t>History seems to presuppose a theory of human action. For example, the view of history as being shaped by the action of individuals as opposed to the idea of history as the playing out of class struggles or of a zeitgeist </a:t>
            </a:r>
          </a:p>
          <a:p>
            <a:r>
              <a:rPr lang="en-GB" dirty="0"/>
              <a:t>An explanation in history is a plausible theory that explains the relevant source material and fits other accepted theories </a:t>
            </a:r>
          </a:p>
          <a:p>
            <a:endParaRPr lang="en-GB" dirty="0"/>
          </a:p>
        </p:txBody>
      </p:sp>
    </p:spTree>
    <p:extLst>
      <p:ext uri="{BB962C8B-B14F-4D97-AF65-F5344CB8AC3E}">
        <p14:creationId xmlns:p14="http://schemas.microsoft.com/office/powerpoint/2010/main" val="3146714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DBAA6E-BF7A-E64A-9D6A-FAFBDF76B079}"/>
              </a:ext>
            </a:extLst>
          </p:cNvPr>
          <p:cNvSpPr>
            <a:spLocks noGrp="1"/>
          </p:cNvSpPr>
          <p:nvPr>
            <p:ph type="title"/>
          </p:nvPr>
        </p:nvSpPr>
        <p:spPr/>
        <p:txBody>
          <a:bodyPr/>
          <a:lstStyle/>
          <a:p>
            <a:r>
              <a:rPr lang="fi-FI" dirty="0" err="1"/>
              <a:t>Methods</a:t>
            </a:r>
            <a:r>
              <a:rPr lang="fi-FI" dirty="0"/>
              <a:t> in </a:t>
            </a:r>
            <a:r>
              <a:rPr lang="fi-FI" dirty="0" err="1"/>
              <a:t>the</a:t>
            </a:r>
            <a:r>
              <a:rPr lang="fi-FI" dirty="0"/>
              <a:t> </a:t>
            </a:r>
            <a:r>
              <a:rPr lang="fi-FI" dirty="0" err="1"/>
              <a:t>human</a:t>
            </a:r>
            <a:r>
              <a:rPr lang="fi-FI" dirty="0"/>
              <a:t> </a:t>
            </a:r>
            <a:r>
              <a:rPr lang="fi-FI" dirty="0" err="1"/>
              <a:t>sciences</a:t>
            </a:r>
            <a:endParaRPr lang="fi-FI" dirty="0"/>
          </a:p>
        </p:txBody>
      </p:sp>
      <p:sp>
        <p:nvSpPr>
          <p:cNvPr id="3" name="Sisällön paikkamerkki 2">
            <a:extLst>
              <a:ext uri="{FF2B5EF4-FFF2-40B4-BE49-F238E27FC236}">
                <a16:creationId xmlns:a16="http://schemas.microsoft.com/office/drawing/2014/main" id="{6B8267C5-19A6-A041-AE2F-299AFF48DDE4}"/>
              </a:ext>
            </a:extLst>
          </p:cNvPr>
          <p:cNvSpPr>
            <a:spLocks noGrp="1"/>
          </p:cNvSpPr>
          <p:nvPr>
            <p:ph sz="half" idx="1"/>
          </p:nvPr>
        </p:nvSpPr>
        <p:spPr>
          <a:xfrm>
            <a:off x="457200" y="1600200"/>
            <a:ext cx="4278086" cy="4525963"/>
          </a:xfrm>
        </p:spPr>
        <p:txBody>
          <a:bodyPr>
            <a:normAutofit fontScale="92500"/>
          </a:bodyPr>
          <a:lstStyle/>
          <a:p>
            <a:r>
              <a:rPr lang="en-GB" dirty="0"/>
              <a:t>Experimental method </a:t>
            </a:r>
          </a:p>
          <a:p>
            <a:r>
              <a:rPr lang="en-GB" dirty="0"/>
              <a:t>Use of questionnaires, polls </a:t>
            </a:r>
          </a:p>
          <a:p>
            <a:r>
              <a:rPr lang="en-GB" dirty="0"/>
              <a:t>Direct observation of human behaviour </a:t>
            </a:r>
          </a:p>
          <a:p>
            <a:r>
              <a:rPr lang="en-GB" dirty="0"/>
              <a:t>Use of models </a:t>
            </a:r>
          </a:p>
          <a:p>
            <a:r>
              <a:rPr lang="en-GB" dirty="0"/>
              <a:t>Use of reason to construct plausible theory consistent with other accepted knowledge in the field </a:t>
            </a:r>
          </a:p>
          <a:p>
            <a:endParaRPr lang="en-GB" dirty="0"/>
          </a:p>
        </p:txBody>
      </p:sp>
      <p:sp>
        <p:nvSpPr>
          <p:cNvPr id="4" name="Sisällön paikkamerkki 3">
            <a:extLst>
              <a:ext uri="{FF2B5EF4-FFF2-40B4-BE49-F238E27FC236}">
                <a16:creationId xmlns:a16="http://schemas.microsoft.com/office/drawing/2014/main" id="{B20CEC40-6F30-444E-9B51-623ABD7980E8}"/>
              </a:ext>
            </a:extLst>
          </p:cNvPr>
          <p:cNvSpPr>
            <a:spLocks noGrp="1"/>
          </p:cNvSpPr>
          <p:nvPr>
            <p:ph sz="half" idx="2"/>
          </p:nvPr>
        </p:nvSpPr>
        <p:spPr/>
        <p:txBody>
          <a:bodyPr>
            <a:normAutofit fontScale="92500"/>
          </a:bodyPr>
          <a:lstStyle/>
          <a:p>
            <a:r>
              <a:rPr lang="en-GB" dirty="0"/>
              <a:t>Some assumptions of human rationality (economics), or law-like behaviour (psychology) </a:t>
            </a:r>
          </a:p>
          <a:p>
            <a:endParaRPr lang="en-GB" dirty="0"/>
          </a:p>
          <a:p>
            <a:r>
              <a:rPr lang="en-GB" dirty="0"/>
              <a:t>Use of statistical methods—on what basis to choose things like significance levels of tests</a:t>
            </a:r>
          </a:p>
          <a:p>
            <a:endParaRPr lang="en-GB" dirty="0"/>
          </a:p>
        </p:txBody>
      </p:sp>
    </p:spTree>
    <p:extLst>
      <p:ext uri="{BB962C8B-B14F-4D97-AF65-F5344CB8AC3E}">
        <p14:creationId xmlns:p14="http://schemas.microsoft.com/office/powerpoint/2010/main" val="73764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EAA472-1609-CB4B-AE63-78096ACB3E1E}"/>
              </a:ext>
            </a:extLst>
          </p:cNvPr>
          <p:cNvSpPr>
            <a:spLocks noGrp="1"/>
          </p:cNvSpPr>
          <p:nvPr>
            <p:ph type="title"/>
          </p:nvPr>
        </p:nvSpPr>
        <p:spPr/>
        <p:txBody>
          <a:bodyPr/>
          <a:lstStyle/>
          <a:p>
            <a:r>
              <a:rPr lang="fi-FI" dirty="0" err="1"/>
              <a:t>Methods</a:t>
            </a:r>
            <a:r>
              <a:rPr lang="fi-FI" dirty="0"/>
              <a:t> in </a:t>
            </a:r>
            <a:r>
              <a:rPr lang="fi-FI" dirty="0" err="1"/>
              <a:t>the</a:t>
            </a:r>
            <a:r>
              <a:rPr lang="fi-FI" dirty="0"/>
              <a:t> </a:t>
            </a:r>
            <a:r>
              <a:rPr lang="fi-FI" dirty="0" err="1"/>
              <a:t>natural</a:t>
            </a:r>
            <a:r>
              <a:rPr lang="fi-FI" dirty="0"/>
              <a:t> </a:t>
            </a:r>
            <a:r>
              <a:rPr lang="fi-FI" dirty="0" err="1"/>
              <a:t>sciences</a:t>
            </a:r>
            <a:endParaRPr lang="fi-FI" dirty="0"/>
          </a:p>
        </p:txBody>
      </p:sp>
      <p:sp>
        <p:nvSpPr>
          <p:cNvPr id="3" name="Sisällön paikkamerkki 2">
            <a:extLst>
              <a:ext uri="{FF2B5EF4-FFF2-40B4-BE49-F238E27FC236}">
                <a16:creationId xmlns:a16="http://schemas.microsoft.com/office/drawing/2014/main" id="{11D82ECB-6310-3C41-84F7-845C0DB7D79A}"/>
              </a:ext>
            </a:extLst>
          </p:cNvPr>
          <p:cNvSpPr>
            <a:spLocks noGrp="1"/>
          </p:cNvSpPr>
          <p:nvPr>
            <p:ph sz="half" idx="1"/>
          </p:nvPr>
        </p:nvSpPr>
        <p:spPr/>
        <p:txBody>
          <a:bodyPr>
            <a:normAutofit/>
          </a:bodyPr>
          <a:lstStyle/>
          <a:p>
            <a:r>
              <a:rPr lang="en-GB" dirty="0"/>
              <a:t>Measurement involves interaction with the world, but this interaction can sometimes change the aspect of the world we are trying to measure </a:t>
            </a:r>
          </a:p>
          <a:p>
            <a:r>
              <a:rPr lang="en-GB" dirty="0"/>
              <a:t>Models are important in most areas of the natural sciences </a:t>
            </a:r>
          </a:p>
          <a:p>
            <a:pPr marL="0" indent="0">
              <a:buNone/>
            </a:pPr>
            <a:endParaRPr lang="en-GB" dirty="0"/>
          </a:p>
        </p:txBody>
      </p:sp>
      <p:sp>
        <p:nvSpPr>
          <p:cNvPr id="4" name="Sisällön paikkamerkki 3">
            <a:extLst>
              <a:ext uri="{FF2B5EF4-FFF2-40B4-BE49-F238E27FC236}">
                <a16:creationId xmlns:a16="http://schemas.microsoft.com/office/drawing/2014/main" id="{D02510EE-D026-1440-9B64-43B8C23578AB}"/>
              </a:ext>
            </a:extLst>
          </p:cNvPr>
          <p:cNvSpPr>
            <a:spLocks noGrp="1"/>
          </p:cNvSpPr>
          <p:nvPr>
            <p:ph sz="half" idx="2"/>
          </p:nvPr>
        </p:nvSpPr>
        <p:spPr/>
        <p:txBody>
          <a:bodyPr>
            <a:normAutofit/>
          </a:bodyPr>
          <a:lstStyle/>
          <a:p>
            <a:r>
              <a:rPr lang="en-GB" dirty="0"/>
              <a:t>Classification is a central idea in many of the natural sciences </a:t>
            </a:r>
          </a:p>
          <a:p>
            <a:r>
              <a:rPr lang="en-GB" dirty="0"/>
              <a:t>Among the methods employed by the natural sciences are: hypothesis-deduction and induction—use of reason and sense perception </a:t>
            </a:r>
          </a:p>
          <a:p>
            <a:endParaRPr lang="en-GB" dirty="0"/>
          </a:p>
        </p:txBody>
      </p:sp>
    </p:spTree>
    <p:extLst>
      <p:ext uri="{BB962C8B-B14F-4D97-AF65-F5344CB8AC3E}">
        <p14:creationId xmlns:p14="http://schemas.microsoft.com/office/powerpoint/2010/main" val="426189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DBED9B-B8FD-6241-BFBA-A1CD57726F21}"/>
              </a:ext>
            </a:extLst>
          </p:cNvPr>
          <p:cNvSpPr>
            <a:spLocks noGrp="1"/>
          </p:cNvSpPr>
          <p:nvPr>
            <p:ph type="title"/>
          </p:nvPr>
        </p:nvSpPr>
        <p:spPr/>
        <p:txBody>
          <a:bodyPr/>
          <a:lstStyle/>
          <a:p>
            <a:r>
              <a:rPr lang="fi-FI" dirty="0" err="1"/>
              <a:t>Methods</a:t>
            </a:r>
            <a:r>
              <a:rPr lang="fi-FI" dirty="0"/>
              <a:t> in </a:t>
            </a:r>
            <a:r>
              <a:rPr lang="fi-FI" dirty="0" err="1"/>
              <a:t>the</a:t>
            </a:r>
            <a:r>
              <a:rPr lang="fi-FI" dirty="0"/>
              <a:t> </a:t>
            </a:r>
            <a:r>
              <a:rPr lang="fi-FI" dirty="0" err="1"/>
              <a:t>arts</a:t>
            </a:r>
            <a:endParaRPr lang="fi-FI" dirty="0"/>
          </a:p>
        </p:txBody>
      </p:sp>
      <p:sp>
        <p:nvSpPr>
          <p:cNvPr id="3" name="Sisällön paikkamerkki 2">
            <a:extLst>
              <a:ext uri="{FF2B5EF4-FFF2-40B4-BE49-F238E27FC236}">
                <a16:creationId xmlns:a16="http://schemas.microsoft.com/office/drawing/2014/main" id="{58EAFC70-801A-BB43-8764-61FC0BE200AC}"/>
              </a:ext>
            </a:extLst>
          </p:cNvPr>
          <p:cNvSpPr>
            <a:spLocks noGrp="1"/>
          </p:cNvSpPr>
          <p:nvPr>
            <p:ph sz="half" idx="1"/>
          </p:nvPr>
        </p:nvSpPr>
        <p:spPr/>
        <p:txBody>
          <a:bodyPr/>
          <a:lstStyle/>
          <a:p>
            <a:r>
              <a:rPr lang="en-US" dirty="0"/>
              <a:t>Artistic creation is often a result of personal knowledge requiring imagination and creativity </a:t>
            </a:r>
          </a:p>
          <a:p>
            <a:r>
              <a:rPr lang="en-US" dirty="0"/>
              <a:t>Creativity requires imagination taking place within a framework, often using reason</a:t>
            </a:r>
            <a:endParaRPr lang="fi-FI" dirty="0"/>
          </a:p>
          <a:p>
            <a:endParaRPr lang="fi-FI" dirty="0"/>
          </a:p>
        </p:txBody>
      </p:sp>
      <p:sp>
        <p:nvSpPr>
          <p:cNvPr id="4" name="Sisällön paikkamerkki 3">
            <a:extLst>
              <a:ext uri="{FF2B5EF4-FFF2-40B4-BE49-F238E27FC236}">
                <a16:creationId xmlns:a16="http://schemas.microsoft.com/office/drawing/2014/main" id="{DE73BD71-E2FB-D44E-B35B-CD865BFDC647}"/>
              </a:ext>
            </a:extLst>
          </p:cNvPr>
          <p:cNvSpPr>
            <a:spLocks noGrp="1"/>
          </p:cNvSpPr>
          <p:nvPr>
            <p:ph sz="half" idx="2"/>
          </p:nvPr>
        </p:nvSpPr>
        <p:spPr/>
        <p:txBody>
          <a:bodyPr/>
          <a:lstStyle/>
          <a:p>
            <a:r>
              <a:rPr lang="en-US" dirty="0"/>
              <a:t>Art often requires a (possibly emotional) interaction with an audience </a:t>
            </a:r>
          </a:p>
          <a:p>
            <a:r>
              <a:rPr lang="en-US" dirty="0"/>
              <a:t>New technologies spawn new art forms, for example, film, computer art, computer music </a:t>
            </a:r>
            <a:endParaRPr lang="fi-FI" dirty="0"/>
          </a:p>
          <a:p>
            <a:endParaRPr lang="fi-FI" dirty="0"/>
          </a:p>
        </p:txBody>
      </p:sp>
    </p:spTree>
    <p:extLst>
      <p:ext uri="{BB962C8B-B14F-4D97-AF65-F5344CB8AC3E}">
        <p14:creationId xmlns:p14="http://schemas.microsoft.com/office/powerpoint/2010/main" val="347198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CF71AA-89D4-A841-B92B-BA1120970741}"/>
              </a:ext>
            </a:extLst>
          </p:cNvPr>
          <p:cNvSpPr>
            <a:spLocks noGrp="1"/>
          </p:cNvSpPr>
          <p:nvPr>
            <p:ph type="title"/>
          </p:nvPr>
        </p:nvSpPr>
        <p:spPr/>
        <p:txBody>
          <a:bodyPr/>
          <a:lstStyle/>
          <a:p>
            <a:r>
              <a:rPr lang="fi-FI" dirty="0" err="1"/>
              <a:t>Mathematics</a:t>
            </a:r>
            <a:endParaRPr lang="fi-FI" dirty="0"/>
          </a:p>
        </p:txBody>
      </p:sp>
      <p:sp>
        <p:nvSpPr>
          <p:cNvPr id="3" name="Sisällön paikkamerkki 2">
            <a:extLst>
              <a:ext uri="{FF2B5EF4-FFF2-40B4-BE49-F238E27FC236}">
                <a16:creationId xmlns:a16="http://schemas.microsoft.com/office/drawing/2014/main" id="{A7C25B46-FBE4-214A-A9D6-A10978808C57}"/>
              </a:ext>
            </a:extLst>
          </p:cNvPr>
          <p:cNvSpPr>
            <a:spLocks noGrp="1"/>
          </p:cNvSpPr>
          <p:nvPr>
            <p:ph sz="half" idx="1"/>
          </p:nvPr>
        </p:nvSpPr>
        <p:spPr/>
        <p:txBody>
          <a:bodyPr/>
          <a:lstStyle/>
          <a:p>
            <a:r>
              <a:rPr lang="en-US" dirty="0"/>
              <a:t>Uses pure reason from axioms* to produce proofs of mathematical theorems** </a:t>
            </a:r>
          </a:p>
          <a:p>
            <a:endParaRPr lang="en-US" dirty="0"/>
          </a:p>
          <a:p>
            <a:r>
              <a:rPr lang="en-US" dirty="0"/>
              <a:t>Mathematics does not have to rely on sense perception of the world</a:t>
            </a:r>
          </a:p>
        </p:txBody>
      </p:sp>
      <p:sp>
        <p:nvSpPr>
          <p:cNvPr id="4" name="Sisällön paikkamerkki 3">
            <a:extLst>
              <a:ext uri="{FF2B5EF4-FFF2-40B4-BE49-F238E27FC236}">
                <a16:creationId xmlns:a16="http://schemas.microsoft.com/office/drawing/2014/main" id="{1E7F3D35-6FD1-A141-BA87-AC0890D4D4C8}"/>
              </a:ext>
            </a:extLst>
          </p:cNvPr>
          <p:cNvSpPr>
            <a:spLocks noGrp="1"/>
          </p:cNvSpPr>
          <p:nvPr>
            <p:ph sz="half" idx="2"/>
          </p:nvPr>
        </p:nvSpPr>
        <p:spPr>
          <a:xfrm>
            <a:off x="4648200" y="1600200"/>
            <a:ext cx="4201886" cy="4525963"/>
          </a:xfrm>
        </p:spPr>
        <p:txBody>
          <a:bodyPr/>
          <a:lstStyle/>
          <a:p>
            <a:r>
              <a:rPr lang="en-US" dirty="0"/>
              <a:t>A statement in mathematics is true if and only if it is proved </a:t>
            </a:r>
          </a:p>
          <a:p>
            <a:endParaRPr lang="fi-FI" dirty="0"/>
          </a:p>
          <a:p>
            <a:r>
              <a:rPr lang="en-US" dirty="0"/>
              <a:t>Mathematicians require intuition and imagination in order to prove theorems </a:t>
            </a:r>
          </a:p>
        </p:txBody>
      </p:sp>
      <p:sp>
        <p:nvSpPr>
          <p:cNvPr id="5" name="Tekstiruutu 4">
            <a:extLst>
              <a:ext uri="{FF2B5EF4-FFF2-40B4-BE49-F238E27FC236}">
                <a16:creationId xmlns:a16="http://schemas.microsoft.com/office/drawing/2014/main" id="{79F7D3DC-8617-034F-92D4-6B70BC8DD9A6}"/>
              </a:ext>
            </a:extLst>
          </p:cNvPr>
          <p:cNvSpPr txBox="1"/>
          <p:nvPr/>
        </p:nvSpPr>
        <p:spPr>
          <a:xfrm>
            <a:off x="609600" y="5596168"/>
            <a:ext cx="4188967" cy="307777"/>
          </a:xfrm>
          <a:prstGeom prst="rect">
            <a:avLst/>
          </a:prstGeom>
          <a:noFill/>
        </p:spPr>
        <p:txBody>
          <a:bodyPr wrap="none" rtlCol="0">
            <a:spAutoFit/>
          </a:bodyPr>
          <a:lstStyle/>
          <a:p>
            <a:r>
              <a:rPr lang="en-US" sz="1400" dirty="0"/>
              <a:t>*a rule or principle that most people believe to be true</a:t>
            </a:r>
          </a:p>
        </p:txBody>
      </p:sp>
      <p:sp>
        <p:nvSpPr>
          <p:cNvPr id="6" name="Tekstiruutu 5">
            <a:extLst>
              <a:ext uri="{FF2B5EF4-FFF2-40B4-BE49-F238E27FC236}">
                <a16:creationId xmlns:a16="http://schemas.microsoft.com/office/drawing/2014/main" id="{327F6AE4-0FDD-3C48-BD69-55F6E2477AE4}"/>
              </a:ext>
            </a:extLst>
          </p:cNvPr>
          <p:cNvSpPr txBox="1"/>
          <p:nvPr/>
        </p:nvSpPr>
        <p:spPr>
          <a:xfrm>
            <a:off x="609600" y="5932377"/>
            <a:ext cx="7806945" cy="307777"/>
          </a:xfrm>
          <a:prstGeom prst="rect">
            <a:avLst/>
          </a:prstGeom>
          <a:noFill/>
        </p:spPr>
        <p:txBody>
          <a:bodyPr wrap="none" rtlCol="0">
            <a:spAutoFit/>
          </a:bodyPr>
          <a:lstStyle/>
          <a:p>
            <a:r>
              <a:rPr lang="en-US" sz="1400" dirty="0"/>
              <a:t>** a rule or principle, especially in mathematics, that can be proved to be true, e.g. </a:t>
            </a:r>
            <a:r>
              <a:rPr lang="en-US" sz="1400" i="1" dirty="0"/>
              <a:t>Pythagoras’ theorem</a:t>
            </a:r>
          </a:p>
        </p:txBody>
      </p:sp>
    </p:spTree>
    <p:extLst>
      <p:ext uri="{BB962C8B-B14F-4D97-AF65-F5344CB8AC3E}">
        <p14:creationId xmlns:p14="http://schemas.microsoft.com/office/powerpoint/2010/main" val="2635730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5DCC2A-A94A-BF44-B35B-5E5B4D4B7647}"/>
              </a:ext>
            </a:extLst>
          </p:cNvPr>
          <p:cNvSpPr>
            <a:spLocks noGrp="1"/>
          </p:cNvSpPr>
          <p:nvPr>
            <p:ph type="title"/>
          </p:nvPr>
        </p:nvSpPr>
        <p:spPr/>
        <p:txBody>
          <a:bodyPr/>
          <a:lstStyle/>
          <a:p>
            <a:r>
              <a:rPr lang="fi-FI" dirty="0"/>
              <a:t>TASK</a:t>
            </a:r>
          </a:p>
        </p:txBody>
      </p:sp>
      <p:sp>
        <p:nvSpPr>
          <p:cNvPr id="3" name="Sisällön paikkamerkki 2">
            <a:extLst>
              <a:ext uri="{FF2B5EF4-FFF2-40B4-BE49-F238E27FC236}">
                <a16:creationId xmlns:a16="http://schemas.microsoft.com/office/drawing/2014/main" id="{A6A99E2E-0EBD-1848-A55C-49A67A9CF65F}"/>
              </a:ext>
            </a:extLst>
          </p:cNvPr>
          <p:cNvSpPr>
            <a:spLocks noGrp="1"/>
          </p:cNvSpPr>
          <p:nvPr>
            <p:ph sz="half" idx="1"/>
          </p:nvPr>
        </p:nvSpPr>
        <p:spPr/>
        <p:txBody>
          <a:bodyPr/>
          <a:lstStyle/>
          <a:p>
            <a:pPr marL="0" indent="0">
              <a:buNone/>
            </a:pPr>
            <a:endParaRPr lang="en-GB" dirty="0"/>
          </a:p>
          <a:p>
            <a:r>
              <a:rPr lang="en-GB" dirty="0"/>
              <a:t>What assumptions underlie the methods of inquiry used in the five areas of knowledge? </a:t>
            </a:r>
          </a:p>
          <a:p>
            <a:pPr lvl="1"/>
            <a:r>
              <a:rPr lang="en-GB" dirty="0"/>
              <a:t>Engage in conversation and try to compile a comparative and holistic response</a:t>
            </a:r>
          </a:p>
        </p:txBody>
      </p:sp>
      <p:graphicFrame>
        <p:nvGraphicFramePr>
          <p:cNvPr id="5" name="Diagram 3">
            <a:extLst>
              <a:ext uri="{FF2B5EF4-FFF2-40B4-BE49-F238E27FC236}">
                <a16:creationId xmlns:a16="http://schemas.microsoft.com/office/drawing/2014/main" id="{3E9430C0-B66A-D04E-A11C-0F7AE58830A8}"/>
              </a:ext>
            </a:extLst>
          </p:cNvPr>
          <p:cNvGraphicFramePr>
            <a:graphicFrameLocks noGrp="1"/>
          </p:cNvGraphicFramePr>
          <p:nvPr>
            <p:ph sz="half" idx="2"/>
            <p:extLst>
              <p:ext uri="{D42A27DB-BD31-4B8C-83A1-F6EECF244321}">
                <p14:modId xmlns:p14="http://schemas.microsoft.com/office/powerpoint/2010/main" val="2406404023"/>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50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Picture </a:t>
            </a:r>
            <a:r>
              <a:rPr lang="fi-FI" dirty="0" err="1"/>
              <a:t>sources</a:t>
            </a:r>
            <a:endParaRPr lang="fi-FI" dirty="0"/>
          </a:p>
        </p:txBody>
      </p:sp>
      <p:sp>
        <p:nvSpPr>
          <p:cNvPr id="3" name="Sisällön paikkamerkki 2"/>
          <p:cNvSpPr>
            <a:spLocks noGrp="1"/>
          </p:cNvSpPr>
          <p:nvPr>
            <p:ph idx="1"/>
          </p:nvPr>
        </p:nvSpPr>
        <p:spPr/>
        <p:txBody>
          <a:bodyPr>
            <a:normAutofit fontScale="55000" lnSpcReduction="20000"/>
          </a:bodyPr>
          <a:lstStyle/>
          <a:p>
            <a:r>
              <a:rPr lang="fi-FI" dirty="0"/>
              <a:t>Wheel </a:t>
            </a:r>
            <a:r>
              <a:rPr lang="fi-FI" dirty="0" err="1"/>
              <a:t>head</a:t>
            </a:r>
            <a:r>
              <a:rPr lang="fi-FI" dirty="0"/>
              <a:t> &lt;http://</a:t>
            </a:r>
            <a:r>
              <a:rPr lang="fi-FI" dirty="0" err="1"/>
              <a:t>www.integrityks.com</a:t>
            </a:r>
            <a:r>
              <a:rPr lang="fi-FI" dirty="0"/>
              <a:t>/</a:t>
            </a:r>
            <a:r>
              <a:rPr lang="fi-FI" dirty="0" err="1"/>
              <a:t>about</a:t>
            </a:r>
            <a:r>
              <a:rPr lang="fi-FI" dirty="0"/>
              <a:t>-us/&gt; </a:t>
            </a:r>
            <a:r>
              <a:rPr lang="fi-FI" dirty="0" err="1"/>
              <a:t>Accessed</a:t>
            </a:r>
            <a:r>
              <a:rPr lang="fi-FI" dirty="0"/>
              <a:t> 4th of </a:t>
            </a:r>
            <a:r>
              <a:rPr lang="fi-FI" dirty="0" err="1"/>
              <a:t>May</a:t>
            </a:r>
            <a:r>
              <a:rPr lang="fi-FI" dirty="0"/>
              <a:t> 2016.</a:t>
            </a:r>
          </a:p>
          <a:p>
            <a:r>
              <a:rPr lang="es-ES_tradnl" dirty="0" err="1"/>
              <a:t>Knowledge</a:t>
            </a:r>
            <a:r>
              <a:rPr lang="es-ES_tradnl" dirty="0"/>
              <a:t> head &lt;http://philosophy.talons43.ca/2014/12/08/5832/&gt; </a:t>
            </a:r>
            <a:r>
              <a:rPr lang="fi-FI" dirty="0" err="1"/>
              <a:t>Accessed</a:t>
            </a:r>
            <a:r>
              <a:rPr lang="fi-FI" dirty="0"/>
              <a:t> 15th of August 2015.</a:t>
            </a:r>
          </a:p>
          <a:p>
            <a:r>
              <a:rPr lang="fi-FI" dirty="0"/>
              <a:t>John </a:t>
            </a:r>
            <a:r>
              <a:rPr lang="fi-FI" dirty="0" err="1"/>
              <a:t>Locke</a:t>
            </a:r>
            <a:br>
              <a:rPr lang="fi-FI" dirty="0"/>
            </a:br>
            <a:r>
              <a:rPr lang="fi-FI" dirty="0"/>
              <a:t>&lt;</a:t>
            </a:r>
            <a:r>
              <a:rPr lang="fi-FI" dirty="0" err="1"/>
              <a:t>https</a:t>
            </a:r>
            <a:r>
              <a:rPr lang="fi-FI" dirty="0"/>
              <a:t>://</a:t>
            </a:r>
            <a:r>
              <a:rPr lang="fi-FI" dirty="0" err="1"/>
              <a:t>en.wikipedia.org</a:t>
            </a:r>
            <a:r>
              <a:rPr lang="fi-FI" dirty="0"/>
              <a:t>/wiki/</a:t>
            </a:r>
            <a:r>
              <a:rPr lang="fi-FI" dirty="0" err="1"/>
              <a:t>Empiricism</a:t>
            </a:r>
            <a:r>
              <a:rPr lang="fi-FI" dirty="0"/>
              <a:t>&gt; </a:t>
            </a:r>
            <a:r>
              <a:rPr lang="fi-FI" dirty="0" err="1"/>
              <a:t>Accessed</a:t>
            </a:r>
            <a:r>
              <a:rPr lang="fi-FI" dirty="0"/>
              <a:t> 5th of </a:t>
            </a:r>
            <a:r>
              <a:rPr lang="fi-FI" dirty="0" err="1"/>
              <a:t>September</a:t>
            </a:r>
            <a:r>
              <a:rPr lang="fi-FI" dirty="0"/>
              <a:t>.</a:t>
            </a:r>
          </a:p>
          <a:p>
            <a:r>
              <a:rPr lang="fi-FI" dirty="0"/>
              <a:t>René Descartes</a:t>
            </a:r>
            <a:br>
              <a:rPr lang="fi-FI" dirty="0"/>
            </a:br>
            <a:r>
              <a:rPr lang="fi-FI" dirty="0"/>
              <a:t>&lt;</a:t>
            </a:r>
            <a:r>
              <a:rPr lang="fi-FI" dirty="0" err="1"/>
              <a:t>https</a:t>
            </a:r>
            <a:r>
              <a:rPr lang="fi-FI" dirty="0"/>
              <a:t>://</a:t>
            </a:r>
            <a:r>
              <a:rPr lang="fi-FI" dirty="0" err="1"/>
              <a:t>en.wikipedia.org</a:t>
            </a:r>
            <a:r>
              <a:rPr lang="fi-FI" dirty="0"/>
              <a:t>/wiki/</a:t>
            </a:r>
            <a:r>
              <a:rPr lang="fi-FI" dirty="0" err="1"/>
              <a:t>René_Descartes</a:t>
            </a:r>
            <a:r>
              <a:rPr lang="fi-FI" dirty="0"/>
              <a:t>&gt; </a:t>
            </a:r>
            <a:r>
              <a:rPr lang="fi-FI" dirty="0" err="1"/>
              <a:t>Accessed</a:t>
            </a:r>
            <a:r>
              <a:rPr lang="fi-FI" dirty="0"/>
              <a:t> 5th of </a:t>
            </a:r>
            <a:r>
              <a:rPr lang="fi-FI" dirty="0" err="1"/>
              <a:t>September</a:t>
            </a:r>
            <a:r>
              <a:rPr lang="fi-FI" dirty="0"/>
              <a:t>.</a:t>
            </a:r>
          </a:p>
          <a:p>
            <a:r>
              <a:rPr lang="fi-FI" dirty="0"/>
              <a:t>John </a:t>
            </a:r>
            <a:r>
              <a:rPr lang="fi-FI" dirty="0" err="1"/>
              <a:t>Keats</a:t>
            </a:r>
            <a:r>
              <a:rPr lang="fi-FI" dirty="0"/>
              <a:t> </a:t>
            </a:r>
            <a:br>
              <a:rPr lang="fi-FI" dirty="0"/>
            </a:br>
            <a:r>
              <a:rPr lang="fi-FI" dirty="0"/>
              <a:t>&lt;</a:t>
            </a:r>
            <a:r>
              <a:rPr lang="fi-FI" dirty="0" err="1"/>
              <a:t>https</a:t>
            </a:r>
            <a:r>
              <a:rPr lang="fi-FI" dirty="0"/>
              <a:t>://</a:t>
            </a:r>
            <a:r>
              <a:rPr lang="fi-FI" dirty="0" err="1"/>
              <a:t>en.wikipedia.org</a:t>
            </a:r>
            <a:r>
              <a:rPr lang="fi-FI" dirty="0"/>
              <a:t>/wiki/</a:t>
            </a:r>
            <a:r>
              <a:rPr lang="fi-FI" dirty="0" err="1"/>
              <a:t>John_Keats</a:t>
            </a:r>
            <a:r>
              <a:rPr lang="fi-FI" dirty="0"/>
              <a:t>&gt; </a:t>
            </a:r>
            <a:r>
              <a:rPr lang="fi-FI" dirty="0" err="1"/>
              <a:t>Accessed</a:t>
            </a:r>
            <a:r>
              <a:rPr lang="fi-FI" dirty="0"/>
              <a:t> 5th of </a:t>
            </a:r>
            <a:r>
              <a:rPr lang="fi-FI" dirty="0" err="1"/>
              <a:t>September</a:t>
            </a:r>
            <a:r>
              <a:rPr lang="fi-FI" dirty="0"/>
              <a:t>.</a:t>
            </a:r>
          </a:p>
          <a:p>
            <a:r>
              <a:rPr lang="fi-FI" dirty="0"/>
              <a:t>G. K. </a:t>
            </a:r>
            <a:r>
              <a:rPr lang="fi-FI" dirty="0" err="1"/>
              <a:t>Chesterton</a:t>
            </a:r>
            <a:r>
              <a:rPr lang="fi-FI" dirty="0"/>
              <a:t> &lt;</a:t>
            </a:r>
            <a:r>
              <a:rPr lang="fi-FI" dirty="0" err="1"/>
              <a:t>https</a:t>
            </a:r>
            <a:r>
              <a:rPr lang="fi-FI" dirty="0"/>
              <a:t>://</a:t>
            </a:r>
            <a:r>
              <a:rPr lang="fi-FI" dirty="0" err="1"/>
              <a:t>en.wikipedia.org</a:t>
            </a:r>
            <a:r>
              <a:rPr lang="fi-FI" dirty="0"/>
              <a:t>/wiki/G._K._</a:t>
            </a:r>
            <a:r>
              <a:rPr lang="fi-FI" dirty="0" err="1"/>
              <a:t>Chesterton</a:t>
            </a:r>
            <a:r>
              <a:rPr lang="fi-FI" dirty="0"/>
              <a:t>&gt; </a:t>
            </a:r>
            <a:r>
              <a:rPr lang="fi-FI" dirty="0" err="1"/>
              <a:t>Accessed</a:t>
            </a:r>
            <a:r>
              <a:rPr lang="fi-FI" dirty="0"/>
              <a:t> 5th of </a:t>
            </a:r>
            <a:r>
              <a:rPr lang="fi-FI" dirty="0" err="1"/>
              <a:t>September</a:t>
            </a:r>
            <a:r>
              <a:rPr lang="fi-FI" dirty="0"/>
              <a:t> 2016.</a:t>
            </a:r>
          </a:p>
          <a:p>
            <a:r>
              <a:rPr lang="fi-FI" dirty="0"/>
              <a:t>David Hume</a:t>
            </a:r>
            <a:br>
              <a:rPr lang="fi-FI" dirty="0"/>
            </a:br>
            <a:r>
              <a:rPr lang="fi-FI" dirty="0"/>
              <a:t> &lt;</a:t>
            </a:r>
            <a:r>
              <a:rPr lang="fi-FI" dirty="0" err="1"/>
              <a:t>https</a:t>
            </a:r>
            <a:r>
              <a:rPr lang="fi-FI" dirty="0"/>
              <a:t>://</a:t>
            </a:r>
            <a:r>
              <a:rPr lang="fi-FI" dirty="0" err="1"/>
              <a:t>fi.wikipedia.org</a:t>
            </a:r>
            <a:r>
              <a:rPr lang="fi-FI" dirty="0"/>
              <a:t>/wiki/</a:t>
            </a:r>
            <a:r>
              <a:rPr lang="fi-FI" dirty="0" err="1"/>
              <a:t>David_Hume</a:t>
            </a:r>
            <a:r>
              <a:rPr lang="fi-FI" dirty="0"/>
              <a:t>&gt; </a:t>
            </a:r>
            <a:r>
              <a:rPr lang="fi-FI" dirty="0" err="1"/>
              <a:t>Accessed</a:t>
            </a:r>
            <a:r>
              <a:rPr lang="fi-FI" dirty="0"/>
              <a:t> 5th of </a:t>
            </a:r>
            <a:r>
              <a:rPr lang="fi-FI" dirty="0" err="1"/>
              <a:t>September</a:t>
            </a:r>
            <a:r>
              <a:rPr lang="fi-FI" dirty="0"/>
              <a:t> 2016. </a:t>
            </a:r>
          </a:p>
          <a:p>
            <a:r>
              <a:rPr lang="fi-FI" dirty="0" err="1"/>
              <a:t>Areas</a:t>
            </a:r>
            <a:r>
              <a:rPr lang="fi-FI" dirty="0"/>
              <a:t> of </a:t>
            </a:r>
            <a:r>
              <a:rPr lang="fi-FI" dirty="0" err="1"/>
              <a:t>knowledge</a:t>
            </a:r>
            <a:r>
              <a:rPr lang="fi-FI" dirty="0"/>
              <a:t> © Christine </a:t>
            </a:r>
            <a:r>
              <a:rPr lang="fi-FI" dirty="0" err="1"/>
              <a:t>Stevenage</a:t>
            </a:r>
            <a:r>
              <a:rPr lang="fi-FI" dirty="0"/>
              <a:t>, 2020.</a:t>
            </a:r>
          </a:p>
          <a:p>
            <a:r>
              <a:rPr lang="fi-FI" dirty="0"/>
              <a:t>IBO logo &lt;http://</a:t>
            </a:r>
            <a:r>
              <a:rPr lang="fi-FI" dirty="0" err="1"/>
              <a:t>www.ibo.org</a:t>
            </a:r>
            <a:r>
              <a:rPr lang="fi-FI" dirty="0"/>
              <a:t>/</a:t>
            </a:r>
            <a:r>
              <a:rPr lang="fi-FI" dirty="0" err="1"/>
              <a:t>digital-toolkit</a:t>
            </a:r>
            <a:r>
              <a:rPr lang="fi-FI" dirty="0"/>
              <a:t>/logos-and-</a:t>
            </a:r>
            <a:r>
              <a:rPr lang="fi-FI" dirty="0" err="1"/>
              <a:t>programme</a:t>
            </a:r>
            <a:r>
              <a:rPr lang="fi-FI" dirty="0"/>
              <a:t>-</a:t>
            </a:r>
            <a:r>
              <a:rPr lang="fi-FI" dirty="0" err="1"/>
              <a:t>models</a:t>
            </a:r>
            <a:r>
              <a:rPr lang="fi-FI" dirty="0"/>
              <a:t>/&gt; </a:t>
            </a:r>
            <a:r>
              <a:rPr lang="fi-FI" dirty="0" err="1"/>
              <a:t>Accessed</a:t>
            </a:r>
            <a:r>
              <a:rPr lang="fi-FI" dirty="0"/>
              <a:t> 23rd of </a:t>
            </a:r>
            <a:r>
              <a:rPr lang="fi-FI" dirty="0" err="1"/>
              <a:t>September</a:t>
            </a:r>
            <a:r>
              <a:rPr lang="fi-FI" dirty="0"/>
              <a:t> 2016.</a:t>
            </a:r>
          </a:p>
        </p:txBody>
      </p:sp>
    </p:spTree>
    <p:extLst>
      <p:ext uri="{BB962C8B-B14F-4D97-AF65-F5344CB8AC3E}">
        <p14:creationId xmlns:p14="http://schemas.microsoft.com/office/powerpoint/2010/main" val="76017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9C7198-DDE7-8B47-843C-B09332882EBC}"/>
              </a:ext>
            </a:extLst>
          </p:cNvPr>
          <p:cNvSpPr>
            <a:spLocks noGrp="1"/>
          </p:cNvSpPr>
          <p:nvPr>
            <p:ph type="title"/>
          </p:nvPr>
        </p:nvSpPr>
        <p:spPr/>
        <p:txBody>
          <a:bodyPr/>
          <a:lstStyle/>
          <a:p>
            <a:r>
              <a:rPr lang="fi-FI" dirty="0"/>
              <a:t>TASK</a:t>
            </a:r>
          </a:p>
        </p:txBody>
      </p:sp>
      <p:sp>
        <p:nvSpPr>
          <p:cNvPr id="3" name="Sisällön paikkamerkki 2">
            <a:extLst>
              <a:ext uri="{FF2B5EF4-FFF2-40B4-BE49-F238E27FC236}">
                <a16:creationId xmlns:a16="http://schemas.microsoft.com/office/drawing/2014/main" id="{4F09D8E6-7595-1145-A5FD-AA5D0471844D}"/>
              </a:ext>
            </a:extLst>
          </p:cNvPr>
          <p:cNvSpPr>
            <a:spLocks noGrp="1"/>
          </p:cNvSpPr>
          <p:nvPr>
            <p:ph sz="half" idx="1"/>
          </p:nvPr>
        </p:nvSpPr>
        <p:spPr/>
        <p:txBody>
          <a:bodyPr/>
          <a:lstStyle/>
          <a:p>
            <a:pPr marL="0" indent="0">
              <a:buNone/>
            </a:pPr>
            <a:endParaRPr lang="en-GB" dirty="0"/>
          </a:p>
          <a:p>
            <a:r>
              <a:rPr lang="en-GB" dirty="0"/>
              <a:t>How do we acquire knowledge?</a:t>
            </a:r>
          </a:p>
          <a:p>
            <a:pPr lvl="1"/>
            <a:r>
              <a:rPr lang="en-GB" dirty="0"/>
              <a:t>What kind of </a:t>
            </a:r>
            <a:r>
              <a:rPr lang="en-GB" b="1" dirty="0"/>
              <a:t>methods and tools</a:t>
            </a:r>
            <a:r>
              <a:rPr lang="en-GB" dirty="0"/>
              <a:t> can be used in the production of knowledge?</a:t>
            </a:r>
          </a:p>
          <a:p>
            <a:pPr lvl="1"/>
            <a:r>
              <a:rPr lang="en-GB" dirty="0"/>
              <a:t>Engage in conversation and write down your ideas</a:t>
            </a:r>
          </a:p>
        </p:txBody>
      </p:sp>
      <p:pic>
        <p:nvPicPr>
          <p:cNvPr id="5" name="Sisällön paikkamerkki 4">
            <a:extLst>
              <a:ext uri="{FF2B5EF4-FFF2-40B4-BE49-F238E27FC236}">
                <a16:creationId xmlns:a16="http://schemas.microsoft.com/office/drawing/2014/main" id="{7E15F4DE-F520-5F4D-8719-8D802D6542A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2" y="2270474"/>
            <a:ext cx="3972724" cy="3411869"/>
          </a:xfrm>
        </p:spPr>
      </p:pic>
    </p:spTree>
    <p:extLst>
      <p:ext uri="{BB962C8B-B14F-4D97-AF65-F5344CB8AC3E}">
        <p14:creationId xmlns:p14="http://schemas.microsoft.com/office/powerpoint/2010/main" val="344731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C5C4B4-0FB4-B243-9BD9-DC7893587E9D}"/>
              </a:ext>
            </a:extLst>
          </p:cNvPr>
          <p:cNvSpPr>
            <a:spLocks noGrp="1"/>
          </p:cNvSpPr>
          <p:nvPr>
            <p:ph type="title"/>
          </p:nvPr>
        </p:nvSpPr>
        <p:spPr/>
        <p:txBody>
          <a:bodyPr/>
          <a:lstStyle/>
          <a:p>
            <a:r>
              <a:rPr lang="fi-FI" dirty="0"/>
              <a:t>How to </a:t>
            </a:r>
            <a:r>
              <a:rPr lang="fi-FI" dirty="0" err="1"/>
              <a:t>justify</a:t>
            </a:r>
            <a:r>
              <a:rPr lang="fi-FI" dirty="0"/>
              <a:t> </a:t>
            </a:r>
            <a:r>
              <a:rPr lang="fi-FI" dirty="0" err="1"/>
              <a:t>knowledge</a:t>
            </a:r>
            <a:r>
              <a:rPr lang="fi-FI" dirty="0"/>
              <a:t>?</a:t>
            </a:r>
          </a:p>
        </p:txBody>
      </p:sp>
      <p:sp>
        <p:nvSpPr>
          <p:cNvPr id="3" name="Sisällön paikkamerkki 2">
            <a:extLst>
              <a:ext uri="{FF2B5EF4-FFF2-40B4-BE49-F238E27FC236}">
                <a16:creationId xmlns:a16="http://schemas.microsoft.com/office/drawing/2014/main" id="{1518958B-3E56-5948-9FAD-FB8173C00CF3}"/>
              </a:ext>
            </a:extLst>
          </p:cNvPr>
          <p:cNvSpPr>
            <a:spLocks noGrp="1"/>
          </p:cNvSpPr>
          <p:nvPr>
            <p:ph sz="half" idx="1"/>
          </p:nvPr>
        </p:nvSpPr>
        <p:spPr>
          <a:xfrm>
            <a:off x="457199" y="1600200"/>
            <a:ext cx="4376057" cy="4525963"/>
          </a:xfrm>
        </p:spPr>
        <p:txBody>
          <a:bodyPr/>
          <a:lstStyle/>
          <a:p>
            <a:endParaRPr lang="en-GB" dirty="0"/>
          </a:p>
          <a:p>
            <a:r>
              <a:rPr lang="en-GB" b="1" dirty="0"/>
              <a:t>Reasoning</a:t>
            </a:r>
          </a:p>
          <a:p>
            <a:pPr lvl="1"/>
            <a:r>
              <a:rPr lang="en-GB" dirty="0"/>
              <a:t>Inferences</a:t>
            </a:r>
          </a:p>
          <a:p>
            <a:pPr lvl="1"/>
            <a:r>
              <a:rPr lang="en-GB" dirty="0"/>
              <a:t>Immediate insight, </a:t>
            </a:r>
            <a:r>
              <a:rPr lang="en-GB" i="1" dirty="0"/>
              <a:t>intuition</a:t>
            </a:r>
          </a:p>
          <a:p>
            <a:endParaRPr lang="en-GB" dirty="0"/>
          </a:p>
          <a:p>
            <a:r>
              <a:rPr lang="en-GB" b="1" dirty="0"/>
              <a:t>Sensory perceptions</a:t>
            </a:r>
          </a:p>
          <a:p>
            <a:pPr lvl="1"/>
            <a:r>
              <a:rPr lang="en-GB" dirty="0"/>
              <a:t>Evidence</a:t>
            </a:r>
          </a:p>
          <a:p>
            <a:pPr lvl="1"/>
            <a:r>
              <a:rPr lang="en-GB" dirty="0"/>
              <a:t>Sources</a:t>
            </a:r>
          </a:p>
          <a:p>
            <a:pPr lvl="1"/>
            <a:endParaRPr lang="en-GB" dirty="0"/>
          </a:p>
        </p:txBody>
      </p:sp>
      <p:pic>
        <p:nvPicPr>
          <p:cNvPr id="5" name="Sisällön paikkamerkki 4" descr="knowledge.jpg">
            <a:extLst>
              <a:ext uri="{FF2B5EF4-FFF2-40B4-BE49-F238E27FC236}">
                <a16:creationId xmlns:a16="http://schemas.microsoft.com/office/drawing/2014/main" id="{C61354D3-8EC2-7D4A-B889-DC580171F01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10468" b="-10468"/>
          <a:stretch>
            <a:fillRect/>
          </a:stretch>
        </p:blipFill>
        <p:spPr>
          <a:xfrm>
            <a:off x="4833256" y="1711018"/>
            <a:ext cx="3853544" cy="4304325"/>
          </a:xfrm>
        </p:spPr>
      </p:pic>
    </p:spTree>
    <p:extLst>
      <p:ext uri="{BB962C8B-B14F-4D97-AF65-F5344CB8AC3E}">
        <p14:creationId xmlns:p14="http://schemas.microsoft.com/office/powerpoint/2010/main" val="280131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Some</a:t>
            </a:r>
            <a:r>
              <a:rPr lang="fi-FI" dirty="0"/>
              <a:t> Schools of </a:t>
            </a:r>
            <a:r>
              <a:rPr lang="fi-FI" dirty="0" err="1"/>
              <a:t>Thought</a:t>
            </a:r>
            <a:endParaRPr lang="fi-FI" dirty="0"/>
          </a:p>
        </p:txBody>
      </p:sp>
      <p:sp>
        <p:nvSpPr>
          <p:cNvPr id="3" name="Sisällön paikkamerkki 2"/>
          <p:cNvSpPr>
            <a:spLocks noGrp="1"/>
          </p:cNvSpPr>
          <p:nvPr>
            <p:ph sz="half" idx="1"/>
          </p:nvPr>
        </p:nvSpPr>
        <p:spPr/>
        <p:txBody>
          <a:bodyPr/>
          <a:lstStyle/>
          <a:p>
            <a:endParaRPr lang="en-GB" dirty="0"/>
          </a:p>
          <a:p>
            <a:endParaRPr lang="en-GB" dirty="0"/>
          </a:p>
          <a:p>
            <a:r>
              <a:rPr lang="en-GB" dirty="0"/>
              <a:t>(1) Empiricism</a:t>
            </a:r>
          </a:p>
          <a:p>
            <a:pPr lvl="1"/>
            <a:r>
              <a:rPr lang="en-GB" dirty="0"/>
              <a:t>All knowledge is ultimately based on perceptual experience</a:t>
            </a:r>
          </a:p>
        </p:txBody>
      </p:sp>
      <p:pic>
        <p:nvPicPr>
          <p:cNvPr id="5" name="Sisällön paikkamerkk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67921" y="1468938"/>
            <a:ext cx="3712285" cy="4788485"/>
          </a:xfrm>
        </p:spPr>
      </p:pic>
    </p:spTree>
    <p:extLst>
      <p:ext uri="{BB962C8B-B14F-4D97-AF65-F5344CB8AC3E}">
        <p14:creationId xmlns:p14="http://schemas.microsoft.com/office/powerpoint/2010/main" val="135558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Some</a:t>
            </a:r>
            <a:r>
              <a:rPr lang="fi-FI" dirty="0"/>
              <a:t> Schools of </a:t>
            </a:r>
            <a:r>
              <a:rPr lang="fi-FI" dirty="0" err="1"/>
              <a:t>Thought</a:t>
            </a:r>
            <a:endParaRPr lang="fi-FI" dirty="0"/>
          </a:p>
        </p:txBody>
      </p:sp>
      <p:sp>
        <p:nvSpPr>
          <p:cNvPr id="3" name="Sisällön paikkamerkki 2"/>
          <p:cNvSpPr>
            <a:spLocks noGrp="1"/>
          </p:cNvSpPr>
          <p:nvPr>
            <p:ph sz="half" idx="1"/>
          </p:nvPr>
        </p:nvSpPr>
        <p:spPr/>
        <p:txBody>
          <a:bodyPr/>
          <a:lstStyle/>
          <a:p>
            <a:endParaRPr lang="en-GB" dirty="0"/>
          </a:p>
          <a:p>
            <a:endParaRPr lang="en-GB" dirty="0"/>
          </a:p>
          <a:p>
            <a:r>
              <a:rPr lang="en-GB" dirty="0"/>
              <a:t>(2) Rationalism</a:t>
            </a:r>
          </a:p>
          <a:p>
            <a:pPr lvl="1"/>
            <a:r>
              <a:rPr lang="en-GB" dirty="0"/>
              <a:t>Reason is the most important source of knowledge</a:t>
            </a:r>
          </a:p>
        </p:txBody>
      </p:sp>
      <p:pic>
        <p:nvPicPr>
          <p:cNvPr id="5" name="Sisällön paikkamerkk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20168" y="1600200"/>
            <a:ext cx="3694663" cy="4525963"/>
          </a:xfrm>
        </p:spPr>
      </p:pic>
    </p:spTree>
    <p:extLst>
      <p:ext uri="{BB962C8B-B14F-4D97-AF65-F5344CB8AC3E}">
        <p14:creationId xmlns:p14="http://schemas.microsoft.com/office/powerpoint/2010/main" val="141715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Some</a:t>
            </a:r>
            <a:r>
              <a:rPr lang="fi-FI" dirty="0"/>
              <a:t> Schools of </a:t>
            </a:r>
            <a:r>
              <a:rPr lang="fi-FI" dirty="0" err="1"/>
              <a:t>Thought</a:t>
            </a:r>
            <a:endParaRPr lang="fi-FI" dirty="0"/>
          </a:p>
        </p:txBody>
      </p:sp>
      <p:sp>
        <p:nvSpPr>
          <p:cNvPr id="3" name="Sisällön paikkamerkki 2"/>
          <p:cNvSpPr>
            <a:spLocks noGrp="1"/>
          </p:cNvSpPr>
          <p:nvPr>
            <p:ph sz="half" idx="1"/>
          </p:nvPr>
        </p:nvSpPr>
        <p:spPr/>
        <p:txBody>
          <a:bodyPr/>
          <a:lstStyle/>
          <a:p>
            <a:endParaRPr lang="en-GB" dirty="0"/>
          </a:p>
          <a:p>
            <a:endParaRPr lang="en-GB" dirty="0"/>
          </a:p>
          <a:p>
            <a:r>
              <a:rPr lang="en-GB" dirty="0"/>
              <a:t>(3) Romanticism</a:t>
            </a:r>
          </a:p>
          <a:p>
            <a:pPr lvl="1"/>
            <a:r>
              <a:rPr lang="en-GB" dirty="0"/>
              <a:t>Emphasizes the importance of intuitions, emotions and imagination for making sense of the world</a:t>
            </a:r>
          </a:p>
        </p:txBody>
      </p:sp>
      <p:pic>
        <p:nvPicPr>
          <p:cNvPr id="5" name="Sisällön paikkamerkk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15633" y="1600200"/>
            <a:ext cx="3703734" cy="4525963"/>
          </a:xfrm>
        </p:spPr>
      </p:pic>
    </p:spTree>
    <p:extLst>
      <p:ext uri="{BB962C8B-B14F-4D97-AF65-F5344CB8AC3E}">
        <p14:creationId xmlns:p14="http://schemas.microsoft.com/office/powerpoint/2010/main" val="151812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Some</a:t>
            </a:r>
            <a:r>
              <a:rPr lang="fi-FI" dirty="0"/>
              <a:t> Schools of </a:t>
            </a:r>
            <a:r>
              <a:rPr lang="fi-FI" dirty="0" err="1"/>
              <a:t>Thought</a:t>
            </a:r>
            <a:endParaRPr lang="fi-FI" dirty="0"/>
          </a:p>
        </p:txBody>
      </p:sp>
      <p:sp>
        <p:nvSpPr>
          <p:cNvPr id="3" name="Sisällön paikkamerkki 2"/>
          <p:cNvSpPr>
            <a:spLocks noGrp="1"/>
          </p:cNvSpPr>
          <p:nvPr>
            <p:ph sz="half" idx="1"/>
          </p:nvPr>
        </p:nvSpPr>
        <p:spPr/>
        <p:txBody>
          <a:bodyPr/>
          <a:lstStyle/>
          <a:p>
            <a:endParaRPr lang="en-GB" dirty="0"/>
          </a:p>
          <a:p>
            <a:endParaRPr lang="en-GB" dirty="0"/>
          </a:p>
          <a:p>
            <a:r>
              <a:rPr lang="en-GB" dirty="0"/>
              <a:t>(4) Fideism</a:t>
            </a:r>
          </a:p>
          <a:p>
            <a:pPr lvl="1"/>
            <a:r>
              <a:rPr lang="en-GB" dirty="0"/>
              <a:t>Knowledge is ultimately based on faith and trust</a:t>
            </a:r>
          </a:p>
        </p:txBody>
      </p:sp>
      <p:pic>
        <p:nvPicPr>
          <p:cNvPr id="5" name="Sisällön paikkamerkk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33777" y="1600200"/>
            <a:ext cx="3667446" cy="4525963"/>
          </a:xfrm>
        </p:spPr>
      </p:pic>
    </p:spTree>
    <p:extLst>
      <p:ext uri="{BB962C8B-B14F-4D97-AF65-F5344CB8AC3E}">
        <p14:creationId xmlns:p14="http://schemas.microsoft.com/office/powerpoint/2010/main" val="81257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TASK</a:t>
            </a:r>
          </a:p>
        </p:txBody>
      </p:sp>
      <p:sp>
        <p:nvSpPr>
          <p:cNvPr id="3" name="Sisällön paikkamerkki 2"/>
          <p:cNvSpPr>
            <a:spLocks noGrp="1"/>
          </p:cNvSpPr>
          <p:nvPr>
            <p:ph sz="half" idx="1"/>
          </p:nvPr>
        </p:nvSpPr>
        <p:spPr/>
        <p:txBody>
          <a:bodyPr/>
          <a:lstStyle/>
          <a:p>
            <a:endParaRPr lang="en-GB" dirty="0"/>
          </a:p>
          <a:p>
            <a:endParaRPr lang="en-GB" dirty="0"/>
          </a:p>
          <a:p>
            <a:r>
              <a:rPr lang="en-GB" dirty="0"/>
              <a:t>Which one of these schools of thought is most plausible?</a:t>
            </a:r>
          </a:p>
          <a:p>
            <a:pPr lvl="1"/>
            <a:r>
              <a:rPr lang="en-GB" dirty="0"/>
              <a:t>Can you give any reasons for and against these schools of thought?</a:t>
            </a:r>
          </a:p>
        </p:txBody>
      </p:sp>
      <p:pic>
        <p:nvPicPr>
          <p:cNvPr id="5" name="Sisällön paikkamerkk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21541" y="1629886"/>
            <a:ext cx="3682379" cy="4466589"/>
          </a:xfrm>
        </p:spPr>
      </p:pic>
    </p:spTree>
    <p:extLst>
      <p:ext uri="{BB962C8B-B14F-4D97-AF65-F5344CB8AC3E}">
        <p14:creationId xmlns:p14="http://schemas.microsoft.com/office/powerpoint/2010/main" val="68410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2EDB6D-29D2-6A40-97B9-0DEA2C4F8EC3}"/>
              </a:ext>
            </a:extLst>
          </p:cNvPr>
          <p:cNvSpPr>
            <a:spLocks noGrp="1"/>
          </p:cNvSpPr>
          <p:nvPr>
            <p:ph type="title"/>
          </p:nvPr>
        </p:nvSpPr>
        <p:spPr/>
        <p:txBody>
          <a:bodyPr/>
          <a:lstStyle/>
          <a:p>
            <a:r>
              <a:rPr lang="fi-FI" dirty="0"/>
              <a:t>TASK</a:t>
            </a:r>
          </a:p>
        </p:txBody>
      </p:sp>
      <p:sp>
        <p:nvSpPr>
          <p:cNvPr id="3" name="Sisällön paikkamerkki 2">
            <a:extLst>
              <a:ext uri="{FF2B5EF4-FFF2-40B4-BE49-F238E27FC236}">
                <a16:creationId xmlns:a16="http://schemas.microsoft.com/office/drawing/2014/main" id="{9C6894CD-AA2C-3A4C-BAB8-58BE6F19A023}"/>
              </a:ext>
            </a:extLst>
          </p:cNvPr>
          <p:cNvSpPr>
            <a:spLocks noGrp="1"/>
          </p:cNvSpPr>
          <p:nvPr>
            <p:ph sz="half" idx="1"/>
          </p:nvPr>
        </p:nvSpPr>
        <p:spPr>
          <a:xfrm>
            <a:off x="457200" y="1600200"/>
            <a:ext cx="4191000" cy="4525963"/>
          </a:xfrm>
        </p:spPr>
        <p:txBody>
          <a:bodyPr>
            <a:normAutofit/>
          </a:bodyPr>
          <a:lstStyle/>
          <a:p>
            <a:r>
              <a:rPr lang="en-GB" dirty="0"/>
              <a:t>Teacher divides you into five groups</a:t>
            </a:r>
          </a:p>
          <a:p>
            <a:r>
              <a:rPr lang="en-GB" dirty="0"/>
              <a:t>Each group gets one area of knowledge</a:t>
            </a:r>
          </a:p>
          <a:p>
            <a:r>
              <a:rPr lang="en-GB" dirty="0"/>
              <a:t>Each group answers two sets of tasks related to the area of knowledge and prepares to present the responses to others</a:t>
            </a:r>
          </a:p>
        </p:txBody>
      </p:sp>
      <p:graphicFrame>
        <p:nvGraphicFramePr>
          <p:cNvPr id="5" name="Diagram 3">
            <a:extLst>
              <a:ext uri="{FF2B5EF4-FFF2-40B4-BE49-F238E27FC236}">
                <a16:creationId xmlns:a16="http://schemas.microsoft.com/office/drawing/2014/main" id="{BFB30EBF-BFEE-8F4E-87B1-8F4C3AA42F6B}"/>
              </a:ext>
            </a:extLst>
          </p:cNvPr>
          <p:cNvGraphicFramePr>
            <a:graphicFrameLocks noGrp="1"/>
          </p:cNvGraphicFramePr>
          <p:nvPr>
            <p:ph sz="half" idx="2"/>
            <p:extLst>
              <p:ext uri="{D42A27DB-BD31-4B8C-83A1-F6EECF244321}">
                <p14:modId xmlns:p14="http://schemas.microsoft.com/office/powerpoint/2010/main" val="2040874313"/>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466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1117</TotalTime>
  <Words>854</Words>
  <Application>Microsoft Macintosh PowerPoint</Application>
  <PresentationFormat>Näytössä katseltava diaesitys (4:3)</PresentationFormat>
  <Paragraphs>110</Paragraphs>
  <Slides>17</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17</vt:i4>
      </vt:variant>
    </vt:vector>
  </HeadingPairs>
  <TitlesOfParts>
    <vt:vector size="20" baseType="lpstr">
      <vt:lpstr>Arial</vt:lpstr>
      <vt:lpstr>Calibri</vt:lpstr>
      <vt:lpstr>Office-teema</vt:lpstr>
      <vt:lpstr>METHODS AND TOOLS OF KNOWLEDGE</vt:lpstr>
      <vt:lpstr>TASK</vt:lpstr>
      <vt:lpstr>How to justify knowledge?</vt:lpstr>
      <vt:lpstr>Some Schools of Thought</vt:lpstr>
      <vt:lpstr>Some Schools of Thought</vt:lpstr>
      <vt:lpstr>Some Schools of Thought</vt:lpstr>
      <vt:lpstr>Some Schools of Thought</vt:lpstr>
      <vt:lpstr>TASK</vt:lpstr>
      <vt:lpstr>TASK</vt:lpstr>
      <vt:lpstr>TASK</vt:lpstr>
      <vt:lpstr>Methods in history</vt:lpstr>
      <vt:lpstr>Methods in the human sciences</vt:lpstr>
      <vt:lpstr>Methods in the natural sciences</vt:lpstr>
      <vt:lpstr>Methods in the arts</vt:lpstr>
      <vt:lpstr>Mathematics</vt:lpstr>
      <vt:lpstr>TASK</vt:lpstr>
      <vt:lpstr>Picture sources</vt:lpstr>
    </vt:vector>
  </TitlesOfParts>
  <Company>Voionmaa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TARKKAAVAISUUS</dc:title>
  <dc:creator>Markus Lajunen</dc:creator>
  <cp:lastModifiedBy>Lajunen Markus</cp:lastModifiedBy>
  <cp:revision>82</cp:revision>
  <dcterms:created xsi:type="dcterms:W3CDTF">2016-01-27T06:20:57Z</dcterms:created>
  <dcterms:modified xsi:type="dcterms:W3CDTF">2025-04-07T12:10:51Z</dcterms:modified>
</cp:coreProperties>
</file>