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60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544E94-2C5E-1FCF-8F80-04BD89A53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2486452-72FA-5CB6-2EAA-8CF4038B3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4CB583-D0E3-89A6-73EF-B3A6C0E69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46B6CA-5244-7CB4-83CB-D573A7CE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A53F99-AC20-4B4C-CB56-D402EA284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46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134896-B378-587A-B98D-4106DC869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F4933B1-D4F9-2F17-DED1-2CED52D97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A28DE2-4445-9002-4F48-3AFFA6855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D27CF8-14CD-E927-6B39-477F21868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422DD6-0785-C999-950E-C747C52F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04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7D7E06C-8557-9643-251E-728B7F246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D78B8B2-2E0B-FF79-BA43-99DFC11EB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FEBA73-AAAC-33E7-7683-BAE87278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22E59C-8374-A9BA-79B8-C2E183F6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8E7E16-30FD-FB07-58E0-7BC8F283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578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B1089F-8260-7D32-FA29-296749F0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9DCB7F-643D-51B9-8005-83586B98A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B76ABB-3227-303D-25F8-22F516224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2529AB6-2BAE-9244-D0FC-0A642BBD9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CB27813-C2B9-ADE0-3C7F-8647961CF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35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050A47-D09D-B00D-F114-D7A15726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8D7D84-2DF4-84C1-0C4D-CD62115DF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CC4375-4A17-F2DE-7C6E-1393138E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5EF3FA-86A1-8199-F44F-75845EFF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0967AA-9C06-70A4-1AD8-C9DC148AE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60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C7B486-1BA3-84AA-D369-C83415DA7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122B34-3E20-9B59-FCF1-BD2404383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99ABAF8-C8ED-15BE-849A-5F3AE9613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81AA37-6C42-C7A6-7A03-C42D0C7F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6D48E5C-389E-6169-375D-E0CC13950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29BA3F2-8B55-2DAD-22FF-839026B7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100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9DEE2B-2BE4-C653-7328-410377BF9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39348F7-4D74-E580-EA78-B91BDE96D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E83CE84-50FB-0604-0DF8-7B4C05D58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C6C41D3-F7DE-0EAE-383E-A58346FCB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55B898E-9ADE-81C7-2A88-D012F9540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D5F7FDB-5C55-BEAD-4F03-FAA1A173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6B9CC7B-8605-B471-4695-3942F8A1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607CD58-35DB-884C-729A-EA945B422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797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382068-FF10-D1CF-C185-4091399B9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26EEAAC-32F5-690A-0545-B451557DD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DB0BBE5-BE6C-237D-3623-C5319E6F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9E2F9D1-A4F6-399F-E71A-A3C8D8CC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823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0505E4C-0F4C-FB77-56F2-77A895EB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D9FF570-42DE-DDD9-A145-14ABA95C9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68B031D-41AD-17E2-12C2-440FD57E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305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E17D58-18E2-7F95-715E-C69CA01A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5106B8-F141-60B7-BB64-A734D7BD2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A21E4B9-ADF7-1005-913F-193B79A91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39913E-9DC4-8C18-0902-3E0510B49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D80D056-8BF5-9DDB-D825-3104062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6D2E7DF-CC83-87D7-80AD-D0C4B1F8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687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DCF339-2219-8898-717C-63253C981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4940B61-76FE-FBF3-71AA-F0EE59A1A4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EA705B1-7BBC-F990-83D0-962C6AC04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9206D7F-31C0-7C0F-666E-CFE2C58A0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F0998C2-DD49-8F9C-3E77-DBFBBE24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C13D164-FF48-1639-8D73-F2D1F37A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427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587C31E-5951-BA4D-F766-6761DACB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D533FE-1C58-2C94-2EAD-E883C6DC7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CF2D73-221B-09BF-706E-C6D7A2435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C5866-FE74-4080-949D-7E0A2FC6EA8D}" type="datetimeFigureOut">
              <a:rPr lang="fi-FI" smtClean="0"/>
              <a:t>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F2565A-3B6A-ACF8-C104-9DAF469C4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9E78CE-A8DB-F66D-460F-FD5331656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30EC-8497-4849-AC8D-7F64878089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967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tsikko 1">
            <a:extLst>
              <a:ext uri="{FF2B5EF4-FFF2-40B4-BE49-F238E27FC236}">
                <a16:creationId xmlns:a16="http://schemas.microsoft.com/office/drawing/2014/main" id="{B6255C5A-A903-7E8B-C797-B99C58973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784"/>
            <a:ext cx="10515600" cy="6383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i-FI" altLang="fi-FI"/>
              <a:t>Sterioisomers</a:t>
            </a:r>
            <a:endParaRPr lang="fi-FI" altLang="fi-FI" dirty="0"/>
          </a:p>
        </p:txBody>
      </p:sp>
      <p:sp>
        <p:nvSpPr>
          <p:cNvPr id="18435" name="Sisällön paikkamerkki 2">
            <a:extLst>
              <a:ext uri="{FF2B5EF4-FFF2-40B4-BE49-F238E27FC236}">
                <a16:creationId xmlns:a16="http://schemas.microsoft.com/office/drawing/2014/main" id="{B5422007-EA9A-99F8-936D-ACEDD0D44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i-FI" altLang="fi-FI"/>
          </a:p>
        </p:txBody>
      </p:sp>
      <p:pic>
        <p:nvPicPr>
          <p:cNvPr id="18436" name="Picture 2" descr="http://www.chemistry-inthinking.co.uk/files/chemistry/images/Core%20and%20AHL/Organic/EZ1.jpg">
            <a:extLst>
              <a:ext uri="{FF2B5EF4-FFF2-40B4-BE49-F238E27FC236}">
                <a16:creationId xmlns:a16="http://schemas.microsoft.com/office/drawing/2014/main" id="{C24C5128-2B0B-C6EE-B019-F2FFEAB06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692151"/>
            <a:ext cx="51435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 descr="http://www.chemistry-inthinking.co.uk/files/chemistry/images/Core%20and%20AHL/Organic/EZ2.jpg">
            <a:extLst>
              <a:ext uri="{FF2B5EF4-FFF2-40B4-BE49-F238E27FC236}">
                <a16:creationId xmlns:a16="http://schemas.microsoft.com/office/drawing/2014/main" id="{34BC9EA1-1CE7-50AD-C53B-6F7BF86E5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924176"/>
            <a:ext cx="51435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ttp://www.chemistry-inthinking.co.uk/files/chemistry/images/Core%20and%20AHL/Organic/EZ2.jpg">
            <a:extLst>
              <a:ext uri="{FF2B5EF4-FFF2-40B4-BE49-F238E27FC236}">
                <a16:creationId xmlns:a16="http://schemas.microsoft.com/office/drawing/2014/main" id="{CFB8885A-4F4E-086A-C77A-56B4E3879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950" y="4437064"/>
            <a:ext cx="51435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0D01815-8C2C-9178-F758-D62AAC9E93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60351"/>
            <a:ext cx="8229600" cy="504825"/>
          </a:xfrm>
        </p:spPr>
        <p:txBody>
          <a:bodyPr/>
          <a:lstStyle/>
          <a:p>
            <a:pPr eaLnBrk="1" hangingPunct="1"/>
            <a:r>
              <a:rPr lang="fi-FI" altLang="fi-FI" sz="2400"/>
              <a:t>OPTICAL ISOMERS</a:t>
            </a:r>
            <a:endParaRPr lang="en-US" altLang="fi-FI" sz="2400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EA10774-80CC-2111-0375-0244F3E2F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692150"/>
            <a:ext cx="5435600" cy="57610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fi-FI" altLang="fi-FI" sz="2000">
              <a:solidFill>
                <a:srgbClr val="33CC33"/>
              </a:solidFill>
            </a:endParaRPr>
          </a:p>
          <a:p>
            <a:pPr eaLnBrk="1" hangingPunct="1"/>
            <a:r>
              <a:rPr lang="fi-FI" altLang="fi-FI" sz="2000">
                <a:solidFill>
                  <a:srgbClr val="00B050"/>
                </a:solidFill>
              </a:rPr>
              <a:t>Stereoisomers have the same structural formula but different spatial arrangement</a:t>
            </a:r>
          </a:p>
          <a:p>
            <a:pPr eaLnBrk="1" hangingPunct="1"/>
            <a:r>
              <a:rPr lang="fi-FI" altLang="fi-FI" sz="2000">
                <a:solidFill>
                  <a:srgbClr val="FF3300"/>
                </a:solidFill>
              </a:rPr>
              <a:t>An asymmetric or chiral</a:t>
            </a:r>
            <a:r>
              <a:rPr lang="fi-FI" altLang="fi-FI" sz="2000"/>
              <a:t> carbon atom is one that contains four different groups attached to it.</a:t>
            </a:r>
          </a:p>
          <a:p>
            <a:pPr eaLnBrk="1" hangingPunct="1"/>
            <a:r>
              <a:rPr lang="fi-FI" altLang="fi-FI" sz="2000"/>
              <a:t>All 2-amino acids besides glycine have a chiral carbon</a:t>
            </a:r>
          </a:p>
          <a:p>
            <a:pPr eaLnBrk="1" hangingPunct="1"/>
            <a:r>
              <a:rPr lang="fi-FI" altLang="fi-FI" sz="2000"/>
              <a:t>Compounds with a chiral carbon atom may exist as mirror images of one another and the isomers are optically active with light that is polarized</a:t>
            </a:r>
          </a:p>
          <a:p>
            <a:pPr eaLnBrk="1" hangingPunct="1"/>
            <a:r>
              <a:rPr lang="fi-FI" altLang="fi-FI" sz="2000"/>
              <a:t>They are referred to as </a:t>
            </a:r>
            <a:r>
              <a:rPr lang="fi-FI" altLang="fi-FI" sz="2000">
                <a:solidFill>
                  <a:srgbClr val="33CC33"/>
                </a:solidFill>
              </a:rPr>
              <a:t>optical isomers</a:t>
            </a:r>
            <a:r>
              <a:rPr lang="fi-FI" altLang="fi-FI" sz="2000"/>
              <a:t> or </a:t>
            </a:r>
            <a:r>
              <a:rPr lang="fi-FI" altLang="fi-FI" sz="2000">
                <a:solidFill>
                  <a:srgbClr val="FF3300"/>
                </a:solidFill>
              </a:rPr>
              <a:t>enantiomers</a:t>
            </a:r>
          </a:p>
          <a:p>
            <a:pPr lvl="1" eaLnBrk="1" hangingPunct="1"/>
            <a:r>
              <a:rPr lang="fi-FI" altLang="fi-FI" sz="1600">
                <a:solidFill>
                  <a:srgbClr val="FF3300"/>
                </a:solidFill>
              </a:rPr>
              <a:t>Mixtures will be optically inactive when the enantiomers are present in equal amounts = </a:t>
            </a:r>
            <a:r>
              <a:rPr lang="fi-FI" altLang="fi-FI" sz="1600">
                <a:solidFill>
                  <a:srgbClr val="00B050"/>
                </a:solidFill>
              </a:rPr>
              <a:t>racemic mixture aka racemate (the rotations cancel each other out)</a:t>
            </a:r>
            <a:endParaRPr lang="fi-FI" altLang="fi-FI" sz="1600">
              <a:solidFill>
                <a:srgbClr val="FF3300"/>
              </a:solidFill>
            </a:endParaRPr>
          </a:p>
          <a:p>
            <a:pPr eaLnBrk="1" hangingPunct="1"/>
            <a:endParaRPr lang="fi-FI" altLang="fi-FI" sz="2000"/>
          </a:p>
          <a:p>
            <a:pPr eaLnBrk="1" hangingPunct="1"/>
            <a:endParaRPr lang="en-US" altLang="fi-FI" sz="2000"/>
          </a:p>
        </p:txBody>
      </p:sp>
      <p:pic>
        <p:nvPicPr>
          <p:cNvPr id="19460" name="Picture 5" descr="models1">
            <a:extLst>
              <a:ext uri="{FF2B5EF4-FFF2-40B4-BE49-F238E27FC236}">
                <a16:creationId xmlns:a16="http://schemas.microsoft.com/office/drawing/2014/main" id="{E5E79D9C-E0A9-C29C-AE3B-BC29144EA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1268413"/>
            <a:ext cx="27574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6">
            <a:extLst>
              <a:ext uri="{FF2B5EF4-FFF2-40B4-BE49-F238E27FC236}">
                <a16:creationId xmlns:a16="http://schemas.microsoft.com/office/drawing/2014/main" id="{06D7E36E-58A5-A58F-9D23-E779E70DA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9" y="2924176"/>
            <a:ext cx="28797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600"/>
              <a:t>Could you get the molecules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600"/>
              <a:t>align the same way?</a:t>
            </a:r>
          </a:p>
        </p:txBody>
      </p:sp>
      <p:pic>
        <p:nvPicPr>
          <p:cNvPr id="19462" name="Picture 9" descr="models1a">
            <a:extLst>
              <a:ext uri="{FF2B5EF4-FFF2-40B4-BE49-F238E27FC236}">
                <a16:creationId xmlns:a16="http://schemas.microsoft.com/office/drawing/2014/main" id="{5633255E-4360-D2A0-7CC8-DCF26FB45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4005263"/>
            <a:ext cx="25400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11">
            <a:extLst>
              <a:ext uri="{FF2B5EF4-FFF2-40B4-BE49-F238E27FC236}">
                <a16:creationId xmlns:a16="http://schemas.microsoft.com/office/drawing/2014/main" id="{63F3BC11-4A93-2128-7222-22F115C9D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9" y="5516564"/>
            <a:ext cx="28797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600"/>
              <a:t>Rotating B would have this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600"/>
              <a:t>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36F1C5E7-A233-18B4-3695-85ABA74B6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4048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i-FI" sz="2800"/>
              <a:t>OPTICAL ISOMERS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6CB2232A-6C4E-5915-D434-2D7F64376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1" y="549275"/>
            <a:ext cx="5940425" cy="6192838"/>
          </a:xfrm>
        </p:spPr>
        <p:txBody>
          <a:bodyPr/>
          <a:lstStyle/>
          <a:p>
            <a:pPr eaLnBrk="1" hangingPunct="1"/>
            <a:r>
              <a:rPr lang="fi-FI" altLang="fi-FI" sz="2000"/>
              <a:t>When light is passed through a polarizing filter the waves will only vibrate in one optical plane</a:t>
            </a:r>
          </a:p>
          <a:p>
            <a:pPr eaLnBrk="1" hangingPunct="1"/>
            <a:r>
              <a:rPr lang="fi-FI" altLang="fi-FI" sz="2000"/>
              <a:t>Two enantiomers will rotate the plane of polarized light in opposite directions</a:t>
            </a:r>
          </a:p>
          <a:p>
            <a:pPr eaLnBrk="1" hangingPunct="1"/>
            <a:r>
              <a:rPr lang="fi-FI" altLang="fi-FI" sz="2000"/>
              <a:t>Besides this, they are identical in their physical properties and nearly so in chemical properties</a:t>
            </a:r>
          </a:p>
          <a:p>
            <a:pPr eaLnBrk="1" hangingPunct="1"/>
            <a:r>
              <a:rPr lang="fi-FI" altLang="fi-FI" sz="2000"/>
              <a:t>However, in the body the different enantiomers may have completely different physiological effects (bitterness and sweetness of asparagine’s enantiomers)</a:t>
            </a:r>
          </a:p>
          <a:p>
            <a:pPr eaLnBrk="1" hangingPunct="1"/>
            <a:r>
              <a:rPr lang="fi-FI" altLang="fi-FI" sz="2000"/>
              <a:t>Be able to identify a chiral carbon</a:t>
            </a:r>
          </a:p>
          <a:p>
            <a:pPr eaLnBrk="1" hangingPunct="1"/>
            <a:endParaRPr lang="fi-FI" altLang="fi-FI" sz="2000"/>
          </a:p>
        </p:txBody>
      </p:sp>
      <p:sp>
        <p:nvSpPr>
          <p:cNvPr id="20484" name="Line 9">
            <a:extLst>
              <a:ext uri="{FF2B5EF4-FFF2-40B4-BE49-F238E27FC236}">
                <a16:creationId xmlns:a16="http://schemas.microsoft.com/office/drawing/2014/main" id="{9CB166B4-7304-2FC3-18EB-7CEA4B04C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9336089" y="1052513"/>
            <a:ext cx="73025" cy="20891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85" name="Line 10">
            <a:extLst>
              <a:ext uri="{FF2B5EF4-FFF2-40B4-BE49-F238E27FC236}">
                <a16:creationId xmlns:a16="http://schemas.microsoft.com/office/drawing/2014/main" id="{BE816F1A-F2A8-763D-49EF-C0682EE359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48750" y="1052513"/>
            <a:ext cx="647700" cy="20891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86" name="Line 11">
            <a:extLst>
              <a:ext uri="{FF2B5EF4-FFF2-40B4-BE49-F238E27FC236}">
                <a16:creationId xmlns:a16="http://schemas.microsoft.com/office/drawing/2014/main" id="{58E7D745-ED9F-1E31-DEBA-07868F8A48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72489" y="1773239"/>
            <a:ext cx="1944687" cy="5032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87" name="Line 12">
            <a:extLst>
              <a:ext uri="{FF2B5EF4-FFF2-40B4-BE49-F238E27FC236}">
                <a16:creationId xmlns:a16="http://schemas.microsoft.com/office/drawing/2014/main" id="{2048A626-CCFA-FAF6-D3DC-07AD81E6B7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01051" y="1628775"/>
            <a:ext cx="2016125" cy="863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88" name="Line 13">
            <a:extLst>
              <a:ext uri="{FF2B5EF4-FFF2-40B4-BE49-F238E27FC236}">
                <a16:creationId xmlns:a16="http://schemas.microsoft.com/office/drawing/2014/main" id="{AE0E10C0-D4C2-7D60-9885-923E05D596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43926" y="1484314"/>
            <a:ext cx="1655763" cy="10810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89" name="Line 14">
            <a:extLst>
              <a:ext uri="{FF2B5EF4-FFF2-40B4-BE49-F238E27FC236}">
                <a16:creationId xmlns:a16="http://schemas.microsoft.com/office/drawing/2014/main" id="{C89E4F54-FF2A-097E-BC96-B1BFABA63F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832851" y="1341438"/>
            <a:ext cx="1223963" cy="15113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90" name="Line 15">
            <a:extLst>
              <a:ext uri="{FF2B5EF4-FFF2-40B4-BE49-F238E27FC236}">
                <a16:creationId xmlns:a16="http://schemas.microsoft.com/office/drawing/2014/main" id="{79F69751-037D-394D-5EDF-3A3B5053BA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01051" y="1989139"/>
            <a:ext cx="2016125" cy="714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91" name="Line 16">
            <a:extLst>
              <a:ext uri="{FF2B5EF4-FFF2-40B4-BE49-F238E27FC236}">
                <a16:creationId xmlns:a16="http://schemas.microsoft.com/office/drawing/2014/main" id="{7ED3EB60-C691-04B8-F1ED-24019FBC3D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4288" y="1125538"/>
            <a:ext cx="1008062" cy="172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92" name="Line 17">
            <a:extLst>
              <a:ext uri="{FF2B5EF4-FFF2-40B4-BE49-F238E27FC236}">
                <a16:creationId xmlns:a16="http://schemas.microsoft.com/office/drawing/2014/main" id="{58CCE4AD-BEBF-90C0-0552-FDC80E0E73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43926" y="1412876"/>
            <a:ext cx="1655763" cy="12239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93" name="Line 18">
            <a:extLst>
              <a:ext uri="{FF2B5EF4-FFF2-40B4-BE49-F238E27FC236}">
                <a16:creationId xmlns:a16="http://schemas.microsoft.com/office/drawing/2014/main" id="{3A5DE2D7-6707-DF0F-4845-5755374DB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48750" y="1052514"/>
            <a:ext cx="647700" cy="20161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494" name="Rectangle 19">
            <a:extLst>
              <a:ext uri="{FF2B5EF4-FFF2-40B4-BE49-F238E27FC236}">
                <a16:creationId xmlns:a16="http://schemas.microsoft.com/office/drawing/2014/main" id="{45192093-C464-04AC-7FD3-1097DF9F3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4" y="3213101"/>
            <a:ext cx="270033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Non-polarized light</a:t>
            </a:r>
          </a:p>
        </p:txBody>
      </p:sp>
      <p:sp>
        <p:nvSpPr>
          <p:cNvPr id="20495" name="Rectangle 22">
            <a:extLst>
              <a:ext uri="{FF2B5EF4-FFF2-40B4-BE49-F238E27FC236}">
                <a16:creationId xmlns:a16="http://schemas.microsoft.com/office/drawing/2014/main" id="{0CFDAD54-864F-2FC1-BA33-D37A89C8E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6" y="6092826"/>
            <a:ext cx="277177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Polarized</a:t>
            </a:r>
          </a:p>
        </p:txBody>
      </p:sp>
      <p:pic>
        <p:nvPicPr>
          <p:cNvPr id="20496" name="Picture 26" descr="wpe15.jpg (5800 bytes)">
            <a:extLst>
              <a:ext uri="{FF2B5EF4-FFF2-40B4-BE49-F238E27FC236}">
                <a16:creationId xmlns:a16="http://schemas.microsoft.com/office/drawing/2014/main" id="{38110039-3944-B2B1-F99E-B88D42E89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4221164"/>
            <a:ext cx="34194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</Words>
  <Application>Microsoft Office PowerPoint</Application>
  <PresentationFormat>Laajakuva</PresentationFormat>
  <Paragraphs>21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Office-teema</vt:lpstr>
      <vt:lpstr>Sterioisomers</vt:lpstr>
      <vt:lpstr>OPTICAL ISOMERS</vt:lpstr>
      <vt:lpstr>OPTICAL ISOMERS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Sterioisomers</dc:title>
  <dc:creator>Lerch Adam</dc:creator>
  <cp:lastModifiedBy>Lerch Adam</cp:lastModifiedBy>
  <cp:revision>1</cp:revision>
  <dcterms:created xsi:type="dcterms:W3CDTF">2025-01-07T08:18:04Z</dcterms:created>
  <dcterms:modified xsi:type="dcterms:W3CDTF">2025-01-07T08:19:07Z</dcterms:modified>
</cp:coreProperties>
</file>