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5" r:id="rId5"/>
    <p:sldId id="325" r:id="rId6"/>
    <p:sldId id="260" r:id="rId7"/>
    <p:sldId id="266" r:id="rId8"/>
    <p:sldId id="267" r:id="rId9"/>
    <p:sldId id="268" r:id="rId10"/>
    <p:sldId id="269" r:id="rId11"/>
    <p:sldId id="270" r:id="rId12"/>
    <p:sldId id="271" r:id="rId13"/>
    <p:sldId id="273" r:id="rId14"/>
    <p:sldId id="274" r:id="rId15"/>
    <p:sldId id="275" r:id="rId16"/>
    <p:sldId id="276"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 id="308" r:id="rId48"/>
    <p:sldId id="309" r:id="rId49"/>
    <p:sldId id="310" r:id="rId50"/>
    <p:sldId id="311" r:id="rId51"/>
    <p:sldId id="312" r:id="rId52"/>
    <p:sldId id="313" r:id="rId53"/>
    <p:sldId id="314" r:id="rId54"/>
    <p:sldId id="315" r:id="rId55"/>
    <p:sldId id="316" r:id="rId56"/>
    <p:sldId id="317" r:id="rId57"/>
    <p:sldId id="318" r:id="rId58"/>
    <p:sldId id="319" r:id="rId59"/>
    <p:sldId id="320" r:id="rId60"/>
    <p:sldId id="321" r:id="rId61"/>
    <p:sldId id="322" r:id="rId62"/>
    <p:sldId id="323" r:id="rId63"/>
    <p:sldId id="324" r:id="rId64"/>
    <p:sldId id="261" r:id="rId65"/>
    <p:sldId id="264" r:id="rId66"/>
    <p:sldId id="262" r:id="rId67"/>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1">
        <a:schemeClr val="bg1"/>
      </p:bgRef>
    </p:bg>
    <p:spTree>
      <p:nvGrpSpPr>
        <p:cNvPr id="1" name=""/>
        <p:cNvGrpSpPr/>
        <p:nvPr/>
      </p:nvGrpSpPr>
      <p:grpSpPr>
        <a:xfrm>
          <a:off x="0" y="0"/>
          <a:ext cx="0" cy="0"/>
          <a:chOff x="0" y="0"/>
          <a:chExt cx="0" cy="0"/>
        </a:xfrm>
      </p:grpSpPr>
      <p:sp>
        <p:nvSpPr>
          <p:cNvPr id="8" name="Otsikko 7"/>
          <p:cNvSpPr>
            <a:spLocks noGrp="1"/>
          </p:cNvSpPr>
          <p:nvPr>
            <p:ph type="ctrTitle"/>
          </p:nvPr>
        </p:nvSpPr>
        <p:spPr>
          <a:xfrm>
            <a:off x="2286000" y="3124200"/>
            <a:ext cx="6172200" cy="1894362"/>
          </a:xfrm>
        </p:spPr>
        <p:txBody>
          <a:bodyPr/>
          <a:lstStyle>
            <a:lvl1pPr>
              <a:defRPr b="1"/>
            </a:lvl1pPr>
          </a:lstStyle>
          <a:p>
            <a:r>
              <a:rPr kumimoji="0" lang="fi-FI" smtClean="0"/>
              <a:t>Muokkaa perustyyl. napsautt.</a:t>
            </a:r>
            <a:endParaRPr kumimoji="0" lang="en-US"/>
          </a:p>
        </p:txBody>
      </p:sp>
      <p:sp>
        <p:nvSpPr>
          <p:cNvPr id="9" name="Alaotsikk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Muokkaa alaotsikon perustyyliä napsautt.</a:t>
            </a:r>
            <a:endParaRPr kumimoji="0" lang="en-US"/>
          </a:p>
        </p:txBody>
      </p:sp>
      <p:sp>
        <p:nvSpPr>
          <p:cNvPr id="28" name="Päivämäärän paikkamerkki 27"/>
          <p:cNvSpPr>
            <a:spLocks noGrp="1"/>
          </p:cNvSpPr>
          <p:nvPr>
            <p:ph type="dt" sz="half" idx="10"/>
          </p:nvPr>
        </p:nvSpPr>
        <p:spPr bwMode="auto">
          <a:xfrm rot="5400000">
            <a:off x="7764621" y="1174097"/>
            <a:ext cx="2286000" cy="381000"/>
          </a:xfrm>
        </p:spPr>
        <p:txBody>
          <a:bodyPr/>
          <a:lstStyle/>
          <a:p>
            <a:fld id="{A523E56C-985E-45B2-9878-15BCDECD904E}" type="datetimeFigureOut">
              <a:rPr lang="fi-FI" smtClean="0"/>
              <a:pPr/>
              <a:t>5.4.2021</a:t>
            </a:fld>
            <a:endParaRPr lang="fi-FI"/>
          </a:p>
        </p:txBody>
      </p:sp>
      <p:sp>
        <p:nvSpPr>
          <p:cNvPr id="17" name="Alatunnisteen paikkamerkki 16"/>
          <p:cNvSpPr>
            <a:spLocks noGrp="1"/>
          </p:cNvSpPr>
          <p:nvPr>
            <p:ph type="ftr" sz="quarter" idx="11"/>
          </p:nvPr>
        </p:nvSpPr>
        <p:spPr bwMode="auto">
          <a:xfrm rot="5400000">
            <a:off x="7077269" y="4181669"/>
            <a:ext cx="3657600" cy="384048"/>
          </a:xfrm>
        </p:spPr>
        <p:txBody>
          <a:bodyPr/>
          <a:lstStyle/>
          <a:p>
            <a:endParaRPr lang="fi-FI"/>
          </a:p>
        </p:txBody>
      </p:sp>
      <p:sp>
        <p:nvSpPr>
          <p:cNvPr id="10" name="Suorakulmi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uorakulmi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Suorakulmi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Suorakulmi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 yhdysviiva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uora yhdysviiva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uora yhdysviiva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uora yhdysviiv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uora yhdysviiva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uora yhdysviiva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Suorakulmi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i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i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i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i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i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Dian numeron paikkamerkki 28"/>
          <p:cNvSpPr>
            <a:spLocks noGrp="1"/>
          </p:cNvSpPr>
          <p:nvPr>
            <p:ph type="sldNum" sz="quarter" idx="12"/>
          </p:nvPr>
        </p:nvSpPr>
        <p:spPr bwMode="auto">
          <a:xfrm>
            <a:off x="1325544" y="4928702"/>
            <a:ext cx="609600" cy="517524"/>
          </a:xfrm>
        </p:spPr>
        <p:txBody>
          <a:bodyPr/>
          <a:lstStyle/>
          <a:p>
            <a:fld id="{9131CCFC-19CD-4498-9CF5-8648EB5A1C11}" type="slidenum">
              <a:rPr lang="fi-FI" smtClean="0"/>
              <a:pPr/>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A523E56C-985E-45B2-9878-15BCDECD904E}" type="datetimeFigureOut">
              <a:rPr lang="fi-FI" smtClean="0"/>
              <a:pPr/>
              <a:t>5.4.2021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131CCFC-19CD-4498-9CF5-8648EB5A1C11}"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9"/>
            <a:ext cx="1676400" cy="5851525"/>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A523E56C-985E-45B2-9878-15BCDECD904E}" type="datetimeFigureOut">
              <a:rPr lang="fi-FI" smtClean="0"/>
              <a:pPr/>
              <a:t>5.4.2021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131CCFC-19CD-4498-9CF5-8648EB5A1C11}"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8" name="Sisällön paikkamerkki 7"/>
          <p:cNvSpPr>
            <a:spLocks noGrp="1"/>
          </p:cNvSpPr>
          <p:nvPr>
            <p:ph sz="quarter" idx="1"/>
          </p:nvPr>
        </p:nvSpPr>
        <p:spPr>
          <a:xfrm>
            <a:off x="457200" y="1600200"/>
            <a:ext cx="7467600" cy="4873752"/>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4"/>
          </p:nvPr>
        </p:nvSpPr>
        <p:spPr/>
        <p:txBody>
          <a:bodyPr rtlCol="0"/>
          <a:lstStyle/>
          <a:p>
            <a:fld id="{A523E56C-985E-45B2-9878-15BCDECD904E}" type="datetimeFigureOut">
              <a:rPr lang="fi-FI" smtClean="0"/>
              <a:pPr/>
              <a:t>5.4.2021</a:t>
            </a:fld>
            <a:endParaRPr lang="fi-FI"/>
          </a:p>
        </p:txBody>
      </p:sp>
      <p:sp>
        <p:nvSpPr>
          <p:cNvPr id="9" name="Dian numeron paikkamerkki 8"/>
          <p:cNvSpPr>
            <a:spLocks noGrp="1"/>
          </p:cNvSpPr>
          <p:nvPr>
            <p:ph type="sldNum" sz="quarter" idx="15"/>
          </p:nvPr>
        </p:nvSpPr>
        <p:spPr/>
        <p:txBody>
          <a:bodyPr rtlCol="0"/>
          <a:lstStyle/>
          <a:p>
            <a:fld id="{9131CCFC-19CD-4498-9CF5-8648EB5A1C11}" type="slidenum">
              <a:rPr lang="fi-FI" smtClean="0"/>
              <a:pPr/>
              <a:t>‹#›</a:t>
            </a:fld>
            <a:endParaRPr lang="fi-FI"/>
          </a:p>
        </p:txBody>
      </p:sp>
      <p:sp>
        <p:nvSpPr>
          <p:cNvPr id="10" name="Alatunnisteen paikkamerkki 9"/>
          <p:cNvSpPr>
            <a:spLocks noGrp="1"/>
          </p:cNvSpPr>
          <p:nvPr>
            <p:ph type="ftr" sz="quarter" idx="16"/>
          </p:nvPr>
        </p:nvSpPr>
        <p:spPr/>
        <p:txBody>
          <a:bodyPr rtlCol="0"/>
          <a:lstStyle/>
          <a:p>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2"/>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2286000" y="2895600"/>
            <a:ext cx="6172200" cy="2053590"/>
          </a:xfrm>
        </p:spPr>
        <p:txBody>
          <a:bodyPr/>
          <a:lstStyle>
            <a:lvl1pPr algn="l">
              <a:buNone/>
              <a:defRPr sz="3000" b="1" cap="small" baseline="0"/>
            </a:lvl1pPr>
          </a:lstStyle>
          <a:p>
            <a:r>
              <a:rPr kumimoji="0" lang="fi-FI" smtClean="0"/>
              <a:t>Muokkaa perustyyl. napsautt.</a:t>
            </a:r>
            <a:endParaRPr kumimoji="0" lang="en-US"/>
          </a:p>
        </p:txBody>
      </p:sp>
      <p:sp>
        <p:nvSpPr>
          <p:cNvPr id="3" name="Tekstin paikkamerkki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bwMode="auto">
          <a:xfrm rot="5400000">
            <a:off x="7763256" y="1170432"/>
            <a:ext cx="2286000" cy="381000"/>
          </a:xfrm>
        </p:spPr>
        <p:txBody>
          <a:bodyPr/>
          <a:lstStyle/>
          <a:p>
            <a:fld id="{A523E56C-985E-45B2-9878-15BCDECD904E}" type="datetimeFigureOut">
              <a:rPr lang="fi-FI" smtClean="0"/>
              <a:pPr/>
              <a:t>5.4.2021</a:t>
            </a:fld>
            <a:endParaRPr lang="fi-FI"/>
          </a:p>
        </p:txBody>
      </p:sp>
      <p:sp>
        <p:nvSpPr>
          <p:cNvPr id="5" name="Alatunnisteen paikkamerkki 4"/>
          <p:cNvSpPr>
            <a:spLocks noGrp="1"/>
          </p:cNvSpPr>
          <p:nvPr>
            <p:ph type="ftr" sz="quarter" idx="11"/>
          </p:nvPr>
        </p:nvSpPr>
        <p:spPr bwMode="auto">
          <a:xfrm rot="5400000">
            <a:off x="7077456" y="4178808"/>
            <a:ext cx="3657600" cy="384048"/>
          </a:xfrm>
        </p:spPr>
        <p:txBody>
          <a:bodyPr/>
          <a:lstStyle/>
          <a:p>
            <a:endParaRPr lang="fi-FI"/>
          </a:p>
        </p:txBody>
      </p:sp>
      <p:sp>
        <p:nvSpPr>
          <p:cNvPr id="9" name="Suorakulmi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uorakulmi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kulmi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uorakulmi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uora yhdysviiva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uora yhdysviiva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uora yhdysviiva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uora yhdysviiv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uora yhdysviiva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uorakulmi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i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i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i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i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i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uora yhdysviiva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Dian numeron paikkamerkki 5"/>
          <p:cNvSpPr>
            <a:spLocks noGrp="1"/>
          </p:cNvSpPr>
          <p:nvPr>
            <p:ph type="sldNum" sz="quarter" idx="12"/>
          </p:nvPr>
        </p:nvSpPr>
        <p:spPr bwMode="auto">
          <a:xfrm>
            <a:off x="1340616" y="4928702"/>
            <a:ext cx="609600" cy="517524"/>
          </a:xfrm>
        </p:spPr>
        <p:txBody>
          <a:bodyPr/>
          <a:lstStyle/>
          <a:p>
            <a:fld id="{9131CCFC-19CD-4498-9CF5-8648EB5A1C11}" type="slidenum">
              <a:rPr lang="fi-FI" smtClean="0"/>
              <a:pPr/>
              <a:t>‹#›</a:t>
            </a:fld>
            <a:endParaRPr lang="fi-FI"/>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5" name="Päivämäärän paikkamerkki 4"/>
          <p:cNvSpPr>
            <a:spLocks noGrp="1"/>
          </p:cNvSpPr>
          <p:nvPr>
            <p:ph type="dt" sz="half" idx="10"/>
          </p:nvPr>
        </p:nvSpPr>
        <p:spPr/>
        <p:txBody>
          <a:bodyPr/>
          <a:lstStyle/>
          <a:p>
            <a:fld id="{A523E56C-985E-45B2-9878-15BCDECD904E}" type="datetimeFigureOut">
              <a:rPr lang="fi-FI" smtClean="0"/>
              <a:pPr/>
              <a:t>5.4.2021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131CCFC-19CD-4498-9CF5-8648EB5A1C11}" type="slidenum">
              <a:rPr lang="fi-FI" smtClean="0"/>
              <a:pPr/>
              <a:t>‹#›</a:t>
            </a:fld>
            <a:endParaRPr lang="fi-FI"/>
          </a:p>
        </p:txBody>
      </p:sp>
      <p:sp>
        <p:nvSpPr>
          <p:cNvPr id="9" name="Sisällön paikkamerkki 8"/>
          <p:cNvSpPr>
            <a:spLocks noGrp="1"/>
          </p:cNvSpPr>
          <p:nvPr>
            <p:ph sz="quarter" idx="1"/>
          </p:nvPr>
        </p:nvSpPr>
        <p:spPr>
          <a:xfrm>
            <a:off x="457200" y="1600200"/>
            <a:ext cx="3657600" cy="45720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1" name="Sisällön paikkamerkki 10"/>
          <p:cNvSpPr>
            <a:spLocks noGrp="1"/>
          </p:cNvSpPr>
          <p:nvPr>
            <p:ph sz="quarter" idx="2"/>
          </p:nvPr>
        </p:nvSpPr>
        <p:spPr>
          <a:xfrm>
            <a:off x="4270248" y="1600200"/>
            <a:ext cx="3657600" cy="45720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7543800" cy="1143000"/>
          </a:xfrm>
        </p:spPr>
        <p:txBody>
          <a:bodyPr anchor="b"/>
          <a:lstStyle>
            <a:lvl1pPr>
              <a:defRPr/>
            </a:lvl1pPr>
          </a:lstStyle>
          <a:p>
            <a:r>
              <a:rPr kumimoji="0" lang="fi-FI" smtClean="0"/>
              <a:t>Muokkaa perustyyl. napsautt.</a:t>
            </a:r>
            <a:endParaRPr kumimoji="0" lang="en-US"/>
          </a:p>
        </p:txBody>
      </p:sp>
      <p:sp>
        <p:nvSpPr>
          <p:cNvPr id="7" name="Päivämäärän paikkamerkki 6"/>
          <p:cNvSpPr>
            <a:spLocks noGrp="1"/>
          </p:cNvSpPr>
          <p:nvPr>
            <p:ph type="dt" sz="half" idx="10"/>
          </p:nvPr>
        </p:nvSpPr>
        <p:spPr/>
        <p:txBody>
          <a:bodyPr/>
          <a:lstStyle/>
          <a:p>
            <a:fld id="{A523E56C-985E-45B2-9878-15BCDECD904E}" type="datetimeFigureOut">
              <a:rPr lang="fi-FI" smtClean="0"/>
              <a:pPr/>
              <a:t>5.4.2021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9131CCFC-19CD-4498-9CF5-8648EB5A1C11}" type="slidenum">
              <a:rPr lang="fi-FI" smtClean="0"/>
              <a:pPr/>
              <a:t>‹#›</a:t>
            </a:fld>
            <a:endParaRPr lang="fi-FI"/>
          </a:p>
        </p:txBody>
      </p:sp>
      <p:sp>
        <p:nvSpPr>
          <p:cNvPr id="11" name="Sisällön paikkamerkki 10"/>
          <p:cNvSpPr>
            <a:spLocks noGrp="1"/>
          </p:cNvSpPr>
          <p:nvPr>
            <p:ph sz="quarter" idx="2"/>
          </p:nvPr>
        </p:nvSpPr>
        <p:spPr>
          <a:xfrm>
            <a:off x="457200" y="2362200"/>
            <a:ext cx="3657600" cy="38862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3" name="Sisällön paikkamerkki 12"/>
          <p:cNvSpPr>
            <a:spLocks noGrp="1"/>
          </p:cNvSpPr>
          <p:nvPr>
            <p:ph sz="quarter" idx="4"/>
          </p:nvPr>
        </p:nvSpPr>
        <p:spPr>
          <a:xfrm>
            <a:off x="4371975" y="2362200"/>
            <a:ext cx="3657600" cy="38862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2" name="Tekstin paikkamerkki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i-FI" smtClean="0"/>
              <a:t>Muokkaa tekstin perustyylejä napsauttamalla</a:t>
            </a:r>
          </a:p>
        </p:txBody>
      </p:sp>
      <p:sp>
        <p:nvSpPr>
          <p:cNvPr id="14" name="Tekstin paikkamerkki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i-FI" smtClean="0"/>
              <a:t>Muokkaa tekstin perustyylejä napsauttamalla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6" name="Päivämäärän paikkamerkki 5"/>
          <p:cNvSpPr>
            <a:spLocks noGrp="1"/>
          </p:cNvSpPr>
          <p:nvPr>
            <p:ph type="dt" sz="half" idx="10"/>
          </p:nvPr>
        </p:nvSpPr>
        <p:spPr/>
        <p:txBody>
          <a:bodyPr rtlCol="0"/>
          <a:lstStyle/>
          <a:p>
            <a:fld id="{A523E56C-985E-45B2-9878-15BCDECD904E}" type="datetimeFigureOut">
              <a:rPr lang="fi-FI" smtClean="0"/>
              <a:pPr/>
              <a:t>5.4.2021</a:t>
            </a:fld>
            <a:endParaRPr lang="fi-FI"/>
          </a:p>
        </p:txBody>
      </p:sp>
      <p:sp>
        <p:nvSpPr>
          <p:cNvPr id="7" name="Dian numeron paikkamerkki 6"/>
          <p:cNvSpPr>
            <a:spLocks noGrp="1"/>
          </p:cNvSpPr>
          <p:nvPr>
            <p:ph type="sldNum" sz="quarter" idx="11"/>
          </p:nvPr>
        </p:nvSpPr>
        <p:spPr/>
        <p:txBody>
          <a:bodyPr rtlCol="0"/>
          <a:lstStyle/>
          <a:p>
            <a:fld id="{9131CCFC-19CD-4498-9CF5-8648EB5A1C11}" type="slidenum">
              <a:rPr lang="fi-FI" smtClean="0"/>
              <a:pPr/>
              <a:t>‹#›</a:t>
            </a:fld>
            <a:endParaRPr lang="fi-FI"/>
          </a:p>
        </p:txBody>
      </p:sp>
      <p:sp>
        <p:nvSpPr>
          <p:cNvPr id="8" name="Alatunnisteen paikkamerkki 7"/>
          <p:cNvSpPr>
            <a:spLocks noGrp="1"/>
          </p:cNvSpPr>
          <p:nvPr>
            <p:ph type="ftr" sz="quarter" idx="12"/>
          </p:nvPr>
        </p:nvSpPr>
        <p:spPr/>
        <p:txBody>
          <a:bodyPr rtlCol="0"/>
          <a:lstStyle/>
          <a:p>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523E56C-985E-45B2-9878-15BCDECD904E}" type="datetimeFigureOut">
              <a:rPr lang="fi-FI" smtClean="0"/>
              <a:pPr/>
              <a:t>5.4.2021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9131CCFC-19CD-4498-9CF5-8648EB5A1C11}"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bg>
      <p:bgRef idx="1001">
        <a:schemeClr val="bg1"/>
      </p:bgRef>
    </p:bg>
    <p:spTree>
      <p:nvGrpSpPr>
        <p:cNvPr id="1" name=""/>
        <p:cNvGrpSpPr/>
        <p:nvPr/>
      </p:nvGrpSpPr>
      <p:grpSpPr>
        <a:xfrm>
          <a:off x="0" y="0"/>
          <a:ext cx="0" cy="0"/>
          <a:chOff x="0" y="0"/>
          <a:chExt cx="0" cy="0"/>
        </a:xfrm>
      </p:grpSpPr>
      <p:sp>
        <p:nvSpPr>
          <p:cNvPr id="10" name="Suora yhdysviiva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Otsikk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i-FI" smtClean="0"/>
              <a:t>Muokkaa perustyyl. napsautt.</a:t>
            </a:r>
            <a:endParaRPr kumimoji="0" lang="en-US"/>
          </a:p>
        </p:txBody>
      </p:sp>
      <p:sp>
        <p:nvSpPr>
          <p:cNvPr id="3" name="Tekstin paikkamerkki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i-FI" smtClean="0"/>
              <a:t>Muokkaa tekstin perustyylejä napsauttamalla</a:t>
            </a:r>
          </a:p>
        </p:txBody>
      </p:sp>
      <p:sp>
        <p:nvSpPr>
          <p:cNvPr id="8" name="Suora yhdysviiva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uora yhdysviiva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uora yhdysviiva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uorakulmi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uora yhdysviiva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i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isällön paikkamerkki 17"/>
          <p:cNvSpPr>
            <a:spLocks noGrp="1"/>
          </p:cNvSpPr>
          <p:nvPr>
            <p:ph sz="quarter" idx="1"/>
          </p:nvPr>
        </p:nvSpPr>
        <p:spPr>
          <a:xfrm>
            <a:off x="304800" y="274320"/>
            <a:ext cx="5638800" cy="6327648"/>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1" name="Päivämäärän paikkamerkki 20"/>
          <p:cNvSpPr>
            <a:spLocks noGrp="1"/>
          </p:cNvSpPr>
          <p:nvPr>
            <p:ph type="dt" sz="half" idx="14"/>
          </p:nvPr>
        </p:nvSpPr>
        <p:spPr/>
        <p:txBody>
          <a:bodyPr rtlCol="0"/>
          <a:lstStyle/>
          <a:p>
            <a:fld id="{A523E56C-985E-45B2-9878-15BCDECD904E}" type="datetimeFigureOut">
              <a:rPr lang="fi-FI" smtClean="0"/>
              <a:pPr/>
              <a:t>5.4.2021</a:t>
            </a:fld>
            <a:endParaRPr lang="fi-FI"/>
          </a:p>
        </p:txBody>
      </p:sp>
      <p:sp>
        <p:nvSpPr>
          <p:cNvPr id="22" name="Dian numeron paikkamerkki 21"/>
          <p:cNvSpPr>
            <a:spLocks noGrp="1"/>
          </p:cNvSpPr>
          <p:nvPr>
            <p:ph type="sldNum" sz="quarter" idx="15"/>
          </p:nvPr>
        </p:nvSpPr>
        <p:spPr/>
        <p:txBody>
          <a:bodyPr rtlCol="0"/>
          <a:lstStyle/>
          <a:p>
            <a:fld id="{9131CCFC-19CD-4498-9CF5-8648EB5A1C11}" type="slidenum">
              <a:rPr lang="fi-FI" smtClean="0"/>
              <a:pPr/>
              <a:t>‹#›</a:t>
            </a:fld>
            <a:endParaRPr lang="fi-FI"/>
          </a:p>
        </p:txBody>
      </p:sp>
      <p:sp>
        <p:nvSpPr>
          <p:cNvPr id="23" name="Alatunnisteen paikkamerkki 22"/>
          <p:cNvSpPr>
            <a:spLocks noGrp="1"/>
          </p:cNvSpPr>
          <p:nvPr>
            <p:ph type="ftr" sz="quarter" idx="16"/>
          </p:nvPr>
        </p:nvSpPr>
        <p:spPr/>
        <p:txBody>
          <a:bodyPr rtlCol="0"/>
          <a:lstStyle/>
          <a:p>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9" name="Suora yhdysviiva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i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Otsikko 1"/>
          <p:cNvSpPr>
            <a:spLocks noGrp="1"/>
          </p:cNvSpPr>
          <p:nvPr>
            <p:ph type="title"/>
          </p:nvPr>
        </p:nvSpPr>
        <p:spPr>
          <a:xfrm rot="5400000">
            <a:off x="3350133" y="3200400"/>
            <a:ext cx="6309360" cy="457200"/>
          </a:xfrm>
        </p:spPr>
        <p:txBody>
          <a:bodyPr anchor="b"/>
          <a:lstStyle>
            <a:lvl1pPr algn="l">
              <a:buNone/>
              <a:defRPr sz="2000" b="1"/>
            </a:lvl1pPr>
          </a:lstStyle>
          <a:p>
            <a:r>
              <a:rPr kumimoji="0" lang="fi-FI" smtClean="0"/>
              <a:t>Muokkaa perustyyl. napsautt.</a:t>
            </a:r>
            <a:endParaRPr kumimoji="0" lang="en-US"/>
          </a:p>
        </p:txBody>
      </p:sp>
      <p:sp>
        <p:nvSpPr>
          <p:cNvPr id="3" name="Kuvan paikkamerkki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i-FI" smtClean="0"/>
              <a:t>Lisää kuva napsauttamalla kuvaketta</a:t>
            </a:r>
            <a:endParaRPr kumimoji="0" lang="en-US" dirty="0"/>
          </a:p>
        </p:txBody>
      </p:sp>
      <p:sp>
        <p:nvSpPr>
          <p:cNvPr id="4" name="Tekstin paikkamerkki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i-FI" smtClean="0"/>
              <a:t>Muokkaa tekstin perustyylejä napsauttamalla</a:t>
            </a:r>
          </a:p>
        </p:txBody>
      </p:sp>
      <p:sp>
        <p:nvSpPr>
          <p:cNvPr id="10" name="Suora yhdysviiva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uorakulmi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uora yhdysviiva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uora yhdysviiva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uora yhdysviiva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Päivämäärän paikkamerkki 16"/>
          <p:cNvSpPr>
            <a:spLocks noGrp="1"/>
          </p:cNvSpPr>
          <p:nvPr>
            <p:ph type="dt" sz="half" idx="10"/>
          </p:nvPr>
        </p:nvSpPr>
        <p:spPr/>
        <p:txBody>
          <a:bodyPr rtlCol="0"/>
          <a:lstStyle/>
          <a:p>
            <a:fld id="{A523E56C-985E-45B2-9878-15BCDECD904E}" type="datetimeFigureOut">
              <a:rPr lang="fi-FI" smtClean="0"/>
              <a:pPr/>
              <a:t>5.4.2021</a:t>
            </a:fld>
            <a:endParaRPr lang="fi-FI"/>
          </a:p>
        </p:txBody>
      </p:sp>
      <p:sp>
        <p:nvSpPr>
          <p:cNvPr id="18" name="Dian numeron paikkamerkki 17"/>
          <p:cNvSpPr>
            <a:spLocks noGrp="1"/>
          </p:cNvSpPr>
          <p:nvPr>
            <p:ph type="sldNum" sz="quarter" idx="11"/>
          </p:nvPr>
        </p:nvSpPr>
        <p:spPr/>
        <p:txBody>
          <a:bodyPr rtlCol="0"/>
          <a:lstStyle/>
          <a:p>
            <a:fld id="{9131CCFC-19CD-4498-9CF5-8648EB5A1C11}" type="slidenum">
              <a:rPr lang="fi-FI" smtClean="0"/>
              <a:pPr/>
              <a:t>‹#›</a:t>
            </a:fld>
            <a:endParaRPr lang="fi-FI"/>
          </a:p>
        </p:txBody>
      </p:sp>
      <p:sp>
        <p:nvSpPr>
          <p:cNvPr id="21" name="Alatunnisteen paikkamerkki 20"/>
          <p:cNvSpPr>
            <a:spLocks noGrp="1"/>
          </p:cNvSpPr>
          <p:nvPr>
            <p:ph type="ftr" sz="quarter" idx="12"/>
          </p:nvPr>
        </p:nvSpPr>
        <p:spPr/>
        <p:txBody>
          <a:bodyPr rtlCol="0"/>
          <a:lstStyle/>
          <a:p>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uora yhdysviiva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Otsikon paikkamerkki 21"/>
          <p:cNvSpPr>
            <a:spLocks noGrp="1"/>
          </p:cNvSpPr>
          <p:nvPr>
            <p:ph type="title"/>
          </p:nvPr>
        </p:nvSpPr>
        <p:spPr>
          <a:xfrm>
            <a:off x="457200" y="274638"/>
            <a:ext cx="7467600" cy="1143000"/>
          </a:xfrm>
          <a:prstGeom prst="rect">
            <a:avLst/>
          </a:prstGeom>
        </p:spPr>
        <p:txBody>
          <a:bodyPr vert="horz" anchor="b">
            <a:normAutofit/>
          </a:bodyPr>
          <a:lstStyle/>
          <a:p>
            <a:r>
              <a:rPr kumimoji="0" lang="fi-FI" smtClean="0"/>
              <a:t>Muokkaa perustyyl. napsautt.</a:t>
            </a:r>
            <a:endParaRPr kumimoji="0" lang="en-US"/>
          </a:p>
        </p:txBody>
      </p:sp>
      <p:sp>
        <p:nvSpPr>
          <p:cNvPr id="13" name="Tekstin paikkamerkki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4" name="Päivämäärän paikkamerkki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523E56C-985E-45B2-9878-15BCDECD904E}" type="datetimeFigureOut">
              <a:rPr lang="fi-FI" smtClean="0"/>
              <a:pPr/>
              <a:t>5.4.2021</a:t>
            </a:fld>
            <a:endParaRPr lang="fi-FI"/>
          </a:p>
        </p:txBody>
      </p:sp>
      <p:sp>
        <p:nvSpPr>
          <p:cNvPr id="3" name="Alatunnisteen paikkamerkki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i-FI"/>
          </a:p>
        </p:txBody>
      </p:sp>
      <p:sp>
        <p:nvSpPr>
          <p:cNvPr id="7" name="Suora yhdysviiva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uora yhdysviiva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Suorakulmi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 yhdysviiva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i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Dian numeron paikkamerkki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131CCFC-19CD-4498-9CF5-8648EB5A1C11}"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unicef.fi/lapsen-oikeudet/mika-on-lapsen-oikeuksien-sopimu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thl.fi/fi/web/lastensuojelun-kasikirja/tyoprosessi/mita-on-lastensuojelu/lastensuojelun-arvot-ja-periaattee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padlet.com/tikamykk/lastensuojelu"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padlet.com/tikamykk/lastensuojel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thl.fi/fi/web/lastensuojelun-kasikirja/lomakkeet/lastensuojeluilmoitu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finlex.fi/fi/laki/ajantasa/2007/20070417"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stat.fi/til/perh/2018/perh_2018_2019-05-22_tie_001_fi.html"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kliitto.fi/sites/ykliitto.fi/files/lapsen_oikeudet_paino.pdf"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s://www.oph.fi/fi/koulutus-ja-tutkinnot/salassapito-ja-tietosuoja-varhaiskasvatuksessa"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ttk.fi/tyoturvallisuus_ja_tyosuojelu/tyoturvallisuuden_perusteet/tyoyhteiso/vakivalta_ja_uhkatilanteet"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835696" y="1844824"/>
            <a:ext cx="6172200" cy="1894362"/>
          </a:xfrm>
        </p:spPr>
        <p:txBody>
          <a:bodyPr/>
          <a:lstStyle/>
          <a:p>
            <a:r>
              <a:rPr lang="fi-FI" dirty="0"/>
              <a:t>Perhetyön lainsäädäntö ja toimintaperiaatteet 1 </a:t>
            </a:r>
            <a:r>
              <a:rPr lang="fi-FI" dirty="0" err="1"/>
              <a:t>osp</a:t>
            </a:r>
            <a:endParaRPr lang="fi-FI" dirty="0"/>
          </a:p>
        </p:txBody>
      </p:sp>
      <p:sp>
        <p:nvSpPr>
          <p:cNvPr id="3" name="Alaotsikko 2"/>
          <p:cNvSpPr>
            <a:spLocks noGrp="1"/>
          </p:cNvSpPr>
          <p:nvPr>
            <p:ph type="subTitle" idx="1"/>
          </p:nvPr>
        </p:nvSpPr>
        <p:spPr/>
        <p:txBody>
          <a:bodyPr/>
          <a:lstStyle/>
          <a:p>
            <a:r>
              <a:rPr lang="fi-FI" dirty="0" err="1" smtClean="0"/>
              <a:t>Vape</a:t>
            </a:r>
            <a:endParaRPr lang="fi-FI"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67544" y="1086272"/>
            <a:ext cx="7498080" cy="5771728"/>
          </a:xfrm>
        </p:spPr>
        <p:txBody>
          <a:bodyPr>
            <a:normAutofit/>
          </a:bodyPr>
          <a:lstStyle/>
          <a:p>
            <a:r>
              <a:rPr lang="fi-FI" dirty="0" smtClean="0"/>
              <a:t>Kun viranomainen puuttuu perheen yksityisyyteen toteutettaessa lapsi- ja perhekohtaista lastensuojelua, on päätöksiä tehtäessä aina otettava huomioon riittävällä tavalla vanhempien ensisijainen velvollisuus ja oikeus päättää lapsensa hyvinvoinnista ja kasvatuksesta</a:t>
            </a:r>
          </a:p>
          <a:p>
            <a:r>
              <a:rPr lang="fi-FI" dirty="0" smtClean="0"/>
              <a:t>Viranomaisen on siis pyrittävä kaikin tavoin edesauttamaan, että vanhemmat voivat toteuttaa kasvatustehtäväänsä myös silloin kun järjestetään lastensuojelulain mukaisia palveluja</a:t>
            </a:r>
          </a:p>
          <a:p>
            <a:r>
              <a:rPr lang="fi-FI" dirty="0" smtClean="0"/>
              <a:t>Viranomaisten on myös oma-aloitteisesti tarjottava perheelle apua.</a:t>
            </a:r>
          </a:p>
          <a:p>
            <a:endParaRPr lang="fi-FI" dirty="0"/>
          </a:p>
        </p:txBody>
      </p:sp>
    </p:spTree>
    <p:extLst>
      <p:ext uri="{BB962C8B-B14F-4D97-AF65-F5344CB8AC3E}">
        <p14:creationId xmlns="" xmlns:p14="http://schemas.microsoft.com/office/powerpoint/2010/main" val="22713304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Lastensuojelun tehtävät</a:t>
            </a:r>
            <a:br>
              <a:rPr lang="fi-FI" dirty="0" smtClean="0"/>
            </a:br>
            <a:endParaRPr lang="fi-FI" dirty="0"/>
          </a:p>
        </p:txBody>
      </p:sp>
      <p:sp>
        <p:nvSpPr>
          <p:cNvPr id="3" name="Sisällön paikkamerkki 2"/>
          <p:cNvSpPr>
            <a:spLocks noGrp="1"/>
          </p:cNvSpPr>
          <p:nvPr>
            <p:ph idx="1"/>
          </p:nvPr>
        </p:nvSpPr>
        <p:spPr/>
        <p:txBody>
          <a:bodyPr>
            <a:normAutofit fontScale="92500" lnSpcReduction="10000"/>
          </a:bodyPr>
          <a:lstStyle/>
          <a:p>
            <a:r>
              <a:rPr lang="fi-FI" dirty="0" smtClean="0"/>
              <a:t>Lasten hyvinvointia edistetään ja ongelmia ehkäistään monilla erilaisilla yhteiskunnallisilla toimilla (elinympäristön turvallisuus ja esim. riittävät mahdollisuudet leikkiin ja muuhun virikkeelliseen toimintaan)</a:t>
            </a:r>
          </a:p>
          <a:p>
            <a:r>
              <a:rPr lang="fi-FI" dirty="0" smtClean="0"/>
              <a:t> Suuri vaikutus hyvinvointiin on sillä, millaisia lapsen arjen ympäristöt ovat. Päivähoito- ja varhaiskasvatuspalvelut, koulu, harrastustoiminta tai muu lähiympäristö ja -yhteisöt vaikuttavat paljon lapsen kehitykseen vanhempien ohella.</a:t>
            </a:r>
          </a:p>
          <a:p>
            <a:r>
              <a:rPr lang="fi-FI" dirty="0" smtClean="0"/>
              <a:t>Monilla yhteiskunnallisilla päätöksillä on suora vaikutus lasten elämään. Liikenneratkaisut, alkoholipolitiikan toteuttaminen tai vanhempien työssäkäyntiin liittyvät ratkaisut joko tukevat lasten mahdollisuuksia hyvään elämään tai kaventavat niitä.</a:t>
            </a:r>
          </a:p>
          <a:p>
            <a:endParaRPr lang="fi-FI" dirty="0"/>
          </a:p>
        </p:txBody>
      </p:sp>
    </p:spTree>
    <p:extLst>
      <p:ext uri="{BB962C8B-B14F-4D97-AF65-F5344CB8AC3E}">
        <p14:creationId xmlns="" xmlns:p14="http://schemas.microsoft.com/office/powerpoint/2010/main" val="3260208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755576" y="1014264"/>
            <a:ext cx="7498080" cy="5843736"/>
          </a:xfrm>
        </p:spPr>
        <p:txBody>
          <a:bodyPr>
            <a:normAutofit/>
          </a:bodyPr>
          <a:lstStyle/>
          <a:p>
            <a:r>
              <a:rPr lang="fi-FI" dirty="0" smtClean="0"/>
              <a:t>Lastensuojelu käsitetäänkin laajasti lasten suojeluksi.</a:t>
            </a:r>
          </a:p>
          <a:p>
            <a:pPr>
              <a:buNone/>
            </a:pPr>
            <a:endParaRPr lang="fi-FI" dirty="0" smtClean="0"/>
          </a:p>
          <a:p>
            <a:r>
              <a:rPr lang="fi-FI" dirty="0" smtClean="0"/>
              <a:t>Lastensuojelulla on kolme perustehtävää:</a:t>
            </a:r>
          </a:p>
          <a:p>
            <a:pPr>
              <a:buFontTx/>
              <a:buChar char="-"/>
            </a:pPr>
            <a:r>
              <a:rPr lang="fi-FI" dirty="0" smtClean="0"/>
              <a:t>lasten yleisiin kasvuoloihin vaikuttaminen</a:t>
            </a:r>
          </a:p>
          <a:p>
            <a:pPr>
              <a:buFontTx/>
              <a:buChar char="-"/>
            </a:pPr>
            <a:r>
              <a:rPr lang="fi-FI" dirty="0" smtClean="0"/>
              <a:t>vanhempien tukeminen kasvatustehtävässä</a:t>
            </a:r>
          </a:p>
          <a:p>
            <a:pPr>
              <a:buFontTx/>
              <a:buChar char="-"/>
            </a:pPr>
            <a:r>
              <a:rPr lang="fi-FI" dirty="0" smtClean="0"/>
              <a:t> varsinainen lasten suojelutehtävä.</a:t>
            </a:r>
          </a:p>
          <a:p>
            <a:endParaRPr lang="fi-FI" dirty="0"/>
          </a:p>
        </p:txBody>
      </p:sp>
    </p:spTree>
    <p:extLst>
      <p:ext uri="{BB962C8B-B14F-4D97-AF65-F5344CB8AC3E}">
        <p14:creationId xmlns="" xmlns:p14="http://schemas.microsoft.com/office/powerpoint/2010/main" val="390948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Lehtiartikkeleiden tarkastelu</a:t>
            </a:r>
            <a:endParaRPr lang="fi-FI" dirty="0"/>
          </a:p>
        </p:txBody>
      </p:sp>
      <p:sp>
        <p:nvSpPr>
          <p:cNvPr id="3" name="Sisällön paikkamerkki 2"/>
          <p:cNvSpPr>
            <a:spLocks noGrp="1"/>
          </p:cNvSpPr>
          <p:nvPr>
            <p:ph idx="1"/>
          </p:nvPr>
        </p:nvSpPr>
        <p:spPr/>
        <p:txBody>
          <a:bodyPr/>
          <a:lstStyle/>
          <a:p>
            <a:endParaRPr lang="fi-FI" dirty="0" smtClean="0"/>
          </a:p>
          <a:p>
            <a:r>
              <a:rPr lang="fi-FI" dirty="0" smtClean="0"/>
              <a:t>Etsi lastensuojelua/lastensuojelulakia käsittelevä netti- tai lehtiartikkeli</a:t>
            </a:r>
          </a:p>
          <a:p>
            <a:r>
              <a:rPr lang="fi-FI" dirty="0" smtClean="0"/>
              <a:t>Tiivistä omasta artikkelista 3 ydinasiaa ja esitä ne luokalle</a:t>
            </a:r>
            <a:endParaRPr lang="fi-FI" dirty="0"/>
          </a:p>
        </p:txBody>
      </p:sp>
    </p:spTree>
    <p:extLst>
      <p:ext uri="{BB962C8B-B14F-4D97-AF65-F5344CB8AC3E}">
        <p14:creationId xmlns="" xmlns:p14="http://schemas.microsoft.com/office/powerpoint/2010/main" val="7886193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Ehkäisevä lastensuojelu</a:t>
            </a:r>
            <a:endParaRPr lang="fi-FI" dirty="0"/>
          </a:p>
        </p:txBody>
      </p:sp>
      <p:sp>
        <p:nvSpPr>
          <p:cNvPr id="3" name="Sisällön paikkamerkki 2"/>
          <p:cNvSpPr>
            <a:spLocks noGrp="1"/>
          </p:cNvSpPr>
          <p:nvPr>
            <p:ph idx="1"/>
          </p:nvPr>
        </p:nvSpPr>
        <p:spPr/>
        <p:txBody>
          <a:bodyPr>
            <a:normAutofit fontScale="92500" lnSpcReduction="20000"/>
          </a:bodyPr>
          <a:lstStyle/>
          <a:p>
            <a:endParaRPr lang="fi-FI" dirty="0" smtClean="0"/>
          </a:p>
          <a:p>
            <a:r>
              <a:rPr lang="fi-FI" dirty="0" smtClean="0"/>
              <a:t>Lastensuojelun lisäksi kunnan tulee järjestää lasten ja nuorten hyvinvoinnin edistämiseksi ehkäisevää lastensuojelua</a:t>
            </a:r>
          </a:p>
          <a:p>
            <a:pPr>
              <a:buNone/>
            </a:pPr>
            <a:endParaRPr lang="fi-FI" dirty="0" smtClean="0"/>
          </a:p>
          <a:p>
            <a:r>
              <a:rPr lang="fi-FI" dirty="0" smtClean="0"/>
              <a:t>Tarkoituksena lapsen ja hänen perheensä erityinen tukeminen kunnan muiden palvelujen piirissä. Tällöin ei edellytetä, että lapsi tai perhe on lastensuojelun asiakkaana.</a:t>
            </a:r>
          </a:p>
          <a:p>
            <a:pPr>
              <a:buNone/>
            </a:pPr>
            <a:endParaRPr lang="fi-FI" dirty="0" smtClean="0"/>
          </a:p>
          <a:p>
            <a:r>
              <a:rPr lang="fi-FI" dirty="0" smtClean="0"/>
              <a:t>Erityisesti korostetaan äitiys- ja lastenneuvoloiden ja muun terveydenhuollon, päivähoidon, koulun ja nuorisotyön mahdollisuuksia edistää ja turvata lapsen kasvua ja kehitystä. Ehkäisevän lastensuojelun avulla tuetaan vanhemmuutta. </a:t>
            </a:r>
          </a:p>
          <a:p>
            <a:endParaRPr lang="fi-FI" dirty="0"/>
          </a:p>
        </p:txBody>
      </p:sp>
    </p:spTree>
    <p:extLst>
      <p:ext uri="{BB962C8B-B14F-4D97-AF65-F5344CB8AC3E}">
        <p14:creationId xmlns="" xmlns:p14="http://schemas.microsoft.com/office/powerpoint/2010/main" val="29376821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11560" y="332656"/>
            <a:ext cx="7498080" cy="994122"/>
          </a:xfrm>
        </p:spPr>
        <p:txBody>
          <a:bodyPr>
            <a:normAutofit/>
          </a:bodyPr>
          <a:lstStyle/>
          <a:p>
            <a:r>
              <a:rPr lang="fi-FI" sz="3200" dirty="0" smtClean="0"/>
              <a:t>Lastensuojelun keskeiset periaatteet</a:t>
            </a:r>
            <a:endParaRPr lang="fi-FI" sz="3200" dirty="0"/>
          </a:p>
        </p:txBody>
      </p:sp>
      <p:sp>
        <p:nvSpPr>
          <p:cNvPr id="3" name="Sisällön paikkamerkki 2"/>
          <p:cNvSpPr>
            <a:spLocks noGrp="1"/>
          </p:cNvSpPr>
          <p:nvPr>
            <p:ph idx="1"/>
          </p:nvPr>
        </p:nvSpPr>
        <p:spPr/>
        <p:txBody>
          <a:bodyPr>
            <a:normAutofit/>
          </a:bodyPr>
          <a:lstStyle/>
          <a:p>
            <a:pPr>
              <a:buNone/>
            </a:pPr>
            <a:r>
              <a:rPr lang="fi-FI" dirty="0" smtClean="0"/>
              <a:t>   </a:t>
            </a:r>
            <a:r>
              <a:rPr lang="fi-FI" sz="2400" dirty="0" smtClean="0"/>
              <a:t>Asiakkaiden ihmisarvo ja perusoikeudet</a:t>
            </a:r>
          </a:p>
          <a:p>
            <a:pPr>
              <a:buNone/>
            </a:pPr>
            <a:r>
              <a:rPr lang="fi-FI" sz="2400" dirty="0" smtClean="0">
                <a:hlinkClick r:id="rId2"/>
              </a:rPr>
              <a:t>Lapsen oikeuksien sopimus kokonaisuudessaan (Unicef)</a:t>
            </a:r>
            <a:endParaRPr lang="fi-FI" sz="2400" dirty="0" smtClean="0"/>
          </a:p>
          <a:p>
            <a:pPr>
              <a:buNone/>
            </a:pPr>
            <a:endParaRPr lang="fi-FI" sz="2400" dirty="0" smtClean="0"/>
          </a:p>
          <a:p>
            <a:pPr>
              <a:buNone/>
            </a:pPr>
            <a:r>
              <a:rPr lang="fi-FI" sz="2400" dirty="0" smtClean="0"/>
              <a:t>   Lapsiasiavaltuutettu on itsenäinen valtion viranomainen, jonka toiminta perustuu lakiin (Laki lapsiasiavaltuutetusta 1221/2004). Lapsiasiavaltuutetun keskeisenä tehtävänä on YK:n lapsen oikeuksien yleissopimuksen edistäminen</a:t>
            </a:r>
            <a:r>
              <a:rPr lang="fi-FI" sz="2200" dirty="0" smtClean="0"/>
              <a:t>.</a:t>
            </a:r>
          </a:p>
          <a:p>
            <a:endParaRPr lang="fi-FI" dirty="0"/>
          </a:p>
        </p:txBody>
      </p:sp>
    </p:spTree>
    <p:extLst>
      <p:ext uri="{BB962C8B-B14F-4D97-AF65-F5344CB8AC3E}">
        <p14:creationId xmlns="" xmlns:p14="http://schemas.microsoft.com/office/powerpoint/2010/main" val="3002479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83568" y="548680"/>
            <a:ext cx="7498080" cy="5699720"/>
          </a:xfrm>
        </p:spPr>
        <p:txBody>
          <a:bodyPr>
            <a:normAutofit/>
          </a:bodyPr>
          <a:lstStyle/>
          <a:p>
            <a:pPr>
              <a:buNone/>
            </a:pPr>
            <a:r>
              <a:rPr lang="fi-FI" u="sng" dirty="0" smtClean="0">
                <a:hlinkClick r:id="rId2"/>
              </a:rPr>
              <a:t>Lapsi- ja perhekohtaisen lastensuojelun keskeiset periaatteet 1-7</a:t>
            </a:r>
            <a:endParaRPr lang="fi-FI" u="sng" dirty="0" smtClean="0"/>
          </a:p>
          <a:p>
            <a:pPr>
              <a:buNone/>
            </a:pPr>
            <a:endParaRPr lang="fi-FI" b="1" dirty="0" smtClean="0"/>
          </a:p>
          <a:p>
            <a:pPr>
              <a:buNone/>
            </a:pPr>
            <a:r>
              <a:rPr lang="fi-FI" b="1" dirty="0" smtClean="0"/>
              <a:t>1. Lapsen edun periaate</a:t>
            </a:r>
          </a:p>
          <a:p>
            <a:pPr>
              <a:buNone/>
            </a:pPr>
            <a:r>
              <a:rPr lang="fi-FI" b="1" dirty="0" smtClean="0"/>
              <a:t>2. Koko perheen ja vanhempien tukeminen</a:t>
            </a:r>
          </a:p>
          <a:p>
            <a:pPr>
              <a:buNone/>
            </a:pPr>
            <a:r>
              <a:rPr lang="fi-FI" b="1" dirty="0" smtClean="0"/>
              <a:t>3. Osallisuus</a:t>
            </a:r>
          </a:p>
          <a:p>
            <a:pPr>
              <a:buNone/>
            </a:pPr>
            <a:r>
              <a:rPr lang="fi-FI" b="1" dirty="0" smtClean="0"/>
              <a:t>4. Yhdenvertaisuus</a:t>
            </a:r>
          </a:p>
          <a:p>
            <a:pPr>
              <a:buNone/>
            </a:pPr>
            <a:r>
              <a:rPr lang="fi-FI" b="1" dirty="0" smtClean="0"/>
              <a:t>5. Suhteellisuusperiaate</a:t>
            </a:r>
          </a:p>
          <a:p>
            <a:pPr>
              <a:buNone/>
            </a:pPr>
            <a:r>
              <a:rPr lang="fi-FI" b="1" dirty="0" smtClean="0"/>
              <a:t>6. Suunnitelmallisuus</a:t>
            </a:r>
          </a:p>
          <a:p>
            <a:pPr>
              <a:buNone/>
            </a:pPr>
            <a:r>
              <a:rPr lang="fi-FI" b="1" dirty="0" smtClean="0"/>
              <a:t>7. Palvelujen oikea-aikaisuus</a:t>
            </a:r>
          </a:p>
          <a:p>
            <a:pPr>
              <a:buNone/>
            </a:pPr>
            <a:r>
              <a:rPr lang="fi-FI" dirty="0" smtClean="0"/>
              <a:t/>
            </a:r>
            <a:br>
              <a:rPr lang="fi-FI" dirty="0" smtClean="0"/>
            </a:br>
            <a:endParaRPr lang="fi-FI" b="1" dirty="0" smtClean="0"/>
          </a:p>
          <a:p>
            <a:endParaRPr lang="fi-FI" b="1" dirty="0" smtClean="0"/>
          </a:p>
          <a:p>
            <a:endParaRPr lang="fi-FI" b="1" dirty="0" smtClean="0"/>
          </a:p>
          <a:p>
            <a:endParaRPr lang="fi-FI" b="1" dirty="0" smtClean="0"/>
          </a:p>
          <a:p>
            <a:endParaRPr lang="fi-FI" b="1" dirty="0" smtClean="0"/>
          </a:p>
          <a:p>
            <a:endParaRPr lang="fi-FI" b="1" dirty="0" smtClean="0"/>
          </a:p>
          <a:p>
            <a:pPr>
              <a:buNone/>
            </a:pPr>
            <a:endParaRPr lang="fi-FI" dirty="0" smtClean="0"/>
          </a:p>
          <a:p>
            <a:pPr>
              <a:buNone/>
            </a:pPr>
            <a:endParaRPr lang="fi-FI" dirty="0" smtClean="0"/>
          </a:p>
          <a:p>
            <a:pPr>
              <a:buNone/>
            </a:pPr>
            <a:endParaRPr lang="fi-FI" b="1" dirty="0" smtClean="0"/>
          </a:p>
          <a:p>
            <a:pPr>
              <a:buNone/>
            </a:pPr>
            <a:endParaRPr lang="fi-FI" b="1" dirty="0" smtClean="0"/>
          </a:p>
          <a:p>
            <a:pPr>
              <a:buNone/>
            </a:pPr>
            <a:endParaRPr lang="fi-FI" b="1" dirty="0" smtClean="0"/>
          </a:p>
          <a:p>
            <a:pPr>
              <a:buNone/>
            </a:pPr>
            <a:endParaRPr lang="fi-FI" b="1" dirty="0" smtClean="0"/>
          </a:p>
          <a:p>
            <a:pPr>
              <a:buNone/>
            </a:pPr>
            <a:endParaRPr lang="fi-FI" dirty="0" smtClean="0"/>
          </a:p>
          <a:p>
            <a:pPr>
              <a:buNone/>
            </a:pPr>
            <a:endParaRPr lang="fi-FI" dirty="0" smtClean="0"/>
          </a:p>
          <a:p>
            <a:endParaRPr lang="fi-FI" dirty="0"/>
          </a:p>
        </p:txBody>
      </p:sp>
    </p:spTree>
    <p:extLst>
      <p:ext uri="{BB962C8B-B14F-4D97-AF65-F5344CB8AC3E}">
        <p14:creationId xmlns="" xmlns:p14="http://schemas.microsoft.com/office/powerpoint/2010/main" val="2736965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dirty="0" smtClean="0"/>
              <a:t>5. Lastensuojeluasiakkuuden alkaminen</a:t>
            </a:r>
            <a:endParaRPr lang="fi-FI" b="1" dirty="0"/>
          </a:p>
        </p:txBody>
      </p:sp>
      <p:pic>
        <p:nvPicPr>
          <p:cNvPr id="4" name="Sisällön paikkamerkki 3" descr="soveltamisopas_teksti1.JPG"/>
          <p:cNvPicPr>
            <a:picLocks noGrp="1" noChangeAspect="1"/>
          </p:cNvPicPr>
          <p:nvPr>
            <p:ph idx="1"/>
          </p:nvPr>
        </p:nvPicPr>
        <p:blipFill>
          <a:blip r:embed="rId2" cstate="print"/>
          <a:stretch>
            <a:fillRect/>
          </a:stretch>
        </p:blipFill>
        <p:spPr>
          <a:xfrm>
            <a:off x="1331640" y="1611905"/>
            <a:ext cx="7473631" cy="4337375"/>
          </a:xfrm>
        </p:spPr>
      </p:pic>
    </p:spTree>
    <p:extLst>
      <p:ext uri="{BB962C8B-B14F-4D97-AF65-F5344CB8AC3E}">
        <p14:creationId xmlns="" xmlns:p14="http://schemas.microsoft.com/office/powerpoint/2010/main" val="488734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403648" y="260648"/>
            <a:ext cx="7498080" cy="1412776"/>
          </a:xfrm>
        </p:spPr>
        <p:txBody>
          <a:bodyPr>
            <a:normAutofit/>
          </a:bodyPr>
          <a:lstStyle/>
          <a:p>
            <a:r>
              <a:rPr lang="fi-FI" b="1" dirty="0" smtClean="0"/>
              <a:t>Huoli lapsesta </a:t>
            </a:r>
            <a:br>
              <a:rPr lang="fi-FI" b="1" dirty="0" smtClean="0"/>
            </a:br>
            <a:r>
              <a:rPr lang="fi-FI" sz="2000" b="1" dirty="0" smtClean="0"/>
              <a:t>(</a:t>
            </a:r>
            <a:r>
              <a:rPr lang="fi-FI" sz="2000" dirty="0" smtClean="0"/>
              <a:t>Mahkonen, S. 2015. Varhaiskasvatuslaki. Edita.)</a:t>
            </a:r>
            <a:endParaRPr lang="fi-FI" dirty="0"/>
          </a:p>
        </p:txBody>
      </p:sp>
      <p:pic>
        <p:nvPicPr>
          <p:cNvPr id="4" name="Sisällön paikkamerkki 3" descr="Huolen vyohykkeisto_pienempi.png"/>
          <p:cNvPicPr>
            <a:picLocks noGrp="1" noChangeAspect="1"/>
          </p:cNvPicPr>
          <p:nvPr>
            <p:ph idx="1"/>
          </p:nvPr>
        </p:nvPicPr>
        <p:blipFill>
          <a:blip r:embed="rId2" cstate="print"/>
          <a:stretch>
            <a:fillRect/>
          </a:stretch>
        </p:blipFill>
        <p:spPr>
          <a:xfrm>
            <a:off x="683568" y="1916832"/>
            <a:ext cx="7374410" cy="4032448"/>
          </a:xfrm>
        </p:spPr>
      </p:pic>
    </p:spTree>
    <p:extLst>
      <p:ext uri="{BB962C8B-B14F-4D97-AF65-F5344CB8AC3E}">
        <p14:creationId xmlns="" xmlns:p14="http://schemas.microsoft.com/office/powerpoint/2010/main" val="23165771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83568" y="620688"/>
            <a:ext cx="7498080" cy="5627712"/>
          </a:xfrm>
        </p:spPr>
        <p:txBody>
          <a:bodyPr/>
          <a:lstStyle/>
          <a:p>
            <a:pPr lvl="0"/>
            <a:r>
              <a:rPr lang="fi-FI" dirty="0" smtClean="0"/>
              <a:t>Ei huolta -vyöhyke ei tarkoita huolettomuutta</a:t>
            </a:r>
          </a:p>
          <a:p>
            <a:pPr lvl="0"/>
            <a:endParaRPr lang="fi-FI" dirty="0" smtClean="0"/>
          </a:p>
          <a:p>
            <a:pPr lvl="0"/>
            <a:r>
              <a:rPr lang="fi-FI" dirty="0" smtClean="0"/>
              <a:t>Ääritilanne (suuren huolen vyöhyke) → esim. lapsi </a:t>
            </a:r>
            <a:r>
              <a:rPr lang="fi-FI" dirty="0" err="1" smtClean="0"/>
              <a:t>kaltoinkohdeltu</a:t>
            </a:r>
            <a:r>
              <a:rPr lang="fi-FI" dirty="0" smtClean="0"/>
              <a:t> YK:n lapsen oikeuksien sopimuksen mukaan (artikla 19)</a:t>
            </a:r>
          </a:p>
          <a:p>
            <a:endParaRPr lang="fi-FI" dirty="0"/>
          </a:p>
        </p:txBody>
      </p:sp>
    </p:spTree>
    <p:extLst>
      <p:ext uri="{BB962C8B-B14F-4D97-AF65-F5344CB8AC3E}">
        <p14:creationId xmlns="" xmlns:p14="http://schemas.microsoft.com/office/powerpoint/2010/main" val="3503793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sz="quarter" idx="1"/>
          </p:nvPr>
        </p:nvSpPr>
        <p:spPr/>
        <p:txBody>
          <a:bodyPr>
            <a:normAutofit fontScale="85000" lnSpcReduction="20000"/>
          </a:bodyPr>
          <a:lstStyle/>
          <a:p>
            <a:pPr>
              <a:buNone/>
            </a:pPr>
            <a:r>
              <a:rPr lang="fi-FI" i="1" dirty="0" smtClean="0"/>
              <a:t>Opiskelija osaa</a:t>
            </a:r>
            <a:endParaRPr lang="fi-FI" dirty="0" smtClean="0"/>
          </a:p>
          <a:p>
            <a:r>
              <a:rPr lang="fi-FI" dirty="0" smtClean="0"/>
              <a:t>Noudattaa perheiden kanssa tehtävää yhteistyötä ohjaavia säädöksiä, määräyksiä ja toimintaperiaatteita</a:t>
            </a:r>
          </a:p>
          <a:p>
            <a:endParaRPr lang="fi-FI" dirty="0" smtClean="0"/>
          </a:p>
          <a:p>
            <a:pPr>
              <a:buNone/>
            </a:pPr>
            <a:r>
              <a:rPr lang="fi-FI" i="1" dirty="0" smtClean="0"/>
              <a:t>Sisältö</a:t>
            </a:r>
            <a:endParaRPr lang="fi-FI" dirty="0" smtClean="0"/>
          </a:p>
          <a:p>
            <a:r>
              <a:rPr lang="fi-FI" dirty="0" smtClean="0"/>
              <a:t>Perheiden kanssa tehtävää yhteistyötä ohjaava lainsäädäntö ja asiakirjat</a:t>
            </a:r>
          </a:p>
          <a:p>
            <a:r>
              <a:rPr lang="fi-FI" dirty="0" smtClean="0"/>
              <a:t>Lastensuojelulaki</a:t>
            </a:r>
          </a:p>
          <a:p>
            <a:r>
              <a:rPr lang="fi-FI" dirty="0" smtClean="0"/>
              <a:t>Tietosuoja ja tiedon siirtämiseen liittyvät periaatteet</a:t>
            </a:r>
          </a:p>
          <a:p>
            <a:r>
              <a:rPr lang="fi-FI" dirty="0" smtClean="0"/>
              <a:t>Työympäristön turvallisuusohjeet uhka- ja väkivaltatilanteissa</a:t>
            </a:r>
          </a:p>
          <a:p>
            <a:pPr>
              <a:buNone/>
            </a:pPr>
            <a:r>
              <a:rPr lang="fi-FI" i="1" dirty="0" smtClean="0"/>
              <a:t> </a:t>
            </a:r>
            <a:endParaRPr lang="fi-FI" dirty="0" smtClean="0"/>
          </a:p>
          <a:p>
            <a:pPr>
              <a:buNone/>
            </a:pPr>
            <a:r>
              <a:rPr lang="fi-FI" i="1" dirty="0" smtClean="0"/>
              <a:t>Suoritus ja arviointi </a:t>
            </a:r>
            <a:endParaRPr lang="fi-FI" dirty="0" smtClean="0"/>
          </a:p>
          <a:p>
            <a:r>
              <a:rPr lang="fi-FI" dirty="0" smtClean="0"/>
              <a:t>aktiivinen osallistuminen ja oppimistehtävät</a:t>
            </a:r>
          </a:p>
          <a:p>
            <a:r>
              <a:rPr lang="fi-FI" dirty="0" smtClean="0"/>
              <a:t>näyttöön vaikuttava arvosana (1-5)   </a:t>
            </a:r>
          </a:p>
          <a:p>
            <a:endParaRPr lang="fi-FI"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Väliintulot</a:t>
            </a:r>
            <a:endParaRPr lang="fi-FI" dirty="0"/>
          </a:p>
        </p:txBody>
      </p:sp>
      <p:sp>
        <p:nvSpPr>
          <p:cNvPr id="3" name="Sisällön paikkamerkki 2"/>
          <p:cNvSpPr>
            <a:spLocks noGrp="1"/>
          </p:cNvSpPr>
          <p:nvPr>
            <p:ph idx="1"/>
          </p:nvPr>
        </p:nvSpPr>
        <p:spPr/>
        <p:txBody>
          <a:bodyPr/>
          <a:lstStyle/>
          <a:p>
            <a:pPr lvl="0"/>
            <a:r>
              <a:rPr lang="fi-FI" dirty="0" smtClean="0"/>
              <a:t>Sidoksissa huolen vahvuusasteeseen</a:t>
            </a:r>
          </a:p>
          <a:p>
            <a:pPr lvl="0"/>
            <a:r>
              <a:rPr lang="fi-FI" dirty="0" smtClean="0"/>
              <a:t>Esim. suuri huoli → ensisijaisesti yhteistyö (monialainen)</a:t>
            </a:r>
          </a:p>
          <a:p>
            <a:pPr lvl="0"/>
            <a:r>
              <a:rPr lang="fi-FI" dirty="0" smtClean="0"/>
              <a:t>Mikäli vanhemmat kieltävät yhteistyön, väliintulo mahdollista määrätyissä tilanteissa (esim. lastensuojeluilmoituksen tekeminen)</a:t>
            </a:r>
          </a:p>
          <a:p>
            <a:pPr lvl="0"/>
            <a:r>
              <a:rPr lang="fi-FI" dirty="0" smtClean="0"/>
              <a:t>Lastensuojeluilmoitus eri asia kuin rikosilmoitus (vrt. Eerikan tapaus)</a:t>
            </a:r>
          </a:p>
          <a:p>
            <a:endParaRPr lang="fi-FI" dirty="0"/>
          </a:p>
        </p:txBody>
      </p:sp>
    </p:spTree>
    <p:extLst>
      <p:ext uri="{BB962C8B-B14F-4D97-AF65-F5344CB8AC3E}">
        <p14:creationId xmlns="" xmlns:p14="http://schemas.microsoft.com/office/powerpoint/2010/main" val="1131583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Lastensuojeluilmoitus</a:t>
            </a:r>
            <a:br>
              <a:rPr lang="fi-FI" dirty="0" smtClean="0"/>
            </a:br>
            <a:endParaRPr lang="fi-FI" dirty="0"/>
          </a:p>
        </p:txBody>
      </p:sp>
      <p:sp>
        <p:nvSpPr>
          <p:cNvPr id="3" name="Sisällön paikkamerkki 2"/>
          <p:cNvSpPr>
            <a:spLocks noGrp="1"/>
          </p:cNvSpPr>
          <p:nvPr>
            <p:ph idx="1"/>
          </p:nvPr>
        </p:nvSpPr>
        <p:spPr/>
        <p:txBody>
          <a:bodyPr>
            <a:normAutofit/>
          </a:bodyPr>
          <a:lstStyle/>
          <a:p>
            <a:pPr lvl="0"/>
            <a:r>
              <a:rPr lang="fi-FI" dirty="0" smtClean="0"/>
              <a:t>Ilmoitusvelvollisuus, kriteerit (25.1. §)</a:t>
            </a:r>
          </a:p>
          <a:p>
            <a:pPr lvl="0"/>
            <a:r>
              <a:rPr lang="fi-FI" dirty="0" smtClean="0"/>
              <a:t>Yhteistyö</a:t>
            </a:r>
          </a:p>
          <a:p>
            <a:pPr lvl="0"/>
            <a:r>
              <a:rPr lang="fi-FI" dirty="0" smtClean="0"/>
              <a:t>Ilmoituksen tekemättä jättäminen, esimerkki </a:t>
            </a:r>
            <a:r>
              <a:rPr lang="fi-FI" dirty="0" smtClean="0">
                <a:hlinkClick r:id="rId2"/>
              </a:rPr>
              <a:t>s. 197</a:t>
            </a:r>
            <a:endParaRPr lang="fi-FI" dirty="0" smtClean="0"/>
          </a:p>
          <a:p>
            <a:pPr lvl="0"/>
            <a:r>
              <a:rPr lang="fi-FI" dirty="0" smtClean="0"/>
              <a:t>Päivähoidon piirissä lastensuojeluilmoituksen tekeminen kohdistuu vanhempiin - lapsen käyttäytymiseen liittyvä huoli voi olla ensisijaisesti esim. neuvolan asia (ks. kriteerit lastensuojeluilmoituksen tekemiselle)</a:t>
            </a:r>
          </a:p>
          <a:p>
            <a:endParaRPr lang="fi-FI" dirty="0"/>
          </a:p>
        </p:txBody>
      </p:sp>
    </p:spTree>
    <p:extLst>
      <p:ext uri="{BB962C8B-B14F-4D97-AF65-F5344CB8AC3E}">
        <p14:creationId xmlns="" xmlns:p14="http://schemas.microsoft.com/office/powerpoint/2010/main" val="21654959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Voi olla, ettei päivähoito kuule tilanteesta mitään ilmoituksen tekemisen jälkeen </a:t>
            </a:r>
            <a:r>
              <a:rPr lang="fi-FI" dirty="0" smtClean="0">
                <a:sym typeface="Wingdings" pitchFamily="2" charset="2"/>
              </a:rPr>
              <a:t> </a:t>
            </a:r>
            <a:r>
              <a:rPr lang="fi-FI" dirty="0" err="1" smtClean="0">
                <a:sym typeface="Wingdings" pitchFamily="2" charset="2"/>
              </a:rPr>
              <a:t>Huom</a:t>
            </a:r>
            <a:r>
              <a:rPr lang="fi-FI" dirty="0" smtClean="0">
                <a:sym typeface="Wingdings" pitchFamily="2" charset="2"/>
              </a:rPr>
              <a:t>! Tämä ei tarkoita, ettei asia olisi käsittelyssä  salassapitovelvollisuudet!!!!</a:t>
            </a:r>
            <a:endParaRPr lang="fi-FI" dirty="0"/>
          </a:p>
        </p:txBody>
      </p:sp>
    </p:spTree>
    <p:extLst>
      <p:ext uri="{BB962C8B-B14F-4D97-AF65-F5344CB8AC3E}">
        <p14:creationId xmlns="" xmlns:p14="http://schemas.microsoft.com/office/powerpoint/2010/main" val="629446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Yhteydenotto poliisiin</a:t>
            </a:r>
            <a:br>
              <a:rPr lang="fi-FI" dirty="0" smtClean="0"/>
            </a:br>
            <a:endParaRPr lang="fi-FI" dirty="0"/>
          </a:p>
        </p:txBody>
      </p:sp>
      <p:sp>
        <p:nvSpPr>
          <p:cNvPr id="3" name="Sisällön paikkamerkki 2"/>
          <p:cNvSpPr>
            <a:spLocks noGrp="1"/>
          </p:cNvSpPr>
          <p:nvPr>
            <p:ph idx="1"/>
          </p:nvPr>
        </p:nvSpPr>
        <p:spPr/>
        <p:txBody>
          <a:bodyPr>
            <a:normAutofit/>
          </a:bodyPr>
          <a:lstStyle/>
          <a:p>
            <a:pPr lvl="0"/>
            <a:r>
              <a:rPr lang="fi-FI" dirty="0" smtClean="0"/>
              <a:t>Lievä pahoinpitely ei asianomistajarikos alle 18-v. kohdalla</a:t>
            </a:r>
          </a:p>
          <a:p>
            <a:pPr lvl="0"/>
            <a:r>
              <a:rPr lang="fi-FI" dirty="0" smtClean="0"/>
              <a:t>Törkeä seksuaalinen hyväksikäyttö, esimerkki </a:t>
            </a:r>
            <a:r>
              <a:rPr lang="fi-FI" dirty="0" smtClean="0">
                <a:hlinkClick r:id="rId2"/>
              </a:rPr>
              <a:t>s. 203 </a:t>
            </a:r>
            <a:r>
              <a:rPr lang="fi-FI" dirty="0" smtClean="0"/>
              <a:t>→</a:t>
            </a:r>
          </a:p>
          <a:p>
            <a:pPr lvl="0"/>
            <a:r>
              <a:rPr lang="fi-FI" dirty="0" smtClean="0"/>
              <a:t>Ilmoitusvelvollisuus mm. sosiaalihuollon asiakaslaissa, potilaslaissa, perusopetuslaissa sekä oppilas- ja opiskelijahuoltolaissa</a:t>
            </a:r>
          </a:p>
          <a:p>
            <a:pPr lvl="0"/>
            <a:r>
              <a:rPr lang="fi-FI" dirty="0" smtClean="0"/>
              <a:t>Varhaiskasvatuslaissa ei ole ilmoitusvelvollisuutta, mutta sosiaalihuollon asiakaslakia voi soveltaa varhaiskasvatukseen</a:t>
            </a:r>
          </a:p>
          <a:p>
            <a:endParaRPr lang="fi-FI" dirty="0"/>
          </a:p>
        </p:txBody>
      </p:sp>
    </p:spTree>
    <p:extLst>
      <p:ext uri="{BB962C8B-B14F-4D97-AF65-F5344CB8AC3E}">
        <p14:creationId xmlns="" xmlns:p14="http://schemas.microsoft.com/office/powerpoint/2010/main" val="36986642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Lastensuojeluilmoitus</a:t>
            </a:r>
            <a:endParaRPr lang="fi-FI" dirty="0"/>
          </a:p>
        </p:txBody>
      </p:sp>
      <p:sp>
        <p:nvSpPr>
          <p:cNvPr id="3" name="Sisällön paikkamerkki 2"/>
          <p:cNvSpPr>
            <a:spLocks noGrp="1"/>
          </p:cNvSpPr>
          <p:nvPr>
            <p:ph idx="1"/>
          </p:nvPr>
        </p:nvSpPr>
        <p:spPr/>
        <p:txBody>
          <a:bodyPr>
            <a:normAutofit fontScale="47500" lnSpcReduction="20000"/>
          </a:bodyPr>
          <a:lstStyle/>
          <a:p>
            <a:r>
              <a:rPr lang="fi-FI" sz="3400" dirty="0" smtClean="0"/>
              <a:t>aina ensisijaisesti lapsen asuinkunnan sosiaalitoimistoon. Kiireellisissä tilanteissa tai virka-ajan ulkopuolella ilmoitus voidaan tehdä sosiaalipäivystykseen tai hätäkeskukseen (112).</a:t>
            </a:r>
          </a:p>
          <a:p>
            <a:pPr>
              <a:buNone/>
            </a:pPr>
            <a:endParaRPr lang="fi-FI" sz="3400" dirty="0" smtClean="0"/>
          </a:p>
          <a:p>
            <a:pPr>
              <a:buNone/>
            </a:pPr>
            <a:r>
              <a:rPr lang="fi-FI" sz="3400" dirty="0" smtClean="0"/>
              <a:t>Miten lastensuojeluilmoitus tehdään?</a:t>
            </a:r>
          </a:p>
          <a:p>
            <a:r>
              <a:rPr lang="fi-FI" sz="3400" dirty="0" smtClean="0"/>
              <a:t>Ilmoituksen voi tehdä</a:t>
            </a:r>
          </a:p>
          <a:p>
            <a:r>
              <a:rPr lang="fi-FI" sz="3400" dirty="0" smtClean="0"/>
              <a:t>puhelimitse </a:t>
            </a:r>
          </a:p>
          <a:p>
            <a:r>
              <a:rPr lang="fi-FI" sz="3400" dirty="0" smtClean="0"/>
              <a:t>kirjallisesti tai</a:t>
            </a:r>
          </a:p>
          <a:p>
            <a:r>
              <a:rPr lang="fi-FI" sz="3400" dirty="0" smtClean="0"/>
              <a:t>käymällä virastossa henkilökohtaisesti.</a:t>
            </a:r>
          </a:p>
          <a:p>
            <a:r>
              <a:rPr lang="fi-FI" sz="3400" dirty="0" smtClean="0"/>
              <a:t>Tietojen arkaluontoisuuden vuoksi ilmoitusta ei pidä tehdä sähköpostitse. </a:t>
            </a:r>
            <a:br>
              <a:rPr lang="fi-FI" sz="3400" dirty="0" smtClean="0"/>
            </a:br>
            <a:endParaRPr lang="fi-FI" sz="3400" dirty="0" smtClean="0"/>
          </a:p>
          <a:p>
            <a:r>
              <a:rPr lang="fi-FI" sz="3400" dirty="0" smtClean="0"/>
              <a:t>Ilmoituksen tekemistä varten on olemassa valmiita lomakkeita.</a:t>
            </a:r>
            <a:br>
              <a:rPr lang="fi-FI" sz="3400" dirty="0" smtClean="0"/>
            </a:br>
            <a:r>
              <a:rPr lang="fi-FI" sz="3400" dirty="0" smtClean="0">
                <a:hlinkClick r:id="rId2"/>
              </a:rPr>
              <a:t>Lomakkeet</a:t>
            </a:r>
            <a:endParaRPr lang="fi-FI" sz="3400" dirty="0" smtClean="0"/>
          </a:p>
          <a:p>
            <a:pPr>
              <a:buNone/>
            </a:pPr>
            <a:endParaRPr lang="fi-FI" sz="3400" dirty="0" smtClean="0"/>
          </a:p>
          <a:p>
            <a:r>
              <a:rPr lang="fi-FI" sz="3400" dirty="0" smtClean="0"/>
              <a:t>Tärkeintä on, että ilmoitus tehdään viipymättä ja että ilmoitusvelvolliset tahot antavat ilmoituksen tehdessään yhteystietonsa, jotta tietoja voidaan tarpeen mukaan täydentää. Erityisen nopeasti tieto on välitettävä sellaisissa tapauksissa, joihin liittyy rikos. </a:t>
            </a:r>
            <a:r>
              <a:rPr lang="fi-FI" dirty="0" smtClean="0"/>
              <a:t/>
            </a:r>
            <a:br>
              <a:rPr lang="fi-FI" dirty="0" smtClean="0"/>
            </a:br>
            <a:endParaRPr lang="fi-FI" dirty="0" smtClean="0"/>
          </a:p>
          <a:p>
            <a:endParaRPr lang="fi-FI" dirty="0"/>
          </a:p>
        </p:txBody>
      </p:sp>
    </p:spTree>
    <p:extLst>
      <p:ext uri="{BB962C8B-B14F-4D97-AF65-F5344CB8AC3E}">
        <p14:creationId xmlns="" xmlns:p14="http://schemas.microsoft.com/office/powerpoint/2010/main" val="28329268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normAutofit/>
          </a:bodyPr>
          <a:lstStyle/>
          <a:p>
            <a:r>
              <a:rPr lang="fi-FI" dirty="0" smtClean="0"/>
              <a:t>Lastensuojeluilmoituksen tekijän on kerrottava</a:t>
            </a:r>
            <a:endParaRPr lang="fi-FI" dirty="0"/>
          </a:p>
        </p:txBody>
      </p:sp>
      <p:sp>
        <p:nvSpPr>
          <p:cNvPr id="3" name="Sisällön paikkamerkki 2"/>
          <p:cNvSpPr>
            <a:spLocks noGrp="1"/>
          </p:cNvSpPr>
          <p:nvPr>
            <p:ph sz="quarter" idx="1"/>
          </p:nvPr>
        </p:nvSpPr>
        <p:spPr/>
        <p:txBody>
          <a:bodyPr>
            <a:normAutofit/>
          </a:bodyPr>
          <a:lstStyle/>
          <a:p>
            <a:pPr>
              <a:buNone/>
            </a:pPr>
            <a:endParaRPr lang="fi-FI" b="1" dirty="0" smtClean="0"/>
          </a:p>
          <a:p>
            <a:r>
              <a:rPr lang="fi-FI" dirty="0" smtClean="0"/>
              <a:t>tiedossaan olevat lapsen henkilötiedot</a:t>
            </a:r>
          </a:p>
          <a:p>
            <a:r>
              <a:rPr lang="fi-FI" dirty="0" smtClean="0"/>
              <a:t>ilmoituksen syy</a:t>
            </a:r>
          </a:p>
          <a:p>
            <a:r>
              <a:rPr lang="fi-FI" dirty="0" smtClean="0"/>
              <a:t>Lisäksi voidaan kertoa, onko lapselle tai tämän huoltajalle kerrottu ilmoituksen tekemisestä. </a:t>
            </a:r>
          </a:p>
          <a:p>
            <a:r>
              <a:rPr lang="fi-FI" dirty="0" smtClean="0"/>
              <a:t>myös puhelimitse saapuneet ilmoitukseen tulevat aina kirjalliseen muotoon (työntekijä kirjaa) </a:t>
            </a:r>
          </a:p>
          <a:p>
            <a:endParaRPr lang="fi-FI" dirty="0"/>
          </a:p>
        </p:txBody>
      </p:sp>
    </p:spTree>
    <p:extLst>
      <p:ext uri="{BB962C8B-B14F-4D97-AF65-F5344CB8AC3E}">
        <p14:creationId xmlns="" xmlns:p14="http://schemas.microsoft.com/office/powerpoint/2010/main" val="23152202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Milloin on tehtävä lastensuojeluilmoitus?</a:t>
            </a:r>
            <a:endParaRPr lang="fi-FI" dirty="0"/>
          </a:p>
        </p:txBody>
      </p:sp>
      <p:sp>
        <p:nvSpPr>
          <p:cNvPr id="3" name="Sisällön paikkamerkki 2"/>
          <p:cNvSpPr>
            <a:spLocks noGrp="1"/>
          </p:cNvSpPr>
          <p:nvPr>
            <p:ph idx="1"/>
          </p:nvPr>
        </p:nvSpPr>
        <p:spPr/>
        <p:txBody>
          <a:bodyPr>
            <a:normAutofit fontScale="85000" lnSpcReduction="20000"/>
          </a:bodyPr>
          <a:lstStyle/>
          <a:p>
            <a:endParaRPr lang="fi-FI" dirty="0" smtClean="0"/>
          </a:p>
          <a:p>
            <a:r>
              <a:rPr lang="fi-FI" dirty="0" smtClean="0"/>
              <a:t>silloin kun havaitsee tai saa tietää sellaisia seikkoja, joiden vuoksi lapsen lastensuojelun tarve on syytä selvittää</a:t>
            </a:r>
          </a:p>
          <a:p>
            <a:pPr>
              <a:buNone/>
            </a:pPr>
            <a:endParaRPr lang="fi-FI" dirty="0" smtClean="0"/>
          </a:p>
          <a:p>
            <a:r>
              <a:rPr lang="fi-FI" dirty="0" smtClean="0"/>
              <a:t>oma arvio tarpeesta selvittää lapsen lastensuojelun tarve</a:t>
            </a:r>
          </a:p>
          <a:p>
            <a:pPr>
              <a:buNone/>
            </a:pPr>
            <a:endParaRPr lang="fi-FI" dirty="0" smtClean="0"/>
          </a:p>
          <a:p>
            <a:r>
              <a:rPr lang="fi-FI" dirty="0" smtClean="0"/>
              <a:t> Tietyillä henkilöillä on </a:t>
            </a:r>
            <a:r>
              <a:rPr lang="fi-FI" i="1" dirty="0" smtClean="0"/>
              <a:t>velvollisuus </a:t>
            </a:r>
            <a:r>
              <a:rPr lang="fi-FI" dirty="0" smtClean="0"/>
              <a:t>tehdä ilmoitus.</a:t>
            </a:r>
          </a:p>
          <a:p>
            <a:pPr>
              <a:buNone/>
            </a:pPr>
            <a:endParaRPr lang="fi-FI" dirty="0" smtClean="0"/>
          </a:p>
          <a:p>
            <a:r>
              <a:rPr lang="fi-FI" dirty="0" smtClean="0"/>
              <a:t>syynä voi olla </a:t>
            </a:r>
            <a:r>
              <a:rPr lang="fi-FI" dirty="0" err="1" smtClean="0"/>
              <a:t>esim.lapsen</a:t>
            </a:r>
            <a:r>
              <a:rPr lang="fi-FI" dirty="0" smtClean="0"/>
              <a:t> tarpeiden laiminlyönti, lapsen heitteillejättö, lapsen pahoinpitely tai seksuaalinen hyväksikäyttö tai niiden epäily tai uhka.</a:t>
            </a:r>
          </a:p>
          <a:p>
            <a:pPr>
              <a:buNone/>
            </a:pPr>
            <a:endParaRPr lang="fi-FI" dirty="0" smtClean="0"/>
          </a:p>
          <a:p>
            <a:r>
              <a:rPr lang="fi-FI" dirty="0" smtClean="0"/>
              <a:t>lapsen hoidossa tai huolenpidossa havaitaan muutoin puutteita tai osaamattomuutta, joka vaarantaa lapsen hyvinvointia.</a:t>
            </a:r>
          </a:p>
          <a:p>
            <a:pPr>
              <a:buNone/>
            </a:pPr>
            <a:r>
              <a:rPr lang="fi-FI" dirty="0" smtClean="0">
                <a:sym typeface="Wingdings" pitchFamily="2" charset="2"/>
              </a:rPr>
              <a:t> jatkuu</a:t>
            </a:r>
            <a:endParaRPr lang="fi-FI" dirty="0" smtClean="0"/>
          </a:p>
          <a:p>
            <a:endParaRPr lang="fi-FI" dirty="0"/>
          </a:p>
        </p:txBody>
      </p:sp>
    </p:spTree>
    <p:extLst>
      <p:ext uri="{BB962C8B-B14F-4D97-AF65-F5344CB8AC3E}">
        <p14:creationId xmlns="" xmlns:p14="http://schemas.microsoft.com/office/powerpoint/2010/main" val="203622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83568" y="620688"/>
            <a:ext cx="7498080" cy="5699720"/>
          </a:xfrm>
        </p:spPr>
        <p:txBody>
          <a:bodyPr>
            <a:normAutofit fontScale="92500" lnSpcReduction="20000"/>
          </a:bodyPr>
          <a:lstStyle/>
          <a:p>
            <a:r>
              <a:rPr lang="fi-FI" dirty="0" smtClean="0"/>
              <a:t>aikuisen päihde- tai mielenterveysongelmat, jaksamattomuus tai oman hoidon laiminlyöminen</a:t>
            </a:r>
          </a:p>
          <a:p>
            <a:pPr>
              <a:buNone/>
            </a:pPr>
            <a:endParaRPr lang="fi-FI" dirty="0" smtClean="0"/>
          </a:p>
          <a:p>
            <a:r>
              <a:rPr lang="fi-FI" dirty="0" smtClean="0"/>
              <a:t>lapsen oma päihteiden käyttö, mielenterveyden ongelma, rikoksilla oireilu tai lapsen </a:t>
            </a:r>
            <a:r>
              <a:rPr lang="fi-FI" dirty="0" err="1" smtClean="0"/>
              <a:t>itsetuhoisuus</a:t>
            </a:r>
            <a:r>
              <a:rPr lang="fi-FI" dirty="0" smtClean="0"/>
              <a:t>.</a:t>
            </a:r>
          </a:p>
          <a:p>
            <a:pPr>
              <a:buNone/>
            </a:pPr>
            <a:endParaRPr lang="fi-FI" dirty="0" smtClean="0"/>
          </a:p>
          <a:p>
            <a:r>
              <a:rPr lang="fi-FI" dirty="0" smtClean="0"/>
              <a:t>vanhemman ja lapsen väliset vakavat vuorovaikutusongelmat</a:t>
            </a:r>
          </a:p>
          <a:p>
            <a:pPr>
              <a:buNone/>
            </a:pPr>
            <a:endParaRPr lang="fi-FI" dirty="0" smtClean="0"/>
          </a:p>
          <a:p>
            <a:r>
              <a:rPr lang="fi-FI" dirty="0" smtClean="0"/>
              <a:t>jatkuva koulunkäynnin laiminlyöminen</a:t>
            </a:r>
          </a:p>
          <a:p>
            <a:pPr>
              <a:buNone/>
            </a:pPr>
            <a:endParaRPr lang="fi-FI" dirty="0" smtClean="0"/>
          </a:p>
          <a:p>
            <a:r>
              <a:rPr lang="fi-FI" dirty="0" smtClean="0"/>
              <a:t>lapsi joutuu kantamaan ikätasoonsa nähden suhteetonta vastuuta</a:t>
            </a:r>
          </a:p>
          <a:p>
            <a:pPr>
              <a:buNone/>
            </a:pPr>
            <a:endParaRPr lang="fi-FI" dirty="0" smtClean="0"/>
          </a:p>
          <a:p>
            <a:r>
              <a:rPr lang="fi-FI" dirty="0" smtClean="0"/>
              <a:t>myös perheen erittäin heikko taloudellinen tilanne saattaa vaarantaa lapsen huolenpitoa tai kehitystä, jolloin perheelle taloudellista tukea esimerkiksi lastensuojelullisin perustein.</a:t>
            </a:r>
          </a:p>
          <a:p>
            <a:endParaRPr lang="fi-FI" dirty="0"/>
          </a:p>
        </p:txBody>
      </p:sp>
    </p:spTree>
    <p:extLst>
      <p:ext uri="{BB962C8B-B14F-4D97-AF65-F5344CB8AC3E}">
        <p14:creationId xmlns="" xmlns:p14="http://schemas.microsoft.com/office/powerpoint/2010/main" val="13796627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83568" y="548680"/>
            <a:ext cx="7498080" cy="5987752"/>
          </a:xfrm>
        </p:spPr>
        <p:txBody>
          <a:bodyPr>
            <a:normAutofit/>
          </a:bodyPr>
          <a:lstStyle/>
          <a:p>
            <a:r>
              <a:rPr lang="fi-FI" dirty="0" smtClean="0"/>
              <a:t> Jos on epävarma siitä, tulisiko tietyissä tilanteissa tehdä lastensuojeluilmoitus, voi kysyä neuvoa kunnan lastensuojeluviranomaiselta ilmaisematta lapsen henkilöllisyyttä.</a:t>
            </a:r>
          </a:p>
          <a:p>
            <a:pPr>
              <a:buNone/>
            </a:pPr>
            <a:endParaRPr lang="fi-FI" dirty="0" smtClean="0"/>
          </a:p>
          <a:p>
            <a:r>
              <a:rPr lang="fi-FI" dirty="0" smtClean="0"/>
              <a:t>Tärkeintä on, että ilmoitus tehdään </a:t>
            </a:r>
            <a:r>
              <a:rPr lang="fi-FI" i="1" dirty="0" smtClean="0"/>
              <a:t>viipymättä</a:t>
            </a:r>
            <a:r>
              <a:rPr lang="fi-FI" dirty="0" smtClean="0"/>
              <a:t>.</a:t>
            </a:r>
          </a:p>
          <a:p>
            <a:endParaRPr lang="fi-FI" dirty="0" smtClean="0"/>
          </a:p>
          <a:p>
            <a:r>
              <a:rPr lang="fi-FI" dirty="0" smtClean="0"/>
              <a:t>Toisen tahon ilmoitusvelvollisuus ei poista omaa ilmoitusvelvollisuutta. </a:t>
            </a:r>
          </a:p>
          <a:p>
            <a:pPr>
              <a:buNone/>
            </a:pPr>
            <a:endParaRPr lang="fi-FI" dirty="0" smtClean="0"/>
          </a:p>
          <a:p>
            <a:r>
              <a:rPr lang="fi-FI" dirty="0" smtClean="0"/>
              <a:t>Ilmoitusvelvollisuutta ei myöskään poista se, että ilmoitusvelvollinen taho tietää varmuudella, että kyseinen lapsi tai perhe on jo lastensuojelun asiakkaana.</a:t>
            </a:r>
          </a:p>
          <a:p>
            <a:endParaRPr lang="fi-FI" dirty="0"/>
          </a:p>
        </p:txBody>
      </p:sp>
    </p:spTree>
    <p:extLst>
      <p:ext uri="{BB962C8B-B14F-4D97-AF65-F5344CB8AC3E}">
        <p14:creationId xmlns="" xmlns:p14="http://schemas.microsoft.com/office/powerpoint/2010/main" val="3459897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smtClean="0"/>
              <a:t>Kuka voi tehdä lastensuojeluilmoituksen?</a:t>
            </a:r>
            <a:endParaRPr lang="fi-FI" sz="2800" dirty="0"/>
          </a:p>
        </p:txBody>
      </p:sp>
      <p:sp>
        <p:nvSpPr>
          <p:cNvPr id="3" name="Sisällön paikkamerkki 2"/>
          <p:cNvSpPr>
            <a:spLocks noGrp="1"/>
          </p:cNvSpPr>
          <p:nvPr>
            <p:ph idx="1"/>
          </p:nvPr>
        </p:nvSpPr>
        <p:spPr/>
        <p:txBody>
          <a:bodyPr>
            <a:normAutofit fontScale="92500" lnSpcReduction="10000"/>
          </a:bodyPr>
          <a:lstStyle/>
          <a:p>
            <a:pPr>
              <a:buNone/>
            </a:pPr>
            <a:r>
              <a:rPr lang="fi-FI" b="1" dirty="0" smtClean="0"/>
              <a:t>Oikeus tehdä lastensuojeluilmoitus</a:t>
            </a:r>
          </a:p>
          <a:p>
            <a:r>
              <a:rPr lang="fi-FI" i="1" dirty="0" smtClean="0"/>
              <a:t>voi tehdä kuka tahansa</a:t>
            </a:r>
            <a:r>
              <a:rPr lang="fi-FI" dirty="0" smtClean="0"/>
              <a:t>, jos epäilee, että on tarpeen selvittää, voiko joku lapsi huonosti</a:t>
            </a:r>
          </a:p>
          <a:p>
            <a:pPr>
              <a:buNone/>
            </a:pPr>
            <a:endParaRPr lang="fi-FI" dirty="0" smtClean="0"/>
          </a:p>
          <a:p>
            <a:r>
              <a:rPr lang="fi-FI" dirty="0" smtClean="0"/>
              <a:t>Ilmoituksen voi</a:t>
            </a:r>
            <a:r>
              <a:rPr lang="fi-FI" i="1" dirty="0" smtClean="0"/>
              <a:t> aina tehdä salassapitosäännöksien estämättä</a:t>
            </a:r>
            <a:r>
              <a:rPr lang="fi-FI" dirty="0" smtClean="0"/>
              <a:t>.</a:t>
            </a:r>
          </a:p>
          <a:p>
            <a:pPr>
              <a:buNone/>
            </a:pPr>
            <a:endParaRPr lang="fi-FI" dirty="0" smtClean="0"/>
          </a:p>
          <a:p>
            <a:r>
              <a:rPr lang="fi-FI" dirty="0" smtClean="0"/>
              <a:t>Ilmoituksen voi tehdä myös lapsi itse, hänen vanhempansa, perheen naapuri tai muu henkilö, jolla on herännyt huoli lapsen hyvinvoinnista.</a:t>
            </a:r>
          </a:p>
          <a:p>
            <a:pPr>
              <a:buNone/>
            </a:pPr>
            <a:endParaRPr lang="fi-FI" dirty="0" smtClean="0"/>
          </a:p>
          <a:p>
            <a:r>
              <a:rPr lang="fi-FI" dirty="0" smtClean="0"/>
              <a:t>Henkilö, joka työskentelee lasten kanssa, mutta jolla ei ole työnsä puolesta velvollisuutta tehdä lastensuojeluilmoitusta</a:t>
            </a:r>
          </a:p>
          <a:p>
            <a:endParaRPr lang="fi-FI" dirty="0"/>
          </a:p>
        </p:txBody>
      </p:sp>
    </p:spTree>
    <p:extLst>
      <p:ext uri="{BB962C8B-B14F-4D97-AF65-F5344CB8AC3E}">
        <p14:creationId xmlns="" xmlns:p14="http://schemas.microsoft.com/office/powerpoint/2010/main" val="845096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Perhe käsitteenä</a:t>
            </a:r>
            <a:endParaRPr lang="fi-FI" dirty="0"/>
          </a:p>
        </p:txBody>
      </p:sp>
      <p:sp>
        <p:nvSpPr>
          <p:cNvPr id="3" name="Sisällön paikkamerkki 2"/>
          <p:cNvSpPr>
            <a:spLocks noGrp="1"/>
          </p:cNvSpPr>
          <p:nvPr>
            <p:ph sz="quarter" idx="1"/>
          </p:nvPr>
        </p:nvSpPr>
        <p:spPr/>
        <p:txBody>
          <a:bodyPr/>
          <a:lstStyle/>
          <a:p>
            <a:r>
              <a:rPr lang="fi-FI" dirty="0" smtClean="0"/>
              <a:t>Tehtävä:</a:t>
            </a:r>
          </a:p>
          <a:p>
            <a:pPr>
              <a:buFontTx/>
              <a:buChar char="-"/>
            </a:pPr>
            <a:r>
              <a:rPr lang="fi-FI" dirty="0" smtClean="0"/>
              <a:t>Määritelkää pareittain/ryhmissä perhe</a:t>
            </a:r>
          </a:p>
          <a:p>
            <a:pPr>
              <a:buNone/>
            </a:pPr>
            <a:r>
              <a:rPr lang="fi-FI" dirty="0" smtClean="0">
                <a:sym typeface="Wingdings" pitchFamily="2" charset="2"/>
              </a:rPr>
              <a:t> Posteri (kuvia yms.)</a:t>
            </a:r>
            <a:endParaRPr lang="fi-FI"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b="1" dirty="0" smtClean="0"/>
              <a:t>Velvollisuus tehdä lastensuojeluilmoitus</a:t>
            </a:r>
            <a:endParaRPr lang="fi-FI" sz="2800" dirty="0"/>
          </a:p>
        </p:txBody>
      </p:sp>
      <p:sp>
        <p:nvSpPr>
          <p:cNvPr id="3" name="Sisällön paikkamerkki 2"/>
          <p:cNvSpPr>
            <a:spLocks noGrp="1"/>
          </p:cNvSpPr>
          <p:nvPr>
            <p:ph idx="1"/>
          </p:nvPr>
        </p:nvSpPr>
        <p:spPr/>
        <p:txBody>
          <a:bodyPr>
            <a:normAutofit fontScale="85000" lnSpcReduction="10000"/>
          </a:bodyPr>
          <a:lstStyle/>
          <a:p>
            <a:r>
              <a:rPr lang="fi-FI" dirty="0" smtClean="0"/>
              <a:t>Ei saa viivästyttää delegoimalla ilmoituksen tekemistä esimerkiksi esimiehelle.</a:t>
            </a:r>
          </a:p>
          <a:p>
            <a:r>
              <a:rPr lang="fi-FI" dirty="0" smtClean="0"/>
              <a:t> Ilmoituksen tekemiseen on velvoitettu se henkilö, joka on saanut tietää mahdollisesta lastensuojelun tarpeesta. </a:t>
            </a:r>
            <a:br>
              <a:rPr lang="fi-FI" dirty="0" smtClean="0"/>
            </a:br>
            <a:endParaRPr lang="fi-FI" dirty="0" smtClean="0"/>
          </a:p>
          <a:p>
            <a:pPr>
              <a:buNone/>
            </a:pPr>
            <a:r>
              <a:rPr lang="fi-FI" dirty="0" smtClean="0"/>
              <a:t>Kenellä on velvollisuus ilmoittaa?</a:t>
            </a:r>
          </a:p>
          <a:p>
            <a:r>
              <a:rPr lang="fi-FI" dirty="0" smtClean="0"/>
              <a:t>sosiaali- ja terveydenhuollon, lasten päivähoidon, opetustoimen, nuorisotoimen, poliisitoimen ja seurakunnan palveluksessa tai luottamustoimessa olevat</a:t>
            </a:r>
          </a:p>
          <a:p>
            <a:r>
              <a:rPr lang="fi-FI" dirty="0" smtClean="0"/>
              <a:t>Rikosseuraamuslaitoksen sekä palo- ja pelastustoimen palveluksessa olevat</a:t>
            </a:r>
          </a:p>
          <a:p>
            <a:r>
              <a:rPr lang="fi-FI" dirty="0" smtClean="0"/>
              <a:t>muun sosiaali- ja terveydenhuollon palvelujen tuottajat</a:t>
            </a:r>
          </a:p>
          <a:p>
            <a:r>
              <a:rPr lang="fi-FI" dirty="0" smtClean="0"/>
              <a:t>opetuksen tai koulutuksen järjestäjät</a:t>
            </a:r>
          </a:p>
          <a:p>
            <a:r>
              <a:rPr lang="fi-FI" dirty="0" smtClean="0"/>
              <a:t>terveydenhuollon ammattihenkilöt</a:t>
            </a:r>
          </a:p>
          <a:p>
            <a:pPr>
              <a:buNone/>
            </a:pPr>
            <a:r>
              <a:rPr lang="fi-FI" dirty="0" smtClean="0">
                <a:sym typeface="Wingdings" pitchFamily="2" charset="2"/>
              </a:rPr>
              <a:t>Jatkuu </a:t>
            </a:r>
            <a:endParaRPr lang="fi-FI" dirty="0"/>
          </a:p>
        </p:txBody>
      </p:sp>
    </p:spTree>
    <p:extLst>
      <p:ext uri="{BB962C8B-B14F-4D97-AF65-F5344CB8AC3E}">
        <p14:creationId xmlns="" xmlns:p14="http://schemas.microsoft.com/office/powerpoint/2010/main" val="22205503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755576" y="764704"/>
            <a:ext cx="7498080" cy="5771728"/>
          </a:xfrm>
        </p:spPr>
        <p:txBody>
          <a:bodyPr>
            <a:normAutofit/>
          </a:bodyPr>
          <a:lstStyle/>
          <a:p>
            <a:r>
              <a:rPr lang="fi-FI" dirty="0" smtClean="0"/>
              <a:t>seurakunnan tai muun uskonnollisen yhdyskunnan henkilöstö</a:t>
            </a:r>
          </a:p>
          <a:p>
            <a:r>
              <a:rPr lang="fi-FI" dirty="0" smtClean="0"/>
              <a:t>koululaisten aamu-/iltapäivätoimintaa harjoittavan yksikön toiminnassa olevat</a:t>
            </a:r>
          </a:p>
          <a:p>
            <a:r>
              <a:rPr lang="fi-FI" dirty="0" smtClean="0"/>
              <a:t>turvapaikan hakijoiden vastaanottotoiminnan palveluksessa olevat ja kotoutumisen edistämisestä annetussa laissa tarkoitetussa perheryhmäkodissa ja muussa asuinyksikössä työskentelevät</a:t>
            </a:r>
          </a:p>
          <a:p>
            <a:r>
              <a:rPr lang="fi-FI" dirty="0" smtClean="0"/>
              <a:t>hätäkeskustoiminnan palveluksessa toimivat</a:t>
            </a:r>
          </a:p>
          <a:p>
            <a:r>
              <a:rPr lang="fi-FI" dirty="0" smtClean="0"/>
              <a:t>Tullin, rajavartiolaitoksen ja ulosottoviranomaisen palveluksessa olevat henkilöt.</a:t>
            </a:r>
          </a:p>
          <a:p>
            <a:pPr>
              <a:buNone/>
            </a:pPr>
            <a:endParaRPr lang="fi-FI" dirty="0"/>
          </a:p>
        </p:txBody>
      </p:sp>
    </p:spTree>
    <p:extLst>
      <p:ext uri="{BB962C8B-B14F-4D97-AF65-F5344CB8AC3E}">
        <p14:creationId xmlns="" xmlns:p14="http://schemas.microsoft.com/office/powerpoint/2010/main" val="5503129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normAutofit/>
          </a:bodyPr>
          <a:lstStyle/>
          <a:p>
            <a:r>
              <a:rPr lang="fi-FI" sz="3200" b="1" dirty="0" smtClean="0"/>
              <a:t>Estääkö vaitiolovelvollisuus ilmoituksen tekemisen?</a:t>
            </a:r>
            <a:endParaRPr lang="fi-FI" dirty="0"/>
          </a:p>
        </p:txBody>
      </p:sp>
      <p:sp>
        <p:nvSpPr>
          <p:cNvPr id="3" name="Sisällön paikkamerkki 2"/>
          <p:cNvSpPr>
            <a:spLocks noGrp="1"/>
          </p:cNvSpPr>
          <p:nvPr>
            <p:ph sz="quarter" idx="1"/>
          </p:nvPr>
        </p:nvSpPr>
        <p:spPr/>
        <p:txBody>
          <a:bodyPr>
            <a:normAutofit lnSpcReduction="10000"/>
          </a:bodyPr>
          <a:lstStyle/>
          <a:p>
            <a:pPr>
              <a:buNone/>
            </a:pPr>
            <a:endParaRPr lang="fi-FI" sz="2900" b="1" dirty="0" smtClean="0"/>
          </a:p>
          <a:p>
            <a:r>
              <a:rPr lang="fi-FI" dirty="0" smtClean="0"/>
              <a:t>Ilmoitusvelvollisuus syrjäyttää säännöksessä mainittujen henkilöiden salassapitovelvollisuuden esim. terveydenhuollossa.</a:t>
            </a:r>
          </a:p>
          <a:p>
            <a:pPr>
              <a:buNone/>
            </a:pPr>
            <a:endParaRPr lang="fi-FI" dirty="0" smtClean="0"/>
          </a:p>
          <a:p>
            <a:r>
              <a:rPr lang="fi-FI" dirty="0" smtClean="0"/>
              <a:t>Lastensuojeluilmoitus tulee tehdä, vaikka lapsi tai perhe kieltää sen tekemisen.</a:t>
            </a:r>
          </a:p>
          <a:p>
            <a:pPr>
              <a:buNone/>
            </a:pPr>
            <a:endParaRPr lang="fi-FI" dirty="0" smtClean="0"/>
          </a:p>
          <a:p>
            <a:r>
              <a:rPr lang="fi-FI" dirty="0" smtClean="0"/>
              <a:t>Hyvän hallintotavan mukaista kuitenkin on informoida perhettä lastensuojeluilmoituksen tekemisestä, ellei ole erityisiä syitä jättää tätä tekemättä. </a:t>
            </a:r>
          </a:p>
          <a:p>
            <a:endParaRPr lang="fi-FI" dirty="0"/>
          </a:p>
        </p:txBody>
      </p:sp>
    </p:spTree>
    <p:extLst>
      <p:ext uri="{BB962C8B-B14F-4D97-AF65-F5344CB8AC3E}">
        <p14:creationId xmlns="" xmlns:p14="http://schemas.microsoft.com/office/powerpoint/2010/main" val="9320748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b="1" dirty="0" smtClean="0"/>
              <a:t>Saako perhe tietää ilmoittajan?</a:t>
            </a:r>
            <a:endParaRPr lang="fi-FI" dirty="0"/>
          </a:p>
        </p:txBody>
      </p:sp>
      <p:sp>
        <p:nvSpPr>
          <p:cNvPr id="3" name="Sisällön paikkamerkki 2"/>
          <p:cNvSpPr>
            <a:spLocks noGrp="1"/>
          </p:cNvSpPr>
          <p:nvPr>
            <p:ph sz="quarter" idx="1"/>
          </p:nvPr>
        </p:nvSpPr>
        <p:spPr>
          <a:xfrm>
            <a:off x="395536" y="1412776"/>
            <a:ext cx="7467600" cy="4873752"/>
          </a:xfrm>
        </p:spPr>
        <p:txBody>
          <a:bodyPr>
            <a:normAutofit/>
          </a:bodyPr>
          <a:lstStyle/>
          <a:p>
            <a:endParaRPr lang="fi-FI" dirty="0" smtClean="0"/>
          </a:p>
          <a:p>
            <a:r>
              <a:rPr lang="fi-FI" dirty="0" smtClean="0"/>
              <a:t>Jos henkilöllä velvollisuus lastensuojeluilmoituksen tekemiseen, ei hän voi tehdä ilmoitusta ilmoittamatta nimeään.</a:t>
            </a:r>
            <a:r>
              <a:rPr lang="fi-FI" b="1" dirty="0" smtClean="0"/>
              <a:t> </a:t>
            </a:r>
          </a:p>
          <a:p>
            <a:pPr>
              <a:buNone/>
            </a:pPr>
            <a:endParaRPr lang="fi-FI" b="1" dirty="0" smtClean="0"/>
          </a:p>
          <a:p>
            <a:r>
              <a:rPr lang="fi-FI" b="1" dirty="0" smtClean="0"/>
              <a:t>Yksityishenkilö voi jättää henkilöllisyytensä ilmoittamatta. </a:t>
            </a:r>
            <a:r>
              <a:rPr lang="fi-FI" dirty="0" smtClean="0"/>
              <a:t>Jos lastensuojelun työntekijä tietää yksityishenkilön henkilöllisyyden, hän ei voi luvata että tieto voidaan salata asianosaisilta.</a:t>
            </a:r>
          </a:p>
          <a:p>
            <a:endParaRPr lang="fi-FI" dirty="0" smtClean="0"/>
          </a:p>
          <a:p>
            <a:r>
              <a:rPr lang="fi-FI" dirty="0" smtClean="0"/>
              <a:t>pääsääntöisesti oikeus tietää, kuka on tehnyt lastensuojeluilmoituksen</a:t>
            </a:r>
          </a:p>
          <a:p>
            <a:endParaRPr lang="fi-FI" dirty="0"/>
          </a:p>
        </p:txBody>
      </p:sp>
    </p:spTree>
    <p:extLst>
      <p:ext uri="{BB962C8B-B14F-4D97-AF65-F5344CB8AC3E}">
        <p14:creationId xmlns="" xmlns:p14="http://schemas.microsoft.com/office/powerpoint/2010/main" val="5283842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755576" y="692696"/>
            <a:ext cx="7498080" cy="5915744"/>
          </a:xfrm>
        </p:spPr>
        <p:txBody>
          <a:bodyPr>
            <a:normAutofit/>
          </a:bodyPr>
          <a:lstStyle/>
          <a:p>
            <a:r>
              <a:rPr lang="fi-FI" dirty="0" smtClean="0"/>
              <a:t>perusteena nimettömyyteen voi olla esimerkiksi tilanne, jossa ilmoituksen tekijä on lapselle läheinen henkilö</a:t>
            </a:r>
          </a:p>
          <a:p>
            <a:pPr>
              <a:buNone/>
            </a:pPr>
            <a:endParaRPr lang="fi-FI" dirty="0" smtClean="0"/>
          </a:p>
          <a:p>
            <a:r>
              <a:rPr lang="fi-FI" dirty="0" smtClean="0"/>
              <a:t>esimerkiksi todennäköinen väkivallan uhka, tai jos on pelättävissä muita vastatoimenpiteitä ilmoittajaa kohtaan. Ilmoittajaa voidaan joutua suojelemaan.</a:t>
            </a:r>
          </a:p>
          <a:p>
            <a:pPr>
              <a:buNone/>
            </a:pPr>
            <a:endParaRPr lang="fi-FI" dirty="0" smtClean="0"/>
          </a:p>
          <a:p>
            <a:r>
              <a:rPr lang="fi-FI" dirty="0" smtClean="0"/>
              <a:t>Mahdollista on esimerkiksi, että lapsi pyritään viemään pois maasta tai muuten estetään lapsen suojelun tarpeen selvittäminen. </a:t>
            </a:r>
            <a:endParaRPr lang="fi-FI" dirty="0"/>
          </a:p>
        </p:txBody>
      </p:sp>
    </p:spTree>
    <p:extLst>
      <p:ext uri="{BB962C8B-B14F-4D97-AF65-F5344CB8AC3E}">
        <p14:creationId xmlns="" xmlns:p14="http://schemas.microsoft.com/office/powerpoint/2010/main" val="42581121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i 3"/>
          <p:cNvGraphicFramePr>
            <a:graphicFrameLocks noChangeAspect="1"/>
          </p:cNvGraphicFramePr>
          <p:nvPr/>
        </p:nvGraphicFramePr>
        <p:xfrm>
          <a:off x="2411760" y="0"/>
          <a:ext cx="4576095" cy="6479426"/>
        </p:xfrm>
        <a:graphic>
          <a:graphicData uri="http://schemas.openxmlformats.org/presentationml/2006/ole">
            <p:oleObj spid="_x0000_s1026" name="Acrobat Document" r:id="rId3" imgW="5657143" imgH="8009524" progId="AcroExch.Document.DC">
              <p:embed/>
            </p:oleObj>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dirty="0" smtClean="0"/>
              <a:t>Ennakollinen lastensuojeluilmoitus</a:t>
            </a:r>
            <a:br>
              <a:rPr lang="fi-FI" b="1" dirty="0" smtClean="0"/>
            </a:br>
            <a:endParaRPr lang="fi-FI" dirty="0"/>
          </a:p>
        </p:txBody>
      </p:sp>
      <p:sp>
        <p:nvSpPr>
          <p:cNvPr id="3" name="Sisällön paikkamerkki 2"/>
          <p:cNvSpPr>
            <a:spLocks noGrp="1"/>
          </p:cNvSpPr>
          <p:nvPr>
            <p:ph idx="1"/>
          </p:nvPr>
        </p:nvSpPr>
        <p:spPr/>
        <p:txBody>
          <a:bodyPr>
            <a:normAutofit fontScale="92500" lnSpcReduction="10000"/>
          </a:bodyPr>
          <a:lstStyle/>
          <a:p>
            <a:pPr fontAlgn="t"/>
            <a:r>
              <a:rPr lang="fi-FI" dirty="0" smtClean="0"/>
              <a:t>ennen lapsen syntymää</a:t>
            </a:r>
          </a:p>
          <a:p>
            <a:pPr fontAlgn="t">
              <a:buNone/>
            </a:pPr>
            <a:endParaRPr lang="fi-FI" dirty="0" smtClean="0"/>
          </a:p>
          <a:p>
            <a:pPr fontAlgn="t"/>
            <a:r>
              <a:rPr lang="fi-FI" dirty="0" smtClean="0"/>
              <a:t>Tilanteissa, joissa on perusteltua syytä epäillä, että perhe tulee tarvitsemaan lastensuojelun tukitoimia heti synnytyksen jälkeen</a:t>
            </a:r>
          </a:p>
          <a:p>
            <a:pPr fontAlgn="t">
              <a:buNone/>
            </a:pPr>
            <a:endParaRPr lang="fi-FI" dirty="0" smtClean="0"/>
          </a:p>
          <a:p>
            <a:pPr fontAlgn="t"/>
            <a:r>
              <a:rPr lang="fi-FI" dirty="0" smtClean="0"/>
              <a:t>Ilmoitusvelvollisuus</a:t>
            </a:r>
          </a:p>
          <a:p>
            <a:pPr fontAlgn="t">
              <a:buNone/>
            </a:pPr>
            <a:endParaRPr lang="fi-FI" dirty="0" smtClean="0"/>
          </a:p>
          <a:p>
            <a:pPr fontAlgn="t"/>
            <a:r>
              <a:rPr lang="fi-FI" dirty="0" smtClean="0"/>
              <a:t>Ennakollinen lastensuojeluilmoitus tulee siis tehdä tilanteissa, joissa ilmoittajalla on varmaa tietoa esimerkiksi tulevan äidin tai isän päihdeongelmasta, vakavasti mielenterveyden häiriöstä tai vapausrangaistuksesta.</a:t>
            </a:r>
          </a:p>
          <a:p>
            <a:endParaRPr lang="fi-FI" dirty="0"/>
          </a:p>
        </p:txBody>
      </p:sp>
    </p:spTree>
    <p:extLst>
      <p:ext uri="{BB962C8B-B14F-4D97-AF65-F5344CB8AC3E}">
        <p14:creationId xmlns="" xmlns:p14="http://schemas.microsoft.com/office/powerpoint/2010/main" val="20219913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83568" y="548680"/>
            <a:ext cx="7498080" cy="5843736"/>
          </a:xfrm>
        </p:spPr>
        <p:txBody>
          <a:bodyPr>
            <a:normAutofit/>
          </a:bodyPr>
          <a:lstStyle/>
          <a:p>
            <a:endParaRPr lang="fi-FI" dirty="0" smtClean="0"/>
          </a:p>
          <a:p>
            <a:r>
              <a:rPr lang="fi-FI" dirty="0" smtClean="0"/>
              <a:t>Varsinainen lastensuojeluasiakkuus alkaa vasta lapsen syntymän jälkeen</a:t>
            </a:r>
          </a:p>
          <a:p>
            <a:pPr>
              <a:buNone/>
            </a:pPr>
            <a:endParaRPr lang="fi-FI" dirty="0" smtClean="0"/>
          </a:p>
          <a:p>
            <a:r>
              <a:rPr lang="fi-FI" dirty="0" smtClean="0"/>
              <a:t>Ennakollisia lastensuojeluilmoituksia ei merkitä lastensuojeluilmoitusten rekisteriin</a:t>
            </a:r>
          </a:p>
          <a:p>
            <a:endParaRPr lang="fi-FI" dirty="0"/>
          </a:p>
        </p:txBody>
      </p:sp>
    </p:spTree>
    <p:extLst>
      <p:ext uri="{BB962C8B-B14F-4D97-AF65-F5344CB8AC3E}">
        <p14:creationId xmlns="" xmlns:p14="http://schemas.microsoft.com/office/powerpoint/2010/main" val="410449489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dirty="0" smtClean="0">
                <a:effectLst/>
              </a:rPr>
              <a:t>Ilmoitusvelvollisuus toiselle kunnalle</a:t>
            </a:r>
            <a:r>
              <a:rPr lang="fi-FI" b="1" dirty="0" smtClean="0"/>
              <a:t/>
            </a:r>
            <a:br>
              <a:rPr lang="fi-FI" b="1" dirty="0" smtClean="0"/>
            </a:br>
            <a:endParaRPr lang="fi-FI" dirty="0"/>
          </a:p>
        </p:txBody>
      </p:sp>
      <p:sp>
        <p:nvSpPr>
          <p:cNvPr id="3" name="Sisällön paikkamerkki 2"/>
          <p:cNvSpPr>
            <a:spLocks noGrp="1"/>
          </p:cNvSpPr>
          <p:nvPr>
            <p:ph idx="1"/>
          </p:nvPr>
        </p:nvSpPr>
        <p:spPr/>
        <p:txBody>
          <a:bodyPr>
            <a:normAutofit fontScale="92500" lnSpcReduction="10000"/>
          </a:bodyPr>
          <a:lstStyle/>
          <a:p>
            <a:pPr fontAlgn="t"/>
            <a:r>
              <a:rPr lang="fi-FI" dirty="0" smtClean="0"/>
              <a:t>Esim. perhe muuttaa toiseen kuntaan lastensuojelun tarpeen selvityksen aikana</a:t>
            </a:r>
          </a:p>
          <a:p>
            <a:pPr fontAlgn="t">
              <a:buNone/>
            </a:pPr>
            <a:endParaRPr lang="fi-FI" dirty="0" smtClean="0"/>
          </a:p>
          <a:p>
            <a:pPr fontAlgn="t"/>
            <a:r>
              <a:rPr lang="fi-FI" dirty="0" smtClean="0"/>
              <a:t>tieto lapsen lastensuojelun tarpeesta tai lastensuojelun asiakkuudesta ei käytännössä ole aina välittynyt uuteen asuinkuntaan</a:t>
            </a:r>
          </a:p>
          <a:p>
            <a:pPr fontAlgn="t"/>
            <a:endParaRPr lang="fi-FI" dirty="0" smtClean="0"/>
          </a:p>
          <a:p>
            <a:pPr fontAlgn="t">
              <a:buNone/>
            </a:pPr>
            <a:r>
              <a:rPr lang="fi-FI" dirty="0" err="1" smtClean="0">
                <a:sym typeface="Wingdings" pitchFamily="2" charset="2"/>
              </a:rPr>
              <a:t></a:t>
            </a:r>
            <a:r>
              <a:rPr lang="fi-FI" dirty="0" err="1" smtClean="0"/>
              <a:t>katkoksia</a:t>
            </a:r>
            <a:r>
              <a:rPr lang="fi-FI" dirty="0" smtClean="0"/>
              <a:t> lapsen tuen tarpeen selvittämiseen ja tukitoimien järjestämiseen</a:t>
            </a:r>
          </a:p>
          <a:p>
            <a:pPr fontAlgn="t">
              <a:buNone/>
            </a:pPr>
            <a:endParaRPr lang="fi-FI" dirty="0" smtClean="0"/>
          </a:p>
          <a:p>
            <a:r>
              <a:rPr lang="fi-FI" dirty="0" smtClean="0"/>
              <a:t>Lastensuojelun asiakkuus on saattanut alkaa uudessa asuinkunnassa aivan alusta, mikä viivästyttää tarpeettomasti lapsen tarvitsemia tukitoimia.</a:t>
            </a:r>
          </a:p>
          <a:p>
            <a:pPr>
              <a:buNone/>
            </a:pPr>
            <a:endParaRPr lang="fi-FI" dirty="0"/>
          </a:p>
        </p:txBody>
      </p:sp>
    </p:spTree>
    <p:extLst>
      <p:ext uri="{BB962C8B-B14F-4D97-AF65-F5344CB8AC3E}">
        <p14:creationId xmlns="" xmlns:p14="http://schemas.microsoft.com/office/powerpoint/2010/main" val="13178480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83568" y="548680"/>
            <a:ext cx="7498080" cy="5915744"/>
          </a:xfrm>
        </p:spPr>
        <p:txBody>
          <a:bodyPr>
            <a:normAutofit/>
          </a:bodyPr>
          <a:lstStyle/>
          <a:p>
            <a:r>
              <a:rPr lang="fi-FI" dirty="0" smtClean="0"/>
              <a:t>ilmoitusvelvollisuus lapsen uudelle koti- tai asuinkunnalle tilanteissa, joissa lastensuojelun asiakkaana oleva lapsi muuttaa toiseen kuntaan</a:t>
            </a:r>
          </a:p>
          <a:p>
            <a:pPr>
              <a:buNone/>
            </a:pPr>
            <a:endParaRPr lang="fi-FI" dirty="0" smtClean="0"/>
          </a:p>
          <a:p>
            <a:r>
              <a:rPr lang="fi-FI" dirty="0" smtClean="0"/>
              <a:t>Ilmoitus voidaan tehdä salassapitosäännösten sitä estämättä.</a:t>
            </a:r>
          </a:p>
          <a:p>
            <a:pPr>
              <a:buNone/>
            </a:pPr>
            <a:endParaRPr lang="fi-FI" dirty="0" smtClean="0"/>
          </a:p>
          <a:p>
            <a:r>
              <a:rPr lang="fi-FI" dirty="0" smtClean="0"/>
              <a:t>Menettelyllä voidaan varmistaa lastensuojelutyön jatkuminen uudessa asuinkunnassa ja toisaalta se, että perheen ja lapsen tilanteeseen voidaan puuttua tarvittaessa riittävän varhain.</a:t>
            </a:r>
          </a:p>
          <a:p>
            <a:endParaRPr lang="fi-FI" dirty="0"/>
          </a:p>
        </p:txBody>
      </p:sp>
    </p:spTree>
    <p:extLst>
      <p:ext uri="{BB962C8B-B14F-4D97-AF65-F5344CB8AC3E}">
        <p14:creationId xmlns="" xmlns:p14="http://schemas.microsoft.com/office/powerpoint/2010/main" val="2157531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PERHEEN MÄÄRITTELYT</a:t>
            </a:r>
            <a:endParaRPr lang="fi-FI" dirty="0"/>
          </a:p>
        </p:txBody>
      </p:sp>
      <p:sp>
        <p:nvSpPr>
          <p:cNvPr id="3" name="Sisällön paikkamerkki 2"/>
          <p:cNvSpPr>
            <a:spLocks noGrp="1"/>
          </p:cNvSpPr>
          <p:nvPr>
            <p:ph sz="quarter" idx="1"/>
          </p:nvPr>
        </p:nvSpPr>
        <p:spPr/>
        <p:txBody>
          <a:bodyPr>
            <a:normAutofit fontScale="85000" lnSpcReduction="20000"/>
          </a:bodyPr>
          <a:lstStyle/>
          <a:p>
            <a:pPr>
              <a:buNone/>
            </a:pPr>
            <a:r>
              <a:rPr lang="fi-FI" dirty="0" smtClean="0"/>
              <a:t> </a:t>
            </a:r>
          </a:p>
          <a:p>
            <a:pPr lvl="0">
              <a:buNone/>
            </a:pPr>
            <a:r>
              <a:rPr lang="fi-FI" dirty="0" smtClean="0"/>
              <a:t>Perheen käsitteellä voidaan viitata ainakin seuraaviin viiteen ulottuvuuteen: </a:t>
            </a:r>
          </a:p>
          <a:p>
            <a:pPr>
              <a:buNone/>
            </a:pPr>
            <a:r>
              <a:rPr lang="fi-FI" dirty="0" smtClean="0"/>
              <a:t> </a:t>
            </a:r>
          </a:p>
          <a:p>
            <a:pPr lvl="0"/>
            <a:r>
              <a:rPr lang="fi-FI" dirty="0" smtClean="0"/>
              <a:t>sukulaisuuteen (perimisen ja parisuhteen kautta muodostuvat yksilöiden väliset siteet)</a:t>
            </a:r>
          </a:p>
          <a:p>
            <a:pPr lvl="0"/>
            <a:r>
              <a:rPr lang="fi-FI" dirty="0" smtClean="0"/>
              <a:t>asumisen järjestelyihin (ketkä asuvat saman katon alla)</a:t>
            </a:r>
          </a:p>
          <a:p>
            <a:pPr lvl="0"/>
            <a:r>
              <a:rPr lang="fi-FI" dirty="0" smtClean="0"/>
              <a:t> sukupuolisuhteisiin (rakkaus-, valta- ja seksuaalisuhteet), </a:t>
            </a:r>
          </a:p>
          <a:p>
            <a:pPr lvl="0"/>
            <a:r>
              <a:rPr lang="fi-FI" dirty="0" smtClean="0"/>
              <a:t>kotitalouteen (ketkä osallistuvat aineelliseen tuotantoon, mikä on työnjako)</a:t>
            </a:r>
          </a:p>
          <a:p>
            <a:pPr lvl="0"/>
            <a:r>
              <a:rPr lang="fi-FI" dirty="0" smtClean="0"/>
              <a:t>sukupolvisuhteisiin (huolenpito, kasvatus). </a:t>
            </a:r>
          </a:p>
          <a:p>
            <a:pPr>
              <a:buNone/>
            </a:pPr>
            <a:endParaRPr lang="fi-FI" dirty="0" smtClean="0"/>
          </a:p>
          <a:p>
            <a:pPr>
              <a:buNone/>
            </a:pPr>
            <a:r>
              <a:rPr lang="fi-FI" dirty="0" smtClean="0"/>
              <a:t>Näiden ulottuvuuksien ideologinen ja käytännöllinen yhteen kietoutuminen voi vaihdella ajasta ja yhteiskunnasta toiseen.</a:t>
            </a:r>
          </a:p>
          <a:p>
            <a:endParaRPr lang="fi-FI"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Lastensuojeluasiakkuus alkaa</a:t>
            </a:r>
            <a:br>
              <a:rPr lang="fi-FI" dirty="0" smtClean="0"/>
            </a:br>
            <a:endParaRPr lang="fi-FI" dirty="0"/>
          </a:p>
        </p:txBody>
      </p:sp>
      <p:sp>
        <p:nvSpPr>
          <p:cNvPr id="3" name="Sisällön paikkamerkki 2"/>
          <p:cNvSpPr>
            <a:spLocks noGrp="1"/>
          </p:cNvSpPr>
          <p:nvPr>
            <p:ph idx="1"/>
          </p:nvPr>
        </p:nvSpPr>
        <p:spPr/>
        <p:txBody>
          <a:bodyPr>
            <a:normAutofit/>
          </a:bodyPr>
          <a:lstStyle/>
          <a:p>
            <a:r>
              <a:rPr lang="fi-FI" dirty="0" smtClean="0"/>
              <a:t>mikäli ryhdytään kiireellisiin lastensuojelutoimiin</a:t>
            </a:r>
          </a:p>
          <a:p>
            <a:pPr>
              <a:buNone/>
            </a:pPr>
            <a:endParaRPr lang="fi-FI" dirty="0" smtClean="0"/>
          </a:p>
          <a:p>
            <a:r>
              <a:rPr lang="fi-FI" dirty="0" smtClean="0"/>
              <a:t>sosiaalityöntekijä toteaa palvelutarpeen arvioinnin perusteella, että lapsi tarvitsee lastensuojelulain mukaisia palveluja ja tukitoimia</a:t>
            </a:r>
          </a:p>
          <a:p>
            <a:pPr>
              <a:buNone/>
            </a:pPr>
            <a:endParaRPr lang="fi-FI" dirty="0" smtClean="0"/>
          </a:p>
          <a:p>
            <a:r>
              <a:rPr lang="fi-FI" dirty="0" smtClean="0"/>
              <a:t>Lisäksi lastensuojelun asiakkuus alkaa, kun perheelle muutoin annetaan lastensuojelulaissa tarkoitettuja palveluja tai muuta tukea ennen palvelutarpeen arvioinnin valmistumista</a:t>
            </a:r>
          </a:p>
          <a:p>
            <a:endParaRPr lang="fi-FI" dirty="0"/>
          </a:p>
        </p:txBody>
      </p:sp>
    </p:spTree>
    <p:extLst>
      <p:ext uri="{BB962C8B-B14F-4D97-AF65-F5344CB8AC3E}">
        <p14:creationId xmlns="" xmlns:p14="http://schemas.microsoft.com/office/powerpoint/2010/main" val="16272045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smtClean="0"/>
              <a:t>Lastensuojelun aikarajat</a:t>
            </a:r>
            <a:br>
              <a:rPr lang="fi-FI" b="1" smtClean="0"/>
            </a:br>
            <a:endParaRPr lang="fi-FI"/>
          </a:p>
        </p:txBody>
      </p:sp>
      <p:sp>
        <p:nvSpPr>
          <p:cNvPr id="3" name="Sisällön paikkamerkki 2"/>
          <p:cNvSpPr>
            <a:spLocks noGrp="1"/>
          </p:cNvSpPr>
          <p:nvPr>
            <p:ph idx="1"/>
          </p:nvPr>
        </p:nvSpPr>
        <p:spPr/>
        <p:txBody>
          <a:bodyPr>
            <a:normAutofit/>
          </a:bodyPr>
          <a:lstStyle/>
          <a:p>
            <a:pPr fontAlgn="t"/>
            <a:r>
              <a:rPr lang="fi-FI" dirty="0" smtClean="0"/>
              <a:t>seitsemän arkipäivän kuluessa asian </a:t>
            </a:r>
            <a:r>
              <a:rPr lang="fi-FI" dirty="0" err="1" smtClean="0"/>
              <a:t>vireilletulosta</a:t>
            </a:r>
            <a:r>
              <a:rPr lang="fi-FI" dirty="0" smtClean="0"/>
              <a:t>. Sen kuluessa lapselle ja hänen huoltajalleen on myös saatettava tiedoksi se, että lastensuojeluilmoitus on vastaanotettu ja tästä seuraavat toimenpiteet.</a:t>
            </a:r>
            <a:br>
              <a:rPr lang="fi-FI" dirty="0" smtClean="0"/>
            </a:br>
            <a:endParaRPr lang="fi-FI" dirty="0" smtClean="0"/>
          </a:p>
          <a:p>
            <a:pPr>
              <a:buNone/>
            </a:pPr>
            <a:endParaRPr lang="fi-FI" dirty="0"/>
          </a:p>
        </p:txBody>
      </p:sp>
    </p:spTree>
    <p:extLst>
      <p:ext uri="{BB962C8B-B14F-4D97-AF65-F5344CB8AC3E}">
        <p14:creationId xmlns="" xmlns:p14="http://schemas.microsoft.com/office/powerpoint/2010/main" val="12003597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Tarina</a:t>
            </a:r>
            <a:endParaRPr lang="fi-FI" dirty="0"/>
          </a:p>
        </p:txBody>
      </p:sp>
      <p:sp>
        <p:nvSpPr>
          <p:cNvPr id="3" name="Sisällön paikkamerkki 2"/>
          <p:cNvSpPr>
            <a:spLocks noGrp="1"/>
          </p:cNvSpPr>
          <p:nvPr>
            <p:ph idx="1"/>
          </p:nvPr>
        </p:nvSpPr>
        <p:spPr/>
        <p:txBody>
          <a:bodyPr/>
          <a:lstStyle/>
          <a:p>
            <a:r>
              <a:rPr lang="fi-FI" dirty="0" smtClean="0"/>
              <a:t>S. 243</a:t>
            </a:r>
          </a:p>
          <a:p>
            <a:r>
              <a:rPr lang="fi-FI" dirty="0" smtClean="0"/>
              <a:t>S. 284</a:t>
            </a:r>
            <a:endParaRPr lang="fi-FI" dirty="0"/>
          </a:p>
        </p:txBody>
      </p:sp>
    </p:spTree>
    <p:extLst>
      <p:ext uri="{BB962C8B-B14F-4D97-AF65-F5344CB8AC3E}">
        <p14:creationId xmlns="" xmlns:p14="http://schemas.microsoft.com/office/powerpoint/2010/main" val="1356685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dirty="0" smtClean="0"/>
              <a:t>8. Lapsen kiireellinen sijoitus</a:t>
            </a:r>
            <a:endParaRPr lang="fi-FI" b="1" dirty="0"/>
          </a:p>
        </p:txBody>
      </p:sp>
      <p:sp>
        <p:nvSpPr>
          <p:cNvPr id="3" name="Sisällön paikkamerkki 2"/>
          <p:cNvSpPr>
            <a:spLocks noGrp="1"/>
          </p:cNvSpPr>
          <p:nvPr>
            <p:ph idx="1"/>
          </p:nvPr>
        </p:nvSpPr>
        <p:spPr/>
        <p:txBody>
          <a:bodyPr>
            <a:normAutofit/>
          </a:bodyPr>
          <a:lstStyle/>
          <a:p>
            <a:pPr fontAlgn="t">
              <a:buNone/>
            </a:pPr>
            <a:r>
              <a:rPr lang="fi-FI" b="1" dirty="0" smtClean="0"/>
              <a:t>1.1.2016 ALKAEN</a:t>
            </a:r>
            <a:endParaRPr lang="fi-FI" dirty="0" smtClean="0"/>
          </a:p>
          <a:p>
            <a:pPr fontAlgn="t"/>
            <a:endParaRPr lang="fi-FI" dirty="0" smtClean="0"/>
          </a:p>
          <a:p>
            <a:pPr fontAlgn="t"/>
            <a:r>
              <a:rPr lang="fi-FI" dirty="0" smtClean="0"/>
              <a:t>Jos lapsi on </a:t>
            </a:r>
            <a:r>
              <a:rPr lang="fi-FI" dirty="0" smtClean="0">
                <a:hlinkClick r:id="rId2" tooltip="Avautuu uuteen ikkunaan"/>
              </a:rPr>
              <a:t>lastensuojelulain 40 §:ssä mainituista syistä (</a:t>
            </a:r>
            <a:r>
              <a:rPr lang="fi-FI" dirty="0" err="1" smtClean="0">
                <a:hlinkClick r:id="rId2" tooltip="Avautuu uuteen ikkunaan"/>
              </a:rPr>
              <a:t>Finlex</a:t>
            </a:r>
            <a:r>
              <a:rPr lang="fi-FI" dirty="0" smtClean="0">
                <a:hlinkClick r:id="rId2" tooltip="Avautuu uuteen ikkunaan"/>
              </a:rPr>
              <a:t>)</a:t>
            </a:r>
            <a:r>
              <a:rPr lang="fi-FI" dirty="0" smtClean="0"/>
              <a:t> </a:t>
            </a:r>
            <a:r>
              <a:rPr lang="fi-FI" i="1" dirty="0" smtClean="0"/>
              <a:t>välittömässä vaarassa</a:t>
            </a:r>
            <a:r>
              <a:rPr lang="fi-FI" dirty="0" smtClean="0"/>
              <a:t>, lapselle voidaan järjestää kiireellisesti sijaishuoltona hänen tarvitsemansa hoito ja huolto.</a:t>
            </a:r>
          </a:p>
          <a:p>
            <a:pPr fontAlgn="t">
              <a:buNone/>
            </a:pPr>
            <a:endParaRPr lang="fi-FI" dirty="0" smtClean="0"/>
          </a:p>
          <a:p>
            <a:pPr fontAlgn="t"/>
            <a:r>
              <a:rPr lang="fi-FI" dirty="0" smtClean="0"/>
              <a:t>Kiireellinen sijoitus on viimesijainen toimenpide, kun ei ole muita mahdollisuuksia turvata lapsen tilannetta. </a:t>
            </a:r>
          </a:p>
          <a:p>
            <a:endParaRPr lang="fi-FI" dirty="0"/>
          </a:p>
        </p:txBody>
      </p:sp>
    </p:spTree>
    <p:extLst>
      <p:ext uri="{BB962C8B-B14F-4D97-AF65-F5344CB8AC3E}">
        <p14:creationId xmlns="" xmlns:p14="http://schemas.microsoft.com/office/powerpoint/2010/main" val="14054492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83568" y="404664"/>
            <a:ext cx="7498080" cy="5843736"/>
          </a:xfrm>
        </p:spPr>
        <p:txBody>
          <a:bodyPr>
            <a:normAutofit fontScale="92500"/>
          </a:bodyPr>
          <a:lstStyle/>
          <a:p>
            <a:pPr fontAlgn="t"/>
            <a:r>
              <a:rPr lang="fi-FI" dirty="0" smtClean="0"/>
              <a:t>Sosiaali- ja terveysministeriö on antanut Kuntainfon, joka käsittelee ”välittömän vaaran” tulkintaa. </a:t>
            </a:r>
          </a:p>
          <a:p>
            <a:pPr fontAlgn="t">
              <a:buNone/>
            </a:pPr>
            <a:endParaRPr lang="fi-FI" dirty="0" smtClean="0"/>
          </a:p>
          <a:p>
            <a:pPr fontAlgn="t">
              <a:buNone/>
            </a:pPr>
            <a:r>
              <a:rPr lang="fi-FI" dirty="0" err="1" smtClean="0">
                <a:sym typeface="Wingdings" pitchFamily="2" charset="2"/>
              </a:rPr>
              <a:t></a:t>
            </a:r>
            <a:r>
              <a:rPr lang="fi-FI" i="1" dirty="0" err="1" smtClean="0"/>
              <a:t>Kiireellinen</a:t>
            </a:r>
            <a:r>
              <a:rPr lang="fi-FI" i="1" dirty="0" smtClean="0"/>
              <a:t> sijoitus on turvaamistoimi. Sitä tulee käyttää, jos lapsi on välittömässä vaarassa siten, ettei häntä voida turvallisesti jättää kotiin eikä tilannetta voida turvata avohuollon tukitoimien avulla. Välitön vaara voi olla muutakin kuin kuoleman- tai muu fyysinen vaara. Myös henkinen väkivalta ja muu kaltoin kohtelu voi olla peruste kiireellisen sijoituksen tekemiselle.</a:t>
            </a:r>
          </a:p>
          <a:p>
            <a:pPr fontAlgn="t">
              <a:buNone/>
            </a:pPr>
            <a:endParaRPr lang="fi-FI" i="1" dirty="0" smtClean="0"/>
          </a:p>
          <a:p>
            <a:pPr>
              <a:buNone/>
            </a:pPr>
            <a:r>
              <a:rPr lang="fi-FI" i="1" dirty="0" smtClean="0"/>
              <a:t>   Jos lapsi on päätöksentekohetkellä käytössä olevien tietojen mukaan välittömässä vaarassa siten, ettei häntä voida turvallisesti jättää kotiin, hänet voidaan sijoittaa kiireellisesti. Lisätietoja tilanteesta voi hankkia sijoituksen aikana</a:t>
            </a:r>
            <a:r>
              <a:rPr lang="fi-FI" dirty="0" smtClean="0"/>
              <a:t>.</a:t>
            </a:r>
          </a:p>
          <a:p>
            <a:endParaRPr lang="fi-FI" dirty="0"/>
          </a:p>
        </p:txBody>
      </p:sp>
    </p:spTree>
    <p:extLst>
      <p:ext uri="{BB962C8B-B14F-4D97-AF65-F5344CB8AC3E}">
        <p14:creationId xmlns="" xmlns:p14="http://schemas.microsoft.com/office/powerpoint/2010/main" val="5451626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isällön paikkamerkki 3" descr="soveltamisopas_teksti2.JPG"/>
          <p:cNvPicPr>
            <a:picLocks noGrp="1" noChangeAspect="1"/>
          </p:cNvPicPr>
          <p:nvPr>
            <p:ph idx="1"/>
          </p:nvPr>
        </p:nvPicPr>
        <p:blipFill>
          <a:blip r:embed="rId2" cstate="print"/>
          <a:stretch>
            <a:fillRect/>
          </a:stretch>
        </p:blipFill>
        <p:spPr>
          <a:xfrm>
            <a:off x="971600" y="908720"/>
            <a:ext cx="7284169" cy="3888432"/>
          </a:xfrm>
        </p:spPr>
      </p:pic>
    </p:spTree>
    <p:extLst>
      <p:ext uri="{BB962C8B-B14F-4D97-AF65-F5344CB8AC3E}">
        <p14:creationId xmlns="" xmlns:p14="http://schemas.microsoft.com/office/powerpoint/2010/main" val="10840231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Kiireellisen sijoituksen syyt</a:t>
            </a:r>
            <a:br>
              <a:rPr lang="fi-FI" dirty="0" smtClean="0"/>
            </a:br>
            <a:endParaRPr lang="fi-FI" dirty="0"/>
          </a:p>
        </p:txBody>
      </p:sp>
      <p:sp>
        <p:nvSpPr>
          <p:cNvPr id="3" name="Sisällön paikkamerkki 2"/>
          <p:cNvSpPr>
            <a:spLocks noGrp="1"/>
          </p:cNvSpPr>
          <p:nvPr>
            <p:ph idx="1"/>
          </p:nvPr>
        </p:nvSpPr>
        <p:spPr/>
        <p:txBody>
          <a:bodyPr>
            <a:normAutofit fontScale="85000" lnSpcReduction="20000"/>
          </a:bodyPr>
          <a:lstStyle/>
          <a:p>
            <a:r>
              <a:rPr lang="fi-FI" dirty="0" smtClean="0"/>
              <a:t>kodin olosuhteet tai puutteet lapsen huolenpidossa välittömästi vaarantavat lapsen terveyttä tai kehitystä</a:t>
            </a:r>
          </a:p>
          <a:p>
            <a:pPr>
              <a:buNone/>
            </a:pPr>
            <a:endParaRPr lang="fi-FI" dirty="0" smtClean="0"/>
          </a:p>
          <a:p>
            <a:r>
              <a:rPr lang="fi-FI" dirty="0" smtClean="0"/>
              <a:t>lapsen huoltajat ovat väliaikaisesti kykenemättömiä hoitamaan lastaan ja tämä välittömästi vaarantaa lapsen terveyttä tai kehitystä.</a:t>
            </a:r>
          </a:p>
          <a:p>
            <a:pPr>
              <a:buNone/>
            </a:pPr>
            <a:endParaRPr lang="fi-FI" dirty="0" smtClean="0"/>
          </a:p>
          <a:p>
            <a:r>
              <a:rPr lang="fi-FI" dirty="0" smtClean="0"/>
              <a:t>Lapsen vanhemmat voivat olla päihteiden vaikutuksen alaisina tai eivät akuutin mielenterveysongelman syntymisen takia kykene huolehtimaan lapsesta</a:t>
            </a:r>
          </a:p>
          <a:p>
            <a:pPr>
              <a:buNone/>
            </a:pPr>
            <a:endParaRPr lang="fi-FI" dirty="0" smtClean="0"/>
          </a:p>
          <a:p>
            <a:r>
              <a:rPr lang="fi-FI" dirty="0" smtClean="0"/>
              <a:t>vanhempien onnettomuus tai sairastuminen, jos tästä aiheutuu lapselle välitön vaara.</a:t>
            </a:r>
          </a:p>
          <a:p>
            <a:pPr>
              <a:buNone/>
            </a:pPr>
            <a:endParaRPr lang="fi-FI" dirty="0" smtClean="0"/>
          </a:p>
          <a:p>
            <a:r>
              <a:rPr lang="fi-FI" dirty="0" smtClean="0"/>
              <a:t>Lapsen kiireellistä sijoitusta ei saa käyttää vanhempien välisen huoltoriidan ratkaisukeinona tai tapaamisoikeutta koskevan riidan täytäntöönpanokeinona.</a:t>
            </a:r>
          </a:p>
          <a:p>
            <a:endParaRPr lang="fi-FI" dirty="0"/>
          </a:p>
        </p:txBody>
      </p:sp>
    </p:spTree>
    <p:extLst>
      <p:ext uri="{BB962C8B-B14F-4D97-AF65-F5344CB8AC3E}">
        <p14:creationId xmlns="" xmlns:p14="http://schemas.microsoft.com/office/powerpoint/2010/main" val="2216675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descr="soveltamisopas_teksti4.JPG"/>
          <p:cNvPicPr>
            <a:picLocks noGrp="1" noChangeAspect="1"/>
          </p:cNvPicPr>
          <p:nvPr>
            <p:ph idx="1"/>
          </p:nvPr>
        </p:nvPicPr>
        <p:blipFill>
          <a:blip r:embed="rId2" cstate="print"/>
          <a:stretch>
            <a:fillRect/>
          </a:stretch>
        </p:blipFill>
        <p:spPr>
          <a:xfrm>
            <a:off x="1115616" y="836712"/>
            <a:ext cx="7325969" cy="5112568"/>
          </a:xfrm>
        </p:spPr>
      </p:pic>
    </p:spTree>
    <p:extLst>
      <p:ext uri="{BB962C8B-B14F-4D97-AF65-F5344CB8AC3E}">
        <p14:creationId xmlns="" xmlns:p14="http://schemas.microsoft.com/office/powerpoint/2010/main" val="258392156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Päätöksenteko</a:t>
            </a:r>
            <a:endParaRPr lang="fi-FI" dirty="0"/>
          </a:p>
        </p:txBody>
      </p:sp>
      <p:sp>
        <p:nvSpPr>
          <p:cNvPr id="3" name="Sisällön paikkamerkki 2"/>
          <p:cNvSpPr>
            <a:spLocks noGrp="1"/>
          </p:cNvSpPr>
          <p:nvPr>
            <p:ph idx="1"/>
          </p:nvPr>
        </p:nvSpPr>
        <p:spPr/>
        <p:txBody>
          <a:bodyPr>
            <a:normAutofit/>
          </a:bodyPr>
          <a:lstStyle/>
          <a:p>
            <a:r>
              <a:rPr lang="fi-FI" dirty="0" smtClean="0"/>
              <a:t>edellyttää viranomaispäätöstä, ammatillisen kelpoisuuden omaava sosiaalityöntekijä.</a:t>
            </a:r>
          </a:p>
          <a:p>
            <a:r>
              <a:rPr lang="fi-FI" dirty="0" smtClean="0"/>
              <a:t>Päätöksen kiireellisen sijoituksen jatkamisesta tekee johtava viranhaltija tai johtavan viranhaltijan määräämä muu viranhaltija. Sama henkilö ei voi tehdä päätöstä sekä kiireellisestä sijoituksesta että sen jatkamisesta.</a:t>
            </a:r>
          </a:p>
          <a:p>
            <a:endParaRPr lang="fi-FI" dirty="0"/>
          </a:p>
        </p:txBody>
      </p:sp>
    </p:spTree>
    <p:extLst>
      <p:ext uri="{BB962C8B-B14F-4D97-AF65-F5344CB8AC3E}">
        <p14:creationId xmlns="" xmlns:p14="http://schemas.microsoft.com/office/powerpoint/2010/main" val="399686567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403648" y="260648"/>
            <a:ext cx="7498080" cy="1124744"/>
          </a:xfrm>
        </p:spPr>
        <p:txBody>
          <a:bodyPr>
            <a:normAutofit/>
          </a:bodyPr>
          <a:lstStyle/>
          <a:p>
            <a:pPr algn="ctr"/>
            <a:r>
              <a:rPr lang="fi-FI" sz="2700" dirty="0" smtClean="0"/>
              <a:t>Mielipiteen selvittäminen kiireellisen sijoituksen päätöksissä</a:t>
            </a:r>
            <a:endParaRPr lang="fi-FI" dirty="0"/>
          </a:p>
        </p:txBody>
      </p:sp>
      <p:sp>
        <p:nvSpPr>
          <p:cNvPr id="3" name="Sisällön paikkamerkki 2"/>
          <p:cNvSpPr>
            <a:spLocks noGrp="1"/>
          </p:cNvSpPr>
          <p:nvPr>
            <p:ph idx="1"/>
          </p:nvPr>
        </p:nvSpPr>
        <p:spPr/>
        <p:txBody>
          <a:bodyPr>
            <a:normAutofit lnSpcReduction="10000"/>
          </a:bodyPr>
          <a:lstStyle/>
          <a:p>
            <a:pPr fontAlgn="t">
              <a:buNone/>
            </a:pPr>
            <a:r>
              <a:rPr lang="fi-FI" b="1" dirty="0" smtClean="0"/>
              <a:t>1.1.2016 ALKAEN</a:t>
            </a:r>
            <a:endParaRPr lang="fi-FI" dirty="0" smtClean="0"/>
          </a:p>
          <a:p>
            <a:pPr fontAlgn="t">
              <a:buNone/>
            </a:pPr>
            <a:r>
              <a:rPr lang="fi-FI" dirty="0" smtClean="0"/>
              <a:t>Ennen päätöstä</a:t>
            </a:r>
          </a:p>
          <a:p>
            <a:pPr fontAlgn="t"/>
            <a:r>
              <a:rPr lang="fi-FI" dirty="0" smtClean="0"/>
              <a:t>on selvitettävä lapsen, vanhemman, huoltajan sekä muun lapsen hoidosta ja kasvatuksesta tällöin vastaavan henkilön mielipide ja käsitys asiasta.</a:t>
            </a:r>
          </a:p>
          <a:p>
            <a:pPr fontAlgn="t"/>
            <a:r>
              <a:rPr lang="fi-FI" dirty="0" smtClean="0"/>
              <a:t>Jos asiaan osallisen mielipidettä ja käsitystä ei ole selvitetty ennen päätöstä, on hänelle tiedotettava kiireellisestä sijoituksesta mahdollisimman pian tapahtuman jälkeen. Tiedottamisen yhteydessä hänelle on varattava mahdollisuus esittää käsityksensä asiasta ja saada tietoa oikeudesta saada apua.</a:t>
            </a:r>
            <a:br>
              <a:rPr lang="fi-FI" dirty="0" smtClean="0"/>
            </a:br>
            <a:endParaRPr lang="fi-FI" dirty="0" smtClean="0"/>
          </a:p>
          <a:p>
            <a:endParaRPr lang="fi-FI" dirty="0"/>
          </a:p>
        </p:txBody>
      </p:sp>
    </p:spTree>
    <p:extLst>
      <p:ext uri="{BB962C8B-B14F-4D97-AF65-F5344CB8AC3E}">
        <p14:creationId xmlns="" xmlns:p14="http://schemas.microsoft.com/office/powerpoint/2010/main" val="3041215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Perheet tilastoina</a:t>
            </a:r>
            <a:endParaRPr lang="fi-FI" dirty="0"/>
          </a:p>
        </p:txBody>
      </p:sp>
      <p:sp>
        <p:nvSpPr>
          <p:cNvPr id="3" name="Sisällön paikkamerkki 2"/>
          <p:cNvSpPr>
            <a:spLocks noGrp="1"/>
          </p:cNvSpPr>
          <p:nvPr>
            <p:ph sz="quarter" idx="1"/>
          </p:nvPr>
        </p:nvSpPr>
        <p:spPr/>
        <p:txBody>
          <a:bodyPr/>
          <a:lstStyle/>
          <a:p>
            <a:r>
              <a:rPr lang="fi-FI" dirty="0" smtClean="0">
                <a:hlinkClick r:id="rId2"/>
              </a:rPr>
              <a:t>https://www.stat.fi/til/perh/2018/perh_2018_2019-05-22_tie_001_fi.html</a:t>
            </a:r>
            <a:endParaRPr lang="fi-FI" dirty="0" smtClean="0"/>
          </a:p>
          <a:p>
            <a:endParaRPr lang="fi-FI" dirty="0" smtClean="0"/>
          </a:p>
          <a:p>
            <a:r>
              <a:rPr lang="fi-FI" dirty="0" smtClean="0"/>
              <a:t>Perhe tilastokeskuksen määritelmän mukaan:</a:t>
            </a:r>
          </a:p>
          <a:p>
            <a:pPr>
              <a:buNone/>
            </a:pPr>
            <a:r>
              <a:rPr lang="fi-FI" i="1" dirty="0" smtClean="0"/>
              <a:t>    Perheen muodostavat yhdessä asuvat avio- tai avoliitossa olevat tai parisuhteensa rekisteröineet henkilöt ja heidän lapsensa, jompikumpi vanhemmista lapsineen sekä avio- ja avopuolisot sekä parisuhteensa rekisteröineet henkilöt, joilla ei ole lapsia.</a:t>
            </a:r>
            <a:endParaRPr lang="fi-FI" i="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83568" y="692696"/>
            <a:ext cx="7498080" cy="5915744"/>
          </a:xfrm>
        </p:spPr>
        <p:txBody>
          <a:bodyPr>
            <a:normAutofit lnSpcReduction="10000"/>
          </a:bodyPr>
          <a:lstStyle/>
          <a:p>
            <a:r>
              <a:rPr lang="fi-FI" dirty="0" smtClean="0"/>
              <a:t> Esimerkiksi selvitetään lapsen mahdollisuus mennä hänelle läheisen henkilön luokse (esim. toinen vanhempi tai muu läheinen) ja onko kiireellinen avohuollon sijoitus lapsen edun mukainen ja riittävä turvamaan lapsen tilanne.</a:t>
            </a:r>
          </a:p>
          <a:p>
            <a:pPr>
              <a:buNone/>
            </a:pPr>
            <a:endParaRPr lang="fi-FI" dirty="0" smtClean="0"/>
          </a:p>
          <a:p>
            <a:r>
              <a:rPr lang="fi-FI" dirty="0" smtClean="0"/>
              <a:t>Mielipiteen selvittäminen voidaan poikkeuksellisesti jättää tekemättä</a:t>
            </a:r>
          </a:p>
          <a:p>
            <a:pPr>
              <a:buNone/>
            </a:pPr>
            <a:endParaRPr lang="fi-FI" dirty="0" smtClean="0"/>
          </a:p>
          <a:p>
            <a:r>
              <a:rPr lang="fi-FI" dirty="0" smtClean="0"/>
              <a:t>Jos asiaan osallisen mielipidettä ja käsitystä ei ole selvitetty ennen päätöstä, on hänelle tiedotettava kiireellisestä sijoituksesta mahdollisimman pian tapahtuman jälkeen. </a:t>
            </a:r>
          </a:p>
          <a:p>
            <a:pPr>
              <a:buNone/>
            </a:pPr>
            <a:endParaRPr lang="fi-FI" dirty="0" smtClean="0"/>
          </a:p>
          <a:p>
            <a:r>
              <a:rPr lang="fi-FI" dirty="0" smtClean="0"/>
              <a:t>Kiireellistä sijoitusta koskeva päätös on aina perusteltava. </a:t>
            </a:r>
          </a:p>
          <a:p>
            <a:endParaRPr lang="fi-FI" dirty="0"/>
          </a:p>
        </p:txBody>
      </p:sp>
    </p:spTree>
    <p:extLst>
      <p:ext uri="{BB962C8B-B14F-4D97-AF65-F5344CB8AC3E}">
        <p14:creationId xmlns="" xmlns:p14="http://schemas.microsoft.com/office/powerpoint/2010/main" val="18132604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Sijoituspaikka</a:t>
            </a:r>
            <a:endParaRPr lang="fi-FI" dirty="0"/>
          </a:p>
        </p:txBody>
      </p:sp>
      <p:sp>
        <p:nvSpPr>
          <p:cNvPr id="3" name="Sisällön paikkamerkki 2"/>
          <p:cNvSpPr>
            <a:spLocks noGrp="1"/>
          </p:cNvSpPr>
          <p:nvPr>
            <p:ph idx="1"/>
          </p:nvPr>
        </p:nvSpPr>
        <p:spPr/>
        <p:txBody>
          <a:bodyPr>
            <a:normAutofit/>
          </a:bodyPr>
          <a:lstStyle/>
          <a:p>
            <a:r>
              <a:rPr lang="fi-FI" dirty="0" smtClean="0"/>
              <a:t> perhehoito, lastensuojelulaitos, terveydenhuollon laitos</a:t>
            </a:r>
          </a:p>
          <a:p>
            <a:pPr>
              <a:buNone/>
            </a:pPr>
            <a:endParaRPr lang="fi-FI" dirty="0" smtClean="0"/>
          </a:p>
          <a:p>
            <a:r>
              <a:rPr lang="fi-FI" dirty="0" smtClean="0"/>
              <a:t>Joissakin tilanteissa kiireellinen sijoitus on mahdollista tehdä lapsen sukulaisen luokse. Sijoituspaikka on valittava kiireelliseen sijoitukseen johtaneiden syiden perusteella.</a:t>
            </a:r>
          </a:p>
          <a:p>
            <a:endParaRPr lang="fi-FI" dirty="0"/>
          </a:p>
        </p:txBody>
      </p:sp>
    </p:spTree>
    <p:extLst>
      <p:ext uri="{BB962C8B-B14F-4D97-AF65-F5344CB8AC3E}">
        <p14:creationId xmlns="" xmlns:p14="http://schemas.microsoft.com/office/powerpoint/2010/main" val="726568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700" dirty="0" smtClean="0"/>
              <a:t>Kiireellisen sijoituksen päättyminen ja raukeaminen sekä jatkuminen</a:t>
            </a:r>
            <a:endParaRPr lang="fi-FI" dirty="0"/>
          </a:p>
        </p:txBody>
      </p:sp>
      <p:sp>
        <p:nvSpPr>
          <p:cNvPr id="3" name="Sisällön paikkamerkki 2"/>
          <p:cNvSpPr>
            <a:spLocks noGrp="1"/>
          </p:cNvSpPr>
          <p:nvPr>
            <p:ph idx="1"/>
          </p:nvPr>
        </p:nvSpPr>
        <p:spPr/>
        <p:txBody>
          <a:bodyPr>
            <a:normAutofit/>
          </a:bodyPr>
          <a:lstStyle/>
          <a:p>
            <a:r>
              <a:rPr lang="fi-FI" dirty="0" smtClean="0"/>
              <a:t>enimmäiskestoaika yhdellä viranhaltijan tekemällä päätöksellä on 30 päivää. Tänä aikana on tehtävä jokin seuraavista toimenpiteistä:</a:t>
            </a:r>
          </a:p>
          <a:p>
            <a:pPr>
              <a:buFontTx/>
              <a:buChar char="-"/>
            </a:pPr>
            <a:r>
              <a:rPr lang="fi-FI" dirty="0" smtClean="0"/>
              <a:t>päätös kiireellisen sijoituksen lakkaamisesta</a:t>
            </a:r>
          </a:p>
          <a:p>
            <a:pPr>
              <a:buFontTx/>
              <a:buChar char="-"/>
            </a:pPr>
            <a:r>
              <a:rPr lang="fi-FI" dirty="0" smtClean="0"/>
              <a:t>päätös kiireellisen sijoituksen jatkamisesta</a:t>
            </a:r>
          </a:p>
          <a:p>
            <a:pPr>
              <a:buFontTx/>
              <a:buChar char="-"/>
            </a:pPr>
            <a:r>
              <a:rPr lang="fi-FI" dirty="0" smtClean="0"/>
              <a:t>päätös huostaanotosta</a:t>
            </a:r>
          </a:p>
          <a:p>
            <a:pPr>
              <a:buFontTx/>
              <a:buChar char="-"/>
            </a:pPr>
            <a:r>
              <a:rPr lang="fi-FI" dirty="0" smtClean="0"/>
              <a:t>hakemus huostaanotosta hallinto-oikeudelle.</a:t>
            </a:r>
          </a:p>
          <a:p>
            <a:endParaRPr lang="fi-FI" dirty="0"/>
          </a:p>
        </p:txBody>
      </p:sp>
    </p:spTree>
    <p:extLst>
      <p:ext uri="{BB962C8B-B14F-4D97-AF65-F5344CB8AC3E}">
        <p14:creationId xmlns="" xmlns:p14="http://schemas.microsoft.com/office/powerpoint/2010/main" val="27666913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332656"/>
            <a:ext cx="7498080" cy="5915744"/>
          </a:xfrm>
        </p:spPr>
        <p:txBody>
          <a:bodyPr>
            <a:normAutofit/>
          </a:bodyPr>
          <a:lstStyle/>
          <a:p>
            <a:r>
              <a:rPr lang="fi-FI" dirty="0" smtClean="0"/>
              <a:t>Jos 30 päivää ei ole riittävä aika lapsen huostaanoton tarpeen selvittämiseksi, voi kiireellinen sijoitus jatkua </a:t>
            </a:r>
            <a:r>
              <a:rPr lang="fi-FI" b="1" dirty="0" smtClean="0"/>
              <a:t>enintään 30 päivällä, mikäli:</a:t>
            </a:r>
            <a:endParaRPr lang="fi-FI" dirty="0" smtClean="0"/>
          </a:p>
          <a:p>
            <a:pPr>
              <a:buFontTx/>
              <a:buChar char="-"/>
            </a:pPr>
            <a:r>
              <a:rPr lang="fi-FI" dirty="0" smtClean="0"/>
              <a:t>Tarvitaan lisäselvityksiä</a:t>
            </a:r>
          </a:p>
          <a:p>
            <a:pPr>
              <a:buFontTx/>
              <a:buChar char="-"/>
            </a:pPr>
            <a:r>
              <a:rPr lang="fi-FI" dirty="0" smtClean="0"/>
              <a:t>Välttämättömiä lisäselvityksiä ei ole mahdollista saada 30 päivässä kiireellisen sijoituksen tekemisestä ja</a:t>
            </a:r>
          </a:p>
          <a:p>
            <a:pPr>
              <a:buFontTx/>
              <a:buChar char="-"/>
            </a:pPr>
            <a:r>
              <a:rPr lang="fi-FI" dirty="0" smtClean="0"/>
              <a:t>jatkopäätös on lapsen edun mukainen</a:t>
            </a:r>
          </a:p>
          <a:p>
            <a:endParaRPr lang="fi-FI" dirty="0"/>
          </a:p>
        </p:txBody>
      </p:sp>
    </p:spTree>
    <p:extLst>
      <p:ext uri="{BB962C8B-B14F-4D97-AF65-F5344CB8AC3E}">
        <p14:creationId xmlns="" xmlns:p14="http://schemas.microsoft.com/office/powerpoint/2010/main" val="19864719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dirty="0" smtClean="0"/>
              <a:t>Kiireellisen sijoituksen päättyminen</a:t>
            </a:r>
          </a:p>
        </p:txBody>
      </p:sp>
      <p:sp>
        <p:nvSpPr>
          <p:cNvPr id="3" name="Sisällön paikkamerkki 2"/>
          <p:cNvSpPr>
            <a:spLocks noGrp="1"/>
          </p:cNvSpPr>
          <p:nvPr>
            <p:ph idx="1"/>
          </p:nvPr>
        </p:nvSpPr>
        <p:spPr/>
        <p:txBody>
          <a:bodyPr>
            <a:normAutofit/>
          </a:bodyPr>
          <a:lstStyle/>
          <a:p>
            <a:endParaRPr lang="fi-FI" dirty="0" smtClean="0"/>
          </a:p>
          <a:p>
            <a:r>
              <a:rPr lang="fi-FI" dirty="0" smtClean="0"/>
              <a:t>kun sosiaalityöntekijä arvioi, että lapsi voi palata turvallisesti kotiin.</a:t>
            </a:r>
          </a:p>
          <a:p>
            <a:pPr>
              <a:buNone/>
            </a:pPr>
            <a:endParaRPr lang="fi-FI" dirty="0" smtClean="0"/>
          </a:p>
          <a:p>
            <a:r>
              <a:rPr lang="fi-FI" dirty="0" smtClean="0"/>
              <a:t>voi päättyä myös päätökseen huostaanotosta.</a:t>
            </a:r>
          </a:p>
          <a:p>
            <a:endParaRPr lang="fi-FI" dirty="0"/>
          </a:p>
        </p:txBody>
      </p:sp>
    </p:spTree>
    <p:extLst>
      <p:ext uri="{BB962C8B-B14F-4D97-AF65-F5344CB8AC3E}">
        <p14:creationId xmlns="" xmlns:p14="http://schemas.microsoft.com/office/powerpoint/2010/main" val="36813789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descr="soveltamisopas_teksti5.JPG"/>
          <p:cNvPicPr>
            <a:picLocks noGrp="1" noChangeAspect="1"/>
          </p:cNvPicPr>
          <p:nvPr>
            <p:ph idx="1"/>
          </p:nvPr>
        </p:nvPicPr>
        <p:blipFill>
          <a:blip r:embed="rId2" cstate="print"/>
          <a:stretch>
            <a:fillRect/>
          </a:stretch>
        </p:blipFill>
        <p:spPr>
          <a:xfrm>
            <a:off x="899592" y="836712"/>
            <a:ext cx="7485468" cy="4824536"/>
          </a:xfrm>
        </p:spPr>
      </p:pic>
    </p:spTree>
    <p:extLst>
      <p:ext uri="{BB962C8B-B14F-4D97-AF65-F5344CB8AC3E}">
        <p14:creationId xmlns="" xmlns:p14="http://schemas.microsoft.com/office/powerpoint/2010/main" val="374448687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descr="soveltamisopas_teksti3.JPG"/>
          <p:cNvPicPr>
            <a:picLocks noGrp="1" noChangeAspect="1"/>
          </p:cNvPicPr>
          <p:nvPr>
            <p:ph idx="1"/>
          </p:nvPr>
        </p:nvPicPr>
        <p:blipFill>
          <a:blip r:embed="rId2" cstate="print"/>
          <a:stretch>
            <a:fillRect/>
          </a:stretch>
        </p:blipFill>
        <p:spPr>
          <a:xfrm>
            <a:off x="1115616" y="260648"/>
            <a:ext cx="5771661" cy="6035270"/>
          </a:xfrm>
        </p:spPr>
      </p:pic>
    </p:spTree>
    <p:extLst>
      <p:ext uri="{BB962C8B-B14F-4D97-AF65-F5344CB8AC3E}">
        <p14:creationId xmlns="" xmlns:p14="http://schemas.microsoft.com/office/powerpoint/2010/main" val="148859848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9. Huostaanotto</a:t>
            </a:r>
            <a:endParaRPr lang="fi-FI" b="1" dirty="0"/>
          </a:p>
        </p:txBody>
      </p:sp>
      <p:sp>
        <p:nvSpPr>
          <p:cNvPr id="3" name="Sisällön paikkamerkki 2"/>
          <p:cNvSpPr>
            <a:spLocks noGrp="1"/>
          </p:cNvSpPr>
          <p:nvPr>
            <p:ph idx="1"/>
          </p:nvPr>
        </p:nvSpPr>
        <p:spPr/>
        <p:txBody>
          <a:bodyPr>
            <a:normAutofit/>
          </a:bodyPr>
          <a:lstStyle/>
          <a:p>
            <a:pPr>
              <a:buNone/>
            </a:pPr>
            <a:r>
              <a:rPr lang="fi-FI" dirty="0" smtClean="0"/>
              <a:t>Milloin lapsi on otettava huostaan? </a:t>
            </a:r>
          </a:p>
          <a:p>
            <a:r>
              <a:rPr lang="fi-FI" dirty="0" smtClean="0"/>
              <a:t>jos puutteet lapsen huolenpidossa tai muut kasvuolosuhteet uhkaavat vakavasti vaarantaa lapsen terveyttä tai kehitystä tai</a:t>
            </a:r>
          </a:p>
          <a:p>
            <a:r>
              <a:rPr lang="fi-FI" dirty="0" smtClean="0"/>
              <a:t>jos lapsi vaarantaa vakavasti terveyttään tai kehitystään käyttämällä päihteitä, tekemällä muun kuin vähäisenä pidettävän rikollisen teon </a:t>
            </a:r>
          </a:p>
          <a:p>
            <a:endParaRPr lang="fi-FI" dirty="0"/>
          </a:p>
        </p:txBody>
      </p:sp>
    </p:spTree>
    <p:extLst>
      <p:ext uri="{BB962C8B-B14F-4D97-AF65-F5344CB8AC3E}">
        <p14:creationId xmlns="" xmlns:p14="http://schemas.microsoft.com/office/powerpoint/2010/main" val="347402850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99592" y="476672"/>
            <a:ext cx="7498080" cy="5915744"/>
          </a:xfrm>
        </p:spPr>
        <p:txBody>
          <a:bodyPr>
            <a:normAutofit/>
          </a:bodyPr>
          <a:lstStyle/>
          <a:p>
            <a:pPr>
              <a:buNone/>
            </a:pPr>
            <a:r>
              <a:rPr lang="fi-FI" b="1" dirty="0" smtClean="0"/>
              <a:t>Huostaanottoon ja sijaishuollon järjestämiseen voidaan kuitenkin ryhtyä vain</a:t>
            </a:r>
          </a:p>
          <a:p>
            <a:pPr>
              <a:buNone/>
            </a:pPr>
            <a:endParaRPr lang="fi-FI" b="1" dirty="0" smtClean="0"/>
          </a:p>
          <a:p>
            <a:r>
              <a:rPr lang="fi-FI" dirty="0" smtClean="0"/>
              <a:t>jos avohuollon tukitoimet eivät ole riittäviä</a:t>
            </a:r>
          </a:p>
          <a:p>
            <a:r>
              <a:rPr lang="fi-FI" dirty="0" smtClean="0"/>
              <a:t>jos sijaishuollon arvioidaan olevan lapsen edun mukaista.</a:t>
            </a:r>
          </a:p>
          <a:p>
            <a:r>
              <a:rPr lang="fi-FI" dirty="0" smtClean="0"/>
              <a:t>viimesijaisin keino turvata lapsen kasvu ja kehitys</a:t>
            </a:r>
          </a:p>
          <a:p>
            <a:pPr>
              <a:buNone/>
            </a:pPr>
            <a:endParaRPr lang="fi-FI" dirty="0"/>
          </a:p>
        </p:txBody>
      </p:sp>
    </p:spTree>
    <p:extLst>
      <p:ext uri="{BB962C8B-B14F-4D97-AF65-F5344CB8AC3E}">
        <p14:creationId xmlns="" xmlns:p14="http://schemas.microsoft.com/office/powerpoint/2010/main" val="27687478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476672"/>
            <a:ext cx="7498080" cy="5771728"/>
          </a:xfrm>
        </p:spPr>
        <p:txBody>
          <a:bodyPr>
            <a:normAutofit/>
          </a:bodyPr>
          <a:lstStyle/>
          <a:p>
            <a:r>
              <a:rPr lang="fi-FI" dirty="0" smtClean="0"/>
              <a:t>Kuten kaikessa lastensuojelutyössä, myös huostaanottovaiheessa pyritään hyvään yhteistyöhön perheen kanssa.</a:t>
            </a:r>
          </a:p>
          <a:p>
            <a:pPr>
              <a:buNone/>
            </a:pPr>
            <a:endParaRPr lang="fi-FI" dirty="0" smtClean="0"/>
          </a:p>
          <a:p>
            <a:r>
              <a:rPr lang="fi-FI" dirty="0" smtClean="0"/>
              <a:t>voidaan pyytää lausuntoja lapsen kasvun ja kehityksen asiantuntijoilta, kuten päivähoidosta, koulusta, perheneuvolasta tai terveydenhuollosta.</a:t>
            </a:r>
            <a:br>
              <a:rPr lang="fi-FI" dirty="0" smtClean="0"/>
            </a:br>
            <a:r>
              <a:rPr lang="fi-FI" dirty="0" smtClean="0"/>
              <a:t/>
            </a:r>
            <a:br>
              <a:rPr lang="fi-FI" dirty="0" smtClean="0"/>
            </a:br>
            <a:endParaRPr lang="fi-FI" dirty="0" smtClean="0"/>
          </a:p>
          <a:p>
            <a:r>
              <a:rPr lang="fi-FI" dirty="0" smtClean="0"/>
              <a:t>Vanhempien kannalta tulee varmistua siitä, että kaikki mahdollinen on tehty perheen tukemiseksi.</a:t>
            </a:r>
          </a:p>
          <a:p>
            <a:pPr>
              <a:buNone/>
            </a:pPr>
            <a:endParaRPr lang="fi-FI" dirty="0" smtClean="0"/>
          </a:p>
          <a:p>
            <a:r>
              <a:rPr lang="fi-FI" dirty="0" smtClean="0"/>
              <a:t>Huostaanotto on työntekijälle erittäin vaativa tehtävä. </a:t>
            </a:r>
          </a:p>
          <a:p>
            <a:endParaRPr lang="fi-FI" dirty="0"/>
          </a:p>
        </p:txBody>
      </p:sp>
    </p:spTree>
    <p:extLst>
      <p:ext uri="{BB962C8B-B14F-4D97-AF65-F5344CB8AC3E}">
        <p14:creationId xmlns="" xmlns:p14="http://schemas.microsoft.com/office/powerpoint/2010/main" val="190371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lastensuojelu</a:t>
            </a:r>
            <a:endParaRPr lang="fi-FI" dirty="0"/>
          </a:p>
        </p:txBody>
      </p:sp>
      <p:sp>
        <p:nvSpPr>
          <p:cNvPr id="3" name="Sisällön paikkamerkki 2"/>
          <p:cNvSpPr>
            <a:spLocks noGrp="1"/>
          </p:cNvSpPr>
          <p:nvPr>
            <p:ph sz="quarter" idx="1"/>
          </p:nvPr>
        </p:nvSpPr>
        <p:spPr/>
        <p:txBody>
          <a:bodyPr/>
          <a:lstStyle/>
          <a:p>
            <a:pPr>
              <a:buNone/>
            </a:pPr>
            <a:r>
              <a:rPr lang="fi-FI" dirty="0" smtClean="0"/>
              <a:t>Taustalla lainsäädäntö:</a:t>
            </a:r>
          </a:p>
          <a:p>
            <a:pPr>
              <a:buNone/>
            </a:pPr>
            <a:r>
              <a:rPr lang="fi-FI" dirty="0" smtClean="0"/>
              <a:t>- YK:n lapsen oikeuksien sopimus</a:t>
            </a:r>
          </a:p>
          <a:p>
            <a:pPr>
              <a:buNone/>
            </a:pPr>
            <a:r>
              <a:rPr lang="fi-FI" sz="1600" dirty="0" smtClean="0"/>
              <a:t>(</a:t>
            </a:r>
            <a:r>
              <a:rPr lang="fi-FI" sz="1600" dirty="0" smtClean="0">
                <a:hlinkClick r:id="rId2"/>
              </a:rPr>
              <a:t>https://www.ykliitto.fi/sites/ykliitto.fi/files/lapsen_oikeudet_paino.pdf</a:t>
            </a:r>
            <a:r>
              <a:rPr lang="fi-FI" sz="1600" dirty="0" smtClean="0"/>
              <a:t>)</a:t>
            </a:r>
          </a:p>
          <a:p>
            <a:pPr>
              <a:buFontTx/>
              <a:buChar char="-"/>
            </a:pPr>
            <a:r>
              <a:rPr lang="fi-FI" dirty="0" smtClean="0"/>
              <a:t>Perustuslaki</a:t>
            </a:r>
          </a:p>
          <a:p>
            <a:pPr>
              <a:buFontTx/>
              <a:buChar char="-"/>
            </a:pPr>
            <a:r>
              <a:rPr lang="fi-FI" dirty="0" smtClean="0"/>
              <a:t>Sosiaalihuoltolaki</a:t>
            </a:r>
          </a:p>
          <a:p>
            <a:pPr marL="342900" indent="-342900">
              <a:buFontTx/>
              <a:buChar char="-"/>
            </a:pPr>
            <a:r>
              <a:rPr lang="fi-FI" dirty="0" smtClean="0"/>
              <a:t>Lastensuojelulaki</a:t>
            </a:r>
          </a:p>
          <a:p>
            <a:pPr marL="342900" indent="-342900">
              <a:buFontTx/>
              <a:buChar char="-"/>
            </a:pPr>
            <a:r>
              <a:rPr lang="fi-FI" dirty="0" smtClean="0"/>
              <a:t>Euroopan ihmisoikeussopimus</a:t>
            </a:r>
          </a:p>
          <a:p>
            <a:pPr>
              <a:buNone/>
            </a:pPr>
            <a:r>
              <a:rPr lang="fi-FI" dirty="0" smtClean="0"/>
              <a:t>(lait löytyvät </a:t>
            </a:r>
            <a:r>
              <a:rPr lang="fi-FI" dirty="0" err="1" smtClean="0"/>
              <a:t>www.finlex.fi</a:t>
            </a:r>
            <a:r>
              <a:rPr lang="fi-FI" dirty="0" smtClean="0"/>
              <a:t>)</a:t>
            </a:r>
          </a:p>
          <a:p>
            <a:endParaRPr lang="fi-FI"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descr="soveltamisopas_teksti6.JPG"/>
          <p:cNvPicPr>
            <a:picLocks noGrp="1" noChangeAspect="1"/>
          </p:cNvPicPr>
          <p:nvPr>
            <p:ph idx="1"/>
          </p:nvPr>
        </p:nvPicPr>
        <p:blipFill>
          <a:blip r:embed="rId2" cstate="print"/>
          <a:stretch>
            <a:fillRect/>
          </a:stretch>
        </p:blipFill>
        <p:spPr>
          <a:xfrm>
            <a:off x="755576" y="764704"/>
            <a:ext cx="7609613" cy="5400600"/>
          </a:xfrm>
        </p:spPr>
      </p:pic>
    </p:spTree>
    <p:extLst>
      <p:ext uri="{BB962C8B-B14F-4D97-AF65-F5344CB8AC3E}">
        <p14:creationId xmlns="" xmlns:p14="http://schemas.microsoft.com/office/powerpoint/2010/main" val="52578292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descr="soveltamisopas_teksti7.JPG"/>
          <p:cNvPicPr>
            <a:picLocks noGrp="1" noChangeAspect="1"/>
          </p:cNvPicPr>
          <p:nvPr>
            <p:ph idx="1"/>
          </p:nvPr>
        </p:nvPicPr>
        <p:blipFill>
          <a:blip r:embed="rId2" cstate="print"/>
          <a:stretch>
            <a:fillRect/>
          </a:stretch>
        </p:blipFill>
        <p:spPr>
          <a:xfrm>
            <a:off x="683568" y="908720"/>
            <a:ext cx="8027711" cy="5112568"/>
          </a:xfrm>
        </p:spPr>
      </p:pic>
    </p:spTree>
    <p:extLst>
      <p:ext uri="{BB962C8B-B14F-4D97-AF65-F5344CB8AC3E}">
        <p14:creationId xmlns="" xmlns:p14="http://schemas.microsoft.com/office/powerpoint/2010/main" val="41751579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pic>
        <p:nvPicPr>
          <p:cNvPr id="4" name="Sisällön paikkamerkki 3" descr="soveltamisopas_teksti8.JPG"/>
          <p:cNvPicPr>
            <a:picLocks noGrp="1" noChangeAspect="1"/>
          </p:cNvPicPr>
          <p:nvPr>
            <p:ph idx="1"/>
          </p:nvPr>
        </p:nvPicPr>
        <p:blipFill>
          <a:blip r:embed="rId2" cstate="print"/>
          <a:stretch>
            <a:fillRect/>
          </a:stretch>
        </p:blipFill>
        <p:spPr>
          <a:xfrm>
            <a:off x="1115616" y="404664"/>
            <a:ext cx="7156624" cy="5760640"/>
          </a:xfrm>
        </p:spPr>
      </p:pic>
    </p:spTree>
    <p:extLst>
      <p:ext uri="{BB962C8B-B14F-4D97-AF65-F5344CB8AC3E}">
        <p14:creationId xmlns="" xmlns:p14="http://schemas.microsoft.com/office/powerpoint/2010/main" val="14217958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Sanomalehden tekeminen</a:t>
            </a:r>
            <a:endParaRPr lang="fi-FI" dirty="0"/>
          </a:p>
        </p:txBody>
      </p:sp>
      <p:sp>
        <p:nvSpPr>
          <p:cNvPr id="3" name="Sisällön paikkamerkki 2"/>
          <p:cNvSpPr>
            <a:spLocks noGrp="1"/>
          </p:cNvSpPr>
          <p:nvPr>
            <p:ph idx="1"/>
          </p:nvPr>
        </p:nvSpPr>
        <p:spPr/>
        <p:txBody>
          <a:bodyPr/>
          <a:lstStyle/>
          <a:p>
            <a:r>
              <a:rPr lang="fi-FI" dirty="0" smtClean="0"/>
              <a:t>Tehdään sanomalehti tai julkaisu kurssilla käsitellyistä aiheista</a:t>
            </a:r>
            <a:endParaRPr lang="fi-FI" dirty="0"/>
          </a:p>
        </p:txBody>
      </p:sp>
    </p:spTree>
    <p:extLst>
      <p:ext uri="{BB962C8B-B14F-4D97-AF65-F5344CB8AC3E}">
        <p14:creationId xmlns="" xmlns:p14="http://schemas.microsoft.com/office/powerpoint/2010/main" val="20007588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Tietosuoja ja tiedon siirtäminen</a:t>
            </a:r>
            <a:endParaRPr lang="fi-FI" dirty="0"/>
          </a:p>
        </p:txBody>
      </p:sp>
      <p:sp>
        <p:nvSpPr>
          <p:cNvPr id="3" name="Sisällön paikkamerkki 2"/>
          <p:cNvSpPr>
            <a:spLocks noGrp="1"/>
          </p:cNvSpPr>
          <p:nvPr>
            <p:ph sz="quarter" idx="1"/>
          </p:nvPr>
        </p:nvSpPr>
        <p:spPr/>
        <p:txBody>
          <a:bodyPr/>
          <a:lstStyle/>
          <a:p>
            <a:r>
              <a:rPr lang="fi-FI" dirty="0" smtClean="0">
                <a:hlinkClick r:id="rId2"/>
              </a:rPr>
              <a:t>https://www.oph.fi/fi/koulutus-ja-tutkinnot/salassapito-ja-tietosuoja-varhaiskasvatuksessa</a:t>
            </a:r>
            <a:endParaRPr lang="fi-FI"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Työympäristön turvallisuusohjeet uhka- ja väkivaltatilanteissa</a:t>
            </a:r>
            <a:endParaRPr lang="fi-FI" dirty="0"/>
          </a:p>
        </p:txBody>
      </p:sp>
      <p:sp>
        <p:nvSpPr>
          <p:cNvPr id="3" name="Sisällön paikkamerkki 2"/>
          <p:cNvSpPr>
            <a:spLocks noGrp="1"/>
          </p:cNvSpPr>
          <p:nvPr>
            <p:ph sz="quarter" idx="1"/>
          </p:nvPr>
        </p:nvSpPr>
        <p:spPr/>
        <p:txBody>
          <a:bodyPr/>
          <a:lstStyle/>
          <a:p>
            <a:r>
              <a:rPr lang="fi-FI" dirty="0" smtClean="0">
                <a:hlinkClick r:id="rId2"/>
              </a:rPr>
              <a:t>https://ttk.fi/tyoturvallisuus_ja_tyosuojelu/tyoturvallisuuden_perusteet/tyoyhteiso/vakivalta_ja_uhkatilanteet</a:t>
            </a:r>
            <a:endParaRPr lang="fi-FI"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lainsäädäntö</a:t>
            </a:r>
            <a:endParaRPr lang="fi-FI" dirty="0"/>
          </a:p>
        </p:txBody>
      </p:sp>
      <p:sp>
        <p:nvSpPr>
          <p:cNvPr id="3" name="Sisällön paikkamerkki 2"/>
          <p:cNvSpPr>
            <a:spLocks noGrp="1"/>
          </p:cNvSpPr>
          <p:nvPr>
            <p:ph sz="quarter" idx="1"/>
          </p:nvPr>
        </p:nvSpPr>
        <p:spPr/>
        <p:txBody>
          <a:bodyPr/>
          <a:lstStyle/>
          <a:p>
            <a:r>
              <a:rPr lang="fi-FI" dirty="0" smtClean="0"/>
              <a:t>Etätehtävät/kurssin oppimistehtävät</a:t>
            </a:r>
            <a:endParaRPr lang="fi-FI"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1. Mitä on lastensuojelu?</a:t>
            </a:r>
            <a:endParaRPr lang="fi-FI" b="1" dirty="0"/>
          </a:p>
        </p:txBody>
      </p:sp>
      <p:sp>
        <p:nvSpPr>
          <p:cNvPr id="3" name="Sisällön paikkamerkki 2"/>
          <p:cNvSpPr>
            <a:spLocks noGrp="1"/>
          </p:cNvSpPr>
          <p:nvPr>
            <p:ph idx="1"/>
          </p:nvPr>
        </p:nvSpPr>
        <p:spPr/>
        <p:txBody>
          <a:bodyPr>
            <a:normAutofit lnSpcReduction="10000"/>
          </a:bodyPr>
          <a:lstStyle/>
          <a:p>
            <a:pPr>
              <a:buNone/>
            </a:pPr>
            <a:r>
              <a:rPr lang="fi-FI" dirty="0" smtClean="0"/>
              <a:t>Lastensuojelulain tarkoituksena on turvata lapsen oikeus:</a:t>
            </a:r>
          </a:p>
          <a:p>
            <a:pPr marL="82296" indent="0">
              <a:buNone/>
            </a:pPr>
            <a:endParaRPr lang="fi-FI" dirty="0"/>
          </a:p>
          <a:p>
            <a:pPr marL="82296" indent="0">
              <a:buNone/>
            </a:pPr>
            <a:endParaRPr lang="fi-FI" dirty="0" smtClean="0"/>
          </a:p>
          <a:p>
            <a:pPr marL="82296" indent="0">
              <a:buFontTx/>
              <a:buChar char="-"/>
            </a:pPr>
            <a:r>
              <a:rPr lang="fi-FI" dirty="0" smtClean="0"/>
              <a:t>turvalliseen kasvuympäristöön</a:t>
            </a:r>
          </a:p>
          <a:p>
            <a:pPr marL="82296" indent="0">
              <a:buFontTx/>
              <a:buChar char="-"/>
            </a:pPr>
            <a:r>
              <a:rPr lang="fi-FI" dirty="0" smtClean="0"/>
              <a:t>Tasapainoiseen ja monipuoliseen kehitykseen</a:t>
            </a:r>
          </a:p>
          <a:p>
            <a:pPr marL="82296" indent="0">
              <a:buFontTx/>
              <a:buChar char="-"/>
            </a:pPr>
            <a:r>
              <a:rPr lang="fi-FI" dirty="0" smtClean="0"/>
              <a:t>erityiseen suojeluun</a:t>
            </a:r>
          </a:p>
          <a:p>
            <a:pPr>
              <a:buFontTx/>
              <a:buChar char="-"/>
            </a:pPr>
            <a:endParaRPr lang="fi-FI" dirty="0" smtClean="0"/>
          </a:p>
          <a:p>
            <a:pPr>
              <a:buNone/>
            </a:pPr>
            <a:r>
              <a:rPr lang="fi-FI" dirty="0" smtClean="0"/>
              <a:t>Laissa määritellään lastensuojelu laajasti:</a:t>
            </a:r>
          </a:p>
          <a:p>
            <a:pPr>
              <a:buFontTx/>
              <a:buChar char="-"/>
            </a:pPr>
            <a:r>
              <a:rPr lang="fi-FI" dirty="0" smtClean="0"/>
              <a:t>hyvinvoinnin edistäminen</a:t>
            </a:r>
          </a:p>
          <a:p>
            <a:pPr>
              <a:buFontTx/>
              <a:buChar char="-"/>
            </a:pPr>
            <a:r>
              <a:rPr lang="fi-FI" dirty="0" smtClean="0"/>
              <a:t>ehkäisevä lastensuojelu  (neuvola, päivähoito ja koulu)</a:t>
            </a:r>
            <a:endParaRPr lang="fi-FI" dirty="0"/>
          </a:p>
        </p:txBody>
      </p:sp>
    </p:spTree>
    <p:extLst>
      <p:ext uri="{BB962C8B-B14F-4D97-AF65-F5344CB8AC3E}">
        <p14:creationId xmlns="" xmlns:p14="http://schemas.microsoft.com/office/powerpoint/2010/main" val="107912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smtClean="0"/>
              <a:t>Lapsen oikeuksien toteuttaminen on myös muuta lainsäädäntöä ja muita viranomaisia sekä laajemmin koko yhteiskuntaa koskeva tehtävä.</a:t>
            </a:r>
          </a:p>
          <a:p>
            <a:pPr marL="82296" indent="0">
              <a:buNone/>
            </a:pPr>
            <a:endParaRPr lang="fi-FI" dirty="0" smtClean="0"/>
          </a:p>
          <a:p>
            <a:r>
              <a:rPr lang="fi-FI" dirty="0" smtClean="0"/>
              <a:t> Lapsen oikeuksista säädetty erikseen Suomen perustuslaissa sekä Suomea sitovissa Euroopan ihmisoikeussopimuksessa ja YK:n lapsen oikeuksien yleissopimuksessa. </a:t>
            </a:r>
            <a:endParaRPr lang="fi-FI" dirty="0"/>
          </a:p>
        </p:txBody>
      </p:sp>
    </p:spTree>
    <p:extLst>
      <p:ext uri="{BB962C8B-B14F-4D97-AF65-F5344CB8AC3E}">
        <p14:creationId xmlns="" xmlns:p14="http://schemas.microsoft.com/office/powerpoint/2010/main" val="379775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Vastuu lapsen hyvinvoinnista</a:t>
            </a:r>
            <a:br>
              <a:rPr lang="fi-FI" dirty="0" smtClean="0"/>
            </a:br>
            <a:endParaRPr lang="fi-FI" dirty="0"/>
          </a:p>
        </p:txBody>
      </p:sp>
      <p:sp>
        <p:nvSpPr>
          <p:cNvPr id="3" name="Sisällön paikkamerkki 2"/>
          <p:cNvSpPr>
            <a:spLocks noGrp="1"/>
          </p:cNvSpPr>
          <p:nvPr>
            <p:ph idx="1"/>
          </p:nvPr>
        </p:nvSpPr>
        <p:spPr/>
        <p:txBody>
          <a:bodyPr>
            <a:normAutofit lnSpcReduction="10000"/>
          </a:bodyPr>
          <a:lstStyle/>
          <a:p>
            <a:r>
              <a:rPr lang="fi-FI" dirty="0" smtClean="0"/>
              <a:t>Ensisijaisesti lapsen vanhemmilla ja huoltajilla</a:t>
            </a:r>
          </a:p>
          <a:p>
            <a:r>
              <a:rPr lang="fi-FI" dirty="0" smtClean="0"/>
              <a:t>Velvollisuutena on vastata lapsen kasvatuksesta ja huolenpidosta</a:t>
            </a:r>
          </a:p>
          <a:p>
            <a:r>
              <a:rPr lang="fi-FI" dirty="0" smtClean="0"/>
              <a:t>Oikeus myös yksin määrätä siitä, miten lapsen kasvatus ja huolenpito järjestetään.</a:t>
            </a:r>
          </a:p>
          <a:p>
            <a:pPr>
              <a:buNone/>
            </a:pPr>
            <a:endParaRPr lang="fi-FI" dirty="0" smtClean="0"/>
          </a:p>
          <a:p>
            <a:pPr>
              <a:buNone/>
            </a:pPr>
            <a:r>
              <a:rPr lang="fi-FI" dirty="0" smtClean="0"/>
              <a:t>   </a:t>
            </a:r>
            <a:r>
              <a:rPr lang="fi-FI" sz="2800" dirty="0" smtClean="0"/>
              <a:t>Lastensuojelulaissa korostetaan, että yhteiskunnan on pyrittävä tukemaan vanhempia tässä tehtävässä ja tarjottava perheelle tarpeellista apua riittävän varhain (2 §). Lapsi ja perhe on myös tarvittaessa ohjattava lastensuojelun piiriin.</a:t>
            </a:r>
          </a:p>
          <a:p>
            <a:endParaRPr lang="fi-FI" dirty="0"/>
          </a:p>
        </p:txBody>
      </p:sp>
    </p:spTree>
    <p:extLst>
      <p:ext uri="{BB962C8B-B14F-4D97-AF65-F5344CB8AC3E}">
        <p14:creationId xmlns="" xmlns:p14="http://schemas.microsoft.com/office/powerpoint/2010/main" val="12539890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rkkeri">
  <a:themeElements>
    <a:clrScheme name="Erkkeri">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Erkkeri">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rkkeri">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782</TotalTime>
  <Words>1683</Words>
  <Application>Microsoft Office PowerPoint</Application>
  <PresentationFormat>On-screen Show (4:3)</PresentationFormat>
  <Paragraphs>340</Paragraphs>
  <Slides>66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66</vt:i4>
      </vt:variant>
    </vt:vector>
  </HeadingPairs>
  <TitlesOfParts>
    <vt:vector size="68" baseType="lpstr">
      <vt:lpstr>Erkkeri</vt:lpstr>
      <vt:lpstr>Acrobat Document</vt:lpstr>
      <vt:lpstr>Perhetyön lainsäädäntö ja toimintaperiaatteet 1 osp</vt:lpstr>
      <vt:lpstr>Slide 2</vt:lpstr>
      <vt:lpstr>Perhe käsitteenä</vt:lpstr>
      <vt:lpstr>PERHEEN MÄÄRITTELYT</vt:lpstr>
      <vt:lpstr>Perheet tilastoina</vt:lpstr>
      <vt:lpstr>lastensuojelu</vt:lpstr>
      <vt:lpstr>1. Mitä on lastensuojelu?</vt:lpstr>
      <vt:lpstr>Slide 8</vt:lpstr>
      <vt:lpstr>Vastuu lapsen hyvinvoinnista </vt:lpstr>
      <vt:lpstr>Slide 10</vt:lpstr>
      <vt:lpstr>Lastensuojelun tehtävät </vt:lpstr>
      <vt:lpstr>Slide 12</vt:lpstr>
      <vt:lpstr>Lehtiartikkeleiden tarkastelu</vt:lpstr>
      <vt:lpstr>Ehkäisevä lastensuojelu</vt:lpstr>
      <vt:lpstr>Lastensuojelun keskeiset periaatteet</vt:lpstr>
      <vt:lpstr>Slide 16</vt:lpstr>
      <vt:lpstr>5. Lastensuojeluasiakkuuden alkaminen</vt:lpstr>
      <vt:lpstr>Huoli lapsesta  (Mahkonen, S. 2015. Varhaiskasvatuslaki. Edita.)</vt:lpstr>
      <vt:lpstr>Slide 19</vt:lpstr>
      <vt:lpstr>Väliintulot</vt:lpstr>
      <vt:lpstr>Lastensuojeluilmoitus </vt:lpstr>
      <vt:lpstr>Slide 22</vt:lpstr>
      <vt:lpstr>Yhteydenotto poliisiin </vt:lpstr>
      <vt:lpstr>Lastensuojeluilmoitus</vt:lpstr>
      <vt:lpstr>Lastensuojeluilmoituksen tekijän on kerrottava</vt:lpstr>
      <vt:lpstr>Milloin on tehtävä lastensuojeluilmoitus?</vt:lpstr>
      <vt:lpstr>Slide 27</vt:lpstr>
      <vt:lpstr>Slide 28</vt:lpstr>
      <vt:lpstr>Kuka voi tehdä lastensuojeluilmoituksen?</vt:lpstr>
      <vt:lpstr>Velvollisuus tehdä lastensuojeluilmoitus</vt:lpstr>
      <vt:lpstr>Slide 31</vt:lpstr>
      <vt:lpstr>Estääkö vaitiolovelvollisuus ilmoituksen tekemisen?</vt:lpstr>
      <vt:lpstr>Saako perhe tietää ilmoittajan?</vt:lpstr>
      <vt:lpstr>Slide 34</vt:lpstr>
      <vt:lpstr>Slide 35</vt:lpstr>
      <vt:lpstr>Ennakollinen lastensuojeluilmoitus </vt:lpstr>
      <vt:lpstr>Slide 37</vt:lpstr>
      <vt:lpstr>Ilmoitusvelvollisuus toiselle kunnalle </vt:lpstr>
      <vt:lpstr>Slide 39</vt:lpstr>
      <vt:lpstr>Lastensuojeluasiakkuus alkaa </vt:lpstr>
      <vt:lpstr>Lastensuojelun aikarajat </vt:lpstr>
      <vt:lpstr>Tarina</vt:lpstr>
      <vt:lpstr>8. Lapsen kiireellinen sijoitus</vt:lpstr>
      <vt:lpstr>Slide 44</vt:lpstr>
      <vt:lpstr>Slide 45</vt:lpstr>
      <vt:lpstr>Kiireellisen sijoituksen syyt </vt:lpstr>
      <vt:lpstr>Slide 47</vt:lpstr>
      <vt:lpstr>Päätöksenteko</vt:lpstr>
      <vt:lpstr>Mielipiteen selvittäminen kiireellisen sijoituksen päätöksissä</vt:lpstr>
      <vt:lpstr>Slide 50</vt:lpstr>
      <vt:lpstr>Sijoituspaikka</vt:lpstr>
      <vt:lpstr>Kiireellisen sijoituksen päättyminen ja raukeaminen sekä jatkuminen</vt:lpstr>
      <vt:lpstr>Slide 53</vt:lpstr>
      <vt:lpstr>Kiireellisen sijoituksen päättyminen</vt:lpstr>
      <vt:lpstr>Slide 55</vt:lpstr>
      <vt:lpstr>Slide 56</vt:lpstr>
      <vt:lpstr>9. Huostaanotto</vt:lpstr>
      <vt:lpstr>Slide 58</vt:lpstr>
      <vt:lpstr>Slide 59</vt:lpstr>
      <vt:lpstr>Slide 60</vt:lpstr>
      <vt:lpstr>Slide 61</vt:lpstr>
      <vt:lpstr>Slide 62</vt:lpstr>
      <vt:lpstr>Sanomalehden tekeminen</vt:lpstr>
      <vt:lpstr>Tietosuoja ja tiedon siirtäminen</vt:lpstr>
      <vt:lpstr>Työympäristön turvallisuusohjeet uhka- ja väkivaltatilanteissa</vt:lpstr>
      <vt:lpstr>lainsäädäntö</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Timo</dc:creator>
  <cp:lastModifiedBy>Timo Mykkänen</cp:lastModifiedBy>
  <cp:revision>47</cp:revision>
  <dcterms:created xsi:type="dcterms:W3CDTF">2020-01-03T14:08:47Z</dcterms:created>
  <dcterms:modified xsi:type="dcterms:W3CDTF">2021-04-05T17:14:39Z</dcterms:modified>
</cp:coreProperties>
</file>