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31"/>
  </p:notesMasterIdLst>
  <p:handoutMasterIdLst>
    <p:handoutMasterId r:id="rId32"/>
  </p:handoutMasterIdLst>
  <p:sldIdLst>
    <p:sldId id="256" r:id="rId4"/>
    <p:sldId id="263" r:id="rId5"/>
    <p:sldId id="343" r:id="rId6"/>
    <p:sldId id="261" r:id="rId7"/>
    <p:sldId id="371" r:id="rId8"/>
    <p:sldId id="327" r:id="rId9"/>
    <p:sldId id="267" r:id="rId10"/>
    <p:sldId id="260" r:id="rId11"/>
    <p:sldId id="368" r:id="rId12"/>
    <p:sldId id="365" r:id="rId13"/>
    <p:sldId id="269" r:id="rId14"/>
    <p:sldId id="265" r:id="rId15"/>
    <p:sldId id="272" r:id="rId16"/>
    <p:sldId id="358" r:id="rId17"/>
    <p:sldId id="367" r:id="rId18"/>
    <p:sldId id="369" r:id="rId19"/>
    <p:sldId id="264" r:id="rId20"/>
    <p:sldId id="347" r:id="rId21"/>
    <p:sldId id="342" r:id="rId22"/>
    <p:sldId id="363" r:id="rId23"/>
    <p:sldId id="352" r:id="rId24"/>
    <p:sldId id="370" r:id="rId25"/>
    <p:sldId id="375" r:id="rId26"/>
    <p:sldId id="257" r:id="rId27"/>
    <p:sldId id="362" r:id="rId28"/>
    <p:sldId id="262" r:id="rId29"/>
    <p:sldId id="376" r:id="rId30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9A0"/>
    <a:srgbClr val="3A9B54"/>
    <a:srgbClr val="08306D"/>
    <a:srgbClr val="B2BE3E"/>
    <a:srgbClr val="DC2352"/>
    <a:srgbClr val="F176FE"/>
    <a:srgbClr val="19816F"/>
    <a:srgbClr val="9DB5D7"/>
    <a:srgbClr val="8F7D3C"/>
    <a:srgbClr val="7F4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780" autoAdjust="0"/>
    <p:restoredTop sz="94789"/>
  </p:normalViewPr>
  <p:slideViewPr>
    <p:cSldViewPr snapToGrid="0" snapToObjects="1">
      <p:cViewPr varScale="1">
        <p:scale>
          <a:sx n="109" d="100"/>
          <a:sy n="109" d="100"/>
        </p:scale>
        <p:origin x="496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30.10.2020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30.10.2020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74A2658-CF3E-7643-9291-0625C5D7E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B6C7E69-22EC-1C4C-8A76-F21D9FC36678}" type="slidenum">
              <a:rPr lang="fi-FI" altLang="fi-FI" sz="1200"/>
              <a:pPr algn="r"/>
              <a:t>3</a:t>
            </a:fld>
            <a:endParaRPr lang="fi-FI" altLang="fi-FI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D208E84-6793-5E4F-83BA-94E3646B6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5D7417-672C-AD48-9FB8-CF7D637F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566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12C14CE-9A99-8849-BCF3-49D41F577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5884C7-596D-FB4C-829B-39BA59DC2CBF}" type="slidenum">
              <a:rPr lang="fi-FI" altLang="fi-FI" sz="1200">
                <a:ea typeface="ヒラギノ角ゴ Pro W3" panose="020B0300000000000000" pitchFamily="34" charset="-128"/>
              </a:rPr>
              <a:pPr/>
              <a:t>15</a:t>
            </a:fld>
            <a:endParaRPr lang="fi-FI" altLang="fi-FI" sz="1200">
              <a:ea typeface="ヒラギノ角ゴ Pro W3" panose="020B0300000000000000" pitchFamily="34" charset="-128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A0E70F7-99A1-9544-A420-82E4ED3DF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489BF4F-E3D6-C64C-A3C9-C6E5E2567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032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BA59118-605A-D94D-89E0-E3CC7AE8B7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DB286A-F586-E14B-B3F0-5FC917622557}" type="slidenum">
              <a:rPr lang="fi-FI" altLang="fi-FI" sz="1200"/>
              <a:pPr/>
              <a:t>16</a:t>
            </a:fld>
            <a:endParaRPr lang="fi-FI" altLang="fi-FI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D6DAC12-A0B2-A64E-BD50-E51B2B978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4431DEA-F74B-3E40-91E8-4D1267267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941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31E81BE-BB0F-C44E-A795-439AA8FE6D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3E152F-C3FD-254B-BA2A-132638D1A770}" type="slidenum">
              <a:rPr lang="fi-FI" altLang="fi-FI" sz="1200"/>
              <a:pPr/>
              <a:t>18</a:t>
            </a:fld>
            <a:endParaRPr lang="fi-FI" altLang="fi-FI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D43FEC2B-12D2-734A-8410-DA5FD12430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0141C58-7F64-D64C-92B4-4A1BA6B49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8381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E2ED72A9-811C-634B-B5A5-3799C0BBDCD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6C011ED-CD08-9643-9959-6C39A086A292}" type="slidenum">
              <a:rPr lang="fi-FI" altLang="fi-FI" sz="1200"/>
              <a:pPr algn="r"/>
              <a:t>19</a:t>
            </a:fld>
            <a:endParaRPr lang="fi-FI" altLang="fi-FI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1D365AB9-7E31-9942-848E-392E5BCDE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3CA9244-46F6-764F-9FBC-9F3FD98B7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554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ED60C11-3885-7349-A55A-8B85DBD0D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E17398-C52E-6C45-8530-DAE4EF0A3F5B}" type="slidenum">
              <a:rPr lang="fi-FI" altLang="fi-FI" sz="1200"/>
              <a:pPr/>
              <a:t>5</a:t>
            </a:fld>
            <a:endParaRPr lang="fi-FI" altLang="fi-FI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3058ACC-FAA5-E94B-A132-7FD76C524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0C27DF3-D9E0-7F4E-AE27-4B926C4AA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42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C5520490-E102-7048-BC79-3444F57EFB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076B55-43E8-E44D-8DC5-B94390FCF985}" type="slidenum">
              <a:rPr lang="fi-FI" altLang="fi-FI" sz="1200"/>
              <a:pPr/>
              <a:t>6</a:t>
            </a:fld>
            <a:endParaRPr lang="fi-FI" altLang="fi-FI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31752D8-BD39-1F42-ABF4-98EC1E697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37CCB73-1DD6-3641-9B53-FC84B2325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6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429C16-75CB-D145-8B84-229B2569E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FC95A-30DF-1242-A493-840D044B48AE}" type="slidenum">
              <a:rPr lang="fi-FI" altLang="fi-FI" sz="1200"/>
              <a:pPr/>
              <a:t>8</a:t>
            </a:fld>
            <a:endParaRPr lang="fi-FI" altLang="fi-FI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2CDFDD8-1A10-4A47-806A-A843D28ED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AD22763-1551-6B40-BDF0-C7C345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01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C0F1961-EDE7-C64C-83C6-ABCB2C4B6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ED0AD-7CB0-884D-B7AF-D7F3B737BDBC}" type="slidenum">
              <a:rPr lang="fi-FI" altLang="fi-FI" sz="1200"/>
              <a:pPr/>
              <a:t>9</a:t>
            </a:fld>
            <a:endParaRPr lang="fi-FI" altLang="fi-FI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2FAF26E-BB16-254D-8AAA-816E1BD76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78CDC1D-F735-9442-B5FE-BBC3CC587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153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A226109-6914-704E-8144-50D83971D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BF0DB-B6C4-BE46-B49A-678C88D18792}" type="slidenum">
              <a:rPr lang="fi-FI" altLang="fi-FI" sz="1200"/>
              <a:pPr/>
              <a:t>10</a:t>
            </a:fld>
            <a:endParaRPr lang="fi-FI" altLang="fi-FI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B264E61-CBB5-FE43-AF9F-705A52012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BE4578C-1126-4C4A-9581-7A668851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73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939BFEA-B737-AF44-916E-BF3E56B41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673799-A337-3444-8927-2B5B265884F3}" type="slidenum">
              <a:rPr lang="fi-FI" altLang="fi-FI" sz="1200"/>
              <a:pPr/>
              <a:t>11</a:t>
            </a:fld>
            <a:endParaRPr lang="fi-FI" altLang="fi-FI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68320A2-A89F-CE4C-9319-722EBDA1B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9197D75-B178-9241-A818-5256E1F6C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770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54A9358-8337-2F48-8CFB-3DA197373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2C74C-2082-4449-A535-2944410927F1}" type="slidenum">
              <a:rPr lang="fi-FI" altLang="fi-FI" sz="1200"/>
              <a:pPr/>
              <a:t>13</a:t>
            </a:fld>
            <a:endParaRPr lang="fi-FI" altLang="fi-FI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CD0C165-AC6D-424A-BC6E-1416DE300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DC42AE7-1CE2-354C-B9C5-F4B4903C6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455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B565EBA5-6DE0-124A-97FF-979965181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39CE83-7FC0-7D4B-8E4C-408E62279E51}" type="slidenum">
              <a:rPr lang="fi-FI" altLang="fi-FI" sz="1200"/>
              <a:pPr/>
              <a:t>14</a:t>
            </a:fld>
            <a:endParaRPr lang="fi-FI" altLang="fi-FI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B0A7347-A9D7-544B-9B82-1C3387FF7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2032976-8F2A-274C-9C80-BF53D6765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51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3B96-58CA-2F49-AE74-929E8E47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79C5-8ACA-2E40-84BF-6C7E262D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E9A-1F20-204E-A9D7-54390F8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A157-24F2-5B44-85E2-35FC169605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895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7407-5B90-C44C-A15E-FD8C8FC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053E-B1D2-5345-BF99-47D42525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074E-091B-9E40-AD57-2F037B6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EA57-B921-E844-B42D-BDCD901D344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041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30.10.2020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30.10.2020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30.10.2020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3" r:id="rId13"/>
    <p:sldLayoutId id="2147483754" r:id="rId14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kasvatus.fi/" TargetMode="External"/><Relationship Id="rId3" Type="http://schemas.openxmlformats.org/officeDocument/2006/relationships/hyperlink" Target="https://www.opettajantietopalvelu.fi/tekij%C3%A4t/Mirva-Kuusela.html" TargetMode="External"/><Relationship Id="rId7" Type="http://schemas.openxmlformats.org/officeDocument/2006/relationships/hyperlink" Target="http://www.koulukino.net/etusivu" TargetMode="External"/><Relationship Id="rId2" Type="http://schemas.openxmlformats.org/officeDocument/2006/relationships/hyperlink" Target="https://www.opettajantietopalvelu.fi/tekij%C3%A4t/Sinikka-Rusane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ph.fi/en/node/1677" TargetMode="External"/><Relationship Id="rId5" Type="http://schemas.openxmlformats.org/officeDocument/2006/relationships/hyperlink" Target="https://www.opettajantietopalvelu.fi/tekij%C3%A4t/Kaisa-Torkki.html" TargetMode="External"/><Relationship Id="rId4" Type="http://schemas.openxmlformats.org/officeDocument/2006/relationships/hyperlink" Target="https://www.opettajantietopalvelu.fi/tekij%C3%A4t/Kati-Rintakorpi.html" TargetMode="External"/><Relationship Id="rId9" Type="http://schemas.openxmlformats.org/officeDocument/2006/relationships/hyperlink" Target="https://www.kansallisgalleria.fi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aalto.fi/display/Synnyt/Hom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arteducators.org/news" TargetMode="External"/><Relationship Id="rId5" Type="http://schemas.openxmlformats.org/officeDocument/2006/relationships/hyperlink" Target="http://www.kuvataideopettajat.fi/eng" TargetMode="External"/><Relationship Id="rId4" Type="http://schemas.openxmlformats.org/officeDocument/2006/relationships/hyperlink" Target="https://inseafinland.wordpress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KUVATAIDE POMM1033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AFB57E0-7E0F-2745-8259-2F5F5F370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632" y="365233"/>
            <a:ext cx="8493368" cy="86973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								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		</a:t>
            </a:r>
            <a:b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PALAUTE ja ARVIOINTI</a:t>
            </a:r>
            <a:r>
              <a:rPr lang="fi-FI" sz="1200" dirty="0">
                <a:latin typeface="Trebuchet MS" charset="0"/>
              </a:rPr>
              <a:t>				</a:t>
            </a:r>
            <a:r>
              <a:rPr lang="fi-FI" sz="1300" dirty="0">
                <a:latin typeface="Century Gothic" charset="0"/>
              </a:rPr>
              <a:t>    				</a:t>
            </a:r>
            <a:r>
              <a:rPr lang="fi-FI" sz="1300" dirty="0">
                <a:latin typeface="Century Gothic" charset="0"/>
                <a:cs typeface="Century Gothic" charset="0"/>
              </a:rPr>
              <a:t>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1833EF06-AEE3-C347-A8C8-01139857E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3632" y="1606062"/>
            <a:ext cx="9625858" cy="4886705"/>
          </a:xfrm>
        </p:spPr>
        <p:txBody>
          <a:bodyPr>
            <a:normAutofit/>
          </a:bodyPr>
          <a:lstStyle/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Scaffolding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oppimisen ohjaaminen ja tukeminen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- oppimista suuntaavat vihjeet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</a:t>
            </a: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Palauteketjut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Ketjumainen opetusvuorovaikutus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- Jatkokysymykset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Vastausten hyödyntäminen </a:t>
            </a:r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Oppilaiden ajatusten sanallistaminen 			– selventäminen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Kohdennettu palaute		- laajentaminen</a:t>
            </a:r>
          </a:p>
          <a:p>
            <a:pPr algn="l" eaLnBrk="1" hangingPunct="1"/>
            <a:r>
              <a:rPr lang="fi-FI" altLang="fi-FI" sz="1200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Lähde:  </a:t>
            </a:r>
          </a:p>
        </p:txBody>
      </p:sp>
    </p:spTree>
    <p:extLst>
      <p:ext uri="{BB962C8B-B14F-4D97-AF65-F5344CB8AC3E}">
        <p14:creationId xmlns:p14="http://schemas.microsoft.com/office/powerpoint/2010/main" val="870217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7220BC1-FC7F-A14D-9A9C-D6BE2DD6E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9288" y="381000"/>
            <a:ext cx="8367712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 </a:t>
            </a:r>
            <a:r>
              <a:rPr lang="fi-FI" sz="4000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KUVATAITEEN OPPITUNNIN RAKENNE </a:t>
            </a:r>
            <a:br>
              <a:rPr lang="fi-FI" sz="4000" noProof="1">
                <a:solidFill>
                  <a:srgbClr val="000000"/>
                </a:solidFill>
                <a:latin typeface="Impact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                                                                       </a:t>
            </a:r>
            <a:r>
              <a:rPr lang="fi-FI" sz="1200" dirty="0">
                <a:latin typeface="Century Gothic" charset="0"/>
              </a:rPr>
              <a:t>KYC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78A88E6-2BD0-9146-B65E-864190D0E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597912"/>
          </a:xfrm>
        </p:spPr>
        <p:txBody>
          <a:bodyPr>
            <a:normAutofit lnSpcReduction="10000"/>
          </a:bodyPr>
          <a:lstStyle/>
          <a:p>
            <a:pPr algn="l" eaLnBrk="1" hangingPunct="1"/>
            <a:endParaRPr lang="fi-FI" altLang="fi-FI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MOTIVOINTI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ILMOITUS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DEMONSTROINTI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SUORITUS</a:t>
            </a:r>
            <a:r>
              <a:rPr lang="fi-FI" altLang="fi-FI" sz="35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OHJEIDEN TÄSMENNYS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ARVIOINTI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SYVENTÄMINEN</a:t>
            </a:r>
            <a:r>
              <a:rPr lang="fi-FI" altLang="fi-FI" sz="35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  <a:p>
            <a:pPr algn="l" eaLnBrk="1" hangingPunct="1"/>
            <a:r>
              <a:rPr lang="fi-FI" altLang="fi-FI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</a:t>
            </a:r>
          </a:p>
          <a:p>
            <a:pPr eaLnBrk="1" hangingPunct="1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Picture 2" descr="P1070479.JPG">
            <a:extLst>
              <a:ext uri="{FF2B5EF4-FFF2-40B4-BE49-F238E27FC236}">
                <a16:creationId xmlns:a16="http://schemas.microsoft.com/office/drawing/2014/main" id="{26E48402-BC1C-6342-A64E-C3400EF5763B}"/>
              </a:ext>
            </a:extLst>
          </p:cNvPr>
          <p:cNvSpPr>
            <a:spLocks noChangeAspect="1"/>
          </p:cNvSpPr>
          <p:nvPr/>
        </p:nvSpPr>
        <p:spPr bwMode="auto">
          <a:xfrm>
            <a:off x="6527800" y="1989138"/>
            <a:ext cx="41084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31748" name="Picture 3" descr="P1070491.JPG">
            <a:extLst>
              <a:ext uri="{FF2B5EF4-FFF2-40B4-BE49-F238E27FC236}">
                <a16:creationId xmlns:a16="http://schemas.microsoft.com/office/drawing/2014/main" id="{905CDEBE-2110-DC4B-A40F-40296EF7167C}"/>
              </a:ext>
            </a:extLst>
          </p:cNvPr>
          <p:cNvSpPr>
            <a:spLocks noChangeAspect="1"/>
          </p:cNvSpPr>
          <p:nvPr/>
        </p:nvSpPr>
        <p:spPr bwMode="auto">
          <a:xfrm>
            <a:off x="6743700" y="4508501"/>
            <a:ext cx="38925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31749" name="Picture 1" descr="DSC_0045.JPG">
            <a:extLst>
              <a:ext uri="{FF2B5EF4-FFF2-40B4-BE49-F238E27FC236}">
                <a16:creationId xmlns:a16="http://schemas.microsoft.com/office/drawing/2014/main" id="{138696FB-4B02-F34D-B0DE-7FBCA312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68" y="778390"/>
            <a:ext cx="6928340" cy="205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67477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Impact" panose="020B0806030902050204" pitchFamily="34" charset="0"/>
              </a:rPr>
              <a:t>Lähteet, lisätietoa ja linkkejä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Sinikka Rusanen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Mirva Kuusela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 Rintakorpi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Kaisa Torkki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i-FI" sz="1600" b="1" dirty="0" err="1">
                <a:latin typeface="Gill Sans MT" panose="020B0502020104020203" pitchFamily="34" charset="77"/>
              </a:rPr>
              <a:t>Mun</a:t>
            </a:r>
            <a:r>
              <a:rPr lang="fi-FI" sz="1600" b="1" dirty="0">
                <a:latin typeface="Gill Sans MT" panose="020B0502020104020203" pitchFamily="34" charset="77"/>
              </a:rPr>
              <a:t> kuvista kulttuuriin - Kuvataidetta </a:t>
            </a:r>
            <a:r>
              <a:rPr lang="fi-FI" sz="1600" b="1" dirty="0" err="1">
                <a:latin typeface="Gill Sans MT" panose="020B0502020104020203" pitchFamily="34" charset="77"/>
              </a:rPr>
              <a:t>esi</a:t>
            </a:r>
            <a:r>
              <a:rPr lang="fi-FI" sz="1600" b="1" dirty="0">
                <a:latin typeface="Gill Sans MT" panose="020B0502020104020203" pitchFamily="34" charset="77"/>
              </a:rPr>
              <a:t>- ja alkuopetukseen, Lasten keskus 2018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Kuvataiteen opetuksen tueksi artikkeleita:  </a:t>
            </a:r>
            <a:r>
              <a:rPr lang="fi-FI" sz="1600" b="1" dirty="0">
                <a:latin typeface="Gill Sans MT" panose="020B0502020104020203" pitchFamily="34" charset="77"/>
                <a:hlinkClick r:id="rId6"/>
              </a:rPr>
              <a:t>https://www.oph.fi/en/node/1677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Elokuvaan, animaatioon ja televisioon liittyvää:  </a:t>
            </a:r>
            <a:r>
              <a:rPr lang="fi-FI" sz="1600" b="1" dirty="0">
                <a:latin typeface="Gill Sans MT" panose="020B0502020104020203" pitchFamily="34" charset="77"/>
                <a:hlinkClick r:id="rId7"/>
              </a:rPr>
              <a:t>http://www.koulukino.net/etusivu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Mediakasvatusseura: </a:t>
            </a:r>
            <a:r>
              <a:rPr lang="fi-FI" sz="1600" b="1" dirty="0">
                <a:latin typeface="Gill Sans MT" panose="020B0502020104020203" pitchFamily="34" charset="77"/>
                <a:hlinkClick r:id="rId8"/>
              </a:rPr>
              <a:t>https://mediakasvatus.fi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Kotimainen taidehistoria: </a:t>
            </a:r>
            <a:r>
              <a:rPr lang="fi-FI" sz="1600" b="1" dirty="0">
                <a:latin typeface="Gill Sans MT" panose="020B0502020104020203" pitchFamily="34" charset="77"/>
                <a:hlinkClick r:id="rId9"/>
              </a:rPr>
              <a:t>https://www.kansallisgalleria.fi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2004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Martikainen</a:t>
            </a:r>
            <a:r>
              <a:rPr lang="fi-FI" sz="1600" dirty="0">
                <a:latin typeface="Gill Sans MT" panose="020B0502020104020203" pitchFamily="34" charset="77"/>
              </a:rPr>
              <a:t>, Annukka ; </a:t>
            </a:r>
            <a:r>
              <a:rPr lang="fi-FI" sz="1600" b="1" dirty="0">
                <a:latin typeface="Gill Sans MT" panose="020B0502020104020203" pitchFamily="34" charset="77"/>
              </a:rPr>
              <a:t>Nikkola</a:t>
            </a:r>
            <a:r>
              <a:rPr lang="fi-FI" sz="1600" dirty="0">
                <a:latin typeface="Gill Sans MT" panose="020B0502020104020203" pitchFamily="34" charset="77"/>
              </a:rPr>
              <a:t>, Tiina, 1970- ; </a:t>
            </a:r>
            <a:r>
              <a:rPr lang="fi-FI" sz="1600" b="1" dirty="0">
                <a:latin typeface="Gill Sans MT" panose="020B0502020104020203" pitchFamily="34" charset="77"/>
              </a:rPr>
              <a:t>Lokka</a:t>
            </a:r>
            <a:r>
              <a:rPr lang="fi-FI" sz="1600" dirty="0">
                <a:latin typeface="Gill Sans MT" panose="020B0502020104020203" pitchFamily="34" charset="77"/>
              </a:rPr>
              <a:t>, Antti. Julkaisussa: Toinen tapa käydä koulua : kokemuksen, kielen ja tiedon suhde oppimisessa, Vastapaino 2013</a:t>
            </a:r>
          </a:p>
          <a:p>
            <a:r>
              <a:rPr lang="fi-FI" sz="1600" dirty="0" err="1">
                <a:latin typeface="Gill Sans MT" panose="020B0502020104020203" pitchFamily="34" charset="77"/>
              </a:rPr>
              <a:t>Conversations</a:t>
            </a:r>
            <a:r>
              <a:rPr lang="fi-FI" sz="1600" dirty="0">
                <a:latin typeface="Gill Sans MT" panose="020B0502020104020203" pitchFamily="34" charset="77"/>
              </a:rPr>
              <a:t> on </a:t>
            </a:r>
            <a:r>
              <a:rPr lang="fi-FI" sz="1600" dirty="0" err="1">
                <a:latin typeface="Gill Sans MT" panose="020B0502020104020203" pitchFamily="34" charset="77"/>
              </a:rPr>
              <a:t>Finnish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art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education</a:t>
            </a:r>
            <a:r>
              <a:rPr lang="fi-FI" sz="1600" dirty="0">
                <a:latin typeface="Gill Sans MT" panose="020B0502020104020203" pitchFamily="34" charset="77"/>
              </a:rPr>
              <a:t>, Mira </a:t>
            </a:r>
            <a:r>
              <a:rPr lang="fi-FI" sz="1600" b="1" dirty="0">
                <a:latin typeface="Gill Sans MT" panose="020B0502020104020203" pitchFamily="34" charset="77"/>
              </a:rPr>
              <a:t>Kallio</a:t>
            </a:r>
            <a:r>
              <a:rPr lang="fi-FI" sz="1600" dirty="0">
                <a:latin typeface="Gill Sans MT" panose="020B0502020104020203" pitchFamily="34" charset="77"/>
              </a:rPr>
              <a:t>-</a:t>
            </a:r>
            <a:r>
              <a:rPr lang="fi-FI" sz="1600" b="1" dirty="0">
                <a:latin typeface="Gill Sans MT" panose="020B0502020104020203" pitchFamily="34" charset="77"/>
              </a:rPr>
              <a:t>Tavin</a:t>
            </a:r>
            <a:r>
              <a:rPr lang="fi-FI" sz="1600" dirty="0">
                <a:latin typeface="Gill Sans MT" panose="020B0502020104020203" pitchFamily="34" charset="77"/>
              </a:rPr>
              <a:t> ; Jouko </a:t>
            </a:r>
            <a:r>
              <a:rPr lang="fi-FI" sz="1600" b="1" dirty="0">
                <a:latin typeface="Gill Sans MT" panose="020B0502020104020203" pitchFamily="34" charset="77"/>
              </a:rPr>
              <a:t>Pullinen</a:t>
            </a:r>
            <a:r>
              <a:rPr lang="fi-FI" sz="1600" dirty="0">
                <a:latin typeface="Gill Sans MT" panose="020B0502020104020203" pitchFamily="34" charset="77"/>
              </a:rPr>
              <a:t> (toim.) , Aalto-yliopiston taiteiden ja suunnittelun korkeakoulu, Aalto </a:t>
            </a:r>
            <a:r>
              <a:rPr lang="fi-FI" sz="1600" dirty="0" err="1">
                <a:latin typeface="Gill Sans MT" panose="020B0502020104020203" pitchFamily="34" charset="77"/>
              </a:rPr>
              <a:t>Arts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Books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700" dirty="0">
                <a:latin typeface="Gill Sans MT" panose="020B0502020104020203" pitchFamily="34" charset="77"/>
              </a:rPr>
              <a:t>Visuaalisen kulttuurin monilukukirja, </a:t>
            </a:r>
            <a:r>
              <a:rPr lang="fi-FI" sz="1700" b="1" dirty="0">
                <a:latin typeface="Gill Sans MT" panose="020B0502020104020203" pitchFamily="34" charset="77"/>
              </a:rPr>
              <a:t>Marjo Räsänen</a:t>
            </a:r>
            <a:r>
              <a:rPr lang="fi-FI" sz="1700" dirty="0">
                <a:latin typeface="Gill Sans MT" panose="020B0502020104020203" pitchFamily="34" charset="77"/>
              </a:rPr>
              <a:t>, Aalto-yliopiston taiteiden ja suunnittelun korkeakoulu, Aalto </a:t>
            </a:r>
            <a:r>
              <a:rPr lang="fi-FI" sz="1700" dirty="0" err="1">
                <a:latin typeface="Gill Sans MT" panose="020B0502020104020203" pitchFamily="34" charset="77"/>
              </a:rPr>
              <a:t>Arts</a:t>
            </a:r>
            <a:r>
              <a:rPr lang="fi-FI" sz="1700" dirty="0">
                <a:latin typeface="Gill Sans MT" panose="020B0502020104020203" pitchFamily="34" charset="77"/>
              </a:rPr>
              <a:t> </a:t>
            </a:r>
            <a:r>
              <a:rPr lang="fi-FI" sz="1700" dirty="0" err="1">
                <a:latin typeface="Gill Sans MT" panose="020B0502020104020203" pitchFamily="34" charset="77"/>
              </a:rPr>
              <a:t>Books</a:t>
            </a:r>
            <a:r>
              <a:rPr lang="fi-FI" sz="1700" dirty="0">
                <a:latin typeface="Gill Sans MT" panose="020B0502020104020203" pitchFamily="34" charset="77"/>
              </a:rPr>
              <a:t> | </a:t>
            </a:r>
            <a:r>
              <a:rPr lang="fi-FI" sz="1700" dirty="0" err="1">
                <a:latin typeface="Gill Sans MT" panose="020B0502020104020203" pitchFamily="34" charset="77"/>
              </a:rPr>
              <a:t>Booky.fi</a:t>
            </a:r>
            <a:endParaRPr lang="fi-FI" sz="1700" b="1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fi-FI" sz="1600" b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9980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33AE759-94E8-2B47-9730-B73BEE7DBF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62200" y="381000"/>
            <a:ext cx="79248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                                            </a:t>
            </a:r>
            <a:r>
              <a:rPr lang="fi-FI" sz="1200" dirty="0">
                <a:latin typeface="Century Gothic" charset="0"/>
              </a:rPr>
              <a:t>     2020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642100B3-C7E8-894C-BDD7-774B32B74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0292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Taidekuvan tarkastelu, kuvan "lukeminen”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AAB80D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Kotitehtävä ensi kerralle: ETSI ja TALLENNA TAIDEKUVA / KUVA TAIDETEOKSESTA</a:t>
            </a: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Kuvan pohjalta käydään ryhmäkeskustelu	</a:t>
            </a: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	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619434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6FB428ED-0478-204E-AF8B-C59FF19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609601"/>
            <a:ext cx="8280400" cy="587375"/>
          </a:xfrm>
        </p:spPr>
        <p:txBody>
          <a:bodyPr>
            <a:normAutofit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      2020 Antti Lokka</a:t>
            </a:r>
            <a:endParaRPr lang="fi-FI" altLang="fi-FI" sz="1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3FB95253-01FD-EF4B-8594-6CD91046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376" y="1085850"/>
            <a:ext cx="9443224" cy="54673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OKL:</a:t>
            </a:r>
            <a:r>
              <a:rPr lang="fi-FI" altLang="fi-FI" b="1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 integraatiomalli</a:t>
            </a: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primitiivinen tieto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itseilmaisun tarve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hiljainen työ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taideteos </a:t>
            </a:r>
            <a:endParaRPr lang="fi-FI" altLang="fi-FI" sz="1400" dirty="0">
              <a:solidFill>
                <a:srgbClr val="9BBB59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Lähde:Nikkola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&amp;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co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Toinen tapa käydä koulua 2013</a:t>
            </a:r>
          </a:p>
          <a:p>
            <a:pPr eaLnBrk="1" hangingPunct="1"/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fi-FI" altLang="fi-FI" sz="2800" b="1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Perint. kokemuksellinen oppiminen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Mitä taide voi opettaa? Taito- ja taideaineiden </a:t>
            </a:r>
            <a:r>
              <a:rPr lang="fi-FI" altLang="fi-FI" sz="2400" dirty="0" err="1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ops</a:t>
            </a: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.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taiteellinen oppiminen näkyy –palaute?</a:t>
            </a:r>
          </a:p>
          <a:p>
            <a:pPr marL="0" indent="0" eaLnBrk="1" hangingPunct="1">
              <a:buNone/>
            </a:pP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 Herbert Read, A.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Efland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, John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Dewey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ja muut klassikot</a:t>
            </a:r>
          </a:p>
          <a:p>
            <a:pPr marL="0" indent="0" eaLnBrk="1" hangingPunct="1">
              <a:buNone/>
            </a:pPr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3B490F8F-2B68-B94B-96A2-4F3B8775D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AA8B9-77B3-9A47-B452-74A56A0F550D}"/>
              </a:ext>
            </a:extLst>
          </p:cNvPr>
          <p:cNvSpPr txBox="1"/>
          <p:nvPr/>
        </p:nvSpPr>
        <p:spPr>
          <a:xfrm>
            <a:off x="936702" y="188913"/>
            <a:ext cx="883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accent3"/>
                </a:solidFill>
                <a:latin typeface="Impact"/>
                <a:ea typeface="ＭＳ Ｐゴシック" charset="0"/>
                <a:cs typeface="Impact"/>
              </a:rPr>
              <a:t>KOKEMUKSELLINEN OPPIMINEN tiedon lajina </a:t>
            </a:r>
          </a:p>
        </p:txBody>
      </p:sp>
      <p:pic>
        <p:nvPicPr>
          <p:cNvPr id="4" name="Kuva 3" descr="Kuva, joka sisältää kohteen teksti, kartta, piirtäminen&#10;&#10;Kuvaus luotu automaattisesti">
            <a:extLst>
              <a:ext uri="{FF2B5EF4-FFF2-40B4-BE49-F238E27FC236}">
                <a16:creationId xmlns:a16="http://schemas.microsoft.com/office/drawing/2014/main" id="{5799B167-C861-6044-8A11-B245C6CA7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90" y="3798277"/>
            <a:ext cx="4298713" cy="2870810"/>
          </a:xfrm>
          <a:prstGeom prst="rect">
            <a:avLst/>
          </a:prstGeom>
        </p:spPr>
      </p:pic>
      <p:pic>
        <p:nvPicPr>
          <p:cNvPr id="6" name="Kuva 5" descr="Kuva, joka sisältää kohteen valokuva, vanha, mies, vesi&#10;&#10;Kuvaus luotu automaattisesti">
            <a:extLst>
              <a:ext uri="{FF2B5EF4-FFF2-40B4-BE49-F238E27FC236}">
                <a16:creationId xmlns:a16="http://schemas.microsoft.com/office/drawing/2014/main" id="{78091DD3-7542-4044-AE8F-462B70ADB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091" y="1044577"/>
            <a:ext cx="4298713" cy="30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2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A2365D29-711E-DD46-8D1E-339654FF09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94985" y="115888"/>
            <a:ext cx="11372385" cy="1225550"/>
          </a:xfrm>
        </p:spPr>
        <p:txBody>
          <a:bodyPr/>
          <a:lstStyle/>
          <a:p>
            <a:pPr eaLnBrk="1" hangingPunct="1"/>
            <a:r>
              <a:rPr lang="fi-FI" altLang="fi-FI" sz="3400" dirty="0">
                <a:latin typeface="Arial" panose="020B0604020202020204" pitchFamily="34" charset="0"/>
                <a:ea typeface="Osaka" charset="-128"/>
              </a:rPr>
              <a:t>           </a:t>
            </a:r>
            <a:r>
              <a:rPr lang="fi-FI" altLang="fi-FI" sz="34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</a:t>
            </a: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       AINEISTON SISÄLLÖNANALYYSI – TAIDEKUVA</a:t>
            </a:r>
            <a:b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					</a:t>
            </a:r>
            <a:r>
              <a:rPr lang="fi-FI" altLang="fi-FI" sz="16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- tehdään pienryhmissä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2DAB5898-1231-164E-A5DA-169001C0825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79502" y="1341439"/>
            <a:ext cx="7515922" cy="5516562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suuri otos, lukumääriä, taulukointi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visuaalisia järjestyksiä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rakenteita, luokittelua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aineistolähtöinen, laadullinen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osuus, kriittinen ote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TEHTÄVÄ: Pohtikaa pienryhmissä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miten järjestätte valitsemanne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taidekuvat esim. materiaalin, tyylin tai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aikakauden mukaan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Lähde; Juha </a:t>
            </a:r>
            <a:r>
              <a:rPr lang="fi-FI" altLang="fi-FI" sz="2500" dirty="0" err="1">
                <a:latin typeface="Gill Sans MT" panose="020B0502020104020203" pitchFamily="34" charset="77"/>
                <a:ea typeface="Osaka" charset="-128"/>
              </a:rPr>
              <a:t>Herkman</a:t>
            </a: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,  Kriittinen mediakasvatus 2007</a:t>
            </a: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</p:txBody>
      </p:sp>
      <p:pic>
        <p:nvPicPr>
          <p:cNvPr id="24579" name="Picture 4" descr="Tex Willer3.jpg">
            <a:extLst>
              <a:ext uri="{FF2B5EF4-FFF2-40B4-BE49-F238E27FC236}">
                <a16:creationId xmlns:a16="http://schemas.microsoft.com/office/drawing/2014/main" id="{DBFDC8BC-524C-E54C-8C78-249F09C65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37" y="1100641"/>
            <a:ext cx="40846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Tex Willer.jpg">
            <a:extLst>
              <a:ext uri="{FF2B5EF4-FFF2-40B4-BE49-F238E27FC236}">
                <a16:creationId xmlns:a16="http://schemas.microsoft.com/office/drawing/2014/main" id="{62982FF5-FB83-CC45-8A75-3F4AB8BA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03" y="2756404"/>
            <a:ext cx="28416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901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C605DEEF-F9C1-6348-A2A0-69607B0E03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1041" y="0"/>
            <a:ext cx="9785959" cy="1182029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</a:br>
            <a: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LUOVUUDEN ARVIOINTITAPOJA</a:t>
            </a:r>
            <a:r>
              <a:rPr lang="fi-FI" sz="2400" dirty="0">
                <a:latin typeface="Impact" charset="0"/>
              </a:rPr>
              <a:t>	</a:t>
            </a:r>
            <a:r>
              <a:rPr lang="fi-FI" sz="2400" dirty="0">
                <a:latin typeface="Trebuchet MS" charset="0"/>
              </a:rPr>
              <a:t>                            </a:t>
            </a:r>
            <a:r>
              <a:rPr lang="fi-FI" sz="1200" dirty="0">
                <a:latin typeface="Century Gothic" charset="0"/>
              </a:rPr>
              <a:t>       2020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endParaRPr lang="fi-FI" dirty="0">
              <a:latin typeface="Trebuchet MS" charset="0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21788C5-7DB6-3C43-A559-9D0F9AA6A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041" y="1629508"/>
            <a:ext cx="11098060" cy="4793517"/>
          </a:xfrm>
        </p:spPr>
        <p:txBody>
          <a:bodyPr/>
          <a:lstStyle/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LAAJENTAMINEN</a:t>
            </a:r>
          </a:p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KEKSIMINEN </a:t>
            </a:r>
          </a:p>
          <a:p>
            <a:pPr algn="l"/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vrt. peli – leikki,  muotoilu – koulutaide  kultakausi - nykytaide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3. </a:t>
            </a: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RIKKOMINEN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4. </a:t>
            </a:r>
            <a:r>
              <a:rPr lang="fi-FI" altLang="fi-FI" dirty="0">
                <a:solidFill>
                  <a:srgbClr val="1F1F2E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ESTEETTINEN JÄRJESTELY</a:t>
            </a:r>
          </a:p>
          <a:p>
            <a:pPr marL="514350" indent="-514350" algn="l"/>
            <a:endParaRPr lang="fi-FI" altLang="fi-FI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ongelmanratkaisu -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opettaja</a:t>
            </a:r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4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vs.</a:t>
            </a: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itseilmaisu –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lapsikeskeinen lähestyminen</a:t>
            </a:r>
          </a:p>
          <a:p>
            <a:pPr marL="514350" indent="-514350" algn="l"/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Lähde: Antero Salminen, Pääjalkainen 2005, Helena Sederholm,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Conversations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on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Finnish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Art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Education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20017</a:t>
            </a:r>
          </a:p>
          <a:p>
            <a:pPr marL="514350" indent="-514350" algn="l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353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65749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B2BE3E"/>
                </a:solidFill>
                <a:latin typeface="Impact" panose="020B0806030902050204" pitchFamily="34" charset="0"/>
              </a:rPr>
              <a:t>MEDIAKASVATUS ja VISUAALINEN KULTTUURI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multimodaalisuus</a:t>
            </a:r>
            <a:endParaRPr lang="en-US" dirty="0"/>
          </a:p>
          <a:p>
            <a:r>
              <a:rPr lang="en-US" dirty="0" err="1"/>
              <a:t>monilukutaito</a:t>
            </a:r>
            <a:r>
              <a:rPr lang="en-US" dirty="0"/>
              <a:t> </a:t>
            </a:r>
          </a:p>
          <a:p>
            <a:r>
              <a:rPr lang="en-US" dirty="0"/>
              <a:t>median </a:t>
            </a:r>
            <a:r>
              <a:rPr lang="en-US" dirty="0" err="1"/>
              <a:t>käyttö</a:t>
            </a:r>
            <a:r>
              <a:rPr lang="en-US" dirty="0"/>
              <a:t> “</a:t>
            </a:r>
            <a:r>
              <a:rPr lang="en-US" dirty="0" err="1"/>
              <a:t>ruutuaika</a:t>
            </a:r>
            <a:r>
              <a:rPr lang="en-US" dirty="0"/>
              <a:t>”</a:t>
            </a:r>
          </a:p>
          <a:p>
            <a:r>
              <a:rPr lang="en-US" dirty="0" err="1">
                <a:highlight>
                  <a:srgbClr val="FFFF00"/>
                </a:highlight>
              </a:rPr>
              <a:t>medialaitteet</a:t>
            </a:r>
            <a:r>
              <a:rPr lang="en-US" dirty="0">
                <a:highlight>
                  <a:srgbClr val="FFFF00"/>
                </a:highlight>
              </a:rPr>
              <a:t> – </a:t>
            </a:r>
            <a:r>
              <a:rPr lang="en-US" dirty="0" err="1">
                <a:highlight>
                  <a:srgbClr val="FFFF00"/>
                </a:highlight>
              </a:rPr>
              <a:t>lastenhuone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 err="1"/>
              <a:t>mediakulttuurit</a:t>
            </a:r>
            <a:r>
              <a:rPr lang="en-US" dirty="0"/>
              <a:t>  </a:t>
            </a:r>
          </a:p>
          <a:p>
            <a:r>
              <a:rPr lang="en-US" dirty="0" err="1"/>
              <a:t>virtuaalimaailmat</a:t>
            </a:r>
            <a:endParaRPr lang="en-US" dirty="0"/>
          </a:p>
          <a:p>
            <a:r>
              <a:rPr lang="en-US" dirty="0" err="1">
                <a:highlight>
                  <a:srgbClr val="FFFF00"/>
                </a:highlight>
              </a:rPr>
              <a:t>identiteetin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rakentuminen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200" dirty="0"/>
              <a:t>   </a:t>
            </a:r>
            <a:r>
              <a:rPr lang="en-US" sz="1200" dirty="0" err="1"/>
              <a:t>lähde</a:t>
            </a:r>
            <a:r>
              <a:rPr lang="en-US" sz="1200" dirty="0"/>
              <a:t>: </a:t>
            </a:r>
            <a:r>
              <a:rPr lang="en-US" sz="1200" dirty="0" err="1"/>
              <a:t>Janne</a:t>
            </a:r>
            <a:r>
              <a:rPr lang="en-US" sz="1200" dirty="0"/>
              <a:t> </a:t>
            </a:r>
            <a:r>
              <a:rPr lang="en-US" sz="1200" dirty="0" err="1"/>
              <a:t>Seppänen</a:t>
            </a:r>
            <a:r>
              <a:rPr lang="en-US" sz="1200" dirty="0"/>
              <a:t>: </a:t>
            </a:r>
            <a:r>
              <a:rPr lang="en-US" sz="1200" dirty="0" err="1"/>
              <a:t>Visuaalinen</a:t>
            </a:r>
            <a:r>
              <a:rPr lang="en-US" sz="1200" dirty="0"/>
              <a:t> </a:t>
            </a:r>
            <a:r>
              <a:rPr lang="en-US" sz="1200" dirty="0" err="1"/>
              <a:t>Kulttuuri</a:t>
            </a:r>
            <a:r>
              <a:rPr lang="en-US" sz="1200" dirty="0"/>
              <a:t> 2005, </a:t>
            </a:r>
            <a:r>
              <a:rPr lang="en-US" sz="1200" dirty="0" err="1"/>
              <a:t>Juha</a:t>
            </a:r>
            <a:r>
              <a:rPr lang="en-US" sz="1200" dirty="0"/>
              <a:t> </a:t>
            </a:r>
            <a:r>
              <a:rPr lang="en-US" sz="1200" dirty="0" err="1"/>
              <a:t>Herkman</a:t>
            </a:r>
            <a:r>
              <a:rPr lang="en-US" sz="1200" dirty="0"/>
              <a:t> </a:t>
            </a:r>
            <a:r>
              <a:rPr lang="en-US" sz="1200" dirty="0" err="1"/>
              <a:t>Kriittinen</a:t>
            </a:r>
            <a:r>
              <a:rPr lang="en-US" sz="1200" dirty="0"/>
              <a:t> </a:t>
            </a:r>
            <a:r>
              <a:rPr lang="en-US" sz="1200" dirty="0" err="1"/>
              <a:t>mediakasvatus</a:t>
            </a:r>
            <a:r>
              <a:rPr lang="en-US" sz="1200" dirty="0"/>
              <a:t> 2007. </a:t>
            </a:r>
            <a:r>
              <a:rPr lang="en-US" sz="1200" dirty="0" err="1"/>
              <a:t>Päivi</a:t>
            </a:r>
            <a:r>
              <a:rPr lang="en-US" sz="1200" dirty="0"/>
              <a:t> </a:t>
            </a:r>
            <a:r>
              <a:rPr lang="en-US" sz="1200" dirty="0" err="1"/>
              <a:t>Setälä</a:t>
            </a:r>
            <a:r>
              <a:rPr lang="en-US" sz="1200" dirty="0"/>
              <a:t>; </a:t>
            </a:r>
            <a:r>
              <a:rPr lang="en-US" sz="1200" dirty="0" err="1"/>
              <a:t>Lapsi</a:t>
            </a:r>
            <a:r>
              <a:rPr lang="en-US" sz="1200" dirty="0"/>
              <a:t> </a:t>
            </a:r>
            <a:r>
              <a:rPr lang="en-US" sz="1200" dirty="0" err="1"/>
              <a:t>kuvan</a:t>
            </a:r>
            <a:r>
              <a:rPr lang="en-US" sz="1200" dirty="0"/>
              <a:t> </a:t>
            </a:r>
            <a:r>
              <a:rPr lang="en-US" sz="1200" dirty="0" err="1"/>
              <a:t>takana</a:t>
            </a:r>
            <a:r>
              <a:rPr lang="en-US" sz="1200"/>
              <a:t> 2012.</a:t>
            </a:r>
            <a:endParaRPr lang="en-US" sz="1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482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9624F79-3BD7-9447-A311-F19F6A5C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609600"/>
            <a:ext cx="5410200" cy="533400"/>
          </a:xfrm>
        </p:spPr>
        <p:txBody>
          <a:bodyPr/>
          <a:lstStyle/>
          <a:p>
            <a:pPr eaLnBrk="1" hangingPunct="1"/>
            <a:r>
              <a:rPr lang="fi-FI" altLang="fi-FI" sz="2000">
                <a:latin typeface="Arial" panose="020B0604020202020204" pitchFamily="34" charset="0"/>
                <a:ea typeface="ＭＳ Ｐゴシック" panose="020B0600070205080204" pitchFamily="34" charset="-128"/>
              </a:rPr>
              <a:t>                                              </a:t>
            </a:r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96886711-73C5-9E4E-B7F3-28E35FEE0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60" y="323385"/>
            <a:ext cx="12091640" cy="620210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4100" dirty="0">
                <a:solidFill>
                  <a:srgbClr val="3A9B54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TAIDEKASVATUKSEN INTEGRAATIOTASOT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3600" dirty="0">
              <a:solidFill>
                <a:srgbClr val="3A9B54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  </a:t>
            </a:r>
            <a:endParaRPr lang="fi-FI" altLang="fi-FI" sz="1200" b="1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Taiteen käyttö arkipäivän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                spontaaneissa tilanteissa</a:t>
            </a:r>
          </a:p>
          <a:p>
            <a:pPr marL="457200" indent="-457200" eaLnBrk="1" hangingPunct="1">
              <a:lnSpc>
                <a:spcPct val="90000"/>
              </a:lnSpc>
              <a:buAutoNum type="arabicPeriod" startAt="2"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 Lapsi-nuori aktiivisena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                toimijana &amp; tutkijana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	</a:t>
            </a:r>
            <a:r>
              <a:rPr lang="fi-FI" altLang="fi-FI" dirty="0">
                <a:solidFill>
                  <a:srgbClr val="81002C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</a:t>
            </a:r>
            <a:endParaRPr lang="fi-FI" altLang="fi-FI" dirty="0">
              <a:solidFill>
                <a:schemeClr val="tx1"/>
              </a:solidFill>
              <a:latin typeface="Lucida Sans" panose="020B0602030504020204" pitchFamily="34" charset="77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lnSpc>
                <a:spcPct val="90000"/>
              </a:lnSpc>
              <a:buAutoNum type="arabicPeriod" startAt="3"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Taiteellisesti eheyttävän </a:t>
            </a:r>
            <a:r>
              <a:rPr lang="fi-FI" altLang="fi-FI" dirty="0" err="1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OPSin</a:t>
            </a: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luominen,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- toteutus ja arviointi paikallistasolla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i-FI" altLang="fi-FI" dirty="0">
              <a:solidFill>
                <a:schemeClr val="tx1"/>
              </a:solidFill>
              <a:latin typeface="Lucida Sans" panose="020B0602030504020204" pitchFamily="34" charset="77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lnSpc>
                <a:spcPct val="90000"/>
              </a:lnSpc>
              <a:buAutoNum type="arabicPeriod" startAt="4"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Kysymyksiä ja vastauksia – pahvilaput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Minkä tämän luennon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idean ottaisit käyttöön?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Mistä kiinnostuit – työskentely tai tutkimus.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sz="4400" b="1" dirty="0">
                <a:solidFill>
                  <a:srgbClr val="81002C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																	        </a:t>
            </a:r>
            <a:r>
              <a:rPr lang="fi-FI" altLang="fi-FI" sz="6000" b="1" dirty="0">
                <a:solidFill>
                  <a:srgbClr val="81002C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STEAM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3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D6D44EA4-A9F1-4E48-BF0E-A4A2CB8A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67" y="1447800"/>
            <a:ext cx="999913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pic>
        <p:nvPicPr>
          <p:cNvPr id="3" name="Kuva 2" descr="Kuva, joka sisältää kohteen teksti, kirja, istuminen, vihreä&#10;&#10;Kuvaus luotu automaattisesti">
            <a:extLst>
              <a:ext uri="{FF2B5EF4-FFF2-40B4-BE49-F238E27FC236}">
                <a16:creationId xmlns:a16="http://schemas.microsoft.com/office/drawing/2014/main" id="{835CCAE9-6CB9-2741-ACB2-9FFB3A16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274" y="1641329"/>
            <a:ext cx="3048465" cy="4064620"/>
          </a:xfrm>
          <a:prstGeom prst="rect">
            <a:avLst/>
          </a:prstGeom>
        </p:spPr>
      </p:pic>
      <p:pic>
        <p:nvPicPr>
          <p:cNvPr id="5" name="Kuva 4" descr="Kuva, joka sisältää kohteen istuminen, musta, merkki, valkoinen&#10;&#10;Kuvaus luotu automaattisesti">
            <a:extLst>
              <a:ext uri="{FF2B5EF4-FFF2-40B4-BE49-F238E27FC236}">
                <a16:creationId xmlns:a16="http://schemas.microsoft.com/office/drawing/2014/main" id="{449ADA50-D70E-CF47-AC01-2BB7A11B8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0" y="5750144"/>
            <a:ext cx="1438351" cy="10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02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73F667ED-6F89-E540-8F72-0FFC405B8D9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424114" y="381000"/>
            <a:ext cx="8243887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TAITEELLINEN TUTKIMUS</a:t>
            </a:r>
            <a:br>
              <a:rPr lang="fi-FI" noProof="1">
                <a:solidFill>
                  <a:srgbClr val="1F1F2E"/>
                </a:solidFill>
                <a:latin typeface="Impact" charset="0"/>
                <a:cs typeface="Century Gothic" charset="0"/>
              </a:rPr>
            </a:br>
            <a:r>
              <a:rPr lang="fi-FI" sz="1200" dirty="0">
                <a:latin typeface="Century Gothic" charset="0"/>
                <a:cs typeface="Century Gothic" charset="0"/>
              </a:rPr>
              <a:t> </a:t>
            </a:r>
            <a:r>
              <a:rPr lang="fi-FI" sz="1300" dirty="0">
                <a:latin typeface="Century Gothic" charset="0"/>
                <a:cs typeface="Century Gothic" charset="0"/>
              </a:rPr>
              <a:t>2020 Antti Lokka</a:t>
            </a: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E00E3011-EB91-7046-974A-4BF982189AD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62200" y="1341438"/>
            <a:ext cx="8305800" cy="5029200"/>
          </a:xfrm>
        </p:spPr>
        <p:txBody>
          <a:bodyPr/>
          <a:lstStyle/>
          <a:p>
            <a:pPr marL="0" indent="0">
              <a:buNone/>
            </a:pPr>
            <a:r>
              <a:rPr lang="fi-FI" altLang="fi-FI" b="1" baseline="30000" noProof="1">
                <a:solidFill>
                  <a:srgbClr val="1F1F2E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Taiteen tutkimuksen tehtävät ja menetelmät </a:t>
            </a: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taiteellisen prosessin eri muotojen systemaattista käyttöä + kokemusten vaihtoa sekä tutkijan että yleisön kannalta. </a:t>
            </a:r>
          </a:p>
          <a:p>
            <a:pPr marL="0" indent="0">
              <a:buNone/>
            </a:pPr>
            <a:endParaRPr lang="fi-FI" altLang="fi-FI" sz="2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Teorian merkitys taiteellinen työ+ analyysi+kirjallinen esitys</a:t>
            </a:r>
          </a:p>
          <a:p>
            <a:pPr marL="0" indent="0">
              <a:buNone/>
            </a:pPr>
            <a:r>
              <a:rPr lang="fi-FI" altLang="fi-FI" sz="2400" baseline="30000" noProof="1">
                <a:solidFill>
                  <a:srgbClr val="0070F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Rajoituksia  &lt;----&gt; Etuja</a:t>
            </a:r>
            <a:endParaRPr lang="fi-FI" altLang="fi-FI" sz="24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Vaikutusmahdollisuudet - esimerkkejä kanditöistä – esittele otsikkotasolla</a:t>
            </a:r>
          </a:p>
          <a:p>
            <a:pPr marL="0" indent="0">
              <a:buNone/>
            </a:pPr>
            <a:endParaRPr lang="fi-FI" altLang="fi-FI" sz="2400" baseline="30000" noProof="1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aseline="30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Linkkejä synnyt verkkojulkaisu / aalto </a:t>
            </a:r>
            <a:r>
              <a:rPr lang="fi-FI" altLang="fi-FI" sz="24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3"/>
              </a:rPr>
              <a:t>https://wiki.aalto.fi/display/Synnyt/Home</a:t>
            </a:r>
            <a:endParaRPr lang="fi-FI" altLang="fi-FI" sz="24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InSEA</a:t>
            </a:r>
            <a:r>
              <a:rPr lang="fi-FI" altLang="fi-FI" sz="2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kongresseja ym. </a:t>
            </a:r>
            <a:r>
              <a:rPr lang="fi-FI" altLang="fi-FI" sz="2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4"/>
              </a:rPr>
              <a:t>https://inseafinland.wordpress.com</a:t>
            </a:r>
            <a:endParaRPr lang="fi-FI" altLang="fi-FI" sz="2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0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Kuvataideopettajien liitto       </a:t>
            </a: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5"/>
              </a:rPr>
              <a:t>http://www.kuvataideopettajat.fi/eng</a:t>
            </a:r>
            <a:endParaRPr lang="fi-FI" altLang="fi-FI" sz="20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NAEA, Usan näkökulma                       </a:t>
            </a:r>
            <a:r>
              <a:rPr lang="fi-FI" altLang="fi-FI" sz="2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6"/>
              </a:rPr>
              <a:t>https://www.arteducators.org/news</a:t>
            </a:r>
            <a:endParaRPr lang="fi-FI" altLang="fi-FI" sz="16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0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2631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i-FI" sz="2000" dirty="0"/>
              <a:t> </a:t>
            </a:r>
            <a:br>
              <a:rPr lang="fi-FI" sz="3200" dirty="0">
                <a:latin typeface="Impact" panose="020B0806030902050204" pitchFamily="34" charset="0"/>
              </a:rPr>
            </a:br>
            <a:r>
              <a:rPr lang="fi-FI" sz="3200" dirty="0">
                <a:latin typeface="Impact" panose="020B0806030902050204" pitchFamily="34" charset="0"/>
              </a:rPr>
              <a:t>MILLAINEN ON KOULUN KUVATAIDE? </a:t>
            </a:r>
            <a:br>
              <a:rPr lang="fi-FI" sz="3200" dirty="0">
                <a:latin typeface="Impact" panose="020B0806030902050204" pitchFamily="34" charset="0"/>
              </a:rPr>
            </a:br>
            <a:endParaRPr lang="en-US" sz="3200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200" dirty="0" err="1"/>
              <a:t>Määritelmiä</a:t>
            </a:r>
            <a:r>
              <a:rPr lang="en-US" sz="2200" dirty="0"/>
              <a:t> ja </a:t>
            </a:r>
            <a:r>
              <a:rPr lang="en-US" sz="2200" dirty="0" err="1"/>
              <a:t>tavoitteita</a:t>
            </a:r>
            <a:r>
              <a:rPr lang="en-US" sz="2200" dirty="0"/>
              <a:t>, </a:t>
            </a:r>
            <a:r>
              <a:rPr lang="en-US" sz="2200" dirty="0" err="1"/>
              <a:t>suomalainen</a:t>
            </a:r>
            <a:r>
              <a:rPr lang="en-US" sz="2200" dirty="0"/>
              <a:t> 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2200" dirty="0"/>
              <a:t>    </a:t>
            </a:r>
            <a:r>
              <a:rPr lang="en-US" sz="2200" dirty="0" err="1"/>
              <a:t>kulttuuri</a:t>
            </a:r>
            <a:r>
              <a:rPr lang="en-US" sz="2200" dirty="0"/>
              <a:t>- ja </a:t>
            </a:r>
            <a:r>
              <a:rPr lang="en-US" sz="2200" dirty="0" err="1"/>
              <a:t>taidekasvatusjärjestelmä</a:t>
            </a:r>
            <a:endParaRPr lang="en-US" sz="2200" dirty="0"/>
          </a:p>
          <a:p>
            <a:pPr marL="0" lvl="0" indent="0">
              <a:lnSpc>
                <a:spcPct val="90000"/>
              </a:lnSpc>
              <a:buNone/>
            </a:pPr>
            <a:r>
              <a:rPr lang="en-US" sz="2200" dirty="0"/>
              <a:t>    </a:t>
            </a:r>
            <a:r>
              <a:rPr lang="en-US" sz="2200" dirty="0" err="1"/>
              <a:t>Kuvataide</a:t>
            </a:r>
            <a:r>
              <a:rPr lang="en-US" sz="2200" dirty="0"/>
              <a:t> </a:t>
            </a:r>
            <a:r>
              <a:rPr lang="en-US" sz="2200" dirty="0" err="1"/>
              <a:t>kouluaineena</a:t>
            </a:r>
            <a:r>
              <a:rPr lang="en-US" sz="2200" dirty="0"/>
              <a:t> / </a:t>
            </a:r>
            <a:r>
              <a:rPr lang="en-US" sz="2200" dirty="0" err="1"/>
              <a:t>kulttuurisesti</a:t>
            </a:r>
            <a:endParaRPr lang="en-US" sz="2200" dirty="0"/>
          </a:p>
          <a:p>
            <a:pPr marL="0" lvl="0" indent="0">
              <a:lnSpc>
                <a:spcPct val="90000"/>
              </a:lnSpc>
              <a:buNone/>
            </a:pP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Keitä</a:t>
            </a:r>
            <a:r>
              <a:rPr lang="en-US" sz="2200" dirty="0"/>
              <a:t> me </a:t>
            </a:r>
            <a:r>
              <a:rPr lang="en-US" sz="2200" dirty="0" err="1"/>
              <a:t>olemme</a:t>
            </a:r>
            <a:r>
              <a:rPr lang="en-US" sz="2200" dirty="0"/>
              <a:t>? </a:t>
            </a:r>
            <a:r>
              <a:rPr lang="en-US" sz="2200" dirty="0" err="1"/>
              <a:t>Mitä</a:t>
            </a:r>
            <a:r>
              <a:rPr lang="en-US" sz="2200" dirty="0"/>
              <a:t> </a:t>
            </a:r>
            <a:r>
              <a:rPr lang="en-US" sz="2200" dirty="0" err="1"/>
              <a:t>odotan</a:t>
            </a:r>
            <a:r>
              <a:rPr lang="en-US" sz="2200" dirty="0"/>
              <a:t> </a:t>
            </a:r>
            <a:r>
              <a:rPr lang="en-US" sz="2200" dirty="0" err="1"/>
              <a:t>kurssilta</a:t>
            </a:r>
            <a:r>
              <a:rPr lang="en-US" sz="2200" dirty="0"/>
              <a:t>?</a:t>
            </a:r>
          </a:p>
          <a:p>
            <a:pPr lvl="0">
              <a:lnSpc>
                <a:spcPct val="90000"/>
              </a:lnSpc>
            </a:pPr>
            <a:r>
              <a:rPr lang="en-US" sz="2200" dirty="0" err="1"/>
              <a:t>Kokemuksia</a:t>
            </a:r>
            <a:r>
              <a:rPr lang="en-US" sz="2200" dirty="0"/>
              <a:t> </a:t>
            </a:r>
            <a:r>
              <a:rPr lang="en-US" sz="2200" dirty="0" err="1"/>
              <a:t>matkan</a:t>
            </a:r>
            <a:r>
              <a:rPr lang="en-US" sz="2200" dirty="0"/>
              <a:t> </a:t>
            </a:r>
            <a:r>
              <a:rPr lang="en-US" sz="2200" dirty="0" err="1"/>
              <a:t>varrelta</a:t>
            </a: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Suunnittelu</a:t>
            </a:r>
            <a:r>
              <a:rPr lang="en-US" sz="2200" dirty="0"/>
              <a:t>, </a:t>
            </a:r>
            <a:r>
              <a:rPr lang="en-US" sz="2200" dirty="0" err="1"/>
              <a:t>toteutus</a:t>
            </a:r>
            <a:r>
              <a:rPr lang="en-US" sz="2200" dirty="0"/>
              <a:t> ja </a:t>
            </a:r>
            <a:r>
              <a:rPr lang="en-US" sz="2200" dirty="0" err="1"/>
              <a:t>arviointi</a:t>
            </a:r>
            <a:endParaRPr lang="en-US" sz="2200" dirty="0"/>
          </a:p>
          <a:p>
            <a:pPr marL="0" lvl="0" indent="0">
              <a:lnSpc>
                <a:spcPct val="90000"/>
              </a:lnSpc>
              <a:buNone/>
            </a:pP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Lähteet</a:t>
            </a:r>
            <a:r>
              <a:rPr lang="en-US" sz="2200" dirty="0"/>
              <a:t> ja </a:t>
            </a:r>
            <a:r>
              <a:rPr lang="en-US" sz="2200" dirty="0" err="1"/>
              <a:t>kirjallisuus</a:t>
            </a: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Tutkimus</a:t>
            </a:r>
            <a:r>
              <a:rPr lang="en-US" sz="2200" dirty="0"/>
              <a:t> ja </a:t>
            </a:r>
            <a:r>
              <a:rPr lang="en-US" sz="2200" dirty="0" err="1"/>
              <a:t>lisätietoa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FE3988A-0109-0B40-965D-9E0ED41EFEE4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fi-FI" sz="6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A8D66E-D4C1-438C-8B85-C19A0838289F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30.10.2020</a:t>
            </a:fld>
            <a:endParaRPr lang="fi-FI" sz="6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rgbClr val="FF0000"/>
                </a:solidFill>
              </a:rPr>
              <a:t>JYU. Since 1863.</a:t>
            </a:r>
          </a:p>
        </p:txBody>
      </p:sp>
    </p:spTree>
    <p:extLst>
      <p:ext uri="{BB962C8B-B14F-4D97-AF65-F5344CB8AC3E}">
        <p14:creationId xmlns:p14="http://schemas.microsoft.com/office/powerpoint/2010/main" val="3335801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EEFB78-B2B7-8444-9C6B-1C099587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4330639-31CF-6642-BAAE-FEB79B89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5F27E5B-0543-6B41-95FF-F2AA2D94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016C41B-F8C3-9848-AC09-102C8FC71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765" y="10704"/>
            <a:ext cx="9000397" cy="6581923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17A52943-6F9E-644C-AE8D-44A0C397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2817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57868A-DD23-6445-8D74-69B776C2D181}"/>
              </a:ext>
            </a:extLst>
          </p:cNvPr>
          <p:cNvSpPr/>
          <p:nvPr/>
        </p:nvSpPr>
        <p:spPr>
          <a:xfrm>
            <a:off x="1292087" y="954157"/>
            <a:ext cx="9521687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224B50"/>
                </a:solidFill>
                <a:latin typeface="Century Gothic" panose="020B0502020202020204" pitchFamily="34" charset="0"/>
              </a:rPr>
              <a:t>MITÄ </a:t>
            </a:r>
            <a:r>
              <a:rPr lang="ja-JP" altLang="fi-FI" sz="3200">
                <a:solidFill>
                  <a:srgbClr val="224B50"/>
                </a:solidFill>
                <a:latin typeface="Century Gothic" panose="020B0502020202020204" pitchFamily="34" charset="0"/>
              </a:rPr>
              <a:t>“</a:t>
            </a:r>
            <a:r>
              <a:rPr lang="fi-FI" altLang="ja-JP" sz="3200" dirty="0">
                <a:solidFill>
                  <a:srgbClr val="224B50"/>
                </a:solidFill>
                <a:latin typeface="Century Gothic" panose="020B0502020202020204" pitchFamily="34" charset="0"/>
              </a:rPr>
              <a:t>HYVÄN</a:t>
            </a:r>
            <a:r>
              <a:rPr lang="ja-JP" altLang="fi-FI" sz="3200">
                <a:solidFill>
                  <a:srgbClr val="224B50"/>
                </a:solidFill>
                <a:latin typeface="Century Gothic" panose="020B0502020202020204" pitchFamily="34" charset="0"/>
              </a:rPr>
              <a:t>”</a:t>
            </a:r>
            <a:r>
              <a:rPr lang="fi-FI" altLang="ja-JP" sz="3200" dirty="0">
                <a:solidFill>
                  <a:srgbClr val="224B50"/>
                </a:solidFill>
                <a:latin typeface="Century Gothic" panose="020B0502020202020204" pitchFamily="34" charset="0"/>
              </a:rPr>
              <a:t> KUVATAIDEOPETTAJAN TULEE TIETÄÄ JA OSATA?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latin typeface="Century Gothic" panose="020B0502020202020204" pitchFamily="34" charset="0"/>
              </a:rPr>
              <a:t>	</a:t>
            </a:r>
            <a:r>
              <a:rPr lang="fi-FI" altLang="fi-FI" sz="3200" dirty="0">
                <a:solidFill>
                  <a:schemeClr val="bg2"/>
                </a:solidFill>
                <a:latin typeface="Century Gothic" panose="020B0502020202020204" pitchFamily="34" charset="0"/>
              </a:rPr>
              <a:t>Mainitse jokin esimerkki aikaisemmalta esim. omalta kouluajalta.</a:t>
            </a:r>
          </a:p>
          <a:p>
            <a:pPr>
              <a:lnSpc>
                <a:spcPct val="90000"/>
              </a:lnSpc>
            </a:pPr>
            <a:endParaRPr lang="fi-FI" altLang="fi-FI" sz="3200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800000"/>
                </a:solidFill>
                <a:latin typeface="Century Gothic" panose="020B0502020202020204" pitchFamily="34" charset="0"/>
              </a:rPr>
              <a:t>MIKÄ ESTÄÄ </a:t>
            </a:r>
            <a:r>
              <a:rPr lang="ja-JP" altLang="fi-FI" sz="3200">
                <a:solidFill>
                  <a:srgbClr val="800000"/>
                </a:solidFill>
                <a:latin typeface="Century Gothic" panose="020B0502020202020204" pitchFamily="34" charset="0"/>
              </a:rPr>
              <a:t>”</a:t>
            </a:r>
            <a:r>
              <a:rPr lang="fi-FI" altLang="ja-JP" sz="3200" dirty="0">
                <a:solidFill>
                  <a:srgbClr val="800000"/>
                </a:solidFill>
                <a:latin typeface="Century Gothic" panose="020B0502020202020204" pitchFamily="34" charset="0"/>
              </a:rPr>
              <a:t>TAITEEN</a:t>
            </a:r>
            <a:r>
              <a:rPr lang="ja-JP" altLang="fi-FI" sz="3200">
                <a:solidFill>
                  <a:srgbClr val="800000"/>
                </a:solidFill>
                <a:latin typeface="Century Gothic" panose="020B0502020202020204" pitchFamily="34" charset="0"/>
              </a:rPr>
              <a:t>”</a:t>
            </a:r>
            <a:r>
              <a:rPr lang="fi-FI" altLang="ja-JP" sz="3200" dirty="0">
                <a:solidFill>
                  <a:srgbClr val="800000"/>
                </a:solidFill>
                <a:latin typeface="Century Gothic" panose="020B0502020202020204" pitchFamily="34" charset="0"/>
              </a:rPr>
              <a:t> TAI LUOVAN ILMAISUN  OPETUKSESSA?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latin typeface="Century Gothic" panose="020B0502020202020204" pitchFamily="34" charset="0"/>
              </a:rPr>
              <a:t>	</a:t>
            </a:r>
            <a:r>
              <a:rPr lang="fi-FI" altLang="fi-FI" sz="3200" dirty="0">
                <a:solidFill>
                  <a:srgbClr val="85A2E3"/>
                </a:solidFill>
                <a:latin typeface="Century Gothic" panose="020B0502020202020204" pitchFamily="34" charset="0"/>
              </a:rPr>
              <a:t>Miten kuvataideopettaja voi tukea oppilaan omaa ajattelua.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85A2E3"/>
                </a:solidFill>
                <a:latin typeface="Century Gothic" panose="020B0502020202020204" pitchFamily="34" charset="0"/>
              </a:rPr>
              <a:t>	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85A2E3"/>
                </a:solidFill>
                <a:latin typeface="Century Gothic" panose="020B0502020202020204" pitchFamily="34" charset="0"/>
              </a:rPr>
              <a:t>    Joitakin esimerkkejä molemmista ääripäistä.</a:t>
            </a:r>
            <a:endParaRPr lang="fi-FI" altLang="fi-FI" sz="32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28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1">
            <a:extLst>
              <a:ext uri="{FF2B5EF4-FFF2-40B4-BE49-F238E27FC236}">
                <a16:creationId xmlns:a16="http://schemas.microsoft.com/office/drawing/2014/main" id="{D51BE91F-B3AB-6F46-9E61-58629FC860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900">
                <a:solidFill>
                  <a:srgbClr val="FF0000"/>
                </a:solidFill>
                <a:latin typeface="Helvetica" pitchFamily="2" charset="0"/>
              </a:rPr>
              <a:t>JYU. </a:t>
            </a:r>
            <a:r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t>Since 1863.</a:t>
            </a:r>
          </a:p>
        </p:txBody>
      </p:sp>
      <p:sp>
        <p:nvSpPr>
          <p:cNvPr id="35842" name="Slide Number Placeholder 2">
            <a:extLst>
              <a:ext uri="{FF2B5EF4-FFF2-40B4-BE49-F238E27FC236}">
                <a16:creationId xmlns:a16="http://schemas.microsoft.com/office/drawing/2014/main" id="{76F6B8CA-5EB0-BD4F-80E7-A759D581DB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F865A8-2234-9844-AB3F-41DED7A60A53}" type="slidenum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5843" name="Title 3">
            <a:extLst>
              <a:ext uri="{FF2B5EF4-FFF2-40B4-BE49-F238E27FC236}">
                <a16:creationId xmlns:a16="http://schemas.microsoft.com/office/drawing/2014/main" id="{4A12DB17-AC74-6B4F-A95C-9D4454E8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8176"/>
            <a:ext cx="7369175" cy="1019175"/>
          </a:xfrm>
        </p:spPr>
        <p:txBody>
          <a:bodyPr/>
          <a:lstStyle/>
          <a:p>
            <a:r>
              <a:rPr lang="en-US" altLang="fi-FI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MUODOSTA MAISEMA </a:t>
            </a:r>
            <a:r>
              <a:rPr lang="mr-IN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–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tehdään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……..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demolla</a:t>
            </a:r>
            <a:endParaRPr lang="en-US" altLang="fi-FI" sz="1800" dirty="0">
              <a:solidFill>
                <a:srgbClr val="9BBB59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Content Placeholder 4">
            <a:extLst>
              <a:ext uri="{FF2B5EF4-FFF2-40B4-BE49-F238E27FC236}">
                <a16:creationId xmlns:a16="http://schemas.microsoft.com/office/drawing/2014/main" id="{9E185473-A24A-8147-AF11-666576C1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36700"/>
            <a:ext cx="8229600" cy="48656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fi-FI" sz="2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toisena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tehtävänä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piirrä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rajausaukkoa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hyödyntäen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perusmuodoilla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&amp;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vapaalla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kädellä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oma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tulkintasi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ikkunastasi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näkyvästä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maisemasta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viivapiirroksena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mahdollisuuksien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mukaan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voit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lisätä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2-3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tehosteväriä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piirrokseen</a:t>
            </a: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5845" name="Date Placeholder 5">
            <a:extLst>
              <a:ext uri="{FF2B5EF4-FFF2-40B4-BE49-F238E27FC236}">
                <a16:creationId xmlns:a16="http://schemas.microsoft.com/office/drawing/2014/main" id="{21EDD8C7-60AD-864B-9BC5-4180F06EF2C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2CC4C-50BF-0549-8139-123DFC24631B}" type="datetime1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30.10.2020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86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1957E43-9FC8-274A-9078-AAB417F4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rgbClr val="FF0000"/>
                </a:solidFill>
              </a:rPr>
              <a:t>JYU. Since 1863.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598CA21-FB62-4E73-80D4-8AC2A05B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Kuva 5" descr="Kuva, joka sisältää kohteen teksti, piirtäminen, kartta&#10;&#10;Kuvaus luotu automaattisesti">
            <a:extLst>
              <a:ext uri="{FF2B5EF4-FFF2-40B4-BE49-F238E27FC236}">
                <a16:creationId xmlns:a16="http://schemas.microsoft.com/office/drawing/2014/main" id="{2898EC17-5E8F-274A-8AD4-C4391A44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172" y="0"/>
            <a:ext cx="8677656" cy="6508243"/>
          </a:xfrm>
          <a:prstGeom prst="rect">
            <a:avLst/>
          </a:prstGeo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29D00AD-4A86-42B5-8439-0A84E554C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9777139-6539-664C-9326-3CD2F25C3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FE3988A-0109-0B40-965D-9E0ED41EFEE4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fi-FI" sz="60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968668-2F0E-7A4E-B6D6-8469AAEA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A8D66E-D4C1-438C-8B85-C19A0838289F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30.10.2020</a:t>
            </a:fld>
            <a:endParaRPr lang="fi-FI" sz="600"/>
          </a:p>
        </p:txBody>
      </p:sp>
      <p:pic>
        <p:nvPicPr>
          <p:cNvPr id="7" name="Kuva 6" descr="Kuva, joka sisältää kohteen valokuva, istuminen, oranssi, lumi&#10;&#10;Kuvaus luotu automaattisesti">
            <a:extLst>
              <a:ext uri="{FF2B5EF4-FFF2-40B4-BE49-F238E27FC236}">
                <a16:creationId xmlns:a16="http://schemas.microsoft.com/office/drawing/2014/main" id="{D817A720-41AE-4347-AD06-FF98C1BFF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739" y="3576994"/>
            <a:ext cx="3748845" cy="2807729"/>
          </a:xfrm>
          <a:prstGeom prst="rect">
            <a:avLst/>
          </a:prstGeom>
        </p:spPr>
      </p:pic>
      <p:pic>
        <p:nvPicPr>
          <p:cNvPr id="9" name="Kuva 8" descr="Kuva, joka sisältää kohteen rakennus, mies, oranssi, suuri&#10;&#10;Kuvaus luotu automaattisesti">
            <a:extLst>
              <a:ext uri="{FF2B5EF4-FFF2-40B4-BE49-F238E27FC236}">
                <a16:creationId xmlns:a16="http://schemas.microsoft.com/office/drawing/2014/main" id="{0DDE2990-E608-574B-B768-E29A57AB8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956" y="624468"/>
            <a:ext cx="4154023" cy="31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9501" y="-312233"/>
            <a:ext cx="8586439" cy="3345365"/>
          </a:xfrm>
        </p:spPr>
        <p:txBody>
          <a:bodyPr/>
          <a:lstStyle/>
          <a:p>
            <a:r>
              <a:rPr lang="fi-FI" dirty="0">
                <a:solidFill>
                  <a:srgbClr val="19816F"/>
                </a:solidFill>
                <a:latin typeface="Impact" panose="020B0806030902050204" pitchFamily="34" charset="0"/>
              </a:rPr>
              <a:t>TAIDEKASVATUS vs. KULTTUURIKASVATUS</a:t>
            </a:r>
            <a:endParaRPr lang="en-US" dirty="0">
              <a:solidFill>
                <a:srgbClr val="19816F"/>
              </a:solidFill>
              <a:latin typeface="Impact" panose="020B080603090205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9502" y="1684957"/>
            <a:ext cx="8902004" cy="4387449"/>
          </a:xfrm>
        </p:spPr>
        <p:txBody>
          <a:bodyPr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Taidekasvatuksen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tehtävä</a:t>
            </a:r>
            <a:r>
              <a:rPr lang="en-US" sz="3200" dirty="0">
                <a:latin typeface="Gill Sans MT" panose="020B0502020104020203" pitchFamily="34" charset="77"/>
              </a:rPr>
              <a:t> on </a:t>
            </a:r>
            <a:r>
              <a:rPr lang="en-US" sz="3200" dirty="0" err="1">
                <a:latin typeface="Gill Sans MT" panose="020B0502020104020203" pitchFamily="34" charset="77"/>
              </a:rPr>
              <a:t>yhdistää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taide</a:t>
            </a:r>
            <a:r>
              <a:rPr lang="en-US" sz="3200" dirty="0">
                <a:latin typeface="Gill Sans MT" panose="020B0502020104020203" pitchFamily="34" charset="77"/>
              </a:rPr>
              <a:t> ja </a:t>
            </a:r>
            <a:r>
              <a:rPr lang="en-US" sz="3200" dirty="0" err="1">
                <a:latin typeface="Gill Sans MT" panose="020B0502020104020203" pitchFamily="34" charset="77"/>
              </a:rPr>
              <a:t>sen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kokija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yksilötasolla</a:t>
            </a:r>
            <a:r>
              <a:rPr lang="en-US" sz="3200" dirty="0">
                <a:latin typeface="Gill Sans MT" panose="020B0502020104020203" pitchFamily="34" charset="77"/>
              </a:rPr>
              <a:t> , </a:t>
            </a:r>
            <a:r>
              <a:rPr lang="en-US" sz="3200" dirty="0" err="1">
                <a:latin typeface="Gill Sans MT" panose="020B0502020104020203" pitchFamily="34" charset="77"/>
              </a:rPr>
              <a:t>kulttuurikasvatus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lähtee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yhteisöstä</a:t>
            </a:r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Tehtävänä</a:t>
            </a:r>
            <a:r>
              <a:rPr lang="en-US" sz="3200" dirty="0">
                <a:latin typeface="Gill Sans MT" panose="020B0502020104020203" pitchFamily="34" charset="77"/>
              </a:rPr>
              <a:t> on </a:t>
            </a:r>
            <a:r>
              <a:rPr lang="en-US" sz="3200" dirty="0" err="1">
                <a:latin typeface="Gill Sans MT" panose="020B0502020104020203" pitchFamily="34" charset="77"/>
              </a:rPr>
              <a:t>tarjota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välineitä</a:t>
            </a:r>
            <a:r>
              <a:rPr lang="en-US" sz="3200" dirty="0">
                <a:latin typeface="Gill Sans MT" panose="020B0502020104020203" pitchFamily="34" charset="77"/>
              </a:rPr>
              <a:t> ja </a:t>
            </a:r>
            <a:r>
              <a:rPr lang="en-US" sz="3200" dirty="0" err="1">
                <a:latin typeface="Gill Sans MT" panose="020B0502020104020203" pitchFamily="34" charset="77"/>
              </a:rPr>
              <a:t>avaimia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teosten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näkemiseen</a:t>
            </a:r>
            <a:r>
              <a:rPr lang="en-US" sz="3200" dirty="0">
                <a:latin typeface="Gill Sans MT" panose="020B0502020104020203" pitchFamily="34" charset="77"/>
              </a:rPr>
              <a:t>, </a:t>
            </a:r>
            <a:r>
              <a:rPr lang="en-US" sz="3200" dirty="0" err="1">
                <a:latin typeface="Gill Sans MT" panose="020B0502020104020203" pitchFamily="34" charset="77"/>
              </a:rPr>
              <a:t>työskentelyyn</a:t>
            </a:r>
            <a:r>
              <a:rPr lang="en-US" sz="3200" dirty="0">
                <a:latin typeface="Gill Sans MT" panose="020B0502020104020203" pitchFamily="34" charset="77"/>
              </a:rPr>
              <a:t> ja </a:t>
            </a:r>
            <a:r>
              <a:rPr lang="en-US" sz="3200" dirty="0" err="1">
                <a:latin typeface="Gill Sans MT" panose="020B0502020104020203" pitchFamily="34" charset="77"/>
              </a:rPr>
              <a:t>tulkintaan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Valmiita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ratkaisuja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ei</a:t>
            </a:r>
            <a:r>
              <a:rPr lang="en-US" sz="3200" dirty="0">
                <a:latin typeface="Gill Sans MT" panose="020B0502020104020203" pitchFamily="34" charset="77"/>
              </a:rPr>
              <a:t> ole 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Gill Sans MT" panose="020B0502020104020203" pitchFamily="34" charset="77"/>
              </a:rPr>
              <a:t> – TAIDE VOI OLLA KULTTUURIA –        KULTTUURI EI AINA TAIDETTA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Kulttuurinen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osaaminen</a:t>
            </a:r>
            <a:r>
              <a:rPr lang="en-US" sz="3200" dirty="0">
                <a:latin typeface="Gill Sans MT" panose="020B0502020104020203" pitchFamily="34" charset="77"/>
              </a:rPr>
              <a:t>, -</a:t>
            </a:r>
            <a:r>
              <a:rPr lang="en-US" sz="3200" dirty="0" err="1">
                <a:latin typeface="Gill Sans MT" panose="020B0502020104020203" pitchFamily="34" charset="77"/>
              </a:rPr>
              <a:t>ilmaisu</a:t>
            </a:r>
            <a:r>
              <a:rPr lang="en-US" sz="3200" dirty="0">
                <a:latin typeface="Gill Sans MT" panose="020B0502020104020203" pitchFamily="34" charset="77"/>
              </a:rPr>
              <a:t> ja -</a:t>
            </a:r>
            <a:r>
              <a:rPr lang="en-US" sz="3200" dirty="0" err="1">
                <a:latin typeface="Gill Sans MT" panose="020B0502020104020203" pitchFamily="34" charset="77"/>
              </a:rPr>
              <a:t>vuorovaikutus</a:t>
            </a:r>
            <a:endParaRPr lang="en-US" sz="3200" dirty="0">
              <a:latin typeface="Gill Sans MT" panose="020B0502020104020203" pitchFamily="34" charset="77"/>
            </a:endParaRPr>
          </a:p>
          <a:p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7FF40-B8EF-44D5-A1E0-87F23FB88C8B}" type="datetime1">
              <a:rPr lang="fi-FI" smtClean="0"/>
              <a:pPr/>
              <a:t>30.10.2020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8" name="Kuva 7" descr="Kuva, joka sisältää kohteen henkilö, sisä, nainen, seisominen&#10;&#10;Kuvaus luotu automaattisesti">
            <a:extLst>
              <a:ext uri="{FF2B5EF4-FFF2-40B4-BE49-F238E27FC236}">
                <a16:creationId xmlns:a16="http://schemas.microsoft.com/office/drawing/2014/main" id="{8C629414-D573-F342-9330-B288C05A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503" y="3150917"/>
            <a:ext cx="4014497" cy="228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5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A527D53-DE4F-8442-AF1A-93F3182B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62E314E-A198-7A49-A94D-00D9BA9C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E92EE8B-A112-9B42-9CD9-0FA47EF15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1B5F0956-76DA-5945-A38F-E2BA9C62E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507" y="11151"/>
            <a:ext cx="8550246" cy="6515987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C75C490D-DCE6-6841-940A-BA0FD82B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328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-278780"/>
            <a:ext cx="9824559" cy="1349297"/>
          </a:xfrm>
        </p:spPr>
        <p:txBody>
          <a:bodyPr>
            <a:normAutofit/>
          </a:bodyPr>
          <a:lstStyle/>
          <a:p>
            <a:r>
              <a:rPr lang="fi-FI" dirty="0"/>
              <a:t> </a:t>
            </a:r>
            <a:r>
              <a:rPr lang="fi-FI" dirty="0">
                <a:solidFill>
                  <a:srgbClr val="002060"/>
                </a:solidFill>
                <a:latin typeface="Impact" panose="020B0806030902050204" pitchFamily="34" charset="0"/>
              </a:rPr>
              <a:t>TAIDEKASVATUS SUOMESSA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70517"/>
            <a:ext cx="10972800" cy="5609063"/>
          </a:xfrm>
        </p:spPr>
        <p:txBody>
          <a:bodyPr>
            <a:norm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I </a:t>
            </a:r>
            <a:r>
              <a:rPr lang="en-US" b="1" dirty="0" err="1">
                <a:latin typeface="Gill Sans MT" panose="020B0502020104020203" pitchFamily="34" charset="77"/>
              </a:rPr>
              <a:t>Yleissivistävä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taideopetus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perusopetus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lukiot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ammatilliset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oppilaitokset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päiväkodit</a:t>
            </a:r>
            <a:r>
              <a:rPr lang="en-US" dirty="0">
                <a:latin typeface="Gill Sans MT" panose="020B0502020104020203" pitchFamily="34" charset="77"/>
              </a:rPr>
              <a:t>.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II </a:t>
            </a:r>
            <a:r>
              <a:rPr lang="en-US" b="1" dirty="0" err="1">
                <a:latin typeface="Gill Sans MT" panose="020B0502020104020203" pitchFamily="34" charset="77"/>
              </a:rPr>
              <a:t>Harrastetoiminta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tavoitteellinen</a:t>
            </a:r>
            <a:r>
              <a:rPr lang="en-US" dirty="0">
                <a:latin typeface="Gill Sans MT" panose="020B0502020104020203" pitchFamily="34" charset="77"/>
              </a:rPr>
              <a:t> ja </a:t>
            </a:r>
            <a:r>
              <a:rPr lang="en-US" dirty="0" err="1">
                <a:latin typeface="Gill Sans MT" panose="020B0502020104020203" pitchFamily="34" charset="77"/>
              </a:rPr>
              <a:t>ohjattu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ulkopuolella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vauvasta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vaariin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  <a:r>
              <a:rPr lang="en-US" dirty="0" err="1">
                <a:latin typeface="Gill Sans MT" panose="020B0502020104020203" pitchFamily="34" charset="77"/>
              </a:rPr>
              <a:t>Iltapäiväkerhot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avoin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yliopisto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kansalaisopisto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III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perusopetus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; 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Lain ja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asetusten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eri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mm.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kuvataide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musiikki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sirkus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arkkitehtuuri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käsityö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opetusta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koko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maassa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. 393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koulua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125 000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oppilasta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/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vko</a:t>
            </a:r>
            <a:endParaRPr lang="en-US" dirty="0">
              <a:highlight>
                <a:srgbClr val="FFFF00"/>
              </a:highlight>
              <a:latin typeface="Gill Sans MT" panose="020B0502020104020203" pitchFamily="34" charset="77"/>
            </a:endParaRPr>
          </a:p>
          <a:p>
            <a:r>
              <a:rPr lang="en-US" b="1" dirty="0">
                <a:latin typeface="Gill Sans MT" panose="020B0502020104020203" pitchFamily="34" charset="77"/>
              </a:rPr>
              <a:t>IV </a:t>
            </a:r>
            <a:r>
              <a:rPr lang="en-US" b="1" dirty="0" err="1">
                <a:latin typeface="Gill Sans MT" panose="020B0502020104020203" pitchFamily="34" charset="77"/>
              </a:rPr>
              <a:t>Ammatillinen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koulutus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-AMK- ja </a:t>
            </a:r>
            <a:r>
              <a:rPr lang="en-US" dirty="0" err="1">
                <a:latin typeface="Gill Sans MT" panose="020B0502020104020203" pitchFamily="34" charset="77"/>
              </a:rPr>
              <a:t>taideyliopistot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9622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0F2112F-8671-0C45-BFB1-B0D24811D6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424113" y="333375"/>
            <a:ext cx="79248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5300" dirty="0">
                <a:latin typeface="Trebuchet MS" charset="0"/>
              </a:rPr>
              <a:t>				                     </a:t>
            </a:r>
            <a:br>
              <a:rPr lang="fi-FI" sz="5300" dirty="0">
                <a:latin typeface="Trebuchet MS" charset="0"/>
              </a:rPr>
            </a:br>
            <a:r>
              <a:rPr lang="fi-FI" sz="53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OPETUSSUUNNITELMA	</a:t>
            </a:r>
            <a:r>
              <a:rPr lang="fi-FI" sz="49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					</a:t>
            </a:r>
            <a:r>
              <a:rPr lang="fi-FI" sz="1300" baseline="30000" noProof="1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</a:t>
            </a:r>
            <a:r>
              <a:rPr lang="fi-FI" sz="1300" dirty="0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1180333-94E5-9847-9363-A6F1CDFC88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62200" y="1125538"/>
            <a:ext cx="8305800" cy="5275262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Erilaiset tavoitteet ja osa-alueet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Visuaalinen havaitseminen ja ajattelu 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Kuvallinen tuottaminen 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Visuaalisen kulttuurin tulkinta 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Esteettinen, ekologinen ja eettinen arvottaminen</a:t>
            </a:r>
            <a:endParaRPr lang="fi-FI" altLang="fi-FI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noProof="1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Erilaiset oppimisympäristöt, työtavat ja -muodot </a:t>
            </a:r>
          </a:p>
          <a:p>
            <a:pPr marL="0" indent="0">
              <a:buNone/>
            </a:pPr>
            <a:r>
              <a:rPr lang="fi-FI" altLang="fi-FI" sz="24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Opetussuunnitelma on joustava POPS2016.</a:t>
            </a:r>
          </a:p>
        </p:txBody>
      </p:sp>
      <p:sp>
        <p:nvSpPr>
          <p:cNvPr id="20483" name="Picture 1" descr="Näyttökuva 2017-09-19 kello 16.00.49.png">
            <a:extLst>
              <a:ext uri="{FF2B5EF4-FFF2-40B4-BE49-F238E27FC236}">
                <a16:creationId xmlns:a16="http://schemas.microsoft.com/office/drawing/2014/main" id="{CD764080-F3F1-704A-B3BA-2C86E33A1651}"/>
              </a:ext>
            </a:extLst>
          </p:cNvPr>
          <p:cNvSpPr>
            <a:spLocks noChangeAspect="1"/>
          </p:cNvSpPr>
          <p:nvPr/>
        </p:nvSpPr>
        <p:spPr bwMode="auto">
          <a:xfrm>
            <a:off x="2495550" y="4545014"/>
            <a:ext cx="3816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20484" name="Picture 2" descr="P1080018.JPG">
            <a:extLst>
              <a:ext uri="{FF2B5EF4-FFF2-40B4-BE49-F238E27FC236}">
                <a16:creationId xmlns:a16="http://schemas.microsoft.com/office/drawing/2014/main" id="{DBE97AE2-901E-224C-9CBF-4856223EF2DE}"/>
              </a:ext>
            </a:extLst>
          </p:cNvPr>
          <p:cNvSpPr>
            <a:spLocks noChangeAspect="1"/>
          </p:cNvSpPr>
          <p:nvPr/>
        </p:nvSpPr>
        <p:spPr bwMode="auto">
          <a:xfrm>
            <a:off x="6383338" y="4557714"/>
            <a:ext cx="40687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20486" name="Picture 1" descr="P1070579.JPG">
            <a:extLst>
              <a:ext uri="{FF2B5EF4-FFF2-40B4-BE49-F238E27FC236}">
                <a16:creationId xmlns:a16="http://schemas.microsoft.com/office/drawing/2014/main" id="{474834E9-B87A-014B-9361-897F48B8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4945681"/>
            <a:ext cx="2370138" cy="15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P4111322.JPG">
            <a:extLst>
              <a:ext uri="{FF2B5EF4-FFF2-40B4-BE49-F238E27FC236}">
                <a16:creationId xmlns:a16="http://schemas.microsoft.com/office/drawing/2014/main" id="{733911D9-1188-5949-BBBE-52267022E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41" y="5001826"/>
            <a:ext cx="2022771" cy="151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74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573107"/>
          </a:xfrm>
        </p:spPr>
        <p:txBody>
          <a:bodyPr/>
          <a:lstStyle/>
          <a:p>
            <a:r>
              <a:rPr lang="fi-FI" dirty="0">
                <a:solidFill>
                  <a:srgbClr val="4C39A0"/>
                </a:solidFill>
                <a:latin typeface="Impact" panose="020B0806030902050204" pitchFamily="34" charset="0"/>
              </a:rPr>
              <a:t>TAIDEKASVATUS vs. KULTTUURIKASVATUS</a:t>
            </a:r>
            <a:endParaRPr lang="en-US" dirty="0">
              <a:solidFill>
                <a:srgbClr val="4C39A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fi-FI" dirty="0">
                <a:latin typeface="Gill Sans MT" panose="020B0502020104020203" pitchFamily="34" charset="77"/>
              </a:rPr>
              <a:t>Onko kyse: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Taiteilijoiden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kouluttamisesta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Kuvataideopetuksesta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Muodollisesta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kasvatustyöstä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vai</a:t>
            </a:r>
            <a:r>
              <a:rPr lang="en-US" dirty="0">
                <a:latin typeface="Gill Sans MT" panose="020B0502020104020203" pitchFamily="34" charset="77"/>
              </a:rPr>
              <a:t> jo 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77"/>
              </a:rPr>
              <a:t>	</a:t>
            </a:r>
            <a:r>
              <a:rPr lang="en-US" dirty="0" err="1">
                <a:latin typeface="Gill Sans MT" panose="020B0502020104020203" pitchFamily="34" charset="77"/>
              </a:rPr>
              <a:t>kodeissa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käynnistyvästä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Erityisesti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lapsille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suunnatusta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toiminnasta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Yleisemmästä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kasvatusotteesta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joka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näkyy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arkipäivässä</a:t>
            </a:r>
            <a:r>
              <a:rPr lang="en-US" dirty="0">
                <a:latin typeface="Gill Sans MT" panose="020B0502020104020203" pitchFamily="34" charset="77"/>
              </a:rPr>
              <a:t> - </a:t>
            </a:r>
            <a:r>
              <a:rPr lang="en-US" dirty="0" err="1">
                <a:latin typeface="Gill Sans MT" panose="020B0502020104020203" pitchFamily="34" charset="77"/>
              </a:rPr>
              <a:t>esteettinen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kokeminen</a:t>
            </a:r>
            <a:r>
              <a:rPr lang="en-US" dirty="0">
                <a:latin typeface="Gill Sans MT" panose="020B0502020104020203" pitchFamily="34" charset="77"/>
              </a:rPr>
              <a:t> ja -</a:t>
            </a:r>
            <a:r>
              <a:rPr lang="en-US" dirty="0" err="1">
                <a:latin typeface="Gill Sans MT" panose="020B0502020104020203" pitchFamily="34" charset="77"/>
              </a:rPr>
              <a:t>kasvatus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  <p:pic>
        <p:nvPicPr>
          <p:cNvPr id="8" name="Kuva 7" descr="Kuva, joka sisältää kohteen henkilö, sisä, mies, pöytä&#10;&#10;Kuvaus luotu automaattisesti">
            <a:extLst>
              <a:ext uri="{FF2B5EF4-FFF2-40B4-BE49-F238E27FC236}">
                <a16:creationId xmlns:a16="http://schemas.microsoft.com/office/drawing/2014/main" id="{F952BAAA-278D-7B41-8D1C-E7EDF51B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248" y="37518"/>
            <a:ext cx="12187752" cy="67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65E110A-0815-F141-A62C-17E4CD6B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3" y="404814"/>
            <a:ext cx="9585867" cy="936625"/>
          </a:xfrm>
        </p:spPr>
        <p:txBody>
          <a:bodyPr/>
          <a:lstStyle/>
          <a:p>
            <a:pPr algn="l" eaLnBrk="1" hangingPunct="1"/>
            <a:r>
              <a:rPr lang="fi-FI" altLang="fi-FI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TAIDE OSANA YLEISTÄ KASVATUSTA </a:t>
            </a:r>
            <a:br>
              <a:rPr lang="fi-FI" altLang="fi-FI" sz="1400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r>
              <a:rPr lang="fi-FI" altLang="fi-FI" sz="14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					 Antti Lokka</a:t>
            </a:r>
            <a:endParaRPr lang="fi-FI" altLang="fi-FI" sz="14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E2F7698D-7C9B-C14C-8AA5-73851675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83" y="1295400"/>
            <a:ext cx="9376317" cy="5257800"/>
          </a:xfrm>
        </p:spPr>
        <p:txBody>
          <a:bodyPr/>
          <a:lstStyle/>
          <a:p>
            <a:pPr marL="0" indent="0"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2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viisi periaatetta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ongelmiin on useampi ratkaisu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on yhtä tärkeää kuin mitä</a:t>
            </a:r>
          </a:p>
          <a:p>
            <a:pPr marL="0" indent="0"/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   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sisäinen tyytyväisyys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asioita voidaan ilmaista ei-kirjallisesti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esteettinen kokemus ja yleinen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laatu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endParaRPr lang="fi-FI" altLang="fi-FI" sz="3600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2004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80795B26-E9DB-F04D-9FCF-11E03ECC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69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0AEEF65E-AB3A-FC4C-804A-81098308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20" y="235806"/>
            <a:ext cx="8975603" cy="95408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</a:t>
            </a:r>
            <a:b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</a:br>
            <a:r>
              <a:rPr lang="fi-FI" altLang="fi-FI" sz="40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KÄYTÄNNÖN TOIMINTA                                          </a:t>
            </a:r>
            <a:r>
              <a:rPr lang="fi-FI" altLang="fi-FI" sz="12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2020 Antti Lokka</a:t>
            </a:r>
            <a:br>
              <a:rPr lang="fi-FI" altLang="fi-FI" sz="4000" dirty="0">
                <a:solidFill>
                  <a:srgbClr val="81002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endParaRPr lang="fi-FI" altLang="fi-FI" sz="12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64ED58D-7A34-C643-AE6D-8156BA0D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5" y="1341438"/>
            <a:ext cx="10466420" cy="504031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Mitkä tekijät vaikuttavat kuvataiteen</a:t>
            </a:r>
          </a:p>
          <a:p>
            <a:pPr eaLnBrk="1" hangingPunct="1">
              <a:buFontTx/>
              <a:buNone/>
            </a:pP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tehtävän suunnitteluun?  </a:t>
            </a:r>
            <a:r>
              <a:rPr lang="fi-FI" altLang="fi-FI" sz="19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Mistä tulee tehtävän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AIHE / TEEMA ?</a:t>
            </a:r>
          </a:p>
          <a:p>
            <a:pPr eaLnBrk="1" hangingPunct="1">
              <a:buFontTx/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dirty="0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Millainen on tehtävänanto</a:t>
            </a:r>
            <a:r>
              <a:rPr lang="fi-FI" altLang="fi-FI" dirty="0">
                <a:solidFill>
                  <a:srgbClr val="1B848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?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/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 &lt;----&gt; ARVIOINTI</a:t>
            </a:r>
          </a:p>
          <a:p>
            <a:pPr eaLnBrk="1" hangingPunct="1"/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Organisointi ja materiaalit</a:t>
            </a: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Char char="•"/>
            </a:pPr>
            <a:r>
              <a:rPr lang="fi-FI" altLang="fi-FI" dirty="0">
                <a:solidFill>
                  <a:srgbClr val="604A7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Tunti- ja  jaksosuunnitelma</a:t>
            </a:r>
          </a:p>
        </p:txBody>
      </p:sp>
      <p:pic>
        <p:nvPicPr>
          <p:cNvPr id="5" name="Content Placeholder 4" descr="Lumi9.JPG">
            <a:extLst>
              <a:ext uri="{FF2B5EF4-FFF2-40B4-BE49-F238E27FC236}">
                <a16:creationId xmlns:a16="http://schemas.microsoft.com/office/drawing/2014/main" id="{73AB4A17-7F73-8940-B499-B0FE4DD1A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r="10156"/>
          <a:stretch>
            <a:fillRect/>
          </a:stretch>
        </p:blipFill>
        <p:spPr>
          <a:xfrm>
            <a:off x="6938682" y="2673526"/>
            <a:ext cx="5253318" cy="37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40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037063"/>
          </a:xfrm>
        </p:spPr>
        <p:txBody>
          <a:bodyPr>
            <a:normAutofit fontScale="90000"/>
          </a:bodyPr>
          <a:lstStyle/>
          <a:p>
            <a:r>
              <a:rPr lang="fi-FI" sz="4000" dirty="0">
                <a:solidFill>
                  <a:srgbClr val="8F7D3C"/>
                </a:solidFill>
                <a:latin typeface="Impact" panose="020B0806030902050204" pitchFamily="34" charset="0"/>
              </a:rPr>
              <a:t>TAIDEKASVATUKSEN PERIAATTEITA</a:t>
            </a:r>
            <a:br>
              <a:rPr lang="fi-FI" dirty="0">
                <a:latin typeface="Impact" panose="020B0806030902050204" pitchFamily="34" charset="0"/>
              </a:rPr>
            </a:b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12595"/>
            <a:ext cx="10972800" cy="59892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fi-FI" dirty="0">
              <a:latin typeface="Gill Sans MT" panose="020B0502020104020203" pitchFamily="34" charset="77"/>
            </a:endParaRPr>
          </a:p>
          <a:p>
            <a:pPr lvl="0"/>
            <a:r>
              <a:rPr lang="fi-FI" dirty="0">
                <a:latin typeface="Gill Sans MT" panose="020B0502020104020203" pitchFamily="34" charset="77"/>
              </a:rPr>
              <a:t>Tavoitteena kulttuurisen herkkyyden lisääminen varhaislapsuudesta lähtien </a:t>
            </a:r>
          </a:p>
          <a:p>
            <a:r>
              <a:rPr lang="fi-FI" dirty="0">
                <a:latin typeface="Gill Sans MT" panose="020B0502020104020203" pitchFamily="34" charset="77"/>
              </a:rPr>
              <a:t>Taide- ja kulttuuritoiminta ovat keskeisiä elementtejä hyvän elämän ja arjen kokemiselle; aineeton hyvinvointi</a:t>
            </a:r>
          </a:p>
          <a:p>
            <a:r>
              <a:rPr lang="fi-FI" dirty="0">
                <a:latin typeface="Gill Sans MT" panose="020B0502020104020203" pitchFamily="34" charset="77"/>
              </a:rPr>
              <a:t>Taiteellisen toiminnan avulla on mahdollista jäsentää ja hahmottaa ympäristöä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Oman ilmaisun löytäminen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Prosessin korostaminen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Kunnolliset välineet ja materiaalit</a:t>
            </a:r>
            <a:endParaRPr lang="fi-FI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30.10.2020</a:t>
            </a:fld>
            <a:endParaRPr lang="fi-FI" dirty="0"/>
          </a:p>
        </p:txBody>
      </p:sp>
      <p:pic>
        <p:nvPicPr>
          <p:cNvPr id="10" name="Kuva 9" descr="Kuva, joka sisältää kohteen henkilö, sisä, ryhmä, henkilöt&#10;&#10;Kuvaus luotu automaattisesti">
            <a:extLst>
              <a:ext uri="{FF2B5EF4-FFF2-40B4-BE49-F238E27FC236}">
                <a16:creationId xmlns:a16="http://schemas.microsoft.com/office/drawing/2014/main" id="{057E381D-BACC-C746-8BF6-166CF1A6D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688" y="3852745"/>
            <a:ext cx="4378712" cy="21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BF6678B-FC98-2443-8A38-A8182658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40" y="350838"/>
            <a:ext cx="8655050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4000" noProof="1">
                <a:solidFill>
                  <a:srgbClr val="E46C0A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MITÄ ARVIOIDAAN KUVATAITEESSA </a:t>
            </a:r>
            <a:r>
              <a:rPr lang="fi-FI" altLang="fi-FI" sz="4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Antti Lokka</a:t>
            </a:r>
            <a:b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</a:br>
            <a: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			</a:t>
            </a:r>
            <a:endParaRPr lang="fi-FI" altLang="fi-FI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780CE5C-5E1F-294C-8492-80E974D0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85" y="981076"/>
            <a:ext cx="9937629" cy="5419725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rgbClr val="81002C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1. Tekniset taidot</a:t>
            </a:r>
            <a:endParaRPr lang="fi-FI" altLang="fi-FI" baseline="30000" noProof="1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-materiaalin ja välineen hallinta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8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2. Esteettinen ja ilmaisullinen tulkinta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yhtenäisyys / dynamiikka/  intensiteetti 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kompleksisuus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69B3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3. Luova mielikuvitus/ omaperäisyys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69B3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4. Prosessi = työskentely</a:t>
            </a:r>
          </a:p>
          <a:p>
            <a:pPr algn="l" eaLnBrk="1" hangingPunct="1"/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ARVIOINTI SUHTEESSA OPPILAASEEN ITSEENSÄ</a:t>
            </a:r>
          </a:p>
          <a:p>
            <a:pPr algn="l" eaLnBrk="1" hangingPunct="1"/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ARVIOINTI SUHTEESSA RYHMÄÄN</a:t>
            </a:r>
          </a:p>
          <a:p>
            <a:pPr algn="l" eaLnBrk="1" hangingPunct="1"/>
            <a:endParaRPr lang="fi-FI" altLang="fi-FI" sz="2400" dirty="0">
              <a:solidFill>
                <a:srgbClr val="7F7F7F"/>
              </a:solidFill>
              <a:latin typeface="Gill Sans MT" panose="020B0502020104020203" pitchFamily="34" charset="77"/>
              <a:ea typeface="ＭＳ 明朝" panose="02020609040205080304" pitchFamily="49" charset="-128"/>
            </a:endParaRPr>
          </a:p>
          <a:p>
            <a:pPr algn="l" eaLnBrk="1" hangingPunct="1"/>
            <a:r>
              <a:rPr lang="mr-IN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…</a:t>
            </a:r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 vai ARVIOINTI SUHTEESSA TAVOITTEISIIN?</a:t>
            </a:r>
          </a:p>
          <a:p>
            <a:pPr algn="l" eaLnBrk="1" hangingPunct="1"/>
            <a:endParaRPr lang="fi-FI" altLang="fi-FI" sz="2400" baseline="30000" noProof="1">
              <a:solidFill>
                <a:srgbClr val="0069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sz="3600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991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975033B-2ACC-E343-B7C3-2110218B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1023" y="167833"/>
            <a:ext cx="10397331" cy="97516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</a:t>
            </a: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PALAUTE ja ARVIOINTI </a:t>
            </a:r>
            <a:r>
              <a:rPr lang="fi-FI" sz="31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r>
              <a:rPr lang="fi-FI" sz="1400" dirty="0">
                <a:latin typeface="Trebuchet MS" charset="0"/>
              </a:rPr>
              <a:t>	                                   			</a:t>
            </a:r>
            <a:r>
              <a:rPr lang="fi-FI" sz="1300" dirty="0">
                <a:latin typeface="Trebuchet MS" charset="0"/>
              </a:rPr>
              <a:t> </a:t>
            </a:r>
            <a:r>
              <a:rPr lang="fi-FI" sz="1300" dirty="0">
                <a:latin typeface="Century Gothic" charset="0"/>
              </a:rPr>
              <a:t>       2020</a:t>
            </a:r>
            <a:r>
              <a:rPr lang="fi-FI" sz="13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61FE253F-E4F9-1C47-A342-AC8D05BF40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9838" y="1030147"/>
            <a:ext cx="11285315" cy="5660020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Formatiivinen arviointi tehtävissä </a:t>
            </a:r>
            <a:r>
              <a:rPr lang="fi-FI" altLang="fi-FI" sz="3600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– Palaute osallistumisesta ja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sinnikkyydestä tukee oppimista – palaute tehtävässä edistymisestä.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="1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Integroiva arviointi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(tukee pitkällä tähtäimellä)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oppilaan edistymisestä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oppimisprosessista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Itseohjautuvuuden vahvistaminen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Näyttävätkö työt  </a:t>
            </a:r>
            <a:r>
              <a:rPr lang="fi-FI" altLang="fi-FI" sz="36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epäilyttävän samoille</a:t>
            </a: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”seinällä onkin 20 malliksi näyttämäni työn kaltaista kuvaa, tai joku maneerini on näkyvissä. ”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ilmoituksen </a:t>
            </a: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on oltava yksiselitteinen ja tehtävänannon sanamuodon sellainen että arviointi on mahdollista.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1F1F2E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577013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1495</Words>
  <Application>Microsoft Macintosh PowerPoint</Application>
  <PresentationFormat>Laajakuva</PresentationFormat>
  <Paragraphs>282</Paragraphs>
  <Slides>27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27</vt:i4>
      </vt:variant>
    </vt:vector>
  </HeadingPairs>
  <TitlesOfParts>
    <vt:vector size="38" baseType="lpstr">
      <vt:lpstr>Arial</vt:lpstr>
      <vt:lpstr>Calibri</vt:lpstr>
      <vt:lpstr>Century Gothic</vt:lpstr>
      <vt:lpstr>Gill Sans MT</vt:lpstr>
      <vt:lpstr>Helvetica</vt:lpstr>
      <vt:lpstr>Impact</vt:lpstr>
      <vt:lpstr>Lucida Sans</vt:lpstr>
      <vt:lpstr>Trebuchet MS</vt:lpstr>
      <vt:lpstr>JYU Otsikkodiat</vt:lpstr>
      <vt:lpstr>JYU sisältö pohjat</vt:lpstr>
      <vt:lpstr>2_Mukautettu suunnittelumalli</vt:lpstr>
      <vt:lpstr>KUVATAIDE POMM1033  </vt:lpstr>
      <vt:lpstr>  MILLAINEN ON KOULUN KUVATAIDE?  </vt:lpstr>
      <vt:lpstr>                          OPETUSSUUNNITELMA                       Antti Lokka    </vt:lpstr>
      <vt:lpstr>TAIDEKASVATUS vs. KULTTUURIKASVATUS</vt:lpstr>
      <vt:lpstr>TAIDE OSANA YLEISTÄ KASVATUSTA                     Antti Lokka</vt:lpstr>
      <vt:lpstr>       KÄYTÄNNÖN TOIMINTA                                               2020 Antti Lokka </vt:lpstr>
      <vt:lpstr>TAIDEKASVATUKSEN PERIAATTEITA </vt:lpstr>
      <vt:lpstr>MITÄ ARVIOIDAAN KUVATAITEESSA                       Antti Lokka    </vt:lpstr>
      <vt:lpstr>  PALAUTE ja ARVIOINTI                                                  2020 Antti Lokka    </vt:lpstr>
      <vt:lpstr>                  PALAUTE ja ARVIOINTI            Antti Lokka    </vt:lpstr>
      <vt:lpstr> KUVATAITEEN OPPITUNNIN RAKENNE                                                                         KYC Antti Lokka    </vt:lpstr>
      <vt:lpstr>Lähteet, lisätietoa ja linkkejä</vt:lpstr>
      <vt:lpstr>                                                       2020 Antti Lokka    </vt:lpstr>
      <vt:lpstr>                 2020 Antti Lokka</vt:lpstr>
      <vt:lpstr>                      AINEISTON SISÄLLÖNANALYYSI – TAIDEKUVA      - tehdään pienryhmissä</vt:lpstr>
      <vt:lpstr> LUOVUUDEN ARVIOINTITAPOJA                                    2020 Antti Lokka  </vt:lpstr>
      <vt:lpstr>MEDIAKASVATUS ja VISUAALINEN KULTTUURI</vt:lpstr>
      <vt:lpstr>                                              </vt:lpstr>
      <vt:lpstr>TAITEELLINEN TUTKIMUS  2020 Antti Lokka   </vt:lpstr>
      <vt:lpstr>PowerPoint-esitys</vt:lpstr>
      <vt:lpstr>PowerPoint-esitys</vt:lpstr>
      <vt:lpstr>MUODOSTA MAISEMA – tehdään …….. demolla</vt:lpstr>
      <vt:lpstr>PowerPoint-esitys</vt:lpstr>
      <vt:lpstr>TAIDEKASVATUS vs. KULTTUURIKASVATUS</vt:lpstr>
      <vt:lpstr>PowerPoint-esitys</vt:lpstr>
      <vt:lpstr> TAIDEKASVATUS SUOMESSA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Lokka, Antti</cp:lastModifiedBy>
  <cp:revision>31</cp:revision>
  <dcterms:created xsi:type="dcterms:W3CDTF">2020-04-15T06:25:21Z</dcterms:created>
  <dcterms:modified xsi:type="dcterms:W3CDTF">2020-10-30T12:13:41Z</dcterms:modified>
  <cp:category/>
</cp:coreProperties>
</file>