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20" r:id="rId1"/>
  </p:sldMasterIdLst>
  <p:notesMasterIdLst>
    <p:notesMasterId r:id="rId14"/>
  </p:notesMasterIdLst>
  <p:sldIdLst>
    <p:sldId id="256" r:id="rId2"/>
    <p:sldId id="257" r:id="rId3"/>
    <p:sldId id="289" r:id="rId4"/>
    <p:sldId id="292" r:id="rId5"/>
    <p:sldId id="284" r:id="rId6"/>
    <p:sldId id="285" r:id="rId7"/>
    <p:sldId id="288" r:id="rId8"/>
    <p:sldId id="287" r:id="rId9"/>
    <p:sldId id="290" r:id="rId10"/>
    <p:sldId id="303" r:id="rId11"/>
    <p:sldId id="294" r:id="rId12"/>
    <p:sldId id="302" r:id="rId13"/>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74" d="100"/>
          <a:sy n="74" d="100"/>
        </p:scale>
        <p:origin x="-702"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D0F1E9-C369-409F-8B2E-18FFA39CC1D6}" type="datetimeFigureOut">
              <a:rPr lang="fi-FI" smtClean="0"/>
              <a:t>13.10.2017</a:t>
            </a:fld>
            <a:endParaRPr lang="fi-FI"/>
          </a:p>
        </p:txBody>
      </p:sp>
      <p:sp>
        <p:nvSpPr>
          <p:cNvPr id="4" name="Dian kuvan paikkamerkki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22E95E9-CA70-442E-BD36-4694FED75278}" type="slidenum">
              <a:rPr lang="fi-FI" smtClean="0"/>
              <a:t>‹#›</a:t>
            </a:fld>
            <a:endParaRPr lang="fi-FI"/>
          </a:p>
        </p:txBody>
      </p:sp>
    </p:spTree>
    <p:extLst>
      <p:ext uri="{BB962C8B-B14F-4D97-AF65-F5344CB8AC3E}">
        <p14:creationId xmlns:p14="http://schemas.microsoft.com/office/powerpoint/2010/main" val="6073662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914400" y="2130438"/>
            <a:ext cx="10363200" cy="1470025"/>
          </a:xfrm>
        </p:spPr>
        <p:txBody>
          <a:bodyPr/>
          <a:lstStyle/>
          <a:p>
            <a:r>
              <a:rPr lang="fi-FI" smtClean="0"/>
              <a:t>Muokkaa perustyyl. napsautt.</a:t>
            </a:r>
            <a:endParaRPr lang="fi-FI"/>
          </a:p>
        </p:txBody>
      </p:sp>
      <p:sp>
        <p:nvSpPr>
          <p:cNvPr id="3" name="Alaotsikko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fld id="{715E2263-12D8-4A42-BC5E-2E0671B4821D}" type="datetime1">
              <a:rPr lang="fi-FI" smtClean="0"/>
              <a:t>13.10.2017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400731752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B3FF7E9E-5A4B-4B47-A41E-9CA46CA9B8CD}" type="datetime1">
              <a:rPr lang="fi-FI" smtClean="0"/>
              <a:t>13.10.2017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4154826406"/>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11785600" y="274651"/>
            <a:ext cx="3657600" cy="5851525"/>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812800" y="274651"/>
            <a:ext cx="10769600" cy="5851525"/>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7C5BD8D3-1AF2-425B-90CC-B9DA4AF4E342}" type="datetime1">
              <a:rPr lang="fi-FI" smtClean="0"/>
              <a:t>13.10.2017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413057111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4A3054FB-54E8-4E25-91E1-4DFCC1AA7CF2}" type="datetime1">
              <a:rPr lang="fi-FI" smtClean="0"/>
              <a:t>13.10.2017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81568328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963084" y="4406913"/>
            <a:ext cx="10363200" cy="1362075"/>
          </a:xfrm>
        </p:spPr>
        <p:txBody>
          <a:bodyPr anchor="t"/>
          <a:lstStyle>
            <a:lvl1pPr algn="l">
              <a:defRPr sz="4000" b="1" cap="all"/>
            </a:lvl1pPr>
          </a:lstStyle>
          <a:p>
            <a:r>
              <a:rPr lang="fi-FI" smtClean="0"/>
              <a:t>Muokkaa perustyyl. napsautt.</a:t>
            </a:r>
            <a:endParaRPr lang="fi-FI"/>
          </a:p>
        </p:txBody>
      </p:sp>
      <p:sp>
        <p:nvSpPr>
          <p:cNvPr id="3" name="Tekstin paikkamerkki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Päivämäärän paikkamerkki 3"/>
          <p:cNvSpPr>
            <a:spLocks noGrp="1"/>
          </p:cNvSpPr>
          <p:nvPr>
            <p:ph type="dt" sz="half" idx="10"/>
          </p:nvPr>
        </p:nvSpPr>
        <p:spPr/>
        <p:txBody>
          <a:bodyPr/>
          <a:lstStyle/>
          <a:p>
            <a:fld id="{C1614EBC-DAC0-4E3C-9DBA-46EAD65245C6}" type="datetime1">
              <a:rPr lang="fi-FI" smtClean="0"/>
              <a:t>13.10.2017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214371876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812800" y="1600206"/>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8229600" y="1600206"/>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fld id="{27A20C47-0C3E-490D-A560-4EA8410A9F70}" type="datetime1">
              <a:rPr lang="fi-FI" smtClean="0"/>
              <a:t>13.10.2017</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092649660"/>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609600" y="274638"/>
            <a:ext cx="10972800" cy="1143000"/>
          </a:xfrm>
        </p:spPr>
        <p:txBody>
          <a:bodyPr/>
          <a:lstStyle>
            <a:lvl1pPr>
              <a:defRPr/>
            </a:lvl1pPr>
          </a:lstStyle>
          <a:p>
            <a:r>
              <a:rPr lang="fi-FI" smtClean="0"/>
              <a:t>Muokkaa perustyyl. napsautt.</a:t>
            </a:r>
            <a:endParaRPr lang="fi-FI"/>
          </a:p>
        </p:txBody>
      </p:sp>
      <p:sp>
        <p:nvSpPr>
          <p:cNvPr id="3" name="Tekstin paikkamerkki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6193376"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6193376"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fld id="{A4751A71-7AAA-4CDC-86C0-091C619463DC}" type="datetime1">
              <a:rPr lang="fi-FI" smtClean="0"/>
              <a:t>13.10.2017</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032434021"/>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4D76E71F-EDAD-4956-836E-632739D85E08}" type="datetime1">
              <a:rPr lang="fi-FI" smtClean="0"/>
              <a:t>13.10.2017</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411089544"/>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3A52497A-ECC3-43E3-912C-C4C532704691}" type="datetime1">
              <a:rPr lang="fi-FI" smtClean="0"/>
              <a:t>13.10.2017</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47504151"/>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609603" y="273050"/>
            <a:ext cx="4011084" cy="1162050"/>
          </a:xfrm>
        </p:spPr>
        <p:txBody>
          <a:bodyPr anchor="b"/>
          <a:lstStyle>
            <a:lvl1pPr algn="l">
              <a:defRPr sz="2000" b="1"/>
            </a:lvl1pPr>
          </a:lstStyle>
          <a:p>
            <a:r>
              <a:rPr lang="fi-FI" smtClean="0"/>
              <a:t>Muokkaa perustyyl. napsautt.</a:t>
            </a:r>
            <a:endParaRPr lang="fi-FI"/>
          </a:p>
        </p:txBody>
      </p:sp>
      <p:sp>
        <p:nvSpPr>
          <p:cNvPr id="3" name="Sisällön paikkamerkki 2"/>
          <p:cNvSpPr>
            <a:spLocks noGrp="1"/>
          </p:cNvSpPr>
          <p:nvPr>
            <p:ph idx="1"/>
          </p:nvPr>
        </p:nvSpPr>
        <p:spPr>
          <a:xfrm>
            <a:off x="4766733" y="27306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7D3E3BBC-1983-4F16-AA47-E33167D9A7D3}" type="datetime1">
              <a:rPr lang="fi-FI" smtClean="0"/>
              <a:t>13.10.2017</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2535384924"/>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2389717" y="4800600"/>
            <a:ext cx="7315200" cy="566738"/>
          </a:xfrm>
        </p:spPr>
        <p:txBody>
          <a:bodyPr anchor="b"/>
          <a:lstStyle>
            <a:lvl1pPr algn="l">
              <a:defRPr sz="2000" b="1"/>
            </a:lvl1pPr>
          </a:lstStyle>
          <a:p>
            <a:r>
              <a:rPr lang="fi-FI" smtClean="0"/>
              <a:t>Muokkaa perustyyl. napsautt.</a:t>
            </a:r>
            <a:endParaRPr lang="fi-FI"/>
          </a:p>
        </p:txBody>
      </p:sp>
      <p:sp>
        <p:nvSpPr>
          <p:cNvPr id="3" name="Kuvan paikkamerkki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42BF979A-3A86-462A-B7E5-853BE0AA1EDF}" type="datetime1">
              <a:rPr lang="fi-FI" smtClean="0"/>
              <a:t>13.10.2017</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42528262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fi-FI" smtClean="0"/>
              <a:t>Muokkaa perustyyl. napsautt.</a:t>
            </a:r>
            <a:endParaRPr lang="fi-FI"/>
          </a:p>
        </p:txBody>
      </p:sp>
      <p:sp>
        <p:nvSpPr>
          <p:cNvPr id="3" name="Tekstin paikkamerkki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2"/>
          </p:nvPr>
        </p:nvSpPr>
        <p:spPr>
          <a:xfrm>
            <a:off x="609600" y="635636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674F1E-C1B4-469C-8A1B-743F8680E2CE}" type="datetime1">
              <a:rPr lang="fi-FI" smtClean="0"/>
              <a:t>13.10.2017</a:t>
            </a:fld>
            <a:endParaRPr lang="fi-FI"/>
          </a:p>
        </p:txBody>
      </p:sp>
      <p:sp>
        <p:nvSpPr>
          <p:cNvPr id="5" name="Alatunnisteen paikkamerkki 4"/>
          <p:cNvSpPr>
            <a:spLocks noGrp="1"/>
          </p:cNvSpPr>
          <p:nvPr>
            <p:ph type="ftr" sz="quarter" idx="3"/>
          </p:nvPr>
        </p:nvSpPr>
        <p:spPr>
          <a:xfrm>
            <a:off x="4165600" y="635636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8737600" y="635636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4AEF5D-7FAC-4949-84D2-DA5A9BB3D225}" type="slidenum">
              <a:rPr lang="fi-FI" smtClean="0"/>
              <a:t>‹#›</a:t>
            </a:fld>
            <a:endParaRPr lang="fi-FI"/>
          </a:p>
        </p:txBody>
      </p:sp>
    </p:spTree>
    <p:extLst>
      <p:ext uri="{BB962C8B-B14F-4D97-AF65-F5344CB8AC3E}">
        <p14:creationId xmlns:p14="http://schemas.microsoft.com/office/powerpoint/2010/main" val="144055098"/>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sanna.holopainen@forssa.fi" TargetMode="External"/><Relationship Id="rId2" Type="http://schemas.openxmlformats.org/officeDocument/2006/relationships/hyperlink" Target="mailto:kurjenpesa@forssa.fi" TargetMode="External"/><Relationship Id="rId1" Type="http://schemas.openxmlformats.org/officeDocument/2006/relationships/slideLayout" Target="../slideLayouts/slideLayout7.xml"/><Relationship Id="rId6" Type="http://schemas.openxmlformats.org/officeDocument/2006/relationships/image" Target="../media/image3.jpeg"/><Relationship Id="rId5" Type="http://schemas.openxmlformats.org/officeDocument/2006/relationships/image" Target="../media/image2.png"/><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iruutu 2"/>
          <p:cNvSpPr txBox="1">
            <a:spLocks noChangeArrowheads="1"/>
          </p:cNvSpPr>
          <p:nvPr/>
        </p:nvSpPr>
        <p:spPr bwMode="auto">
          <a:xfrm>
            <a:off x="1439209" y="486452"/>
            <a:ext cx="4369163" cy="608252"/>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400" b="0" i="0" u="none" strike="noStrike" cap="none" normalizeH="0" baseline="0" dirty="0">
                <a:ln>
                  <a:noFill/>
                </a:ln>
                <a:solidFill>
                  <a:schemeClr val="tx1"/>
                </a:solidFill>
                <a:effectLst/>
                <a:latin typeface="Berlin Sans FB" panose="020E0602020502020306" pitchFamily="34" charset="0"/>
                <a:ea typeface="Calibri" pitchFamily="34" charset="0"/>
                <a:cs typeface="Times New Roman" pitchFamily="18" charset="0"/>
              </a:rPr>
              <a:t>sivistys- ja tulevaisuuspalveluiden toimiala</a:t>
            </a:r>
            <a:endParaRPr kumimoji="0" lang="fi-FI" altLang="fi-FI" sz="1400" b="0" i="0" u="none" strike="noStrike" cap="none" normalizeH="0" baseline="0" dirty="0">
              <a:ln>
                <a:noFill/>
              </a:ln>
              <a:solidFill>
                <a:schemeClr val="tx1"/>
              </a:solidFill>
              <a:effectLst/>
              <a:latin typeface="Berlin Sans FB" panose="020E0602020502020306"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400" b="0" i="0" u="none" strike="noStrike" cap="none" normalizeH="0" baseline="0" dirty="0">
                <a:ln>
                  <a:noFill/>
                </a:ln>
                <a:solidFill>
                  <a:schemeClr val="tx1"/>
                </a:solidFill>
                <a:effectLst/>
                <a:latin typeface="Berlin Sans FB" panose="020E0602020502020306" pitchFamily="34" charset="0"/>
                <a:ea typeface="Calibri" pitchFamily="34" charset="0"/>
                <a:cs typeface="Times New Roman" pitchFamily="18" charset="0"/>
              </a:rPr>
              <a:t>varhaiskasvatuksen palvelualue/  </a:t>
            </a:r>
            <a:r>
              <a:rPr kumimoji="0" lang="fi-FI" altLang="fi-FI" sz="1400" b="0" i="0" u="none" strike="noStrike" cap="none" normalizeH="0" baseline="0" dirty="0" smtClean="0">
                <a:ln>
                  <a:noFill/>
                </a:ln>
                <a:solidFill>
                  <a:schemeClr val="tx1"/>
                </a:solidFill>
                <a:effectLst/>
                <a:latin typeface="Berlin Sans FB" panose="020E0602020502020306" pitchFamily="34" charset="0"/>
                <a:ea typeface="Calibri" pitchFamily="34" charset="0"/>
                <a:cs typeface="Times New Roman" pitchFamily="18" charset="0"/>
              </a:rPr>
              <a:t>Päiväkoti Augustina</a:t>
            </a:r>
            <a:endParaRPr kumimoji="0" lang="fi-FI" altLang="fi-FI" sz="2400" b="0" i="0" u="none" strike="noStrike" cap="none" normalizeH="0" baseline="0" dirty="0">
              <a:ln>
                <a:noFill/>
              </a:ln>
              <a:solidFill>
                <a:schemeClr val="tx1"/>
              </a:solidFill>
              <a:effectLst/>
              <a:latin typeface="Berlin Sans FB" panose="020E0602020502020306" pitchFamily="34" charset="0"/>
              <a:cs typeface="Arial" pitchFamily="34" charset="0"/>
            </a:endParaRPr>
          </a:p>
        </p:txBody>
      </p:sp>
      <p:sp>
        <p:nvSpPr>
          <p:cNvPr id="5" name="Rectangle 4"/>
          <p:cNvSpPr>
            <a:spLocks noChangeArrowheads="1"/>
          </p:cNvSpPr>
          <p:nvPr/>
        </p:nvSpPr>
        <p:spPr bwMode="auto">
          <a:xfrm>
            <a:off x="1"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i-FI"/>
          </a:p>
        </p:txBody>
      </p:sp>
      <p:sp>
        <p:nvSpPr>
          <p:cNvPr id="6" name="Rectangle 5"/>
          <p:cNvSpPr>
            <a:spLocks noChangeArrowheads="1"/>
          </p:cNvSpPr>
          <p:nvPr/>
        </p:nvSpPr>
        <p:spPr bwMode="auto">
          <a:xfrm>
            <a:off x="1" y="2725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i-FI"/>
          </a:p>
        </p:txBody>
      </p:sp>
      <p:sp>
        <p:nvSpPr>
          <p:cNvPr id="7" name="Rectangle 6"/>
          <p:cNvSpPr>
            <a:spLocks noChangeArrowheads="1"/>
          </p:cNvSpPr>
          <p:nvPr/>
        </p:nvSpPr>
        <p:spPr bwMode="auto">
          <a:xfrm>
            <a:off x="2739334" y="1235906"/>
            <a:ext cx="7738791" cy="11695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i-FI" altLang="fi-FI" sz="1200" b="1" i="0" u="none" strike="noStrike" cap="none" normalizeH="0" baseline="0" dirty="0">
              <a:ln>
                <a:noFill/>
              </a:ln>
              <a:solidFill>
                <a:schemeClr val="tx1"/>
              </a:solidFill>
              <a:effectLst/>
              <a:latin typeface="Arial" pitchFamily="34" charset="0"/>
              <a:ea typeface="Comic Sans MS" pitchFamily="66" charset="0"/>
              <a:cs typeface="Comic Sans MS" pitchFamily="66"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200" b="1" i="0" u="none" strike="noStrike" cap="none" normalizeH="0" baseline="0" dirty="0">
                <a:ln>
                  <a:noFill/>
                </a:ln>
                <a:solidFill>
                  <a:schemeClr val="tx1"/>
                </a:solidFill>
                <a:effectLst/>
                <a:latin typeface="Arial" pitchFamily="34" charset="0"/>
                <a:ea typeface="Comic Sans MS" pitchFamily="66" charset="0"/>
                <a:cs typeface="Comic Sans MS" pitchFamily="66" charset="0"/>
              </a:rPr>
              <a:t>	</a:t>
            </a:r>
            <a:endParaRPr kumimoji="0" lang="fi-FI" altLang="fi-FI" sz="11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2800" i="0" u="none" strike="noStrike" cap="none" normalizeH="0" baseline="0" dirty="0">
                <a:ln>
                  <a:noFill/>
                </a:ln>
                <a:solidFill>
                  <a:schemeClr val="tx1"/>
                </a:solidFill>
                <a:effectLst/>
                <a:latin typeface="Berlin Sans FB" panose="020E0602020502020306" pitchFamily="34" charset="0"/>
                <a:ea typeface="Comic Sans MS" pitchFamily="66" charset="0"/>
                <a:cs typeface="Comic Sans MS" pitchFamily="66" charset="0"/>
              </a:rPr>
              <a:t>VUOSISUUNNITELMA / Toimintavuosi 2017-2018</a:t>
            </a:r>
            <a:endParaRPr kumimoji="0" lang="fi-FI" altLang="fi-FI" sz="2000" i="0" u="none" strike="noStrike" cap="none" normalizeH="0" baseline="0" dirty="0">
              <a:ln>
                <a:noFill/>
              </a:ln>
              <a:solidFill>
                <a:schemeClr val="tx1"/>
              </a:solidFill>
              <a:effectLst/>
              <a:latin typeface="Berlin Sans FB" panose="020E0602020502020306"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1800" i="0" u="none" strike="noStrike" cap="none" normalizeH="0" baseline="0" dirty="0">
              <a:ln>
                <a:noFill/>
              </a:ln>
              <a:solidFill>
                <a:schemeClr val="tx1"/>
              </a:solidFill>
              <a:effectLst/>
              <a:latin typeface="Berlin Sans FB" panose="020E0602020502020306" pitchFamily="34" charset="0"/>
              <a:cs typeface="Arial" pitchFamily="34" charset="0"/>
            </a:endParaRPr>
          </a:p>
        </p:txBody>
      </p:sp>
      <p:sp>
        <p:nvSpPr>
          <p:cNvPr id="10" name="Suorakulmio 9"/>
          <p:cNvSpPr/>
          <p:nvPr/>
        </p:nvSpPr>
        <p:spPr>
          <a:xfrm>
            <a:off x="3697338" y="2825248"/>
            <a:ext cx="4649685" cy="2585323"/>
          </a:xfrm>
          <a:prstGeom prst="rect">
            <a:avLst/>
          </a:prstGeom>
        </p:spPr>
        <p:txBody>
          <a:bodyPr wrap="square">
            <a:spAutoFit/>
          </a:bodyPr>
          <a:lstStyle/>
          <a:p>
            <a:r>
              <a:rPr lang="fi-FI" dirty="0" smtClean="0">
                <a:latin typeface="Berlin Sans FB" panose="020E0602020502020306" pitchFamily="34" charset="0"/>
              </a:rPr>
              <a:t> </a:t>
            </a:r>
            <a:r>
              <a:rPr lang="fi-FI" u="sng" dirty="0" smtClean="0">
                <a:latin typeface="Berlin Sans FB" panose="020E0602020502020306" pitchFamily="34" charset="0"/>
              </a:rPr>
              <a:t>PÄIVÄKOTI AUGUSTINA</a:t>
            </a:r>
            <a:endParaRPr lang="fi-FI" u="sng" dirty="0">
              <a:latin typeface="Berlin Sans FB" panose="020E0602020502020306" pitchFamily="34" charset="0"/>
            </a:endParaRPr>
          </a:p>
          <a:p>
            <a:endParaRPr lang="fi-FI" u="sng" dirty="0">
              <a:latin typeface="Berlin Sans FB" panose="020E0602020502020306" pitchFamily="34" charset="0"/>
            </a:endParaRPr>
          </a:p>
          <a:p>
            <a:endParaRPr lang="fi-FI" u="sng" dirty="0">
              <a:latin typeface="Berlin Sans FB" panose="020E0602020502020306" pitchFamily="34" charset="0"/>
            </a:endParaRPr>
          </a:p>
          <a:p>
            <a:r>
              <a:rPr lang="fi-FI" dirty="0">
                <a:latin typeface="Berlin Sans FB" panose="020E0602020502020306" pitchFamily="34" charset="0"/>
              </a:rPr>
              <a:t>Osoite:  </a:t>
            </a:r>
            <a:r>
              <a:rPr lang="fi-FI" dirty="0" smtClean="0">
                <a:latin typeface="Berlin Sans FB" panose="020E0602020502020306" pitchFamily="34" charset="0"/>
              </a:rPr>
              <a:t>Hämeentie 13, </a:t>
            </a:r>
            <a:r>
              <a:rPr lang="fi-FI" dirty="0">
                <a:latin typeface="Berlin Sans FB" panose="020E0602020502020306" pitchFamily="34" charset="0"/>
              </a:rPr>
              <a:t>30100 Forssa</a:t>
            </a:r>
          </a:p>
          <a:p>
            <a:r>
              <a:rPr lang="fi-FI" dirty="0" smtClean="0">
                <a:latin typeface="Berlin Sans FB" panose="020E0602020502020306" pitchFamily="34" charset="0"/>
              </a:rPr>
              <a:t>Lastentalo Helmi: Hämeentie 17</a:t>
            </a:r>
            <a:br>
              <a:rPr lang="fi-FI" dirty="0" smtClean="0">
                <a:latin typeface="Berlin Sans FB" panose="020E0602020502020306" pitchFamily="34" charset="0"/>
              </a:rPr>
            </a:br>
            <a:r>
              <a:rPr lang="fi-FI" dirty="0" smtClean="0">
                <a:latin typeface="Berlin Sans FB" panose="020E0602020502020306" pitchFamily="34" charset="0"/>
              </a:rPr>
              <a:t>Sähköposti</a:t>
            </a:r>
            <a:r>
              <a:rPr lang="fi-FI" dirty="0">
                <a:latin typeface="Berlin Sans FB" panose="020E0602020502020306" pitchFamily="34" charset="0"/>
              </a:rPr>
              <a:t>: </a:t>
            </a:r>
            <a:r>
              <a:rPr lang="fi-FI" dirty="0" smtClean="0">
                <a:latin typeface="Berlin Sans FB" panose="020E0602020502020306" pitchFamily="34" charset="0"/>
              </a:rPr>
              <a:t>augustina</a:t>
            </a:r>
            <a:r>
              <a:rPr lang="fi-FI" u="sng" dirty="0" smtClean="0">
                <a:latin typeface="Berlin Sans FB" panose="020E0602020502020306" pitchFamily="34" charset="0"/>
                <a:hlinkClick r:id="rId2"/>
              </a:rPr>
              <a:t>@forssa.fi</a:t>
            </a:r>
            <a:endParaRPr lang="fi-FI" dirty="0">
              <a:latin typeface="Berlin Sans FB" panose="020E0602020502020306" pitchFamily="34" charset="0"/>
            </a:endParaRPr>
          </a:p>
          <a:p>
            <a:r>
              <a:rPr lang="fi-FI" dirty="0">
                <a:latin typeface="Berlin Sans FB" panose="020E0602020502020306" pitchFamily="34" charset="0"/>
              </a:rPr>
              <a:t>Päiväkodin johtaja: </a:t>
            </a:r>
            <a:r>
              <a:rPr lang="fi-FI" dirty="0" smtClean="0">
                <a:latin typeface="Berlin Sans FB" panose="020E0602020502020306" pitchFamily="34" charset="0"/>
              </a:rPr>
              <a:t>Erja Kaunisharju</a:t>
            </a:r>
            <a:endParaRPr lang="fi-FI" dirty="0">
              <a:latin typeface="Berlin Sans FB" panose="020E0602020502020306" pitchFamily="34" charset="0"/>
            </a:endParaRPr>
          </a:p>
          <a:p>
            <a:r>
              <a:rPr lang="fi-FI" dirty="0">
                <a:latin typeface="Berlin Sans FB" panose="020E0602020502020306" pitchFamily="34" charset="0"/>
              </a:rPr>
              <a:t>Puhelin: </a:t>
            </a:r>
            <a:r>
              <a:rPr lang="fi-FI" dirty="0" smtClean="0">
                <a:latin typeface="Berlin Sans FB" panose="020E0602020502020306" pitchFamily="34" charset="0"/>
              </a:rPr>
              <a:t>03-41415255, 050-5640011</a:t>
            </a:r>
            <a:endParaRPr lang="fi-FI" dirty="0">
              <a:latin typeface="Berlin Sans FB" panose="020E0602020502020306" pitchFamily="34" charset="0"/>
            </a:endParaRPr>
          </a:p>
          <a:p>
            <a:r>
              <a:rPr lang="fi-FI" dirty="0">
                <a:latin typeface="Berlin Sans FB" panose="020E0602020502020306" pitchFamily="34" charset="0"/>
              </a:rPr>
              <a:t>Sähköposti: </a:t>
            </a:r>
            <a:r>
              <a:rPr lang="fi-FI" dirty="0" smtClean="0">
                <a:latin typeface="Berlin Sans FB" panose="020E0602020502020306" pitchFamily="34" charset="0"/>
              </a:rPr>
              <a:t>erja.kaunisharju</a:t>
            </a:r>
            <a:r>
              <a:rPr lang="fi-FI" u="sng" dirty="0" smtClean="0">
                <a:latin typeface="Berlin Sans FB" panose="020E0602020502020306" pitchFamily="34" charset="0"/>
                <a:hlinkClick r:id="rId3"/>
              </a:rPr>
              <a:t>@forssa.fi</a:t>
            </a:r>
            <a:endParaRPr lang="fi-FI" dirty="0">
              <a:latin typeface="Berlin Sans FB" panose="020E0602020502020306" pitchFamily="34" charset="0"/>
            </a:endParaRPr>
          </a:p>
        </p:txBody>
      </p:sp>
      <p:sp>
        <p:nvSpPr>
          <p:cNvPr id="12" name="Dian numeron paikkamerkki 11"/>
          <p:cNvSpPr>
            <a:spLocks noGrp="1"/>
          </p:cNvSpPr>
          <p:nvPr>
            <p:ph type="sldNum" sz="quarter" idx="12"/>
          </p:nvPr>
        </p:nvSpPr>
        <p:spPr/>
        <p:txBody>
          <a:bodyPr/>
          <a:lstStyle/>
          <a:p>
            <a:fld id="{8F4AEF5D-7FAC-4949-84D2-DA5A9BB3D225}" type="slidenum">
              <a:rPr lang="fi-FI" smtClean="0"/>
              <a:t>1</a:t>
            </a:fld>
            <a:endParaRPr lang="fi-FI"/>
          </a:p>
        </p:txBody>
      </p:sp>
      <p:pic>
        <p:nvPicPr>
          <p:cNvPr id="2" name="Kuva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02814" y="291408"/>
            <a:ext cx="781159" cy="1171739"/>
          </a:xfrm>
          <a:prstGeom prst="rect">
            <a:avLst/>
          </a:prstGeom>
        </p:spPr>
      </p:pic>
      <p:pic>
        <p:nvPicPr>
          <p:cNvPr id="3" name="Kuva 2"/>
          <p:cNvPicPr>
            <a:picLocks noChangeAspect="1"/>
          </p:cNvPicPr>
          <p:nvPr/>
        </p:nvPicPr>
        <p:blipFill>
          <a:blip r:embed="rId5"/>
          <a:stretch>
            <a:fillRect/>
          </a:stretch>
        </p:blipFill>
        <p:spPr>
          <a:xfrm>
            <a:off x="9353286" y="3184162"/>
            <a:ext cx="1908213" cy="1792379"/>
          </a:xfrm>
          <a:prstGeom prst="rect">
            <a:avLst/>
          </a:prstGeom>
        </p:spPr>
      </p:pic>
      <p:pic>
        <p:nvPicPr>
          <p:cNvPr id="1026" name="Picture 2" descr="C:\Users\kaunisharju\AppData\Local\Microsoft\Windows\Temporary Internet Files\Content.Outlook\DLLBMXET\FullSizeRender.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491466" y="3184162"/>
            <a:ext cx="2871987" cy="21458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823856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326523" y="274639"/>
            <a:ext cx="9517488" cy="498094"/>
          </a:xfrm>
        </p:spPr>
        <p:txBody>
          <a:bodyPr>
            <a:normAutofit/>
          </a:bodyPr>
          <a:lstStyle/>
          <a:p>
            <a:r>
              <a:rPr lang="fi-FI" sz="2000" dirty="0"/>
              <a:t>Päiväkoti Augustinan </a:t>
            </a:r>
            <a:r>
              <a:rPr lang="fi-FI" sz="2000" dirty="0" smtClean="0"/>
              <a:t>arvot, toimintaa ohjaavat normit sekä </a:t>
            </a:r>
            <a:r>
              <a:rPr lang="fi-FI" sz="2000" dirty="0"/>
              <a:t>teemat </a:t>
            </a:r>
            <a:r>
              <a:rPr lang="fi-FI" sz="2000" dirty="0" smtClean="0"/>
              <a:t>vuodelle 2017-2018</a:t>
            </a:r>
            <a:endParaRPr lang="fi-FI" sz="2000" dirty="0"/>
          </a:p>
        </p:txBody>
      </p:sp>
      <p:sp>
        <p:nvSpPr>
          <p:cNvPr id="3" name="Sisällön paikkamerkki 2"/>
          <p:cNvSpPr>
            <a:spLocks noGrp="1"/>
          </p:cNvSpPr>
          <p:nvPr>
            <p:ph idx="1"/>
          </p:nvPr>
        </p:nvSpPr>
        <p:spPr>
          <a:xfrm>
            <a:off x="1283973" y="734096"/>
            <a:ext cx="10706258" cy="5692462"/>
          </a:xfrm>
        </p:spPr>
        <p:txBody>
          <a:bodyPr>
            <a:normAutofit/>
          </a:bodyPr>
          <a:lstStyle/>
          <a:p>
            <a:pPr marL="0" indent="0">
              <a:buNone/>
            </a:pPr>
            <a:endParaRPr lang="fi-FI" sz="1800" b="1" dirty="0" smtClean="0">
              <a:solidFill>
                <a:prstClr val="black"/>
              </a:solidFill>
            </a:endParaRPr>
          </a:p>
          <a:p>
            <a:pPr marL="0" indent="0">
              <a:buNone/>
            </a:pPr>
            <a:r>
              <a:rPr lang="fi-FI" sz="1400" dirty="0"/>
              <a:t>Arvojamme ovat yhdenvertaisuus, tasa-arvo ja moninaisuus. Läsnä oleva ja lasta kuuleva vuorovaikutus on toimintamme perustana. Päiväkodissamme on turvallinen, leikkiin ja luovuuteen kannustava toimintaympäristö</a:t>
            </a:r>
            <a:r>
              <a:rPr lang="fi-FI" sz="1400" dirty="0" smtClean="0"/>
              <a:t>.</a:t>
            </a:r>
            <a:br>
              <a:rPr lang="fi-FI" sz="1400" dirty="0" smtClean="0"/>
            </a:br>
            <a:endParaRPr lang="fi-FI" sz="1400" dirty="0"/>
          </a:p>
          <a:p>
            <a:pPr marL="0" indent="0">
              <a:buNone/>
            </a:pPr>
            <a:r>
              <a:rPr lang="fi-FI" sz="1400" dirty="0"/>
              <a:t>Toimintaamme </a:t>
            </a:r>
            <a:r>
              <a:rPr lang="fi-FI" sz="1400" dirty="0" smtClean="0"/>
              <a:t>ohjaavat mm. </a:t>
            </a:r>
            <a:r>
              <a:rPr lang="fi-FI" sz="1400" dirty="0"/>
              <a:t>varhaiskasvatuslaki, valtakunnalliset varhaiskasvatussuunnitelman perusteet, Vox </a:t>
            </a:r>
            <a:r>
              <a:rPr lang="fi-FI" sz="1400" dirty="0" smtClean="0"/>
              <a:t>Forssa, </a:t>
            </a:r>
            <a:r>
              <a:rPr lang="fi-FI" sz="1400" dirty="0"/>
              <a:t>Palvelulupaukset sekä Forssan </a:t>
            </a:r>
            <a:r>
              <a:rPr lang="fi-FI" sz="1400" dirty="0" smtClean="0"/>
              <a:t> kaupungin strategia, talousarvio ja toimialan ja varhaiskasvatuksen </a:t>
            </a:r>
            <a:r>
              <a:rPr lang="fi-FI" sz="1400" dirty="0"/>
              <a:t>yhteiset teemat ja työn </a:t>
            </a:r>
            <a:r>
              <a:rPr lang="fi-FI" sz="1400" dirty="0" smtClean="0"/>
              <a:t>tavoitteet. </a:t>
            </a:r>
            <a:br>
              <a:rPr lang="fi-FI" sz="1400" dirty="0" smtClean="0"/>
            </a:br>
            <a:endParaRPr lang="fi-FI" sz="1400" dirty="0"/>
          </a:p>
          <a:p>
            <a:pPr marL="0" indent="0">
              <a:buNone/>
            </a:pPr>
            <a:r>
              <a:rPr lang="fi-FI" sz="1400" dirty="0" smtClean="0"/>
              <a:t>Päiväkoti </a:t>
            </a:r>
            <a:r>
              <a:rPr lang="fi-FI" sz="1400" dirty="0"/>
              <a:t>Augustinassa </a:t>
            </a:r>
            <a:r>
              <a:rPr lang="fi-FI" sz="1400" dirty="0" smtClean="0"/>
              <a:t>jatketaan edellisvuodesta </a:t>
            </a:r>
            <a:r>
              <a:rPr lang="fi-FI" sz="1400" dirty="0"/>
              <a:t>osallisuuden, yhteisöllisyyden ja hyvinvoinnin </a:t>
            </a:r>
            <a:r>
              <a:rPr lang="fi-FI" sz="1400" dirty="0" smtClean="0"/>
              <a:t>teemoilla. </a:t>
            </a:r>
            <a:br>
              <a:rPr lang="fi-FI" sz="1400" dirty="0" smtClean="0"/>
            </a:br>
            <a:r>
              <a:rPr lang="fi-FI" sz="1400" dirty="0" smtClean="0"/>
              <a:t>Toimintavuonna 2017-2018 jatkamme  mieluisaa vanhempain toimikunnan kanssa tehtävää yhteistyötä. Pienryhmätoimintaa ylläpidetään ja kehitetään päiväkodissa entisestään. Perhepäivähoitajat lapsiryhmineen osallistuvat yhteiseen toimintaan suunnitellusti. Kuuden ällän pedagogiikasta keskitymme erityisesti lukemisen teemaan; Lue minulle kampanja huomioidaan, Lukunalle kiertää perheissä ja Satupassi on käytössä.</a:t>
            </a:r>
          </a:p>
          <a:p>
            <a:pPr marL="0" indent="0">
              <a:buNone/>
            </a:pPr>
            <a:endParaRPr lang="fi-FI" sz="1400" dirty="0"/>
          </a:p>
          <a:p>
            <a:pPr marL="0" indent="0">
              <a:buNone/>
            </a:pPr>
            <a:r>
              <a:rPr lang="fi-FI" sz="1400" dirty="0" smtClean="0">
                <a:solidFill>
                  <a:prstClr val="black"/>
                </a:solidFill>
              </a:rPr>
              <a:t>     </a:t>
            </a:r>
            <a:r>
              <a:rPr lang="fi-FI" sz="2000" dirty="0" smtClean="0">
                <a:solidFill>
                  <a:prstClr val="black"/>
                </a:solidFill>
              </a:rPr>
              <a:t>Arviointi</a:t>
            </a:r>
          </a:p>
          <a:p>
            <a:pPr marL="0" indent="0">
              <a:buNone/>
            </a:pPr>
            <a:r>
              <a:rPr lang="fi-FI" sz="1400" dirty="0">
                <a:solidFill>
                  <a:prstClr val="black"/>
                </a:solidFill>
              </a:rPr>
              <a:t/>
            </a:r>
            <a:br>
              <a:rPr lang="fi-FI" sz="1400" dirty="0">
                <a:solidFill>
                  <a:prstClr val="black"/>
                </a:solidFill>
              </a:rPr>
            </a:br>
            <a:r>
              <a:rPr lang="fi-FI" sz="1400" dirty="0">
                <a:solidFill>
                  <a:prstClr val="black"/>
                </a:solidFill>
              </a:rPr>
              <a:t>Tavoitteiden toteutumista arvioidaan kuluvan toimintavuoden aikana säännöllisesti. </a:t>
            </a:r>
            <a:br>
              <a:rPr lang="fi-FI" sz="1400" dirty="0">
                <a:solidFill>
                  <a:prstClr val="black"/>
                </a:solidFill>
              </a:rPr>
            </a:br>
            <a:r>
              <a:rPr lang="fi-FI" sz="1400" dirty="0">
                <a:solidFill>
                  <a:prstClr val="black"/>
                </a:solidFill>
              </a:rPr>
              <a:t>Arviointia tehdään mm:</a:t>
            </a:r>
            <a:br>
              <a:rPr lang="fi-FI" sz="1400" dirty="0">
                <a:solidFill>
                  <a:prstClr val="black"/>
                </a:solidFill>
              </a:rPr>
            </a:br>
            <a:r>
              <a:rPr lang="fi-FI" sz="1400" dirty="0">
                <a:solidFill>
                  <a:prstClr val="black"/>
                </a:solidFill>
              </a:rPr>
              <a:t>* lasten kanssa yhdessä toimiessa arjessa koko ajan, lasten kanssa keskustelemalla ja heitä haastattelemalla</a:t>
            </a:r>
            <a:br>
              <a:rPr lang="fi-FI" sz="1400" dirty="0">
                <a:solidFill>
                  <a:prstClr val="black"/>
                </a:solidFill>
              </a:rPr>
            </a:br>
            <a:r>
              <a:rPr lang="fi-FI" sz="1400" dirty="0">
                <a:solidFill>
                  <a:prstClr val="black"/>
                </a:solidFill>
              </a:rPr>
              <a:t>* dokumentoimalla ja  materiaalia analysoimalla, vuosisuunnitelmasta erikseen </a:t>
            </a:r>
            <a:r>
              <a:rPr lang="fi-FI" sz="1400" dirty="0" smtClean="0">
                <a:solidFill>
                  <a:prstClr val="black"/>
                </a:solidFill>
              </a:rPr>
              <a:t>laadittavaa </a:t>
            </a:r>
            <a:r>
              <a:rPr lang="fi-FI" sz="1400" dirty="0">
                <a:solidFill>
                  <a:prstClr val="black"/>
                </a:solidFill>
              </a:rPr>
              <a:t>dokumentointipohjaa </a:t>
            </a:r>
            <a:br>
              <a:rPr lang="fi-FI" sz="1400" dirty="0">
                <a:solidFill>
                  <a:prstClr val="black"/>
                </a:solidFill>
              </a:rPr>
            </a:br>
            <a:r>
              <a:rPr lang="fi-FI" sz="1400" dirty="0">
                <a:solidFill>
                  <a:prstClr val="black"/>
                </a:solidFill>
              </a:rPr>
              <a:t>   säännöllisesti täyttämällä, suunnittelemalla</a:t>
            </a:r>
            <a:br>
              <a:rPr lang="fi-FI" sz="1400" dirty="0">
                <a:solidFill>
                  <a:prstClr val="black"/>
                </a:solidFill>
              </a:rPr>
            </a:br>
            <a:r>
              <a:rPr lang="fi-FI" sz="1400" dirty="0">
                <a:solidFill>
                  <a:prstClr val="black"/>
                </a:solidFill>
              </a:rPr>
              <a:t>* päiväkodin viikkopalavereissa, pedagogisissa illoissa, lastentarhanopettajapalavereissa, tiimipalavereissa</a:t>
            </a:r>
            <a:br>
              <a:rPr lang="fi-FI" sz="1400" dirty="0">
                <a:solidFill>
                  <a:prstClr val="black"/>
                </a:solidFill>
              </a:rPr>
            </a:br>
            <a:r>
              <a:rPr lang="fi-FI" sz="1400" dirty="0">
                <a:solidFill>
                  <a:prstClr val="black"/>
                </a:solidFill>
              </a:rPr>
              <a:t>* havainnoimalla</a:t>
            </a:r>
            <a:br>
              <a:rPr lang="fi-FI" sz="1400" dirty="0">
                <a:solidFill>
                  <a:prstClr val="black"/>
                </a:solidFill>
              </a:rPr>
            </a:br>
            <a:r>
              <a:rPr lang="fi-FI" sz="1400" dirty="0">
                <a:solidFill>
                  <a:prstClr val="black"/>
                </a:solidFill>
              </a:rPr>
              <a:t>* vanhempia kuulemalla</a:t>
            </a:r>
            <a:endParaRPr lang="fi-FI" sz="1400" dirty="0"/>
          </a:p>
        </p:txBody>
      </p:sp>
      <p:sp>
        <p:nvSpPr>
          <p:cNvPr id="4" name="Dian numeron paikkamerkki 3"/>
          <p:cNvSpPr>
            <a:spLocks noGrp="1"/>
          </p:cNvSpPr>
          <p:nvPr>
            <p:ph type="sldNum" sz="quarter" idx="12"/>
          </p:nvPr>
        </p:nvSpPr>
        <p:spPr/>
        <p:txBody>
          <a:bodyPr/>
          <a:lstStyle/>
          <a:p>
            <a:fld id="{8F4AEF5D-7FAC-4949-84D2-DA5A9BB3D225}" type="slidenum">
              <a:rPr lang="fi-FI" smtClean="0"/>
              <a:t>10</a:t>
            </a:fld>
            <a:endParaRPr lang="fi-FI"/>
          </a:p>
        </p:txBody>
      </p:sp>
      <p:pic>
        <p:nvPicPr>
          <p:cNvPr id="5" name="Kuva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2814" y="291408"/>
            <a:ext cx="781159" cy="1171739"/>
          </a:xfrm>
          <a:prstGeom prst="rect">
            <a:avLst/>
          </a:prstGeom>
        </p:spPr>
      </p:pic>
    </p:spTree>
    <p:extLst>
      <p:ext uri="{BB962C8B-B14F-4D97-AF65-F5344CB8AC3E}">
        <p14:creationId xmlns:p14="http://schemas.microsoft.com/office/powerpoint/2010/main" val="22839791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391993" y="214494"/>
            <a:ext cx="7481552" cy="326420"/>
          </a:xfrm>
        </p:spPr>
        <p:txBody>
          <a:bodyPr>
            <a:noAutofit/>
          </a:bodyPr>
          <a:lstStyle/>
          <a:p>
            <a:r>
              <a:rPr lang="fi-FI" sz="2000" dirty="0"/>
              <a:t> </a:t>
            </a:r>
            <a:r>
              <a:rPr lang="fi-FI" sz="2000" b="1" dirty="0" smtClean="0"/>
              <a:t>Tavoitteet, toteutus ja arviointi</a:t>
            </a:r>
            <a:endParaRPr lang="fi-FI" sz="2000" dirty="0"/>
          </a:p>
        </p:txBody>
      </p:sp>
      <p:sp>
        <p:nvSpPr>
          <p:cNvPr id="3" name="Sisällön paikkamerkki 2"/>
          <p:cNvSpPr>
            <a:spLocks noGrp="1"/>
          </p:cNvSpPr>
          <p:nvPr>
            <p:ph idx="1"/>
          </p:nvPr>
        </p:nvSpPr>
        <p:spPr>
          <a:xfrm>
            <a:off x="1202781" y="605310"/>
            <a:ext cx="10735934" cy="5924281"/>
          </a:xfrm>
        </p:spPr>
        <p:txBody>
          <a:bodyPr>
            <a:noAutofit/>
          </a:bodyPr>
          <a:lstStyle/>
          <a:p>
            <a:pPr marL="0" indent="0">
              <a:buNone/>
            </a:pPr>
            <a:r>
              <a:rPr lang="fi-FI" sz="1200" dirty="0" smtClean="0"/>
              <a:t>   </a:t>
            </a:r>
            <a:r>
              <a:rPr lang="fi-FI" sz="1600" dirty="0" smtClean="0"/>
              <a:t> 4.1. Osaamisen vahvistaminen</a:t>
            </a:r>
            <a:r>
              <a:rPr lang="fi-FI" sz="1200" dirty="0" smtClean="0"/>
              <a:t/>
            </a:r>
            <a:br>
              <a:rPr lang="fi-FI" sz="1200" dirty="0" smtClean="0"/>
            </a:br>
            <a:r>
              <a:rPr lang="fi-FI" sz="1200" dirty="0" smtClean="0"/>
              <a:t/>
            </a:r>
            <a:br>
              <a:rPr lang="fi-FI" sz="1200" dirty="0" smtClean="0"/>
            </a:br>
            <a:r>
              <a:rPr lang="fi-FI" sz="1400" b="1" dirty="0" smtClean="0"/>
              <a:t>Tavoite :</a:t>
            </a:r>
            <a:br>
              <a:rPr lang="fi-FI" sz="1400" b="1" dirty="0" smtClean="0"/>
            </a:br>
            <a:r>
              <a:rPr lang="fi-FI" sz="1400" b="1" dirty="0" smtClean="0"/>
              <a:t> </a:t>
            </a:r>
            <a:r>
              <a:rPr lang="fi-FI" sz="1400" dirty="0" smtClean="0"/>
              <a:t>Osaamista vahvistetaan työnantajan tarjoamien sekä omavalintaisten koulutusten avulla ja niistä saadun opin jakamisella. Hyviä työkäytänteitä jaetaan, osaamista kartoitetaan. </a:t>
            </a:r>
            <a:br>
              <a:rPr lang="fi-FI" sz="1400" dirty="0" smtClean="0"/>
            </a:br>
            <a:r>
              <a:rPr lang="fi-FI" sz="1400" b="1" dirty="0" smtClean="0"/>
              <a:t/>
            </a:r>
            <a:br>
              <a:rPr lang="fi-FI" sz="1400" b="1" dirty="0" smtClean="0"/>
            </a:br>
            <a:r>
              <a:rPr lang="fi-FI" sz="1400" b="1" dirty="0" smtClean="0"/>
              <a:t>Toteutus: </a:t>
            </a:r>
            <a:br>
              <a:rPr lang="fi-FI" sz="1400" b="1" dirty="0" smtClean="0"/>
            </a:br>
            <a:r>
              <a:rPr lang="fi-FI" sz="1400" dirty="0" smtClean="0"/>
              <a:t>- Päiväkodista sekä perhepäivähoidosta mukana edustajat Vasutiimissä, joka valmisteli uutta Vox Forssa-  kuntavasua.</a:t>
            </a:r>
            <a:br>
              <a:rPr lang="fi-FI" sz="1400" dirty="0" smtClean="0"/>
            </a:br>
            <a:r>
              <a:rPr lang="fi-FI" sz="1400" dirty="0" smtClean="0"/>
              <a:t>- Koko henkilökunta osallistui vasutyöskentelyyn aiheeseen liittyvissä iltapäivä- ja iltapalavereissa</a:t>
            </a:r>
            <a:br>
              <a:rPr lang="fi-FI" sz="1400" dirty="0" smtClean="0"/>
            </a:br>
            <a:r>
              <a:rPr lang="fi-FI" sz="1400" dirty="0" smtClean="0"/>
              <a:t>- 1 lastentarhanopettaja osallistui ”Ihmeelliset vuodet”- koulutussarjaan Tampereella</a:t>
            </a:r>
            <a:br>
              <a:rPr lang="fi-FI" sz="1400" dirty="0" smtClean="0"/>
            </a:br>
            <a:r>
              <a:rPr lang="fi-FI" sz="1400" dirty="0" smtClean="0"/>
              <a:t>- Liikuntakoulutus</a:t>
            </a:r>
            <a:br>
              <a:rPr lang="fi-FI" sz="1400" dirty="0" smtClean="0"/>
            </a:br>
            <a:r>
              <a:rPr lang="fi-FI" sz="1400" dirty="0" smtClean="0"/>
              <a:t>- Hätäensiapukoulutus</a:t>
            </a:r>
            <a:br>
              <a:rPr lang="fi-FI" sz="1400" dirty="0" smtClean="0"/>
            </a:br>
            <a:r>
              <a:rPr lang="fi-FI" sz="1400" dirty="0" smtClean="0"/>
              <a:t>- Päiväkotiavustajia mukana Nalle-tukiviittomakerhossa; toinen vetäjänä, toinen osallistujana</a:t>
            </a:r>
            <a:br>
              <a:rPr lang="fi-FI" sz="1400" dirty="0" smtClean="0"/>
            </a:br>
            <a:r>
              <a:rPr lang="fi-FI" sz="1400" dirty="0" smtClean="0"/>
              <a:t>- TVT- koulutukset oman taitotason mukaisina, esim. </a:t>
            </a:r>
            <a:r>
              <a:rPr lang="fi-FI" sz="1400" dirty="0" err="1" smtClean="0"/>
              <a:t>Pedanet</a:t>
            </a:r>
            <a:r>
              <a:rPr lang="fi-FI" sz="1400" dirty="0" smtClean="0"/>
              <a:t>, </a:t>
            </a:r>
            <a:r>
              <a:rPr lang="fi-FI" sz="1400" dirty="0" err="1" smtClean="0"/>
              <a:t>QR-koodit</a:t>
            </a:r>
            <a:r>
              <a:rPr lang="fi-FI" sz="1400" dirty="0" smtClean="0"/>
              <a:t>.</a:t>
            </a:r>
            <a:br>
              <a:rPr lang="fi-FI" sz="1400" dirty="0" smtClean="0"/>
            </a:br>
            <a:r>
              <a:rPr lang="fi-FI" sz="1400" dirty="0" smtClean="0"/>
              <a:t>- Kuviskoulutus, Tomera-koulutus, Autismi-iltapäivä</a:t>
            </a:r>
            <a:br>
              <a:rPr lang="fi-FI" sz="1400" dirty="0" smtClean="0"/>
            </a:br>
            <a:r>
              <a:rPr lang="fi-FI" sz="1400" dirty="0" smtClean="0"/>
              <a:t>- Ratkaisuja haastaviin kasvatustilanteisiin koulutus</a:t>
            </a:r>
            <a:br>
              <a:rPr lang="fi-FI" sz="1400" dirty="0" smtClean="0"/>
            </a:br>
            <a:r>
              <a:rPr lang="fi-FI" sz="1400" dirty="0" smtClean="0"/>
              <a:t/>
            </a:r>
            <a:br>
              <a:rPr lang="fi-FI" sz="1400" dirty="0" smtClean="0"/>
            </a:br>
            <a:r>
              <a:rPr lang="fi-FI" sz="1400" b="1" dirty="0" smtClean="0"/>
              <a:t>Arviointi: </a:t>
            </a:r>
            <a:br>
              <a:rPr lang="fi-FI" sz="1400" b="1" dirty="0" smtClean="0"/>
            </a:br>
            <a:r>
              <a:rPr lang="fi-FI" sz="1400" dirty="0" smtClean="0"/>
              <a:t>- Ihmeelliset vuodet koulutuksen kautta vahvistunutta ajattelu- ja toimintatapaa jalkautettiin. Yksi  sisäinen koulutusilta järjestettiin päiväkodissa keväällä 2017 ja koulutuksia jatketaan. ”Huomaa hyvä lapsessa ”- ajattelun tuominen tietoiseksi toimintamalliksi selkeni. Lasten kanssa toimiessa käytetään positiivisia menetelmiä, kehumista ja kannustamista.</a:t>
            </a:r>
            <a:br>
              <a:rPr lang="fi-FI" sz="1400" dirty="0" smtClean="0"/>
            </a:br>
            <a:r>
              <a:rPr lang="fi-FI" sz="1400" dirty="0" smtClean="0"/>
              <a:t>- Vasutyö vei paljon aikaa, mutta mahdollisti yhteiset arvokeskustelut</a:t>
            </a:r>
            <a:br>
              <a:rPr lang="fi-FI" sz="1400" dirty="0" smtClean="0"/>
            </a:br>
            <a:r>
              <a:rPr lang="fi-FI" sz="1400" dirty="0" smtClean="0"/>
              <a:t>- Työkäytänteiden jakaminen tiimeissä toteutui, mutta yli tiimirajojen sitä ei vielä koeta olevan paljonkaan. Osaamisen jakamiseen koetaan olleen liian vähän aikaa. Henkilökohtaisen osaamisen suunnitelman laadinta on osalla henkilökunnasta kesken ja sitä jatketaan vielä vuoden 2017 syksypuolella. Perehdyttämiseen tulee kiinnittää enemmän huomiota, samoin tulee suunnitella lisää yhteistä aikaa koulutusten jakamiseen.</a:t>
            </a:r>
            <a:br>
              <a:rPr lang="fi-FI" sz="1400" dirty="0" smtClean="0"/>
            </a:br>
            <a:r>
              <a:rPr lang="fi-FI" sz="1400" dirty="0" smtClean="0"/>
              <a:t>- Toisaalta henkilökohtaisia vahvuuksia käytettiin yli ryhmärajojen: esim. Metsämörri-toiminta, pajapäivät ja Theraplay-ryhmä, satuhieronta, </a:t>
            </a:r>
            <a:br>
              <a:rPr lang="fi-FI" sz="1400" dirty="0" smtClean="0"/>
            </a:br>
            <a:r>
              <a:rPr lang="fi-FI" sz="1400" dirty="0" smtClean="0"/>
              <a:t>   kierrätys, pienryhmätoiminta</a:t>
            </a:r>
          </a:p>
          <a:p>
            <a:pPr marL="0" indent="0">
              <a:buNone/>
            </a:pPr>
            <a:endParaRPr lang="fi-FI" sz="1400" dirty="0" smtClean="0"/>
          </a:p>
          <a:p>
            <a:pPr marL="0" indent="0">
              <a:buNone/>
            </a:pPr>
            <a:r>
              <a:rPr lang="fi-FI" sz="1400" dirty="0" smtClean="0"/>
              <a:t/>
            </a:r>
            <a:br>
              <a:rPr lang="fi-FI" sz="1400" dirty="0" smtClean="0"/>
            </a:br>
            <a:endParaRPr lang="fi-FI" sz="1400" dirty="0" smtClean="0"/>
          </a:p>
          <a:p>
            <a:pPr marL="0" indent="0">
              <a:buNone/>
            </a:pPr>
            <a:endParaRPr lang="fi-FI" sz="1200" dirty="0" smtClean="0"/>
          </a:p>
          <a:p>
            <a:pPr marL="0" indent="0">
              <a:buNone/>
            </a:pPr>
            <a:endParaRPr lang="fi-FI" sz="1200" dirty="0" smtClean="0"/>
          </a:p>
          <a:p>
            <a:pPr marL="0" indent="0">
              <a:buNone/>
            </a:pPr>
            <a:endParaRPr lang="fi-FI" sz="1200" dirty="0"/>
          </a:p>
          <a:p>
            <a:pPr marL="0" indent="0">
              <a:buNone/>
            </a:pPr>
            <a:endParaRPr lang="fi-FI" sz="1200" dirty="0"/>
          </a:p>
        </p:txBody>
      </p:sp>
      <p:sp>
        <p:nvSpPr>
          <p:cNvPr id="4" name="Dian numeron paikkamerkki 3"/>
          <p:cNvSpPr>
            <a:spLocks noGrp="1"/>
          </p:cNvSpPr>
          <p:nvPr>
            <p:ph type="sldNum" sz="quarter" idx="12"/>
          </p:nvPr>
        </p:nvSpPr>
        <p:spPr/>
        <p:txBody>
          <a:bodyPr/>
          <a:lstStyle/>
          <a:p>
            <a:fld id="{8F4AEF5D-7FAC-4949-84D2-DA5A9BB3D225}" type="slidenum">
              <a:rPr lang="fi-FI" smtClean="0"/>
              <a:t>11</a:t>
            </a:fld>
            <a:endParaRPr lang="fi-FI"/>
          </a:p>
        </p:txBody>
      </p:sp>
      <p:pic>
        <p:nvPicPr>
          <p:cNvPr id="5" name="Kuva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2814" y="291408"/>
            <a:ext cx="781159" cy="1171739"/>
          </a:xfrm>
          <a:prstGeom prst="rect">
            <a:avLst/>
          </a:prstGeom>
        </p:spPr>
      </p:pic>
    </p:spTree>
    <p:extLst>
      <p:ext uri="{BB962C8B-B14F-4D97-AF65-F5344CB8AC3E}">
        <p14:creationId xmlns:p14="http://schemas.microsoft.com/office/powerpoint/2010/main" val="310508719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37882" y="291408"/>
            <a:ext cx="12415234" cy="420871"/>
          </a:xfrm>
        </p:spPr>
        <p:txBody>
          <a:bodyPr>
            <a:normAutofit/>
          </a:bodyPr>
          <a:lstStyle/>
          <a:p>
            <a:r>
              <a:rPr lang="fi-FI" sz="1200" b="1" dirty="0" smtClean="0"/>
              <a:t>PÄIVÄKOTI AUGUSTINAN OSALLISUUDEN PUU                                     LASTEN, VANHEMPIEN JA HENKILÖKUNNAN NÄKEMYKSIÄ</a:t>
            </a:r>
            <a:endParaRPr lang="fi-FI" sz="1200" b="1" dirty="0"/>
          </a:p>
        </p:txBody>
      </p:sp>
      <p:sp>
        <p:nvSpPr>
          <p:cNvPr id="3" name="Sisällön paikkamerkki 2"/>
          <p:cNvSpPr>
            <a:spLocks noGrp="1"/>
          </p:cNvSpPr>
          <p:nvPr>
            <p:ph idx="1"/>
          </p:nvPr>
        </p:nvSpPr>
        <p:spPr>
          <a:xfrm>
            <a:off x="1419047" y="677145"/>
            <a:ext cx="9144001" cy="6004964"/>
          </a:xfrm>
        </p:spPr>
        <p:txBody>
          <a:bodyPr/>
          <a:lstStyle/>
          <a:p>
            <a:pPr marL="0" indent="0">
              <a:buNone/>
            </a:pPr>
            <a:endParaRPr lang="fi-FI" dirty="0"/>
          </a:p>
        </p:txBody>
      </p:sp>
      <p:sp>
        <p:nvSpPr>
          <p:cNvPr id="4" name="Dian numeron paikkamerkki 3"/>
          <p:cNvSpPr>
            <a:spLocks noGrp="1"/>
          </p:cNvSpPr>
          <p:nvPr>
            <p:ph type="sldNum" sz="quarter" idx="12"/>
          </p:nvPr>
        </p:nvSpPr>
        <p:spPr/>
        <p:txBody>
          <a:bodyPr/>
          <a:lstStyle/>
          <a:p>
            <a:fld id="{8F4AEF5D-7FAC-4949-84D2-DA5A9BB3D225}" type="slidenum">
              <a:rPr lang="fi-FI" smtClean="0"/>
              <a:t>12</a:t>
            </a:fld>
            <a:endParaRPr lang="fi-FI"/>
          </a:p>
        </p:txBody>
      </p:sp>
      <p:pic>
        <p:nvPicPr>
          <p:cNvPr id="5" name="Kuva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2814" y="291408"/>
            <a:ext cx="781159" cy="1171739"/>
          </a:xfrm>
          <a:prstGeom prst="rect">
            <a:avLst/>
          </a:prstGeom>
        </p:spPr>
      </p:pic>
      <p:pic>
        <p:nvPicPr>
          <p:cNvPr id="2050" name="Picture 2" descr="C:\Users\kaunisharju\AppData\Local\Microsoft\Windows\Temporary Internet Files\Content.Outlook\DLLBMXET\IMG_3798.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6200000" flipH="1" flipV="1">
            <a:off x="711649" y="1402709"/>
            <a:ext cx="5986797" cy="4572000"/>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C:\Users\kaunisharju\AppData\Local\Microsoft\Windows\Temporary Internet Files\Content.Outlook\DLLBMXET\IMG_3803.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6200000" flipH="1" flipV="1">
            <a:off x="5313048" y="1445310"/>
            <a:ext cx="6000000" cy="450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520226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p:cNvSpPr>
            <a:spLocks noGrp="1"/>
          </p:cNvSpPr>
          <p:nvPr>
            <p:ph type="title"/>
          </p:nvPr>
        </p:nvSpPr>
        <p:spPr>
          <a:xfrm>
            <a:off x="3193961" y="333636"/>
            <a:ext cx="2608289" cy="543641"/>
          </a:xfrm>
        </p:spPr>
        <p:txBody>
          <a:bodyPr>
            <a:normAutofit fontScale="90000"/>
          </a:bodyPr>
          <a:lstStyle/>
          <a:p>
            <a:r>
              <a:rPr lang="fi-FI" sz="3200" dirty="0">
                <a:latin typeface="+mn-lt"/>
              </a:rPr>
              <a:t>Sisällys</a:t>
            </a:r>
          </a:p>
        </p:txBody>
      </p:sp>
      <p:sp>
        <p:nvSpPr>
          <p:cNvPr id="6" name="Sisällön paikkamerkki 5"/>
          <p:cNvSpPr>
            <a:spLocks noGrp="1"/>
          </p:cNvSpPr>
          <p:nvPr>
            <p:ph idx="1"/>
          </p:nvPr>
        </p:nvSpPr>
        <p:spPr>
          <a:xfrm>
            <a:off x="1971101" y="1043188"/>
            <a:ext cx="9908499" cy="5525037"/>
          </a:xfrm>
        </p:spPr>
        <p:txBody>
          <a:bodyPr vert="horz" lIns="91440" tIns="45720" rIns="91440" bIns="45720" rtlCol="0" anchor="t">
            <a:normAutofit fontScale="77500" lnSpcReduction="20000"/>
          </a:bodyPr>
          <a:lstStyle/>
          <a:p>
            <a:pPr marL="514350" indent="-514350">
              <a:buFont typeface="+mj-lt"/>
              <a:buAutoNum type="arabicPeriod"/>
            </a:pPr>
            <a:r>
              <a:rPr lang="fi-FI" sz="1800" dirty="0"/>
              <a:t>Päiväkodin tiedot  </a:t>
            </a:r>
            <a:r>
              <a:rPr lang="fi-FI" sz="1800" dirty="0" smtClean="0"/>
              <a:t/>
            </a:r>
            <a:br>
              <a:rPr lang="fi-FI" sz="1800" dirty="0" smtClean="0"/>
            </a:br>
            <a:endParaRPr lang="fi-FI" sz="1800" dirty="0" smtClean="0"/>
          </a:p>
          <a:p>
            <a:pPr marL="514350" indent="-514350">
              <a:buFont typeface="+mj-lt"/>
              <a:buAutoNum type="arabicPeriod"/>
            </a:pPr>
            <a:r>
              <a:rPr lang="fi-FI" sz="1800" dirty="0" smtClean="0"/>
              <a:t>Forssan varhaiskasvatuksen yhteiset teemat ja tavoitteet toimintavuonna 2017-2018</a:t>
            </a:r>
          </a:p>
          <a:p>
            <a:pPr marL="0" indent="0">
              <a:buNone/>
            </a:pPr>
            <a:r>
              <a:rPr lang="fi-FI" sz="1800" dirty="0" smtClean="0"/>
              <a:t>            -  Vox Forssa</a:t>
            </a:r>
            <a:br>
              <a:rPr lang="fi-FI" sz="1800" dirty="0" smtClean="0"/>
            </a:br>
            <a:r>
              <a:rPr lang="fi-FI" sz="1800" dirty="0" smtClean="0"/>
              <a:t>                </a:t>
            </a:r>
            <a:r>
              <a:rPr lang="fi-FI" sz="1800" dirty="0"/>
              <a:t> </a:t>
            </a:r>
            <a:r>
              <a:rPr lang="fi-FI" sz="1800" dirty="0" smtClean="0"/>
              <a:t>Lapsen vasu</a:t>
            </a:r>
            <a:br>
              <a:rPr lang="fi-FI" sz="1800" dirty="0" smtClean="0"/>
            </a:br>
            <a:r>
              <a:rPr lang="fi-FI" sz="1800" dirty="0" smtClean="0"/>
              <a:t>                 Osallisuus ja arviointikäytänteet</a:t>
            </a:r>
          </a:p>
          <a:p>
            <a:pPr marL="0" indent="0">
              <a:buNone/>
            </a:pPr>
            <a:r>
              <a:rPr lang="fi-FI" sz="1800" dirty="0" smtClean="0"/>
              <a:t>            - Lasten Forssan kuusi ällää: Leikki, Liike, Lukeminen, Luonto, Luovuus, Läsnäolo</a:t>
            </a:r>
          </a:p>
          <a:p>
            <a:pPr marL="0" indent="0">
              <a:buNone/>
            </a:pPr>
            <a:r>
              <a:rPr lang="fi-FI" sz="1800" dirty="0" smtClean="0"/>
              <a:t>            - Unicefin lapsiystävällinen kunta</a:t>
            </a:r>
          </a:p>
          <a:p>
            <a:pPr marL="0" indent="0">
              <a:buNone/>
            </a:pPr>
            <a:endParaRPr lang="fi-FI" sz="1800" dirty="0" smtClean="0"/>
          </a:p>
          <a:p>
            <a:pPr marL="0" indent="0">
              <a:buNone/>
            </a:pPr>
            <a:r>
              <a:rPr lang="fi-FI" sz="1800" dirty="0" smtClean="0"/>
              <a:t>3.          Toimintavuoden 2017 – 2018  tavoitteet, teemat ja arviointi Päiväkoti Augustinassa</a:t>
            </a:r>
          </a:p>
          <a:p>
            <a:pPr marL="0" indent="0">
              <a:buNone/>
            </a:pPr>
            <a:endParaRPr lang="fi-FI" sz="1800" dirty="0" smtClean="0"/>
          </a:p>
          <a:p>
            <a:pPr marL="0" indent="0">
              <a:buNone/>
            </a:pPr>
            <a:r>
              <a:rPr lang="fi-FI" sz="1800" dirty="0" smtClean="0"/>
              <a:t>4.          Toimintavuoden 2016 – 2017  arvot ja toiminnan teemat Päiväkoti Augustinassa</a:t>
            </a:r>
            <a:endParaRPr lang="fi-FI" sz="1400" dirty="0" smtClean="0"/>
          </a:p>
          <a:p>
            <a:pPr marL="457200" lvl="1" indent="0">
              <a:buNone/>
            </a:pPr>
            <a:r>
              <a:rPr lang="fi-FI" sz="1800" dirty="0" smtClean="0"/>
              <a:t>- Painopisteet (FokusMindMap),  tavoitteet, niiden toteutus ja arviointi</a:t>
            </a:r>
          </a:p>
          <a:p>
            <a:pPr marL="914400" lvl="2" indent="0">
              <a:buNone/>
            </a:pPr>
            <a:r>
              <a:rPr lang="fi-FI" sz="1800" dirty="0" smtClean="0"/>
              <a:t>4.1.  Osaamisen vahvistaminen</a:t>
            </a:r>
          </a:p>
          <a:p>
            <a:pPr marL="914400" lvl="2" indent="0">
              <a:buNone/>
            </a:pPr>
            <a:r>
              <a:rPr lang="fi-FI" sz="1800" dirty="0" smtClean="0"/>
              <a:t>4.2. Resurssiviisaus</a:t>
            </a:r>
          </a:p>
          <a:p>
            <a:pPr marL="914400" lvl="2" indent="0">
              <a:buNone/>
            </a:pPr>
            <a:r>
              <a:rPr lang="fi-FI" sz="1800" dirty="0" smtClean="0"/>
              <a:t>4.3. Sähköinen asiointi ja palvelujärjestelmät</a:t>
            </a:r>
          </a:p>
          <a:p>
            <a:pPr marL="914400" lvl="2" indent="0">
              <a:buNone/>
            </a:pPr>
            <a:r>
              <a:rPr lang="fi-FI" sz="1800" dirty="0" smtClean="0"/>
              <a:t>4.4. Työhyvinvointi ja johtamistoiminta</a:t>
            </a:r>
          </a:p>
          <a:p>
            <a:pPr marL="914400" lvl="2" indent="0">
              <a:buNone/>
            </a:pPr>
            <a:r>
              <a:rPr lang="fi-FI" sz="1800" dirty="0" smtClean="0"/>
              <a:t>4.5. Lasten Forssa-ohjelman sisältöalueet</a:t>
            </a:r>
          </a:p>
          <a:p>
            <a:pPr marL="914400" lvl="2" indent="0">
              <a:buNone/>
            </a:pPr>
            <a:r>
              <a:rPr lang="fi-FI" sz="1800" dirty="0" smtClean="0"/>
              <a:t>4.6. Monimuotoisten oppimisympäristöjen suunnittelu</a:t>
            </a:r>
          </a:p>
          <a:p>
            <a:pPr marL="914400" lvl="2" indent="0">
              <a:buNone/>
            </a:pPr>
            <a:r>
              <a:rPr lang="fi-FI" sz="1800" dirty="0" smtClean="0"/>
              <a:t>4.7. Osallisuus</a:t>
            </a:r>
          </a:p>
          <a:p>
            <a:pPr marL="914400" lvl="2" indent="0">
              <a:buNone/>
            </a:pPr>
            <a:r>
              <a:rPr lang="fi-FI" sz="1800" dirty="0" smtClean="0"/>
              <a:t>4.8. Vasutyöskentely ja liikuntasuositusten huomiointi</a:t>
            </a:r>
            <a:br>
              <a:rPr lang="fi-FI" sz="1800" dirty="0" smtClean="0"/>
            </a:br>
            <a:endParaRPr lang="fi-FI" sz="1800" dirty="0" smtClean="0"/>
          </a:p>
          <a:p>
            <a:pPr marL="914400" lvl="2" indent="0">
              <a:buNone/>
            </a:pPr>
            <a:r>
              <a:rPr lang="fi-FI" sz="1800" dirty="0" smtClean="0"/>
              <a:t>Lähteet:  </a:t>
            </a:r>
            <a:r>
              <a:rPr lang="fi-FI" sz="1800" dirty="0"/>
              <a:t>Vox </a:t>
            </a:r>
            <a:r>
              <a:rPr lang="fi-FI" sz="1800" dirty="0" smtClean="0"/>
              <a:t>Forssa  </a:t>
            </a:r>
            <a:r>
              <a:rPr lang="fi-FI" sz="1800" dirty="0"/>
              <a:t>https://</a:t>
            </a:r>
            <a:r>
              <a:rPr lang="fi-FI" sz="1800" dirty="0" smtClean="0"/>
              <a:t>peda.net/forssa/varhaiskasvatus</a:t>
            </a:r>
            <a:br>
              <a:rPr lang="fi-FI" sz="1800" dirty="0" smtClean="0"/>
            </a:br>
            <a:r>
              <a:rPr lang="fi-FI" sz="1800" dirty="0" smtClean="0"/>
              <a:t>Liitteet :  Pedagogian johtamisen suunnitelma</a:t>
            </a:r>
            <a:br>
              <a:rPr lang="fi-FI" sz="1800" dirty="0" smtClean="0"/>
            </a:br>
            <a:endParaRPr lang="fi-FI" dirty="0"/>
          </a:p>
        </p:txBody>
      </p:sp>
      <p:sp>
        <p:nvSpPr>
          <p:cNvPr id="4" name="Dian numeron paikkamerkki 3"/>
          <p:cNvSpPr>
            <a:spLocks noGrp="1"/>
          </p:cNvSpPr>
          <p:nvPr>
            <p:ph type="sldNum" sz="quarter" idx="12"/>
          </p:nvPr>
        </p:nvSpPr>
        <p:spPr/>
        <p:txBody>
          <a:bodyPr/>
          <a:lstStyle/>
          <a:p>
            <a:fld id="{8F4AEF5D-7FAC-4949-84D2-DA5A9BB3D225}" type="slidenum">
              <a:rPr lang="fi-FI" smtClean="0"/>
              <a:t>2</a:t>
            </a:fld>
            <a:endParaRPr lang="fi-FI"/>
          </a:p>
        </p:txBody>
      </p:sp>
      <p:pic>
        <p:nvPicPr>
          <p:cNvPr id="7" name="Kuva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2814" y="291408"/>
            <a:ext cx="781159" cy="1171739"/>
          </a:xfrm>
          <a:prstGeom prst="rect">
            <a:avLst/>
          </a:prstGeom>
        </p:spPr>
      </p:pic>
    </p:spTree>
    <p:extLst>
      <p:ext uri="{BB962C8B-B14F-4D97-AF65-F5344CB8AC3E}">
        <p14:creationId xmlns:p14="http://schemas.microsoft.com/office/powerpoint/2010/main" val="26431952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585177" y="416643"/>
            <a:ext cx="7056548" cy="819730"/>
          </a:xfrm>
        </p:spPr>
        <p:txBody>
          <a:bodyPr>
            <a:normAutofit/>
          </a:bodyPr>
          <a:lstStyle/>
          <a:p>
            <a:r>
              <a:rPr lang="fi-FI" sz="2400" dirty="0" smtClean="0">
                <a:latin typeface="+mn-lt"/>
              </a:rPr>
              <a:t>1. Päiväkoti Augustina</a:t>
            </a:r>
            <a:endParaRPr lang="fi-FI" sz="2400" dirty="0">
              <a:latin typeface="+mn-lt"/>
            </a:endParaRPr>
          </a:p>
        </p:txBody>
      </p:sp>
      <p:sp>
        <p:nvSpPr>
          <p:cNvPr id="3" name="Sisällön paikkamerkki 2"/>
          <p:cNvSpPr>
            <a:spLocks noGrp="1"/>
          </p:cNvSpPr>
          <p:nvPr>
            <p:ph idx="1"/>
          </p:nvPr>
        </p:nvSpPr>
        <p:spPr>
          <a:xfrm>
            <a:off x="1584101" y="1223493"/>
            <a:ext cx="9769699" cy="5074276"/>
          </a:xfrm>
        </p:spPr>
        <p:txBody>
          <a:bodyPr>
            <a:normAutofit lnSpcReduction="10000"/>
          </a:bodyPr>
          <a:lstStyle/>
          <a:p>
            <a:pPr marL="0" indent="0">
              <a:buNone/>
            </a:pPr>
            <a:r>
              <a:rPr lang="fi-FI" sz="1800" b="1" dirty="0" smtClean="0"/>
              <a:t>Tarjoamme varhaiskasvatusta</a:t>
            </a:r>
          </a:p>
          <a:p>
            <a:pPr marL="0" indent="0">
              <a:buNone/>
            </a:pPr>
            <a:r>
              <a:rPr lang="fi-FI" sz="1800" dirty="0" smtClean="0"/>
              <a:t>1. Päiväkodissa (Hämeentie 13 ja Hämeentie 17)</a:t>
            </a:r>
            <a:br>
              <a:rPr lang="fi-FI" sz="1800" dirty="0" smtClean="0"/>
            </a:br>
            <a:r>
              <a:rPr lang="fi-FI" sz="1800" dirty="0" smtClean="0"/>
              <a:t>2. Perhepäivähoidossa (omassa kodissa työskentelevät perhepäivähoitajat)</a:t>
            </a:r>
            <a:br>
              <a:rPr lang="fi-FI" sz="1800" dirty="0" smtClean="0"/>
            </a:br>
            <a:r>
              <a:rPr lang="fi-FI" sz="1800" dirty="0" smtClean="0"/>
              <a:t>3. Avoimen varhaiskasvatuksen kerhoissa ( Lastentalo Helmi, Hämeentie 17)</a:t>
            </a:r>
          </a:p>
          <a:p>
            <a:pPr marL="0" indent="0">
              <a:buNone/>
            </a:pPr>
            <a:r>
              <a:rPr lang="fi-FI" sz="1800" b="1" dirty="0" smtClean="0"/>
              <a:t>Hoitopaikkojen lukumäärä</a:t>
            </a:r>
          </a:p>
          <a:p>
            <a:pPr marL="0" indent="0">
              <a:buNone/>
            </a:pPr>
            <a:r>
              <a:rPr lang="fi-FI" sz="1800" dirty="0" smtClean="0"/>
              <a:t>Päiväkodissa on 93 hoitopaikkaa, perhepäivähoidossa 15 ja avoimessa varhaiskasvatuksessa 24-30 kerhopaikkaa riippuen lasten ikäjakaumasta.</a:t>
            </a:r>
          </a:p>
          <a:p>
            <a:pPr marL="0" indent="0">
              <a:buNone/>
            </a:pPr>
            <a:r>
              <a:rPr lang="fi-FI" sz="1800" b="1" dirty="0" smtClean="0"/>
              <a:t>Henkilöstö toimintavuotena 2017-2018</a:t>
            </a:r>
          </a:p>
          <a:p>
            <a:pPr marL="0" indent="0">
              <a:buNone/>
            </a:pPr>
            <a:r>
              <a:rPr lang="fi-FI" sz="1800" dirty="0" smtClean="0"/>
              <a:t>Vakinaiset:</a:t>
            </a:r>
            <a:br>
              <a:rPr lang="fi-FI" sz="1800" dirty="0" smtClean="0"/>
            </a:br>
            <a:r>
              <a:rPr lang="fi-FI" sz="1800" dirty="0" smtClean="0"/>
              <a:t>Johtaja, 3 lastentarhanopettajaa, 1 lastentarhanopettaja (50% työaika), 9 lastenhoitajaa, 5 omassa kodissa työskentelevää perhepäivähoitajaa ( 1 palkattomalla vapaalla),  1 perhepäivähoitaja perhepäivähoidon varahoitajana päiväkodissa, avoimessa varhaiskasvatuksessa </a:t>
            </a:r>
            <a:r>
              <a:rPr lang="fi-FI" sz="1800" dirty="0"/>
              <a:t>2 perhepäivähoitajaa </a:t>
            </a:r>
            <a:r>
              <a:rPr lang="fi-FI" sz="1800" dirty="0" smtClean="0"/>
              <a:t>(molemmat opintovapaalla)</a:t>
            </a:r>
            <a:br>
              <a:rPr lang="fi-FI" sz="1800" dirty="0" smtClean="0"/>
            </a:br>
            <a:r>
              <a:rPr lang="fi-FI" sz="1800" dirty="0" smtClean="0"/>
              <a:t>Varhaiserityiskasvatuksen </a:t>
            </a:r>
            <a:r>
              <a:rPr lang="fi-FI" sz="1800" dirty="0"/>
              <a:t>henkilöstö: </a:t>
            </a:r>
            <a:br>
              <a:rPr lang="fi-FI" sz="1800" dirty="0"/>
            </a:br>
            <a:r>
              <a:rPr lang="fi-FI" sz="1800" dirty="0"/>
              <a:t>1 erityislastentarhanopettaja ja 2 päiväkotiavustajaa, </a:t>
            </a:r>
            <a:r>
              <a:rPr lang="fi-FI" sz="1800" dirty="0" smtClean="0"/>
              <a:t>1 määräaikainen </a:t>
            </a:r>
            <a:r>
              <a:rPr lang="fi-FI" sz="1800" dirty="0"/>
              <a:t>päiväkotiavustaja </a:t>
            </a:r>
            <a:endParaRPr lang="fi-FI" sz="1800" dirty="0" smtClean="0"/>
          </a:p>
          <a:p>
            <a:pPr marL="0" indent="0">
              <a:buNone/>
            </a:pPr>
            <a:r>
              <a:rPr lang="fi-FI" sz="1800" dirty="0" smtClean="0"/>
              <a:t>Määräaikainen </a:t>
            </a:r>
            <a:r>
              <a:rPr lang="fi-FI" sz="1800" dirty="0"/>
              <a:t>henkilöstö: </a:t>
            </a:r>
            <a:br>
              <a:rPr lang="fi-FI" sz="1800" dirty="0"/>
            </a:br>
            <a:r>
              <a:rPr lang="fi-FI" sz="1800" dirty="0"/>
              <a:t>1 lastentarhanopettaja ja 1 lastenhoitaja</a:t>
            </a:r>
          </a:p>
          <a:p>
            <a:pPr marL="0" indent="0">
              <a:buNone/>
            </a:pPr>
            <a:endParaRPr lang="fi-FI" sz="1800" dirty="0"/>
          </a:p>
          <a:p>
            <a:pPr marL="0" indent="0">
              <a:buNone/>
            </a:pPr>
            <a:endParaRPr lang="fi-FI" sz="1800" dirty="0"/>
          </a:p>
        </p:txBody>
      </p:sp>
      <p:sp>
        <p:nvSpPr>
          <p:cNvPr id="4" name="Dian numeron paikkamerkki 3"/>
          <p:cNvSpPr>
            <a:spLocks noGrp="1"/>
          </p:cNvSpPr>
          <p:nvPr>
            <p:ph type="sldNum" sz="quarter" idx="12"/>
          </p:nvPr>
        </p:nvSpPr>
        <p:spPr/>
        <p:txBody>
          <a:bodyPr/>
          <a:lstStyle/>
          <a:p>
            <a:fld id="{8F4AEF5D-7FAC-4949-84D2-DA5A9BB3D225}" type="slidenum">
              <a:rPr lang="fi-FI" smtClean="0"/>
              <a:t>3</a:t>
            </a:fld>
            <a:endParaRPr lang="fi-FI" dirty="0"/>
          </a:p>
        </p:txBody>
      </p:sp>
      <p:pic>
        <p:nvPicPr>
          <p:cNvPr id="5" name="Kuva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2814" y="291408"/>
            <a:ext cx="781159" cy="1171739"/>
          </a:xfrm>
          <a:prstGeom prst="rect">
            <a:avLst/>
          </a:prstGeom>
        </p:spPr>
      </p:pic>
    </p:spTree>
    <p:extLst>
      <p:ext uri="{BB962C8B-B14F-4D97-AF65-F5344CB8AC3E}">
        <p14:creationId xmlns:p14="http://schemas.microsoft.com/office/powerpoint/2010/main" val="986489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93393" y="291408"/>
            <a:ext cx="8021392" cy="313901"/>
          </a:xfrm>
        </p:spPr>
        <p:txBody>
          <a:bodyPr>
            <a:normAutofit fontScale="90000"/>
          </a:bodyPr>
          <a:lstStyle/>
          <a:p>
            <a:r>
              <a:rPr lang="fi-FI" sz="1800" b="1" dirty="0" smtClean="0">
                <a:latin typeface="Calibri" panose="020F0502020204030204" pitchFamily="34" charset="0"/>
              </a:rPr>
              <a:t>Ryhmät, niiden rakenteelliset paikat ja henkilöstö 2017-2018</a:t>
            </a:r>
            <a:endParaRPr lang="fi-FI" sz="1800" b="1" dirty="0">
              <a:latin typeface="Calibri" panose="020F0502020204030204" pitchFamily="34" charset="0"/>
            </a:endParaRPr>
          </a:p>
        </p:txBody>
      </p:sp>
      <p:sp>
        <p:nvSpPr>
          <p:cNvPr id="3" name="Sisällön paikkamerkki 2"/>
          <p:cNvSpPr>
            <a:spLocks noGrp="1"/>
          </p:cNvSpPr>
          <p:nvPr>
            <p:ph idx="1"/>
          </p:nvPr>
        </p:nvSpPr>
        <p:spPr>
          <a:xfrm>
            <a:off x="2253803" y="734096"/>
            <a:ext cx="9099996" cy="5975796"/>
          </a:xfrm>
        </p:spPr>
        <p:txBody>
          <a:bodyPr>
            <a:normAutofit fontScale="92500" lnSpcReduction="10000"/>
          </a:bodyPr>
          <a:lstStyle/>
          <a:p>
            <a:pPr marL="342900" indent="-342900">
              <a:buAutoNum type="arabicPeriod"/>
            </a:pPr>
            <a:r>
              <a:rPr lang="fi-FI" sz="1400" b="1" dirty="0" smtClean="0">
                <a:latin typeface="Calibri" panose="020F0502020204030204" pitchFamily="34" charset="0"/>
              </a:rPr>
              <a:t>Pumpulit, alle 3v., 12 paikkaa.</a:t>
            </a:r>
            <a:r>
              <a:rPr lang="fi-FI" sz="1400" dirty="0" smtClean="0">
                <a:latin typeface="Calibri" panose="020F0502020204030204" pitchFamily="34" charset="0"/>
              </a:rPr>
              <a:t/>
            </a:r>
            <a:br>
              <a:rPr lang="fi-FI" sz="1400" dirty="0" smtClean="0">
                <a:latin typeface="Calibri" panose="020F0502020204030204" pitchFamily="34" charset="0"/>
              </a:rPr>
            </a:br>
            <a:r>
              <a:rPr lang="fi-FI" sz="1400" dirty="0" smtClean="0">
                <a:latin typeface="Calibri" panose="020F0502020204030204" pitchFamily="34" charset="0"/>
              </a:rPr>
              <a:t>  * Anna Peltonen, lto, varajohtaja</a:t>
            </a:r>
            <a:br>
              <a:rPr lang="fi-FI" sz="1400" dirty="0" smtClean="0">
                <a:latin typeface="Calibri" panose="020F0502020204030204" pitchFamily="34" charset="0"/>
              </a:rPr>
            </a:br>
            <a:r>
              <a:rPr lang="fi-FI" sz="1400" dirty="0" smtClean="0">
                <a:latin typeface="Calibri" panose="020F0502020204030204" pitchFamily="34" charset="0"/>
              </a:rPr>
              <a:t>  * Susanna Hietaoja, lh, (sijaisena Tarja Heinonen)</a:t>
            </a:r>
            <a:br>
              <a:rPr lang="fi-FI" sz="1400" dirty="0" smtClean="0">
                <a:latin typeface="Calibri" panose="020F0502020204030204" pitchFamily="34" charset="0"/>
              </a:rPr>
            </a:br>
            <a:r>
              <a:rPr lang="fi-FI" sz="1400" dirty="0" smtClean="0">
                <a:latin typeface="Calibri" panose="020F0502020204030204" pitchFamily="34" charset="0"/>
              </a:rPr>
              <a:t>  * Jonna Blomerus, lh</a:t>
            </a:r>
          </a:p>
          <a:p>
            <a:pPr marL="342900" indent="-342900">
              <a:buAutoNum type="arabicPeriod"/>
            </a:pPr>
            <a:r>
              <a:rPr lang="fi-FI" sz="1400" b="1" dirty="0" smtClean="0">
                <a:latin typeface="Calibri" panose="020F0502020204030204" pitchFamily="34" charset="0"/>
              </a:rPr>
              <a:t>Untuvat</a:t>
            </a:r>
            <a:r>
              <a:rPr lang="fi-FI" sz="1400" dirty="0" smtClean="0">
                <a:latin typeface="Calibri" panose="020F0502020204030204" pitchFamily="34" charset="0"/>
              </a:rPr>
              <a:t>, alle 3v., 4 paikkaa (+ perhepäivähoidon varahoito 4 paikkaa)</a:t>
            </a:r>
            <a:br>
              <a:rPr lang="fi-FI" sz="1400" dirty="0" smtClean="0">
                <a:latin typeface="Calibri" panose="020F0502020204030204" pitchFamily="34" charset="0"/>
              </a:rPr>
            </a:br>
            <a:r>
              <a:rPr lang="fi-FI" sz="1400" dirty="0" smtClean="0">
                <a:latin typeface="Calibri" panose="020F0502020204030204" pitchFamily="34" charset="0"/>
              </a:rPr>
              <a:t>   * Sirkku Parilo, lh</a:t>
            </a:r>
            <a:br>
              <a:rPr lang="fi-FI" sz="1400" dirty="0" smtClean="0">
                <a:latin typeface="Calibri" panose="020F0502020204030204" pitchFamily="34" charset="0"/>
              </a:rPr>
            </a:br>
            <a:r>
              <a:rPr lang="fi-FI" sz="1400" dirty="0" smtClean="0">
                <a:latin typeface="Calibri" panose="020F0502020204030204" pitchFamily="34" charset="0"/>
              </a:rPr>
              <a:t>   * Marjut Huhtala, pph</a:t>
            </a:r>
          </a:p>
          <a:p>
            <a:pPr marL="342900" indent="-342900">
              <a:buAutoNum type="arabicPeriod"/>
            </a:pPr>
            <a:r>
              <a:rPr lang="fi-FI" sz="1400" b="1" dirty="0" smtClean="0">
                <a:latin typeface="Calibri" panose="020F0502020204030204" pitchFamily="34" charset="0"/>
              </a:rPr>
              <a:t>Kehrääjät</a:t>
            </a:r>
            <a:r>
              <a:rPr lang="fi-FI" sz="1400" dirty="0" smtClean="0">
                <a:latin typeface="Calibri" panose="020F0502020204030204" pitchFamily="34" charset="0"/>
              </a:rPr>
              <a:t>, 3-5v., 21 paikkaa</a:t>
            </a:r>
            <a:br>
              <a:rPr lang="fi-FI" sz="1400" dirty="0" smtClean="0">
                <a:latin typeface="Calibri" panose="020F0502020204030204" pitchFamily="34" charset="0"/>
              </a:rPr>
            </a:br>
            <a:r>
              <a:rPr lang="fi-FI" sz="1400" dirty="0" smtClean="0">
                <a:latin typeface="Calibri" panose="020F0502020204030204" pitchFamily="34" charset="0"/>
              </a:rPr>
              <a:t>   * Elina </a:t>
            </a:r>
            <a:r>
              <a:rPr lang="fi-FI" sz="1400" dirty="0" err="1" smtClean="0">
                <a:latin typeface="Calibri" panose="020F0502020204030204" pitchFamily="34" charset="0"/>
              </a:rPr>
              <a:t>Lujasmaa</a:t>
            </a:r>
            <a:r>
              <a:rPr lang="fi-FI" sz="1400" dirty="0" smtClean="0">
                <a:latin typeface="Calibri" panose="020F0502020204030204" pitchFamily="34" charset="0"/>
              </a:rPr>
              <a:t>, lto</a:t>
            </a:r>
            <a:br>
              <a:rPr lang="fi-FI" sz="1400" dirty="0" smtClean="0">
                <a:latin typeface="Calibri" panose="020F0502020204030204" pitchFamily="34" charset="0"/>
              </a:rPr>
            </a:br>
            <a:r>
              <a:rPr lang="fi-FI" sz="1400" dirty="0" smtClean="0">
                <a:latin typeface="Calibri" panose="020F0502020204030204" pitchFamily="34" charset="0"/>
              </a:rPr>
              <a:t>   * Anneli Myllymäki, lh</a:t>
            </a:r>
            <a:br>
              <a:rPr lang="fi-FI" sz="1400" dirty="0" smtClean="0">
                <a:latin typeface="Calibri" panose="020F0502020204030204" pitchFamily="34" charset="0"/>
              </a:rPr>
            </a:br>
            <a:r>
              <a:rPr lang="fi-FI" sz="1400" dirty="0" smtClean="0">
                <a:latin typeface="Calibri" panose="020F0502020204030204" pitchFamily="34" charset="0"/>
              </a:rPr>
              <a:t>   * Sinikka </a:t>
            </a:r>
            <a:r>
              <a:rPr lang="fi-FI" sz="1400" dirty="0" err="1" smtClean="0">
                <a:latin typeface="Calibri" panose="020F0502020204030204" pitchFamily="34" charset="0"/>
              </a:rPr>
              <a:t>Wigren</a:t>
            </a:r>
            <a:r>
              <a:rPr lang="fi-FI" sz="1400" dirty="0" smtClean="0">
                <a:latin typeface="Calibri" panose="020F0502020204030204" pitchFamily="34" charset="0"/>
              </a:rPr>
              <a:t>, lh</a:t>
            </a:r>
          </a:p>
          <a:p>
            <a:pPr marL="342900" indent="-342900">
              <a:buAutoNum type="arabicPeriod"/>
            </a:pPr>
            <a:r>
              <a:rPr lang="fi-FI" sz="1400" b="1" dirty="0" err="1" smtClean="0">
                <a:latin typeface="Calibri" panose="020F0502020204030204" pitchFamily="34" charset="0"/>
              </a:rPr>
              <a:t>Rallaajat</a:t>
            </a:r>
            <a:r>
              <a:rPr lang="fi-FI" sz="1400" dirty="0" smtClean="0">
                <a:latin typeface="Calibri" panose="020F0502020204030204" pitchFamily="34" charset="0"/>
              </a:rPr>
              <a:t>, 3-5 v., 14 paikkaa</a:t>
            </a:r>
            <a:br>
              <a:rPr lang="fi-FI" sz="1400" dirty="0" smtClean="0">
                <a:latin typeface="Calibri" panose="020F0502020204030204" pitchFamily="34" charset="0"/>
              </a:rPr>
            </a:br>
            <a:r>
              <a:rPr lang="fi-FI" sz="1400" dirty="0" smtClean="0">
                <a:latin typeface="Calibri" panose="020F0502020204030204" pitchFamily="34" charset="0"/>
              </a:rPr>
              <a:t>   * Johanna Koskela, lto, </a:t>
            </a:r>
            <a:r>
              <a:rPr lang="fi-FI" sz="1400" dirty="0" err="1" smtClean="0">
                <a:latin typeface="Calibri" panose="020F0502020204030204" pitchFamily="34" charset="0"/>
              </a:rPr>
              <a:t>elto</a:t>
            </a:r>
            <a:r>
              <a:rPr lang="fi-FI" sz="1400" dirty="0" smtClean="0">
                <a:latin typeface="Calibri" panose="020F0502020204030204" pitchFamily="34" charset="0"/>
              </a:rPr>
              <a:t/>
            </a:r>
            <a:br>
              <a:rPr lang="fi-FI" sz="1400" dirty="0" smtClean="0">
                <a:latin typeface="Calibri" panose="020F0502020204030204" pitchFamily="34" charset="0"/>
              </a:rPr>
            </a:br>
            <a:r>
              <a:rPr lang="fi-FI" sz="1400" dirty="0" smtClean="0">
                <a:latin typeface="Calibri" panose="020F0502020204030204" pitchFamily="34" charset="0"/>
              </a:rPr>
              <a:t>   * Anu </a:t>
            </a:r>
            <a:r>
              <a:rPr lang="fi-FI" sz="1400" dirty="0" err="1" smtClean="0">
                <a:latin typeface="Calibri" panose="020F0502020204030204" pitchFamily="34" charset="0"/>
              </a:rPr>
              <a:t>Ali-Lekkala</a:t>
            </a:r>
            <a:r>
              <a:rPr lang="fi-FI" sz="1400" dirty="0" smtClean="0">
                <a:latin typeface="Calibri" panose="020F0502020204030204" pitchFamily="34" charset="0"/>
              </a:rPr>
              <a:t>, lh</a:t>
            </a:r>
            <a:br>
              <a:rPr lang="fi-FI" sz="1400" dirty="0" smtClean="0">
                <a:latin typeface="Calibri" panose="020F0502020204030204" pitchFamily="34" charset="0"/>
              </a:rPr>
            </a:br>
            <a:r>
              <a:rPr lang="fi-FI" sz="1400" dirty="0" smtClean="0">
                <a:latin typeface="Calibri" panose="020F0502020204030204" pitchFamily="34" charset="0"/>
              </a:rPr>
              <a:t>   * Katja Tuomola, av</a:t>
            </a:r>
            <a:br>
              <a:rPr lang="fi-FI" sz="1400" dirty="0" smtClean="0">
                <a:latin typeface="Calibri" panose="020F0502020204030204" pitchFamily="34" charset="0"/>
              </a:rPr>
            </a:br>
            <a:r>
              <a:rPr lang="fi-FI" sz="1400" dirty="0" smtClean="0">
                <a:latin typeface="Calibri" panose="020F0502020204030204" pitchFamily="34" charset="0"/>
              </a:rPr>
              <a:t>   * Päivi Virtanen, av</a:t>
            </a:r>
            <a:br>
              <a:rPr lang="fi-FI" sz="1400" dirty="0" smtClean="0">
                <a:latin typeface="Calibri" panose="020F0502020204030204" pitchFamily="34" charset="0"/>
              </a:rPr>
            </a:br>
            <a:r>
              <a:rPr lang="fi-FI" sz="1400" dirty="0" smtClean="0">
                <a:latin typeface="Calibri" panose="020F0502020204030204" pitchFamily="34" charset="0"/>
              </a:rPr>
              <a:t>   * Nina-Kaisa Jokila, av, määräaikainen</a:t>
            </a:r>
          </a:p>
          <a:p>
            <a:pPr marL="342900" indent="-342900">
              <a:buAutoNum type="arabicPeriod"/>
            </a:pPr>
            <a:r>
              <a:rPr lang="fi-FI" sz="1400" b="1" dirty="0" smtClean="0">
                <a:latin typeface="Calibri" panose="020F0502020204030204" pitchFamily="34" charset="0"/>
              </a:rPr>
              <a:t>Värjärit</a:t>
            </a:r>
            <a:r>
              <a:rPr lang="fi-FI" sz="1400" dirty="0" smtClean="0">
                <a:latin typeface="Calibri" panose="020F0502020204030204" pitchFamily="34" charset="0"/>
              </a:rPr>
              <a:t>, 3-5 v., 21 paikkaa</a:t>
            </a:r>
            <a:br>
              <a:rPr lang="fi-FI" sz="1400" dirty="0" smtClean="0">
                <a:latin typeface="Calibri" panose="020F0502020204030204" pitchFamily="34" charset="0"/>
              </a:rPr>
            </a:br>
            <a:r>
              <a:rPr lang="fi-FI" sz="1400" dirty="0" smtClean="0">
                <a:latin typeface="Calibri" panose="020F0502020204030204" pitchFamily="34" charset="0"/>
              </a:rPr>
              <a:t>   * Lto (paikka haussa määräaikaisena/ syyskuu 2017)</a:t>
            </a:r>
            <a:br>
              <a:rPr lang="fi-FI" sz="1400" dirty="0" smtClean="0">
                <a:latin typeface="Calibri" panose="020F0502020204030204" pitchFamily="34" charset="0"/>
              </a:rPr>
            </a:br>
            <a:r>
              <a:rPr lang="fi-FI" sz="1400" dirty="0" smtClean="0">
                <a:latin typeface="Calibri" panose="020F0502020204030204" pitchFamily="34" charset="0"/>
              </a:rPr>
              <a:t>   * Ritva Lehtinen, lh</a:t>
            </a:r>
            <a:br>
              <a:rPr lang="fi-FI" sz="1400" dirty="0" smtClean="0">
                <a:latin typeface="Calibri" panose="020F0502020204030204" pitchFamily="34" charset="0"/>
              </a:rPr>
            </a:br>
            <a:r>
              <a:rPr lang="fi-FI" sz="1400" dirty="0" smtClean="0">
                <a:latin typeface="Calibri" panose="020F0502020204030204" pitchFamily="34" charset="0"/>
              </a:rPr>
              <a:t>   * Atte Suoranta, lh, määräaikainen </a:t>
            </a:r>
          </a:p>
          <a:p>
            <a:pPr marL="342900" indent="-342900">
              <a:buAutoNum type="arabicPeriod"/>
            </a:pPr>
            <a:r>
              <a:rPr lang="fi-FI" sz="1400" b="1" dirty="0" smtClean="0">
                <a:latin typeface="Calibri" panose="020F0502020204030204" pitchFamily="34" charset="0"/>
              </a:rPr>
              <a:t>Kutojat</a:t>
            </a:r>
            <a:r>
              <a:rPr lang="fi-FI" sz="1400" dirty="0" smtClean="0">
                <a:latin typeface="Calibri" panose="020F0502020204030204" pitchFamily="34" charset="0"/>
              </a:rPr>
              <a:t>, 3-5v, 21 paikkaa</a:t>
            </a:r>
            <a:br>
              <a:rPr lang="fi-FI" sz="1400" dirty="0" smtClean="0">
                <a:latin typeface="Calibri" panose="020F0502020204030204" pitchFamily="34" charset="0"/>
              </a:rPr>
            </a:br>
            <a:r>
              <a:rPr lang="fi-FI" sz="1400" dirty="0" smtClean="0">
                <a:latin typeface="Calibri" panose="020F0502020204030204" pitchFamily="34" charset="0"/>
              </a:rPr>
              <a:t>   * Elsa Hautala, lto</a:t>
            </a:r>
            <a:br>
              <a:rPr lang="fi-FI" sz="1400" dirty="0" smtClean="0">
                <a:latin typeface="Calibri" panose="020F0502020204030204" pitchFamily="34" charset="0"/>
              </a:rPr>
            </a:br>
            <a:r>
              <a:rPr lang="fi-FI" sz="1400" dirty="0" smtClean="0">
                <a:latin typeface="Calibri" panose="020F0502020204030204" pitchFamily="34" charset="0"/>
              </a:rPr>
              <a:t>   * Minna Hietala, lh</a:t>
            </a:r>
            <a:br>
              <a:rPr lang="fi-FI" sz="1400" dirty="0" smtClean="0">
                <a:latin typeface="Calibri" panose="020F0502020204030204" pitchFamily="34" charset="0"/>
              </a:rPr>
            </a:br>
            <a:r>
              <a:rPr lang="fi-FI" sz="1400" dirty="0" smtClean="0">
                <a:latin typeface="Calibri" panose="020F0502020204030204" pitchFamily="34" charset="0"/>
              </a:rPr>
              <a:t>   * Päivi Hämäläinen, lh</a:t>
            </a:r>
          </a:p>
          <a:p>
            <a:pPr marL="342900" indent="-342900">
              <a:buAutoNum type="arabicPeriod"/>
            </a:pPr>
            <a:r>
              <a:rPr lang="fi-FI" sz="1400" b="1" dirty="0" smtClean="0">
                <a:latin typeface="Calibri" panose="020F0502020204030204" pitchFamily="34" charset="0"/>
              </a:rPr>
              <a:t>Avoin varhaiskasvatus</a:t>
            </a:r>
            <a:r>
              <a:rPr lang="fi-FI" sz="1400" dirty="0" smtClean="0">
                <a:latin typeface="Calibri" panose="020F0502020204030204" pitchFamily="34" charset="0"/>
              </a:rPr>
              <a:t>, Kerhot Karhut ja Ketut 2-5 v. yhteensä 24-30 paikkaa sekä avoin perhekerho</a:t>
            </a:r>
            <a:br>
              <a:rPr lang="fi-FI" sz="1400" dirty="0" smtClean="0">
                <a:latin typeface="Calibri" panose="020F0502020204030204" pitchFamily="34" charset="0"/>
              </a:rPr>
            </a:br>
            <a:r>
              <a:rPr lang="fi-FI" sz="1400" dirty="0" smtClean="0">
                <a:latin typeface="Calibri" panose="020F0502020204030204" pitchFamily="34" charset="0"/>
              </a:rPr>
              <a:t>   * Mirella Parikka, pph, (sijaisena Katja Pennanen, lh)</a:t>
            </a:r>
            <a:br>
              <a:rPr lang="fi-FI" sz="1400" dirty="0" smtClean="0">
                <a:latin typeface="Calibri" panose="020F0502020204030204" pitchFamily="34" charset="0"/>
              </a:rPr>
            </a:br>
            <a:r>
              <a:rPr lang="fi-FI" sz="1400" dirty="0" smtClean="0">
                <a:latin typeface="Calibri" panose="020F0502020204030204" pitchFamily="34" charset="0"/>
              </a:rPr>
              <a:t>   * Kirsi Vesterinen, pph, (sijainen sisäisin järjestelyin/lokakuu 2017, lh )</a:t>
            </a:r>
          </a:p>
          <a:p>
            <a:pPr marL="342900" indent="-342900">
              <a:buAutoNum type="arabicPeriod"/>
            </a:pPr>
            <a:r>
              <a:rPr lang="fi-FI" sz="1400" b="1" dirty="0" smtClean="0">
                <a:latin typeface="Calibri" panose="020F0502020204030204" pitchFamily="34" charset="0"/>
              </a:rPr>
              <a:t>Perhepäivähoito, </a:t>
            </a:r>
            <a:r>
              <a:rPr lang="fi-FI" sz="1400" dirty="0" smtClean="0">
                <a:latin typeface="Calibri" panose="020F0502020204030204" pitchFamily="34" charset="0"/>
              </a:rPr>
              <a:t>omassa kodissa työskentelevät perhepäivähoitajat</a:t>
            </a:r>
            <a:br>
              <a:rPr lang="fi-FI" sz="1400" dirty="0" smtClean="0">
                <a:latin typeface="Calibri" panose="020F0502020204030204" pitchFamily="34" charset="0"/>
              </a:rPr>
            </a:br>
            <a:r>
              <a:rPr lang="fi-FI" sz="1400" dirty="0" smtClean="0">
                <a:latin typeface="Calibri" panose="020F0502020204030204" pitchFamily="34" charset="0"/>
              </a:rPr>
              <a:t>  * Arja Haake, Tarja Lehti, Silja Syyri ja Susanna Vehmanen, Riitta Aho </a:t>
            </a:r>
            <a:br>
              <a:rPr lang="fi-FI" sz="1400" dirty="0" smtClean="0">
                <a:latin typeface="Calibri" panose="020F0502020204030204" pitchFamily="34" charset="0"/>
              </a:rPr>
            </a:br>
            <a:endParaRPr lang="fi-FI" sz="1400" dirty="0" smtClean="0">
              <a:latin typeface="Calibri" panose="020F0502020204030204" pitchFamily="34" charset="0"/>
            </a:endParaRPr>
          </a:p>
          <a:p>
            <a:pPr marL="0" indent="0">
              <a:buNone/>
            </a:pPr>
            <a:endParaRPr lang="fi-FI" sz="1800" dirty="0" smtClean="0">
              <a:latin typeface="Berlin Sans FB" panose="020E0602020502020306" pitchFamily="34" charset="0"/>
            </a:endParaRPr>
          </a:p>
          <a:p>
            <a:pPr marL="0" indent="0">
              <a:buNone/>
            </a:pPr>
            <a:endParaRPr lang="fi-FI" sz="1800" dirty="0">
              <a:latin typeface="Berlin Sans FB" panose="020E0602020502020306" pitchFamily="34" charset="0"/>
            </a:endParaRPr>
          </a:p>
        </p:txBody>
      </p:sp>
      <p:sp>
        <p:nvSpPr>
          <p:cNvPr id="4" name="Dian numeron paikkamerkki 3"/>
          <p:cNvSpPr>
            <a:spLocks noGrp="1"/>
          </p:cNvSpPr>
          <p:nvPr>
            <p:ph type="sldNum" sz="quarter" idx="12"/>
          </p:nvPr>
        </p:nvSpPr>
        <p:spPr/>
        <p:txBody>
          <a:bodyPr/>
          <a:lstStyle/>
          <a:p>
            <a:fld id="{8F4AEF5D-7FAC-4949-84D2-DA5A9BB3D225}" type="slidenum">
              <a:rPr lang="fi-FI" smtClean="0"/>
              <a:t>4</a:t>
            </a:fld>
            <a:endParaRPr lang="fi-FI"/>
          </a:p>
        </p:txBody>
      </p:sp>
      <p:pic>
        <p:nvPicPr>
          <p:cNvPr id="5" name="Kuva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2814" y="291408"/>
            <a:ext cx="781159" cy="1171739"/>
          </a:xfrm>
          <a:prstGeom prst="rect">
            <a:avLst/>
          </a:prstGeom>
        </p:spPr>
      </p:pic>
      <p:pic>
        <p:nvPicPr>
          <p:cNvPr id="1026" name="Picture 2" descr="C:\Users\kaunisharju\AppData\Local\Microsoft\Windows\Temporary Internet Files\Content.Outlook\DLLBMXET\IMG_3798.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5400000">
            <a:off x="7508380" y="1004554"/>
            <a:ext cx="4803822" cy="40053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778615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atunnisteen paikkamerkki 4"/>
          <p:cNvSpPr>
            <a:spLocks noGrp="1"/>
          </p:cNvSpPr>
          <p:nvPr>
            <p:ph type="ftr" sz="quarter" idx="11"/>
          </p:nvPr>
        </p:nvSpPr>
        <p:spPr/>
        <p:txBody>
          <a:bodyPr/>
          <a:lstStyle/>
          <a:p>
            <a:r>
              <a:rPr lang="fi-FI"/>
              <a:t>toimintavuoden 2017-2018 yhteiset teemat ja tavoitteet</a:t>
            </a:r>
          </a:p>
        </p:txBody>
      </p:sp>
      <p:sp>
        <p:nvSpPr>
          <p:cNvPr id="4" name="Dian numeron paikkamerkki 3"/>
          <p:cNvSpPr>
            <a:spLocks noGrp="1"/>
          </p:cNvSpPr>
          <p:nvPr>
            <p:ph type="sldNum" sz="quarter" idx="12"/>
          </p:nvPr>
        </p:nvSpPr>
        <p:spPr/>
        <p:txBody>
          <a:bodyPr/>
          <a:lstStyle/>
          <a:p>
            <a:fld id="{8F4AEF5D-7FAC-4949-84D2-DA5A9BB3D225}" type="slidenum">
              <a:rPr lang="fi-FI" smtClean="0"/>
              <a:t>5</a:t>
            </a:fld>
            <a:endParaRPr lang="fi-FI"/>
          </a:p>
        </p:txBody>
      </p:sp>
      <p:pic>
        <p:nvPicPr>
          <p:cNvPr id="8" name="Kuva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2814" y="291408"/>
            <a:ext cx="781159" cy="1171739"/>
          </a:xfrm>
          <a:prstGeom prst="rect">
            <a:avLst/>
          </a:prstGeom>
        </p:spPr>
      </p:pic>
      <p:sp>
        <p:nvSpPr>
          <p:cNvPr id="3" name="Suorakulmio 2"/>
          <p:cNvSpPr/>
          <p:nvPr/>
        </p:nvSpPr>
        <p:spPr>
          <a:xfrm>
            <a:off x="1777285" y="291407"/>
            <a:ext cx="8023538" cy="830997"/>
          </a:xfrm>
          <a:prstGeom prst="rect">
            <a:avLst/>
          </a:prstGeom>
        </p:spPr>
        <p:txBody>
          <a:bodyPr wrap="square">
            <a:spAutoFit/>
          </a:bodyPr>
          <a:lstStyle/>
          <a:p>
            <a:r>
              <a:rPr lang="fi-FI" sz="2400" b="1" dirty="0" smtClean="0">
                <a:latin typeface="Calibri" panose="020F0502020204030204" pitchFamily="34" charset="0"/>
              </a:rPr>
              <a:t>2. Forssan varhaiskasvatuksen yhteiset teemat ja tavoitteet toimintavuonna 2017-2018</a:t>
            </a:r>
            <a:endParaRPr lang="fi-FI" sz="2400" b="1" dirty="0">
              <a:latin typeface="Calibri" panose="020F0502020204030204" pitchFamily="34" charset="0"/>
            </a:endParaRPr>
          </a:p>
        </p:txBody>
      </p:sp>
      <p:sp>
        <p:nvSpPr>
          <p:cNvPr id="11" name="Tekstiruutu 10"/>
          <p:cNvSpPr txBox="1"/>
          <p:nvPr/>
        </p:nvSpPr>
        <p:spPr>
          <a:xfrm>
            <a:off x="399145" y="3549823"/>
            <a:ext cx="3639457" cy="2585323"/>
          </a:xfrm>
          <a:prstGeom prst="rect">
            <a:avLst/>
          </a:prstGeom>
          <a:noFill/>
        </p:spPr>
        <p:txBody>
          <a:bodyPr wrap="square" rtlCol="0">
            <a:spAutoFit/>
          </a:bodyPr>
          <a:lstStyle/>
          <a:p>
            <a:r>
              <a:rPr lang="fi-FI" dirty="0">
                <a:latin typeface="Comic Sans MS" panose="030F0702030302020204" pitchFamily="66" charset="0"/>
              </a:rPr>
              <a:t>VoxForssa 2017 käyttöön otto</a:t>
            </a:r>
          </a:p>
          <a:p>
            <a:pPr marL="285750" indent="-285750">
              <a:buFont typeface="Arial" panose="020B0604020202020204" pitchFamily="34" charset="0"/>
              <a:buChar char="•"/>
            </a:pPr>
            <a:r>
              <a:rPr lang="fi-FI" dirty="0">
                <a:latin typeface="Comic Sans MS" panose="030F0702030302020204" pitchFamily="66" charset="0"/>
              </a:rPr>
              <a:t>Lapsen vasu-kokonaisuus</a:t>
            </a:r>
          </a:p>
          <a:p>
            <a:pPr marL="285750" indent="-285750">
              <a:buFont typeface="Arial" panose="020B0604020202020204" pitchFamily="34" charset="0"/>
              <a:buChar char="•"/>
            </a:pPr>
            <a:r>
              <a:rPr lang="fi-FI" dirty="0" smtClean="0">
                <a:latin typeface="Comic Sans MS" panose="030F0702030302020204" pitchFamily="66" charset="0"/>
              </a:rPr>
              <a:t>Arviointikäytänteet</a:t>
            </a:r>
          </a:p>
          <a:p>
            <a:endParaRPr lang="fi-FI" dirty="0">
              <a:latin typeface="Comic Sans MS" panose="030F0702030302020204" pitchFamily="66" charset="0"/>
            </a:endParaRPr>
          </a:p>
          <a:p>
            <a:r>
              <a:rPr lang="fi-FI" dirty="0">
                <a:latin typeface="Comic Sans MS" panose="030F0702030302020204" pitchFamily="66" charset="0"/>
              </a:rPr>
              <a:t>Lasten Forssan kuusi </a:t>
            </a:r>
            <a:r>
              <a:rPr lang="fi-FI" dirty="0" smtClean="0">
                <a:latin typeface="Comic Sans MS" panose="030F0702030302020204" pitchFamily="66" charset="0"/>
              </a:rPr>
              <a:t>ällää</a:t>
            </a:r>
          </a:p>
          <a:p>
            <a:endParaRPr lang="fi-FI" dirty="0">
              <a:latin typeface="Comic Sans MS" panose="030F0702030302020204" pitchFamily="66" charset="0"/>
            </a:endParaRPr>
          </a:p>
          <a:p>
            <a:r>
              <a:rPr lang="fi-FI" dirty="0">
                <a:latin typeface="Comic Sans MS" panose="030F0702030302020204" pitchFamily="66" charset="0"/>
              </a:rPr>
              <a:t>Unicefin lapsiystävällinen </a:t>
            </a:r>
            <a:r>
              <a:rPr lang="fi-FI" dirty="0" smtClean="0">
                <a:latin typeface="Comic Sans MS" panose="030F0702030302020204" pitchFamily="66" charset="0"/>
              </a:rPr>
              <a:t>kunta</a:t>
            </a:r>
          </a:p>
          <a:p>
            <a:pPr marL="285750" indent="-285750">
              <a:buFont typeface="Arial" panose="020B0604020202020204" pitchFamily="34" charset="0"/>
              <a:buChar char="•"/>
            </a:pPr>
            <a:r>
              <a:rPr lang="fi-FI" dirty="0" smtClean="0">
                <a:latin typeface="Comic Sans MS" panose="030F0702030302020204" pitchFamily="66" charset="0"/>
              </a:rPr>
              <a:t>Lapsen oikeudet</a:t>
            </a:r>
          </a:p>
          <a:p>
            <a:pPr marL="285750" indent="-285750">
              <a:buFont typeface="Arial" panose="020B0604020202020204" pitchFamily="34" charset="0"/>
              <a:buChar char="•"/>
            </a:pPr>
            <a:r>
              <a:rPr lang="fi-FI" dirty="0" smtClean="0">
                <a:latin typeface="Comic Sans MS" panose="030F0702030302020204" pitchFamily="66" charset="0"/>
              </a:rPr>
              <a:t>Osallisuus</a:t>
            </a:r>
            <a:r>
              <a:rPr lang="fi-FI" dirty="0" smtClean="0"/>
              <a:t> </a:t>
            </a:r>
            <a:endParaRPr lang="fi-FI" dirty="0"/>
          </a:p>
        </p:txBody>
      </p:sp>
      <p:sp>
        <p:nvSpPr>
          <p:cNvPr id="15" name="Tekstiruutu 14"/>
          <p:cNvSpPr txBox="1"/>
          <p:nvPr/>
        </p:nvSpPr>
        <p:spPr>
          <a:xfrm>
            <a:off x="399144" y="1518497"/>
            <a:ext cx="6938371" cy="2031325"/>
          </a:xfrm>
          <a:prstGeom prst="rect">
            <a:avLst/>
          </a:prstGeom>
          <a:noFill/>
        </p:spPr>
        <p:txBody>
          <a:bodyPr wrap="square" rtlCol="0">
            <a:spAutoFit/>
          </a:bodyPr>
          <a:lstStyle/>
          <a:p>
            <a:r>
              <a:rPr lang="fi-FI" dirty="0"/>
              <a:t>”Forssalaista tapaa tukea lasten oppimista, kehitystä ja hyvinvointia eli meidän pedagogian kokonaisuutta kutsutaan </a:t>
            </a:r>
            <a:r>
              <a:rPr lang="fi-FI" dirty="0" smtClean="0"/>
              <a:t>TyykinTyyliksi</a:t>
            </a:r>
            <a:r>
              <a:rPr lang="fi-FI" dirty="0"/>
              <a:t>. Lapsiystävällisessä toimintakulttuurissa aikuisten lasta kunnioittava, kuuntelevainen ja läsnä oleva työote konkretisoituu lapsihavainnointeihin perustuvassa, osallisuutta edistävässä arjessa.”</a:t>
            </a:r>
          </a:p>
          <a:p>
            <a:r>
              <a:rPr lang="fi-FI" dirty="0"/>
              <a:t>(VoxForssa 2017, s 20) </a:t>
            </a:r>
          </a:p>
          <a:p>
            <a:endParaRPr lang="fi-FI" dirty="0">
              <a:latin typeface="Comic Sans MS" panose="030F0702030302020204" pitchFamily="66"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18575" y="1518496"/>
            <a:ext cx="4595696" cy="33239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563002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atunnisteen paikkamerkki 4"/>
          <p:cNvSpPr>
            <a:spLocks noGrp="1"/>
          </p:cNvSpPr>
          <p:nvPr>
            <p:ph type="ftr" sz="quarter" idx="11"/>
          </p:nvPr>
        </p:nvSpPr>
        <p:spPr/>
        <p:txBody>
          <a:bodyPr/>
          <a:lstStyle/>
          <a:p>
            <a:r>
              <a:rPr lang="fi-FI"/>
              <a:t>toimintavuoden 2017-2018 yhteiset teemat ja tavoitteet</a:t>
            </a:r>
          </a:p>
        </p:txBody>
      </p:sp>
      <p:sp>
        <p:nvSpPr>
          <p:cNvPr id="4" name="Dian numeron paikkamerkki 3"/>
          <p:cNvSpPr>
            <a:spLocks noGrp="1"/>
          </p:cNvSpPr>
          <p:nvPr>
            <p:ph type="sldNum" sz="quarter" idx="12"/>
          </p:nvPr>
        </p:nvSpPr>
        <p:spPr/>
        <p:txBody>
          <a:bodyPr/>
          <a:lstStyle/>
          <a:p>
            <a:fld id="{8F4AEF5D-7FAC-4949-84D2-DA5A9BB3D225}" type="slidenum">
              <a:rPr lang="fi-FI" smtClean="0"/>
              <a:t>6</a:t>
            </a:fld>
            <a:endParaRPr lang="fi-FI"/>
          </a:p>
        </p:txBody>
      </p:sp>
      <p:graphicFrame>
        <p:nvGraphicFramePr>
          <p:cNvPr id="7" name="Taulukko 6"/>
          <p:cNvGraphicFramePr>
            <a:graphicFrameLocks noGrp="1"/>
          </p:cNvGraphicFramePr>
          <p:nvPr>
            <p:extLst>
              <p:ext uri="{D42A27DB-BD31-4B8C-83A1-F6EECF244321}">
                <p14:modId xmlns:p14="http://schemas.microsoft.com/office/powerpoint/2010/main" val="907071914"/>
              </p:ext>
            </p:extLst>
          </p:nvPr>
        </p:nvGraphicFramePr>
        <p:xfrm>
          <a:off x="913092" y="204243"/>
          <a:ext cx="10974108" cy="6461760"/>
        </p:xfrm>
        <a:graphic>
          <a:graphicData uri="http://schemas.openxmlformats.org/drawingml/2006/table">
            <a:tbl>
              <a:tblPr>
                <a:tableStyleId>{5C22544A-7EE6-4342-B048-85BDC9FD1C3A}</a:tableStyleId>
              </a:tblPr>
              <a:tblGrid>
                <a:gridCol w="5487054">
                  <a:extLst>
                    <a:ext uri="{9D8B030D-6E8A-4147-A177-3AD203B41FA5}">
                      <a16:colId xmlns="" xmlns:a16="http://schemas.microsoft.com/office/drawing/2014/main" val="20000"/>
                    </a:ext>
                  </a:extLst>
                </a:gridCol>
                <a:gridCol w="5487054">
                  <a:extLst>
                    <a:ext uri="{9D8B030D-6E8A-4147-A177-3AD203B41FA5}">
                      <a16:colId xmlns="" xmlns:a16="http://schemas.microsoft.com/office/drawing/2014/main" val="20001"/>
                    </a:ext>
                  </a:extLst>
                </a:gridCol>
              </a:tblGrid>
              <a:tr h="619655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sz="1400" b="1" kern="1200" dirty="0">
                          <a:solidFill>
                            <a:schemeClr val="dk1"/>
                          </a:solidFill>
                          <a:effectLst/>
                          <a:latin typeface="Comic Sans MS" panose="030F0702030302020204" pitchFamily="66" charset="0"/>
                          <a:ea typeface="+mn-ea"/>
                          <a:cs typeface="+mn-cs"/>
                        </a:rPr>
                        <a:t>Tavoite</a:t>
                      </a:r>
                    </a:p>
                    <a:p>
                      <a:pPr marL="0" marR="0" lvl="0" indent="0" algn="l" defTabSz="914400" rtl="0" eaLnBrk="1" fontAlgn="auto" latinLnBrk="0" hangingPunct="1">
                        <a:lnSpc>
                          <a:spcPct val="100000"/>
                        </a:lnSpc>
                        <a:spcBef>
                          <a:spcPts val="0"/>
                        </a:spcBef>
                        <a:spcAft>
                          <a:spcPts val="0"/>
                        </a:spcAft>
                        <a:buClrTx/>
                        <a:buSzTx/>
                        <a:buFontTx/>
                        <a:buNone/>
                        <a:tabLst/>
                        <a:defRPr/>
                      </a:pPr>
                      <a:endParaRPr lang="fi-FI" sz="1200" b="1" kern="1200" dirty="0">
                        <a:solidFill>
                          <a:schemeClr val="dk1"/>
                        </a:solidFill>
                        <a:effectLst/>
                        <a:latin typeface="Comic Sans MS" panose="030F0702030302020204" pitchFamily="66" charset="0"/>
                        <a:ea typeface="+mn-ea"/>
                        <a:cs typeface="+mn-cs"/>
                      </a:endParaRPr>
                    </a:p>
                    <a:p>
                      <a:pPr marL="342900" lvl="0" indent="-342900">
                        <a:buAutoNum type="arabicPeriod"/>
                      </a:pPr>
                      <a:r>
                        <a:rPr lang="fi-FI" sz="1400" b="1" kern="1200" dirty="0">
                          <a:solidFill>
                            <a:schemeClr val="dk1"/>
                          </a:solidFill>
                          <a:effectLst/>
                          <a:latin typeface="Comic Sans MS" panose="030F0702030302020204" pitchFamily="66" charset="0"/>
                          <a:ea typeface="+mn-ea"/>
                          <a:cs typeface="+mn-cs"/>
                        </a:rPr>
                        <a:t>Varhaiskasvatussuunnitelma</a:t>
                      </a:r>
                      <a:r>
                        <a:rPr lang="fi-FI" sz="1400" b="1" kern="1200" baseline="0" dirty="0">
                          <a:solidFill>
                            <a:schemeClr val="dk1"/>
                          </a:solidFill>
                          <a:effectLst/>
                          <a:latin typeface="Comic Sans MS" panose="030F0702030302020204" pitchFamily="66" charset="0"/>
                          <a:ea typeface="+mn-ea"/>
                          <a:cs typeface="+mn-cs"/>
                        </a:rPr>
                        <a:t> </a:t>
                      </a:r>
                      <a:r>
                        <a:rPr lang="fi-FI" sz="1400" b="1" kern="1200" baseline="0" dirty="0" err="1">
                          <a:solidFill>
                            <a:schemeClr val="dk1"/>
                          </a:solidFill>
                          <a:effectLst/>
                          <a:latin typeface="Comic Sans MS" panose="030F0702030302020204" pitchFamily="66" charset="0"/>
                          <a:ea typeface="+mn-ea"/>
                          <a:cs typeface="+mn-cs"/>
                        </a:rPr>
                        <a:t>VoxForssan</a:t>
                      </a:r>
                      <a:r>
                        <a:rPr lang="fi-FI" sz="1400" b="1" kern="1200" baseline="0" dirty="0">
                          <a:solidFill>
                            <a:schemeClr val="dk1"/>
                          </a:solidFill>
                          <a:effectLst/>
                          <a:latin typeface="Comic Sans MS" panose="030F0702030302020204" pitchFamily="66" charset="0"/>
                          <a:ea typeface="+mn-ea"/>
                          <a:cs typeface="+mn-cs"/>
                        </a:rPr>
                        <a:t> käyttöön ottaminen vähän kerrallaan.</a:t>
                      </a:r>
                      <a:endParaRPr lang="fi-FI" sz="1400" kern="1200" dirty="0">
                        <a:solidFill>
                          <a:schemeClr val="dk1"/>
                        </a:solidFill>
                        <a:effectLst/>
                        <a:latin typeface="Comic Sans MS" panose="030F0702030302020204" pitchFamily="66" charset="0"/>
                        <a:ea typeface="+mn-ea"/>
                        <a:cs typeface="+mn-cs"/>
                      </a:endParaRPr>
                    </a:p>
                    <a:p>
                      <a:pPr marL="285750" lvl="0" indent="-285750">
                        <a:buFont typeface="Arial" panose="020B0604020202020204" pitchFamily="34" charset="0"/>
                        <a:buChar char="•"/>
                      </a:pPr>
                      <a:endParaRPr lang="fi-FI" sz="1400" kern="1200" dirty="0">
                        <a:solidFill>
                          <a:schemeClr val="dk1"/>
                        </a:solidFill>
                        <a:effectLst/>
                        <a:latin typeface="Comic Sans MS" panose="030F0702030302020204" pitchFamily="66" charset="0"/>
                        <a:ea typeface="+mn-ea"/>
                        <a:cs typeface="+mn-cs"/>
                      </a:endParaRPr>
                    </a:p>
                    <a:p>
                      <a:pPr marL="800100" lvl="1" indent="-342900">
                        <a:buFont typeface="Arial" panose="020B0604020202020204" pitchFamily="34" charset="0"/>
                        <a:buChar char="•"/>
                      </a:pPr>
                      <a:r>
                        <a:rPr lang="fi-FI" sz="1400" kern="1200" dirty="0" err="1" smtClean="0">
                          <a:solidFill>
                            <a:schemeClr val="dk1"/>
                          </a:solidFill>
                          <a:effectLst/>
                          <a:latin typeface="Comic Sans MS" panose="030F0702030302020204" pitchFamily="66" charset="0"/>
                          <a:ea typeface="+mn-ea"/>
                          <a:cs typeface="+mn-cs"/>
                        </a:rPr>
                        <a:t>VoxForssaan</a:t>
                      </a:r>
                      <a:r>
                        <a:rPr lang="fi-FI" sz="1400" kern="1200" baseline="0" dirty="0" smtClean="0">
                          <a:solidFill>
                            <a:schemeClr val="dk1"/>
                          </a:solidFill>
                          <a:effectLst/>
                          <a:latin typeface="Comic Sans MS" panose="030F0702030302020204" pitchFamily="66" charset="0"/>
                          <a:ea typeface="+mn-ea"/>
                          <a:cs typeface="+mn-cs"/>
                        </a:rPr>
                        <a:t> tutustumista jatketaan ja sen tuntemusta syvennetään</a:t>
                      </a:r>
                    </a:p>
                    <a:p>
                      <a:pPr marL="800100" lvl="1" indent="-342900">
                        <a:buFont typeface="Arial" panose="020B0604020202020204" pitchFamily="34" charset="0"/>
                        <a:buChar char="•"/>
                      </a:pPr>
                      <a:endParaRPr lang="fi-FI" sz="1400" kern="1200" baseline="0" dirty="0" smtClean="0">
                        <a:solidFill>
                          <a:schemeClr val="dk1"/>
                        </a:solidFill>
                        <a:effectLst/>
                        <a:latin typeface="Comic Sans MS" panose="030F0702030302020204" pitchFamily="66" charset="0"/>
                        <a:ea typeface="+mn-ea"/>
                        <a:cs typeface="+mn-cs"/>
                      </a:endParaRPr>
                    </a:p>
                    <a:p>
                      <a:pPr marL="800100" lvl="1" indent="-342900">
                        <a:buFont typeface="Arial" panose="020B0604020202020204" pitchFamily="34" charset="0"/>
                        <a:buChar char="•"/>
                      </a:pPr>
                      <a:r>
                        <a:rPr lang="fi-FI" sz="1400" kern="1200" dirty="0" smtClean="0">
                          <a:solidFill>
                            <a:schemeClr val="dk1"/>
                          </a:solidFill>
                          <a:effectLst/>
                          <a:latin typeface="Comic Sans MS" panose="030F0702030302020204" pitchFamily="66" charset="0"/>
                          <a:ea typeface="+mn-ea"/>
                          <a:cs typeface="+mn-cs"/>
                        </a:rPr>
                        <a:t>Lapsen</a:t>
                      </a:r>
                      <a:r>
                        <a:rPr lang="fi-FI" sz="1400" kern="1200" baseline="0" dirty="0" smtClean="0">
                          <a:solidFill>
                            <a:schemeClr val="dk1"/>
                          </a:solidFill>
                          <a:effectLst/>
                          <a:latin typeface="Comic Sans MS" panose="030F0702030302020204" pitchFamily="66" charset="0"/>
                          <a:ea typeface="+mn-ea"/>
                          <a:cs typeface="+mn-cs"/>
                        </a:rPr>
                        <a:t> </a:t>
                      </a:r>
                      <a:r>
                        <a:rPr lang="fi-FI" sz="1400" kern="1200" baseline="0" dirty="0">
                          <a:solidFill>
                            <a:schemeClr val="dk1"/>
                          </a:solidFill>
                          <a:effectLst/>
                          <a:latin typeface="Comic Sans MS" panose="030F0702030302020204" pitchFamily="66" charset="0"/>
                          <a:ea typeface="+mn-ea"/>
                          <a:cs typeface="+mn-cs"/>
                        </a:rPr>
                        <a:t>vasu –</a:t>
                      </a:r>
                      <a:r>
                        <a:rPr lang="fi-FI" sz="1400" kern="1200" baseline="0" dirty="0" smtClean="0">
                          <a:solidFill>
                            <a:schemeClr val="dk1"/>
                          </a:solidFill>
                          <a:effectLst/>
                          <a:latin typeface="Comic Sans MS" panose="030F0702030302020204" pitchFamily="66" charset="0"/>
                          <a:ea typeface="+mn-ea"/>
                          <a:cs typeface="+mn-cs"/>
                        </a:rPr>
                        <a:t>prosessia käsitellään toimintakaudella tiimipalavereissa.</a:t>
                      </a:r>
                      <a:r>
                        <a:rPr lang="fi-FI" sz="1400" kern="1200" dirty="0" smtClean="0">
                          <a:solidFill>
                            <a:schemeClr val="dk1"/>
                          </a:solidFill>
                          <a:effectLst/>
                          <a:latin typeface="Comic Sans MS" panose="030F0702030302020204" pitchFamily="66" charset="0"/>
                          <a:ea typeface="+mn-ea"/>
                          <a:cs typeface="+mn-cs"/>
                        </a:rPr>
                        <a:t> </a:t>
                      </a:r>
                      <a:br>
                        <a:rPr lang="fi-FI" sz="1400" kern="1200" dirty="0" smtClean="0">
                          <a:solidFill>
                            <a:schemeClr val="dk1"/>
                          </a:solidFill>
                          <a:effectLst/>
                          <a:latin typeface="Comic Sans MS" panose="030F0702030302020204" pitchFamily="66" charset="0"/>
                          <a:ea typeface="+mn-ea"/>
                          <a:cs typeface="+mn-cs"/>
                        </a:rPr>
                      </a:br>
                      <a:r>
                        <a:rPr lang="fi-FI" sz="1400" kern="1200" dirty="0" smtClean="0">
                          <a:solidFill>
                            <a:schemeClr val="dk1"/>
                          </a:solidFill>
                          <a:effectLst/>
                          <a:latin typeface="Comic Sans MS" panose="030F0702030302020204" pitchFamily="66" charset="0"/>
                          <a:ea typeface="+mn-ea"/>
                          <a:cs typeface="+mn-cs"/>
                        </a:rPr>
                        <a:t>- käydään</a:t>
                      </a:r>
                      <a:r>
                        <a:rPr lang="fi-FI" sz="1400" kern="1200" baseline="0" dirty="0" smtClean="0">
                          <a:solidFill>
                            <a:schemeClr val="dk1"/>
                          </a:solidFill>
                          <a:effectLst/>
                          <a:latin typeface="Comic Sans MS" panose="030F0702030302020204" pitchFamily="66" charset="0"/>
                          <a:ea typeface="+mn-ea"/>
                          <a:cs typeface="+mn-cs"/>
                        </a:rPr>
                        <a:t> läpi tiimissä ja varmistetaan, että ajatellaan asioista samansuuntaisesti</a:t>
                      </a:r>
                    </a:p>
                    <a:p>
                      <a:pPr marL="457200" lvl="1" indent="0">
                        <a:buFont typeface="Arial" panose="020B0604020202020204" pitchFamily="34" charset="0"/>
                        <a:buNone/>
                      </a:pPr>
                      <a:endParaRPr lang="fi-FI" sz="1400" kern="1200" dirty="0">
                        <a:solidFill>
                          <a:schemeClr val="dk1"/>
                        </a:solidFill>
                        <a:effectLst/>
                        <a:latin typeface="Comic Sans MS" panose="030F0702030302020204" pitchFamily="66" charset="0"/>
                        <a:ea typeface="+mn-ea"/>
                        <a:cs typeface="+mn-cs"/>
                      </a:endParaRPr>
                    </a:p>
                    <a:p>
                      <a:pPr marL="457200" lvl="1" indent="0">
                        <a:buFont typeface="Arial" panose="020B0604020202020204" pitchFamily="34" charset="0"/>
                        <a:buNone/>
                      </a:pPr>
                      <a:endParaRPr lang="fi-FI" sz="1400" kern="1200" dirty="0">
                        <a:solidFill>
                          <a:schemeClr val="dk1"/>
                        </a:solidFill>
                        <a:effectLst/>
                        <a:latin typeface="Comic Sans MS" panose="030F0702030302020204" pitchFamily="66" charset="0"/>
                        <a:ea typeface="+mn-ea"/>
                        <a:cs typeface="+mn-cs"/>
                      </a:endParaRPr>
                    </a:p>
                    <a:p>
                      <a:pPr marL="800100" marR="0" lvl="1"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400" kern="1200" dirty="0">
                          <a:solidFill>
                            <a:schemeClr val="dk1"/>
                          </a:solidFill>
                          <a:effectLst/>
                          <a:latin typeface="Comic Sans MS" panose="030F0702030302020204" pitchFamily="66" charset="0"/>
                          <a:ea typeface="+mn-ea"/>
                          <a:cs typeface="+mn-cs"/>
                        </a:rPr>
                        <a:t>Työyhteisössä</a:t>
                      </a:r>
                      <a:r>
                        <a:rPr lang="fi-FI" sz="1400" kern="1200" baseline="0" dirty="0">
                          <a:solidFill>
                            <a:schemeClr val="dk1"/>
                          </a:solidFill>
                          <a:effectLst/>
                          <a:latin typeface="Comic Sans MS" panose="030F0702030302020204" pitchFamily="66" charset="0"/>
                          <a:ea typeface="+mn-ea"/>
                          <a:cs typeface="+mn-cs"/>
                        </a:rPr>
                        <a:t> h</a:t>
                      </a:r>
                      <a:r>
                        <a:rPr lang="fi-FI" sz="1400" kern="1200" dirty="0">
                          <a:solidFill>
                            <a:schemeClr val="dk1"/>
                          </a:solidFill>
                          <a:effectLst/>
                          <a:latin typeface="Comic Sans MS" panose="030F0702030302020204" pitchFamily="66" charset="0"/>
                          <a:ea typeface="+mn-ea"/>
                          <a:cs typeface="+mn-cs"/>
                        </a:rPr>
                        <a:t>arjoitellaan</a:t>
                      </a:r>
                      <a:r>
                        <a:rPr lang="fi-FI" sz="1400" kern="1200" baseline="0" dirty="0">
                          <a:solidFill>
                            <a:schemeClr val="dk1"/>
                          </a:solidFill>
                          <a:effectLst/>
                          <a:latin typeface="Comic Sans MS" panose="030F0702030302020204" pitchFamily="66" charset="0"/>
                          <a:ea typeface="+mn-ea"/>
                          <a:cs typeface="+mn-cs"/>
                        </a:rPr>
                        <a:t> yhdessä </a:t>
                      </a:r>
                      <a:r>
                        <a:rPr lang="fi-FI" sz="1400" kern="1200" baseline="0" dirty="0" smtClean="0">
                          <a:solidFill>
                            <a:schemeClr val="dk1"/>
                          </a:solidFill>
                          <a:effectLst/>
                          <a:latin typeface="Comic Sans MS" panose="030F0702030302020204" pitchFamily="66" charset="0"/>
                          <a:ea typeface="+mn-ea"/>
                          <a:cs typeface="+mn-cs"/>
                        </a:rPr>
                        <a:t>havaintojen tekemistä </a:t>
                      </a:r>
                      <a:r>
                        <a:rPr lang="fi-FI" sz="1400" kern="1200" baseline="0" dirty="0">
                          <a:solidFill>
                            <a:schemeClr val="dk1"/>
                          </a:solidFill>
                          <a:effectLst/>
                          <a:latin typeface="Comic Sans MS" panose="030F0702030302020204" pitchFamily="66" charset="0"/>
                          <a:ea typeface="+mn-ea"/>
                          <a:cs typeface="+mn-cs"/>
                        </a:rPr>
                        <a:t>ja suunnitelmien </a:t>
                      </a:r>
                      <a:r>
                        <a:rPr lang="fi-FI" sz="1400" kern="1200" baseline="0" dirty="0" smtClean="0">
                          <a:solidFill>
                            <a:schemeClr val="dk1"/>
                          </a:solidFill>
                          <a:effectLst/>
                          <a:latin typeface="Comic Sans MS" panose="030F0702030302020204" pitchFamily="66" charset="0"/>
                          <a:ea typeface="+mn-ea"/>
                          <a:cs typeface="+mn-cs"/>
                        </a:rPr>
                        <a:t>kirjaamista.</a:t>
                      </a:r>
                    </a:p>
                    <a:p>
                      <a:pPr marL="800100" marR="0" lvl="1"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fi-FI" sz="1400" kern="1200" baseline="0" dirty="0" smtClean="0">
                        <a:solidFill>
                          <a:schemeClr val="dk1"/>
                        </a:solidFill>
                        <a:effectLst/>
                        <a:latin typeface="Comic Sans MS" panose="030F0702030302020204" pitchFamily="66" charset="0"/>
                        <a:ea typeface="+mn-ea"/>
                        <a:cs typeface="+mn-cs"/>
                      </a:endParaRPr>
                    </a:p>
                    <a:p>
                      <a:pPr marL="457200" marR="0" lvl="1"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i-FI" sz="1400" kern="1200" baseline="0" dirty="0" smtClean="0">
                          <a:solidFill>
                            <a:schemeClr val="dk1"/>
                          </a:solidFill>
                          <a:effectLst/>
                          <a:latin typeface="Comic Sans MS" panose="030F0702030302020204" pitchFamily="66" charset="0"/>
                          <a:ea typeface="+mn-ea"/>
                          <a:cs typeface="+mn-cs"/>
                        </a:rPr>
                        <a:t>      - käydään tiimeissä läpi lapsen havainnointi- ja</a:t>
                      </a:r>
                      <a:br>
                        <a:rPr lang="fi-FI" sz="1400" kern="1200" baseline="0" dirty="0" smtClean="0">
                          <a:solidFill>
                            <a:schemeClr val="dk1"/>
                          </a:solidFill>
                          <a:effectLst/>
                          <a:latin typeface="Comic Sans MS" panose="030F0702030302020204" pitchFamily="66" charset="0"/>
                          <a:ea typeface="+mn-ea"/>
                          <a:cs typeface="+mn-cs"/>
                        </a:rPr>
                      </a:br>
                      <a:r>
                        <a:rPr lang="fi-FI" sz="1400" kern="1200" baseline="0" dirty="0" smtClean="0">
                          <a:solidFill>
                            <a:schemeClr val="dk1"/>
                          </a:solidFill>
                          <a:effectLst/>
                          <a:latin typeface="Comic Sans MS" panose="030F0702030302020204" pitchFamily="66" charset="0"/>
                          <a:ea typeface="+mn-ea"/>
                          <a:cs typeface="+mn-cs"/>
                        </a:rPr>
                        <a:t>        seurantalomakkeen sisältämiä asioita</a:t>
                      </a:r>
                    </a:p>
                    <a:p>
                      <a:pPr marL="457200" marR="0" lvl="1"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i-FI" sz="1400" kern="1200" baseline="0" dirty="0" smtClean="0">
                          <a:solidFill>
                            <a:schemeClr val="dk1"/>
                          </a:solidFill>
                          <a:effectLst/>
                          <a:latin typeface="Comic Sans MS" panose="030F0702030302020204" pitchFamily="66" charset="0"/>
                          <a:ea typeface="+mn-ea"/>
                          <a:cs typeface="+mn-cs"/>
                        </a:rPr>
                        <a:t>      - sovitaan menetelmät dokumentointiin.</a:t>
                      </a:r>
                      <a:endParaRPr lang="fi-FI" sz="1400" kern="1200" dirty="0" smtClean="0">
                        <a:solidFill>
                          <a:schemeClr val="dk1"/>
                        </a:solidFill>
                        <a:effectLst/>
                        <a:latin typeface="Comic Sans MS" panose="030F0702030302020204" pitchFamily="66" charset="0"/>
                        <a:ea typeface="+mn-ea"/>
                        <a:cs typeface="+mn-cs"/>
                      </a:endParaRPr>
                    </a:p>
                    <a:p>
                      <a:pPr marL="457200" marR="0" lvl="1"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fi-FI" sz="1400" kern="1200" baseline="0" dirty="0" smtClean="0">
                        <a:solidFill>
                          <a:schemeClr val="dk1"/>
                        </a:solidFill>
                        <a:effectLst/>
                        <a:latin typeface="Comic Sans MS" panose="030F0702030302020204" pitchFamily="66" charset="0"/>
                        <a:ea typeface="+mn-ea"/>
                        <a:cs typeface="+mn-cs"/>
                      </a:endParaRPr>
                    </a:p>
                    <a:p>
                      <a:pPr marL="457200" marR="0" lvl="1"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fi-FI" sz="1400" kern="1200" baseline="0" dirty="0">
                        <a:solidFill>
                          <a:schemeClr val="dk1"/>
                        </a:solidFill>
                        <a:effectLst/>
                        <a:latin typeface="Comic Sans MS" panose="030F0702030302020204" pitchFamily="66" charset="0"/>
                        <a:ea typeface="+mn-ea"/>
                        <a:cs typeface="+mn-cs"/>
                      </a:endParaRPr>
                    </a:p>
                    <a:p>
                      <a:pPr marL="800100" marR="0" lvl="1"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400" kern="1200" baseline="0" dirty="0">
                          <a:solidFill>
                            <a:schemeClr val="dk1"/>
                          </a:solidFill>
                          <a:effectLst/>
                          <a:latin typeface="Comic Sans MS" panose="030F0702030302020204" pitchFamily="66" charset="0"/>
                          <a:ea typeface="+mn-ea"/>
                          <a:cs typeface="+mn-cs"/>
                        </a:rPr>
                        <a:t>Palaverit ja vanhempainillat suunnitellaan mahdollisimman toiminnallisiksi, joissa yhdessä opitaan vasua</a:t>
                      </a:r>
                      <a:r>
                        <a:rPr lang="fi-FI" sz="1400" kern="1200" baseline="0" dirty="0" smtClean="0">
                          <a:solidFill>
                            <a:schemeClr val="dk1"/>
                          </a:solidFill>
                          <a:effectLst/>
                          <a:latin typeface="Comic Sans MS" panose="030F0702030302020204" pitchFamily="66" charset="0"/>
                          <a:ea typeface="+mn-ea"/>
                          <a:cs typeface="+mn-cs"/>
                        </a:rPr>
                        <a:t>.</a:t>
                      </a:r>
                    </a:p>
                    <a:p>
                      <a:pPr marL="800100" marR="0" lvl="1"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fi-FI" sz="1400" kern="1200" baseline="0" dirty="0" smtClean="0">
                        <a:solidFill>
                          <a:schemeClr val="dk1"/>
                        </a:solidFill>
                        <a:effectLst/>
                        <a:latin typeface="Comic Sans MS" panose="030F0702030302020204" pitchFamily="66" charset="0"/>
                        <a:ea typeface="+mn-ea"/>
                        <a:cs typeface="+mn-cs"/>
                      </a:endParaRPr>
                    </a:p>
                    <a:p>
                      <a:pPr marL="457200" marR="0" lvl="1"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i-FI" sz="1400" kern="1200" baseline="0" dirty="0" smtClean="0">
                          <a:solidFill>
                            <a:schemeClr val="dk1"/>
                          </a:solidFill>
                          <a:effectLst/>
                          <a:latin typeface="Comic Sans MS" panose="030F0702030302020204" pitchFamily="66" charset="0"/>
                          <a:ea typeface="+mn-ea"/>
                          <a:cs typeface="+mn-cs"/>
                        </a:rPr>
                        <a:t>Pedagogian johtaminen: arviointityö on jatkuva prosessi ja sen myötä toimintatapoja lisätään ja kehitetään.</a:t>
                      </a:r>
                      <a:endParaRPr lang="fi-FI" sz="1400" kern="1200" baseline="0" dirty="0">
                        <a:solidFill>
                          <a:schemeClr val="dk1"/>
                        </a:solidFill>
                        <a:effectLst/>
                        <a:latin typeface="Comic Sans MS" panose="030F0702030302020204" pitchFamily="66" charset="0"/>
                        <a:ea typeface="+mn-ea"/>
                        <a:cs typeface="+mn-cs"/>
                      </a:endParaRPr>
                    </a:p>
                    <a:p>
                      <a:pPr marL="457200" marR="0" lvl="1"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fi-FI" sz="1400" kern="1200" baseline="0" dirty="0">
                        <a:solidFill>
                          <a:schemeClr val="dk1"/>
                        </a:solidFill>
                        <a:effectLst/>
                        <a:latin typeface="Comic Sans MS" panose="030F0702030302020204" pitchFamily="66" charset="0"/>
                        <a:ea typeface="+mn-ea"/>
                        <a:cs typeface="+mn-cs"/>
                      </a:endParaRPr>
                    </a:p>
                    <a:p>
                      <a:pPr marL="457200" marR="0" lvl="1"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fi-FI" sz="1400" kern="1200" dirty="0">
                        <a:solidFill>
                          <a:schemeClr val="dk1"/>
                        </a:solidFill>
                        <a:effectLst/>
                        <a:latin typeface="Comic Sans MS" panose="030F0702030302020204" pitchFamily="66" charset="0"/>
                        <a:ea typeface="+mn-ea"/>
                        <a:cs typeface="+mn-cs"/>
                      </a:endParaRPr>
                    </a:p>
                  </a:txBody>
                  <a:tcPr>
                    <a:noFill/>
                  </a:tcPr>
                </a:tc>
                <a:tc>
                  <a:txBody>
                    <a:bodyPr/>
                    <a:lstStyle/>
                    <a:p>
                      <a:r>
                        <a:rPr lang="fi-FI" sz="1400" b="1" dirty="0" smtClean="0">
                          <a:latin typeface="Comic Sans MS" panose="030F0702030302020204" pitchFamily="66" charset="0"/>
                        </a:rPr>
                        <a:t>                    Arviointi</a:t>
                      </a:r>
                      <a:endParaRPr lang="fi-FI" sz="1400" b="1" dirty="0">
                        <a:latin typeface="Comic Sans MS" panose="030F0702030302020204" pitchFamily="66" charset="0"/>
                      </a:endParaRPr>
                    </a:p>
                    <a:p>
                      <a:endParaRPr lang="fi-FI" sz="1400" b="0" dirty="0">
                        <a:latin typeface="Comic Sans MS" panose="030F0702030302020204" pitchFamily="66" charset="0"/>
                      </a:endParaRPr>
                    </a:p>
                    <a:p>
                      <a:endParaRPr lang="fi-FI" sz="1200" b="1" dirty="0">
                        <a:latin typeface="Comic Sans MS" panose="030F0702030302020204" pitchFamily="66" charset="0"/>
                      </a:endParaRPr>
                    </a:p>
                    <a:p>
                      <a:endParaRPr lang="fi-FI" b="1" dirty="0">
                        <a:latin typeface="Comic Sans MS" panose="030F0702030302020204" pitchFamily="66" charset="0"/>
                      </a:endParaRPr>
                    </a:p>
                  </a:txBody>
                  <a:tcPr>
                    <a:noFill/>
                  </a:tcPr>
                </a:tc>
                <a:extLst>
                  <a:ext uri="{0D108BD9-81ED-4DB2-BD59-A6C34878D82A}">
                    <a16:rowId xmlns="" xmlns:a16="http://schemas.microsoft.com/office/drawing/2014/main" val="10000"/>
                  </a:ext>
                </a:extLst>
              </a:tr>
            </a:tbl>
          </a:graphicData>
        </a:graphic>
      </p:graphicFrame>
      <p:pic>
        <p:nvPicPr>
          <p:cNvPr id="8" name="Kuva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1934" y="204245"/>
            <a:ext cx="781159" cy="1171739"/>
          </a:xfrm>
          <a:prstGeom prst="rect">
            <a:avLst/>
          </a:prstGeom>
        </p:spPr>
      </p:pic>
    </p:spTree>
    <p:extLst>
      <p:ext uri="{BB962C8B-B14F-4D97-AF65-F5344CB8AC3E}">
        <p14:creationId xmlns:p14="http://schemas.microsoft.com/office/powerpoint/2010/main" val="28053703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1524001" y="811371"/>
            <a:ext cx="3743459" cy="901521"/>
          </a:xfrm>
        </p:spPr>
        <p:txBody>
          <a:bodyPr>
            <a:normAutofit/>
          </a:bodyPr>
          <a:lstStyle/>
          <a:p>
            <a:pPr lvl="0">
              <a:lnSpc>
                <a:spcPct val="100000"/>
              </a:lnSpc>
              <a:spcBef>
                <a:spcPts val="0"/>
              </a:spcBef>
            </a:pPr>
            <a:r>
              <a:rPr lang="fi-FI" sz="1400" b="1" dirty="0" smtClean="0">
                <a:solidFill>
                  <a:prstClr val="black"/>
                </a:solidFill>
                <a:latin typeface="Comic Sans MS" panose="030F0702030302020204" pitchFamily="66" charset="0"/>
                <a:ea typeface="+mn-ea"/>
                <a:cs typeface="+mn-cs"/>
              </a:rPr>
              <a:t>2.Lasten </a:t>
            </a:r>
            <a:r>
              <a:rPr lang="fi-FI" sz="1400" b="1" dirty="0">
                <a:solidFill>
                  <a:prstClr val="black"/>
                </a:solidFill>
                <a:latin typeface="Comic Sans MS" panose="030F0702030302020204" pitchFamily="66" charset="0"/>
                <a:ea typeface="+mn-ea"/>
                <a:cs typeface="+mn-cs"/>
              </a:rPr>
              <a:t>Forssan kuusi ällää</a:t>
            </a:r>
            <a:r>
              <a:rPr lang="fi-FI" sz="1800" dirty="0">
                <a:solidFill>
                  <a:prstClr val="black"/>
                </a:solidFill>
                <a:latin typeface="Comic Sans MS" panose="030F0702030302020204" pitchFamily="66" charset="0"/>
                <a:ea typeface="+mn-ea"/>
                <a:cs typeface="+mn-cs"/>
              </a:rPr>
              <a:t/>
            </a:r>
            <a:br>
              <a:rPr lang="fi-FI" sz="1800" dirty="0">
                <a:solidFill>
                  <a:prstClr val="black"/>
                </a:solidFill>
                <a:latin typeface="Comic Sans MS" panose="030F0702030302020204" pitchFamily="66" charset="0"/>
                <a:ea typeface="+mn-ea"/>
                <a:cs typeface="+mn-cs"/>
              </a:rPr>
            </a:br>
            <a:r>
              <a:rPr lang="fi-FI" sz="1400" dirty="0">
                <a:latin typeface="Comic Sans MS" panose="030F0702030302020204" pitchFamily="66" charset="0"/>
              </a:rPr>
              <a:t/>
            </a:r>
            <a:br>
              <a:rPr lang="fi-FI" sz="1400" dirty="0">
                <a:latin typeface="Comic Sans MS" panose="030F0702030302020204" pitchFamily="66" charset="0"/>
              </a:rPr>
            </a:br>
            <a:r>
              <a:rPr lang="fi-FI" sz="1400" dirty="0" smtClean="0"/>
              <a:t> </a:t>
            </a:r>
            <a:endParaRPr lang="fi-FI" sz="1400" dirty="0"/>
          </a:p>
        </p:txBody>
      </p:sp>
      <p:sp>
        <p:nvSpPr>
          <p:cNvPr id="3" name="Alaotsikko 2"/>
          <p:cNvSpPr>
            <a:spLocks noGrp="1"/>
          </p:cNvSpPr>
          <p:nvPr>
            <p:ph type="subTitle" idx="1"/>
          </p:nvPr>
        </p:nvSpPr>
        <p:spPr>
          <a:xfrm>
            <a:off x="913093" y="1867439"/>
            <a:ext cx="6196047" cy="3390363"/>
          </a:xfrm>
        </p:spPr>
        <p:txBody>
          <a:bodyPr>
            <a:normAutofit/>
          </a:bodyPr>
          <a:lstStyle/>
          <a:p>
            <a:r>
              <a:rPr lang="fi-FI" sz="1400" dirty="0" smtClean="0">
                <a:latin typeface="Comic Sans MS" panose="030F0702030302020204" pitchFamily="66" charset="0"/>
              </a:rPr>
              <a:t>Pedagogisina painopisteinä ovat kuusi ällää. Lapsi on seitsemäs ällä.</a:t>
            </a:r>
          </a:p>
          <a:p>
            <a:r>
              <a:rPr lang="fi-FI" sz="1400" dirty="0" smtClean="0">
                <a:latin typeface="Comic Sans MS" panose="030F0702030302020204" pitchFamily="66" charset="0"/>
              </a:rPr>
              <a:t>Näistä painopisteistä on lukeminen nostettu toimintakauden yhdeksi keskeiseksi teemaksi. Sitä toteutetaan esimerkiksi Lukunalle-kampanjalla, jonka tavoitteena on lukemisen tärkeyden huomaaminen .</a:t>
            </a:r>
            <a:br>
              <a:rPr lang="fi-FI" sz="1400" dirty="0" smtClean="0">
                <a:latin typeface="Comic Sans MS" panose="030F0702030302020204" pitchFamily="66" charset="0"/>
              </a:rPr>
            </a:br>
            <a:endParaRPr lang="fi-FI" sz="1400" dirty="0" smtClean="0">
              <a:latin typeface="Comic Sans MS" panose="030F0702030302020204" pitchFamily="66" charset="0"/>
            </a:endParaRPr>
          </a:p>
          <a:p>
            <a:r>
              <a:rPr lang="fi-FI" sz="1400" dirty="0" smtClean="0">
                <a:latin typeface="Comic Sans MS" panose="030F0702030302020204" pitchFamily="66" charset="0"/>
              </a:rPr>
              <a:t>Kuuden ällän teemojen kautta toteutetaan toiminnan suunnittelua ja arviointia sekä tarkastellaan oppimisympäristöjä.</a:t>
            </a:r>
          </a:p>
          <a:p>
            <a:r>
              <a:rPr lang="fi-FI" sz="1400" dirty="0" smtClean="0">
                <a:latin typeface="Comic Sans MS" panose="030F0702030302020204" pitchFamily="66" charset="0"/>
              </a:rPr>
              <a:t>Lapset, vanhemmat ja päiväkodin henkilökunta kertovat näkemyksensä ja toiveensa pedagogisista painopisteistä.</a:t>
            </a:r>
            <a:br>
              <a:rPr lang="fi-FI" sz="1400" dirty="0" smtClean="0">
                <a:latin typeface="Comic Sans MS" panose="030F0702030302020204" pitchFamily="66" charset="0"/>
              </a:rPr>
            </a:br>
            <a:r>
              <a:rPr lang="fi-FI" sz="1400" dirty="0" smtClean="0">
                <a:latin typeface="Comic Sans MS" panose="030F0702030302020204" pitchFamily="66" charset="0"/>
              </a:rPr>
              <a:t>Nämä näkemykset huomioiden suunnitellaan ja toteutetaan arjen toimintaa.</a:t>
            </a:r>
            <a:br>
              <a:rPr lang="fi-FI" sz="1400" dirty="0" smtClean="0">
                <a:latin typeface="Comic Sans MS" panose="030F0702030302020204" pitchFamily="66" charset="0"/>
              </a:rPr>
            </a:br>
            <a:endParaRPr lang="fi-FI" sz="1400" dirty="0">
              <a:latin typeface="Comic Sans MS" panose="030F0702030302020204" pitchFamily="66" charset="0"/>
            </a:endParaRPr>
          </a:p>
        </p:txBody>
      </p:sp>
      <p:pic>
        <p:nvPicPr>
          <p:cNvPr id="4" name="Kuva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1934" y="204245"/>
            <a:ext cx="781159" cy="1171739"/>
          </a:xfrm>
          <a:prstGeom prst="rect">
            <a:avLst/>
          </a:prstGeom>
        </p:spPr>
      </p:pic>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18575" y="1518496"/>
            <a:ext cx="4595696" cy="33239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788797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atunnisteen paikkamerkki 4"/>
          <p:cNvSpPr>
            <a:spLocks noGrp="1"/>
          </p:cNvSpPr>
          <p:nvPr>
            <p:ph type="ftr" sz="quarter" idx="11"/>
          </p:nvPr>
        </p:nvSpPr>
        <p:spPr/>
        <p:txBody>
          <a:bodyPr/>
          <a:lstStyle/>
          <a:p>
            <a:r>
              <a:rPr lang="fi-FI"/>
              <a:t>toimintavuoden 2017-2018 yhteiset teemat ja tavoitteet</a:t>
            </a:r>
          </a:p>
        </p:txBody>
      </p:sp>
      <p:sp>
        <p:nvSpPr>
          <p:cNvPr id="4" name="Dian numeron paikkamerkki 3"/>
          <p:cNvSpPr>
            <a:spLocks noGrp="1"/>
          </p:cNvSpPr>
          <p:nvPr>
            <p:ph type="sldNum" sz="quarter" idx="12"/>
          </p:nvPr>
        </p:nvSpPr>
        <p:spPr/>
        <p:txBody>
          <a:bodyPr/>
          <a:lstStyle/>
          <a:p>
            <a:fld id="{8F4AEF5D-7FAC-4949-84D2-DA5A9BB3D225}" type="slidenum">
              <a:rPr lang="fi-FI" smtClean="0"/>
              <a:t>8</a:t>
            </a:fld>
            <a:endParaRPr lang="fi-FI"/>
          </a:p>
        </p:txBody>
      </p:sp>
      <p:graphicFrame>
        <p:nvGraphicFramePr>
          <p:cNvPr id="7" name="Taulukko 6"/>
          <p:cNvGraphicFramePr>
            <a:graphicFrameLocks noGrp="1"/>
          </p:cNvGraphicFramePr>
          <p:nvPr>
            <p:extLst>
              <p:ext uri="{D42A27DB-BD31-4B8C-83A1-F6EECF244321}">
                <p14:modId xmlns:p14="http://schemas.microsoft.com/office/powerpoint/2010/main" val="1620896594"/>
              </p:ext>
            </p:extLst>
          </p:nvPr>
        </p:nvGraphicFramePr>
        <p:xfrm>
          <a:off x="1016000" y="209862"/>
          <a:ext cx="10871200" cy="6146488"/>
        </p:xfrm>
        <a:graphic>
          <a:graphicData uri="http://schemas.openxmlformats.org/drawingml/2006/table">
            <a:tbl>
              <a:tblPr>
                <a:tableStyleId>{5C22544A-7EE6-4342-B048-85BDC9FD1C3A}</a:tableStyleId>
              </a:tblPr>
              <a:tblGrid>
                <a:gridCol w="5435600">
                  <a:extLst>
                    <a:ext uri="{9D8B030D-6E8A-4147-A177-3AD203B41FA5}">
                      <a16:colId xmlns="" xmlns:a16="http://schemas.microsoft.com/office/drawing/2014/main" val="20000"/>
                    </a:ext>
                  </a:extLst>
                </a:gridCol>
                <a:gridCol w="5435600">
                  <a:extLst>
                    <a:ext uri="{9D8B030D-6E8A-4147-A177-3AD203B41FA5}">
                      <a16:colId xmlns="" xmlns:a16="http://schemas.microsoft.com/office/drawing/2014/main" val="20001"/>
                    </a:ext>
                  </a:extLst>
                </a:gridCol>
              </a:tblGrid>
              <a:tr h="614648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sz="1400" b="1" kern="1200" dirty="0">
                          <a:solidFill>
                            <a:schemeClr val="dk1"/>
                          </a:solidFill>
                          <a:effectLst/>
                          <a:latin typeface="Comic Sans MS" panose="030F0702030302020204" pitchFamily="66" charset="0"/>
                          <a:ea typeface="+mn-ea"/>
                          <a:cs typeface="+mn-cs"/>
                        </a:rPr>
                        <a:t>Tavoite</a:t>
                      </a:r>
                    </a:p>
                    <a:p>
                      <a:pPr marL="0" marR="0" lvl="0" indent="0" algn="l" defTabSz="914400" rtl="0" eaLnBrk="1" fontAlgn="auto" latinLnBrk="0" hangingPunct="1">
                        <a:lnSpc>
                          <a:spcPct val="100000"/>
                        </a:lnSpc>
                        <a:spcBef>
                          <a:spcPts val="0"/>
                        </a:spcBef>
                        <a:spcAft>
                          <a:spcPts val="0"/>
                        </a:spcAft>
                        <a:buClrTx/>
                        <a:buSzTx/>
                        <a:buFontTx/>
                        <a:buNone/>
                        <a:tabLst/>
                        <a:defRPr/>
                      </a:pPr>
                      <a:endParaRPr lang="fi-FI" sz="1200" b="1" kern="1200" dirty="0">
                        <a:solidFill>
                          <a:schemeClr val="dk1"/>
                        </a:solidFill>
                        <a:effectLst/>
                        <a:latin typeface="Comic Sans MS" panose="030F0702030302020204" pitchFamily="66" charset="0"/>
                        <a:ea typeface="+mn-ea"/>
                        <a:cs typeface="+mn-cs"/>
                      </a:endParaRPr>
                    </a:p>
                    <a:p>
                      <a:pPr marL="0" lvl="0" indent="0">
                        <a:buFont typeface="+mj-lt"/>
                        <a:buNone/>
                      </a:pPr>
                      <a:endParaRPr lang="fi-FI" sz="1400" b="1" kern="1200" dirty="0" smtClean="0">
                        <a:solidFill>
                          <a:schemeClr val="dk1"/>
                        </a:solidFill>
                        <a:effectLst/>
                        <a:latin typeface="Comic Sans MS" panose="030F0702030302020204" pitchFamily="66" charset="0"/>
                        <a:ea typeface="+mn-ea"/>
                        <a:cs typeface="+mn-cs"/>
                      </a:endParaRPr>
                    </a:p>
                    <a:p>
                      <a:pPr marL="0" lvl="0" indent="0">
                        <a:buFont typeface="+mj-lt"/>
                        <a:buNone/>
                      </a:pPr>
                      <a:endParaRPr lang="fi-FI" sz="1400" b="1" kern="1200" dirty="0" smtClean="0">
                        <a:solidFill>
                          <a:schemeClr val="dk1"/>
                        </a:solidFill>
                        <a:effectLst/>
                        <a:latin typeface="Comic Sans MS" panose="030F0702030302020204" pitchFamily="66" charset="0"/>
                        <a:ea typeface="+mn-ea"/>
                        <a:cs typeface="+mn-cs"/>
                      </a:endParaRPr>
                    </a:p>
                    <a:p>
                      <a:pPr marL="0" lvl="0" indent="0">
                        <a:buFont typeface="+mj-lt"/>
                        <a:buNone/>
                      </a:pPr>
                      <a:endParaRPr lang="fi-FI" sz="1400" b="1" kern="1200" dirty="0" smtClean="0">
                        <a:solidFill>
                          <a:schemeClr val="dk1"/>
                        </a:solidFill>
                        <a:effectLst/>
                        <a:latin typeface="Comic Sans MS" panose="030F0702030302020204" pitchFamily="66" charset="0"/>
                        <a:ea typeface="+mn-ea"/>
                        <a:cs typeface="+mn-cs"/>
                      </a:endParaRPr>
                    </a:p>
                    <a:p>
                      <a:pPr marL="0" lvl="0" indent="0">
                        <a:buFont typeface="+mj-lt"/>
                        <a:buNone/>
                      </a:pPr>
                      <a:r>
                        <a:rPr lang="fi-FI" sz="1400" b="1" kern="1200" dirty="0" smtClean="0">
                          <a:solidFill>
                            <a:schemeClr val="dk1"/>
                          </a:solidFill>
                          <a:effectLst/>
                          <a:latin typeface="Comic Sans MS" panose="030F0702030302020204" pitchFamily="66" charset="0"/>
                          <a:ea typeface="+mn-ea"/>
                          <a:cs typeface="+mn-cs"/>
                        </a:rPr>
                        <a:t>3. Unicefin </a:t>
                      </a:r>
                      <a:r>
                        <a:rPr lang="fi-FI" sz="1400" b="1" kern="1200" dirty="0">
                          <a:solidFill>
                            <a:schemeClr val="dk1"/>
                          </a:solidFill>
                          <a:effectLst/>
                          <a:latin typeface="Comic Sans MS" panose="030F0702030302020204" pitchFamily="66" charset="0"/>
                          <a:ea typeface="+mn-ea"/>
                          <a:cs typeface="+mn-cs"/>
                        </a:rPr>
                        <a:t>lapsiystävällinen kunta</a:t>
                      </a:r>
                    </a:p>
                    <a:p>
                      <a:pPr marL="0" lvl="0" indent="0">
                        <a:buFont typeface="+mj-lt"/>
                        <a:buNone/>
                      </a:pPr>
                      <a:endParaRPr lang="fi-FI" sz="1400" kern="1200" dirty="0">
                        <a:solidFill>
                          <a:schemeClr val="dk1"/>
                        </a:solidFill>
                        <a:effectLst/>
                        <a:latin typeface="Comic Sans MS" panose="030F0702030302020204" pitchFamily="66" charset="0"/>
                        <a:ea typeface="+mn-ea"/>
                        <a:cs typeface="+mn-cs"/>
                      </a:endParaRPr>
                    </a:p>
                    <a:p>
                      <a:pPr marL="800100" marR="0" lvl="1"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400" kern="1200" dirty="0">
                          <a:solidFill>
                            <a:schemeClr val="dk1"/>
                          </a:solidFill>
                          <a:effectLst/>
                          <a:latin typeface="Comic Sans MS" panose="030F0702030302020204" pitchFamily="66" charset="0"/>
                          <a:ea typeface="+mn-ea"/>
                          <a:cs typeface="+mn-cs"/>
                        </a:rPr>
                        <a:t>Opettelemme</a:t>
                      </a:r>
                      <a:r>
                        <a:rPr lang="fi-FI" sz="1400" kern="1200" baseline="0" dirty="0">
                          <a:solidFill>
                            <a:schemeClr val="dk1"/>
                          </a:solidFill>
                          <a:effectLst/>
                          <a:latin typeface="Comic Sans MS" panose="030F0702030302020204" pitchFamily="66" charset="0"/>
                          <a:ea typeface="+mn-ea"/>
                          <a:cs typeface="+mn-cs"/>
                        </a:rPr>
                        <a:t> tuntemaan Lasten </a:t>
                      </a:r>
                      <a:r>
                        <a:rPr lang="fi-FI" sz="1400" kern="1200" baseline="0" dirty="0" smtClean="0">
                          <a:solidFill>
                            <a:schemeClr val="dk1"/>
                          </a:solidFill>
                          <a:effectLst/>
                          <a:latin typeface="Comic Sans MS" panose="030F0702030302020204" pitchFamily="66" charset="0"/>
                          <a:ea typeface="+mn-ea"/>
                          <a:cs typeface="+mn-cs"/>
                        </a:rPr>
                        <a:t>oikeudet.</a:t>
                      </a:r>
                    </a:p>
                    <a:p>
                      <a:pPr marL="800100" marR="0" lvl="1"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400" kern="1200" baseline="0" dirty="0" smtClean="0">
                          <a:solidFill>
                            <a:schemeClr val="dk1"/>
                          </a:solidFill>
                          <a:effectLst/>
                          <a:latin typeface="Comic Sans MS" panose="030F0702030302020204" pitchFamily="66" charset="0"/>
                          <a:ea typeface="+mn-ea"/>
                          <a:cs typeface="+mn-cs"/>
                        </a:rPr>
                        <a:t>Osallisuuteen oppiminen pienestä alkaen</a:t>
                      </a:r>
                      <a:br>
                        <a:rPr lang="fi-FI" sz="1400" kern="1200" baseline="0" dirty="0" smtClean="0">
                          <a:solidFill>
                            <a:schemeClr val="dk1"/>
                          </a:solidFill>
                          <a:effectLst/>
                          <a:latin typeface="Comic Sans MS" panose="030F0702030302020204" pitchFamily="66" charset="0"/>
                          <a:ea typeface="+mn-ea"/>
                          <a:cs typeface="+mn-cs"/>
                        </a:rPr>
                      </a:br>
                      <a:r>
                        <a:rPr lang="fi-FI" sz="1400" kern="1200" baseline="0" dirty="0" smtClean="0">
                          <a:solidFill>
                            <a:schemeClr val="dk1"/>
                          </a:solidFill>
                          <a:effectLst/>
                          <a:latin typeface="Comic Sans MS" panose="030F0702030302020204" pitchFamily="66" charset="0"/>
                          <a:ea typeface="+mn-ea"/>
                          <a:cs typeface="+mn-cs"/>
                        </a:rPr>
                        <a:t>- osallisuuden menetelmiä hyödynnetään arjessa</a:t>
                      </a:r>
                    </a:p>
                    <a:p>
                      <a:pPr marL="800100" marR="0" lvl="1"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fi-FI" sz="1400" kern="1200" baseline="0" dirty="0" smtClean="0">
                        <a:solidFill>
                          <a:schemeClr val="dk1"/>
                        </a:solidFill>
                        <a:effectLst/>
                        <a:latin typeface="Comic Sans MS" panose="030F0702030302020204" pitchFamily="66" charset="0"/>
                        <a:ea typeface="+mn-ea"/>
                        <a:cs typeface="+mn-cs"/>
                      </a:endParaRPr>
                    </a:p>
                    <a:p>
                      <a:pPr marL="800100" marR="0" lvl="1"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400" kern="1200" baseline="0" dirty="0" smtClean="0">
                          <a:solidFill>
                            <a:schemeClr val="dk1"/>
                          </a:solidFill>
                          <a:effectLst/>
                          <a:latin typeface="Comic Sans MS" panose="030F0702030302020204" pitchFamily="66" charset="0"/>
                          <a:ea typeface="+mn-ea"/>
                          <a:cs typeface="+mn-cs"/>
                        </a:rPr>
                        <a:t> Sovitaan menetelmät joilla lapsia kuullaan. </a:t>
                      </a:r>
                    </a:p>
                    <a:p>
                      <a:pPr marL="800100" marR="0" lvl="1"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fi-FI" sz="1400" kern="1200" baseline="0" dirty="0" smtClean="0">
                        <a:solidFill>
                          <a:schemeClr val="dk1"/>
                        </a:solidFill>
                        <a:effectLst/>
                        <a:latin typeface="Comic Sans MS" panose="030F0702030302020204" pitchFamily="66" charset="0"/>
                        <a:ea typeface="+mn-ea"/>
                        <a:cs typeface="+mn-cs"/>
                      </a:endParaRPr>
                    </a:p>
                    <a:p>
                      <a:pPr marL="800100" marR="0" lvl="1"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400" kern="1200" baseline="0" dirty="0" smtClean="0">
                          <a:solidFill>
                            <a:schemeClr val="dk1"/>
                          </a:solidFill>
                          <a:effectLst/>
                          <a:latin typeface="Comic Sans MS" panose="030F0702030302020204" pitchFamily="66" charset="0"/>
                          <a:ea typeface="+mn-ea"/>
                          <a:cs typeface="+mn-cs"/>
                        </a:rPr>
                        <a:t>Seurataan lasten toiveiden ja ideoiden toteutumista.</a:t>
                      </a:r>
                    </a:p>
                    <a:p>
                      <a:pPr marL="457200" marR="0" lvl="1"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i-FI" sz="1400" kern="1200" baseline="0" dirty="0" smtClean="0">
                          <a:solidFill>
                            <a:schemeClr val="dk1"/>
                          </a:solidFill>
                          <a:effectLst/>
                          <a:latin typeface="Comic Sans MS" panose="030F0702030302020204" pitchFamily="66" charset="0"/>
                          <a:ea typeface="+mn-ea"/>
                          <a:cs typeface="+mn-cs"/>
                        </a:rPr>
                        <a:t>       </a:t>
                      </a:r>
                      <a:r>
                        <a:rPr lang="fi-FI" sz="1400" kern="1200" baseline="0" dirty="0" err="1" smtClean="0">
                          <a:solidFill>
                            <a:schemeClr val="dk1"/>
                          </a:solidFill>
                          <a:effectLst/>
                          <a:latin typeface="Comic Sans MS" panose="030F0702030302020204" pitchFamily="66" charset="0"/>
                          <a:ea typeface="+mn-ea"/>
                          <a:cs typeface="+mn-cs"/>
                        </a:rPr>
                        <a:t>-Lasten</a:t>
                      </a:r>
                      <a:r>
                        <a:rPr lang="fi-FI" sz="1400" kern="1200" baseline="0" dirty="0" smtClean="0">
                          <a:solidFill>
                            <a:schemeClr val="dk1"/>
                          </a:solidFill>
                          <a:effectLst/>
                          <a:latin typeface="Comic Sans MS" panose="030F0702030302020204" pitchFamily="66" charset="0"/>
                          <a:ea typeface="+mn-ea"/>
                          <a:cs typeface="+mn-cs"/>
                        </a:rPr>
                        <a:t> mielipiteitä on dokumentoitu ja niiden </a:t>
                      </a:r>
                      <a:br>
                        <a:rPr lang="fi-FI" sz="1400" kern="1200" baseline="0" dirty="0" smtClean="0">
                          <a:solidFill>
                            <a:schemeClr val="dk1"/>
                          </a:solidFill>
                          <a:effectLst/>
                          <a:latin typeface="Comic Sans MS" panose="030F0702030302020204" pitchFamily="66" charset="0"/>
                          <a:ea typeface="+mn-ea"/>
                          <a:cs typeface="+mn-cs"/>
                        </a:rPr>
                      </a:br>
                      <a:r>
                        <a:rPr lang="fi-FI" sz="1400" kern="1200" baseline="0" dirty="0" smtClean="0">
                          <a:solidFill>
                            <a:schemeClr val="dk1"/>
                          </a:solidFill>
                          <a:effectLst/>
                          <a:latin typeface="Comic Sans MS" panose="030F0702030302020204" pitchFamily="66" charset="0"/>
                          <a:ea typeface="+mn-ea"/>
                          <a:cs typeface="+mn-cs"/>
                        </a:rPr>
                        <a:t>        pohjalta tulleita asioita toteutetaan  </a:t>
                      </a:r>
                      <a:br>
                        <a:rPr lang="fi-FI" sz="1400" kern="1200" baseline="0" dirty="0" smtClean="0">
                          <a:solidFill>
                            <a:schemeClr val="dk1"/>
                          </a:solidFill>
                          <a:effectLst/>
                          <a:latin typeface="Comic Sans MS" panose="030F0702030302020204" pitchFamily="66" charset="0"/>
                          <a:ea typeface="+mn-ea"/>
                          <a:cs typeface="+mn-cs"/>
                        </a:rPr>
                      </a:br>
                      <a:r>
                        <a:rPr lang="fi-FI" sz="1400" kern="1200" baseline="0" dirty="0" smtClean="0">
                          <a:solidFill>
                            <a:schemeClr val="dk1"/>
                          </a:solidFill>
                          <a:effectLst/>
                          <a:latin typeface="Comic Sans MS" panose="030F0702030302020204" pitchFamily="66" charset="0"/>
                          <a:ea typeface="+mn-ea"/>
                          <a:cs typeface="+mn-cs"/>
                        </a:rPr>
                        <a:t>        mahdollisuuksien mukaan.</a:t>
                      </a:r>
                    </a:p>
                    <a:p>
                      <a:pPr marL="800100" marR="0" lvl="1"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fi-FI" sz="1400" kern="1200" baseline="0" dirty="0" smtClean="0">
                        <a:solidFill>
                          <a:schemeClr val="dk1"/>
                        </a:solidFill>
                        <a:effectLst/>
                        <a:latin typeface="Comic Sans MS" panose="030F0702030302020204" pitchFamily="66" charset="0"/>
                        <a:ea typeface="+mn-ea"/>
                        <a:cs typeface="+mn-cs"/>
                      </a:endParaRPr>
                    </a:p>
                    <a:p>
                      <a:pPr marL="800100" marR="0" lvl="1"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400" kern="1200" baseline="0" dirty="0" smtClean="0">
                          <a:solidFill>
                            <a:schemeClr val="dk1"/>
                          </a:solidFill>
                          <a:effectLst/>
                          <a:latin typeface="Comic Sans MS" panose="030F0702030302020204" pitchFamily="66" charset="0"/>
                          <a:ea typeface="+mn-ea"/>
                          <a:cs typeface="+mn-cs"/>
                        </a:rPr>
                        <a:t>Lasten Forssa kyselyssä lasten esiin nostamia asioita kehitetään ja toteutetaan varhaiskasvatuksessa</a:t>
                      </a:r>
                    </a:p>
                    <a:p>
                      <a:pPr marL="457200" marR="0" lvl="1"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fi-FI" sz="1400" kern="1200" baseline="0" dirty="0" smtClean="0">
                        <a:solidFill>
                          <a:schemeClr val="dk1"/>
                        </a:solidFill>
                        <a:effectLst/>
                        <a:latin typeface="Comic Sans MS" panose="030F0702030302020204" pitchFamily="66" charset="0"/>
                        <a:ea typeface="+mn-ea"/>
                        <a:cs typeface="+mn-cs"/>
                      </a:endParaRPr>
                    </a:p>
                  </a:txBody>
                  <a:tcPr>
                    <a:noFill/>
                  </a:tcPr>
                </a:tc>
                <a:tc>
                  <a:txBody>
                    <a:bodyPr/>
                    <a:lstStyle/>
                    <a:p>
                      <a:r>
                        <a:rPr lang="fi-FI" sz="1400" b="1" dirty="0" smtClean="0">
                          <a:latin typeface="Comic Sans MS" panose="030F0702030302020204" pitchFamily="66" charset="0"/>
                        </a:rPr>
                        <a:t>                   Arviointi</a:t>
                      </a:r>
                      <a:endParaRPr lang="fi-FI" sz="1400" b="1" dirty="0">
                        <a:latin typeface="Comic Sans MS" panose="030F0702030302020204" pitchFamily="66" charset="0"/>
                      </a:endParaRPr>
                    </a:p>
                    <a:p>
                      <a:endParaRPr lang="fi-FI" sz="1400" b="0" dirty="0">
                        <a:latin typeface="Comic Sans MS" panose="030F0702030302020204" pitchFamily="66" charset="0"/>
                      </a:endParaRPr>
                    </a:p>
                    <a:p>
                      <a:endParaRPr lang="fi-FI" sz="1200" b="1" dirty="0">
                        <a:latin typeface="Comic Sans MS" panose="030F0702030302020204" pitchFamily="66" charset="0"/>
                      </a:endParaRPr>
                    </a:p>
                    <a:p>
                      <a:endParaRPr lang="fi-FI" b="1" dirty="0">
                        <a:latin typeface="Comic Sans MS" panose="030F0702030302020204" pitchFamily="66" charset="0"/>
                      </a:endParaRPr>
                    </a:p>
                  </a:txBody>
                  <a:tcPr>
                    <a:noFill/>
                  </a:tcPr>
                </a:tc>
                <a:extLst>
                  <a:ext uri="{0D108BD9-81ED-4DB2-BD59-A6C34878D82A}">
                    <a16:rowId xmlns="" xmlns:a16="http://schemas.microsoft.com/office/drawing/2014/main" val="10000"/>
                  </a:ext>
                </a:extLst>
              </a:tr>
            </a:tbl>
          </a:graphicData>
        </a:graphic>
      </p:graphicFrame>
      <p:pic>
        <p:nvPicPr>
          <p:cNvPr id="8" name="Kuva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1934" y="204245"/>
            <a:ext cx="781159" cy="1171739"/>
          </a:xfrm>
          <a:prstGeom prst="rect">
            <a:avLst/>
          </a:prstGeom>
        </p:spPr>
      </p:pic>
    </p:spTree>
    <p:extLst>
      <p:ext uri="{BB962C8B-B14F-4D97-AF65-F5344CB8AC3E}">
        <p14:creationId xmlns:p14="http://schemas.microsoft.com/office/powerpoint/2010/main" val="15055097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283973" y="381560"/>
            <a:ext cx="10628985" cy="1292695"/>
          </a:xfrm>
        </p:spPr>
        <p:txBody>
          <a:bodyPr>
            <a:normAutofit fontScale="90000"/>
          </a:bodyPr>
          <a:lstStyle/>
          <a:p>
            <a:pPr algn="l"/>
            <a:r>
              <a:rPr lang="fi-FI" sz="2400" dirty="0">
                <a:latin typeface="+mn-lt"/>
              </a:rPr>
              <a:t>3</a:t>
            </a:r>
            <a:r>
              <a:rPr lang="fi-FI" sz="2400" dirty="0" smtClean="0">
                <a:latin typeface="+mn-lt"/>
              </a:rPr>
              <a:t>. Toimintavuoden </a:t>
            </a:r>
            <a:r>
              <a:rPr lang="fi-FI" sz="2400" dirty="0">
                <a:latin typeface="+mn-lt"/>
              </a:rPr>
              <a:t>2017 – 2018 </a:t>
            </a:r>
            <a:r>
              <a:rPr lang="fi-FI" sz="2400" dirty="0" smtClean="0">
                <a:latin typeface="+mn-lt"/>
              </a:rPr>
              <a:t> tavoitteet, teemat ja</a:t>
            </a:r>
            <a:r>
              <a:rPr lang="fi-FI" sz="2400" dirty="0">
                <a:solidFill>
                  <a:prstClr val="black"/>
                </a:solidFill>
              </a:rPr>
              <a:t> toteutumisen </a:t>
            </a:r>
            <a:r>
              <a:rPr lang="fi-FI" sz="2400" dirty="0" smtClean="0">
                <a:solidFill>
                  <a:prstClr val="black"/>
                </a:solidFill>
              </a:rPr>
              <a:t>arviointi</a:t>
            </a:r>
            <a:br>
              <a:rPr lang="fi-FI" sz="2400" dirty="0" smtClean="0">
                <a:solidFill>
                  <a:prstClr val="black"/>
                </a:solidFill>
              </a:rPr>
            </a:br>
            <a:r>
              <a:rPr lang="fi-FI" sz="2400" dirty="0" smtClean="0">
                <a:solidFill>
                  <a:prstClr val="black"/>
                </a:solidFill>
              </a:rPr>
              <a:t>     Päiväkoti Augustinassa</a:t>
            </a:r>
            <a:r>
              <a:rPr lang="fi-FI" sz="2000" dirty="0">
                <a:latin typeface="Berlin Sans FB" panose="020E0602020502020306" pitchFamily="34" charset="0"/>
              </a:rPr>
              <a:t/>
            </a:r>
            <a:br>
              <a:rPr lang="fi-FI" sz="2000" dirty="0">
                <a:latin typeface="Berlin Sans FB" panose="020E0602020502020306" pitchFamily="34" charset="0"/>
              </a:rPr>
            </a:br>
            <a:r>
              <a:rPr lang="fi-FI" sz="2000" dirty="0" smtClean="0">
                <a:latin typeface="Berlin Sans FB" panose="020E0602020502020306" pitchFamily="34" charset="0"/>
              </a:rPr>
              <a:t>    </a:t>
            </a:r>
            <a:br>
              <a:rPr lang="fi-FI" sz="2000" dirty="0" smtClean="0">
                <a:latin typeface="Berlin Sans FB" panose="020E0602020502020306" pitchFamily="34" charset="0"/>
              </a:rPr>
            </a:br>
            <a:r>
              <a:rPr lang="fi-FI" sz="2200" dirty="0" smtClean="0">
                <a:latin typeface="Berlin Sans FB" panose="020E0602020502020306" pitchFamily="34" charset="0"/>
              </a:rPr>
              <a:t>K</a:t>
            </a:r>
            <a:r>
              <a:rPr lang="fi-FI" sz="2200" dirty="0" smtClean="0">
                <a:latin typeface="+mn-lt"/>
              </a:rPr>
              <a:t>okonaistavoite:</a:t>
            </a:r>
            <a:endParaRPr lang="fi-FI" sz="2200" dirty="0">
              <a:latin typeface="+mn-lt"/>
            </a:endParaRPr>
          </a:p>
        </p:txBody>
      </p:sp>
      <p:sp>
        <p:nvSpPr>
          <p:cNvPr id="3" name="Sisällön paikkamerkki 2"/>
          <p:cNvSpPr>
            <a:spLocks noGrp="1"/>
          </p:cNvSpPr>
          <p:nvPr>
            <p:ph idx="1"/>
          </p:nvPr>
        </p:nvSpPr>
        <p:spPr>
          <a:xfrm>
            <a:off x="1283971" y="1661375"/>
            <a:ext cx="10069828" cy="4765182"/>
          </a:xfrm>
        </p:spPr>
        <p:txBody>
          <a:bodyPr>
            <a:normAutofit fontScale="92500" lnSpcReduction="10000"/>
          </a:bodyPr>
          <a:lstStyle/>
          <a:p>
            <a:pPr marL="0" indent="0">
              <a:buNone/>
            </a:pPr>
            <a:r>
              <a:rPr lang="fi-FI" sz="1800" b="1" dirty="0" smtClean="0">
                <a:latin typeface="Calibri" panose="020F0502020204030204" pitchFamily="34" charset="0"/>
              </a:rPr>
              <a:t>* Lapsen tulee kokea olevansa tärkeä osa omaa varhaiskasvatus- ja oppimisympäristöään ja tuntea olevansa hyväksytty yhteisössään sekä pidetty omana itsenään. </a:t>
            </a:r>
            <a:r>
              <a:rPr lang="fi-FI" sz="1800" dirty="0" smtClean="0">
                <a:latin typeface="Calibri" panose="020F0502020204030204" pitchFamily="34" charset="0"/>
              </a:rPr>
              <a:t/>
            </a:r>
            <a:br>
              <a:rPr lang="fi-FI" sz="1800" dirty="0" smtClean="0">
                <a:latin typeface="Calibri" panose="020F0502020204030204" pitchFamily="34" charset="0"/>
              </a:rPr>
            </a:br>
            <a:r>
              <a:rPr lang="fi-FI" sz="1800" dirty="0" smtClean="0">
                <a:latin typeface="Calibri" panose="020F0502020204030204" pitchFamily="34" charset="0"/>
              </a:rPr>
              <a:t>- Yhteisöllisyyttä rakennetaan erilaisin toimintatavoin, esimerkiksi arjen toimissa toiset huomioon ottaen, yhteisten juhlien, tapahtumien, retkien, projektien, pienryhmätoiminnan ja yli ryhmärajojen tapahtuvan leikin ja toiminnan myötä.</a:t>
            </a:r>
            <a:br>
              <a:rPr lang="fi-FI" sz="1800" dirty="0" smtClean="0">
                <a:latin typeface="Calibri" panose="020F0502020204030204" pitchFamily="34" charset="0"/>
              </a:rPr>
            </a:br>
            <a:r>
              <a:rPr lang="fi-FI" sz="1800" dirty="0" smtClean="0">
                <a:latin typeface="Calibri" panose="020F0502020204030204" pitchFamily="34" charset="0"/>
              </a:rPr>
              <a:t/>
            </a:r>
            <a:br>
              <a:rPr lang="fi-FI" sz="1800" dirty="0" smtClean="0">
                <a:latin typeface="Calibri" panose="020F0502020204030204" pitchFamily="34" charset="0"/>
              </a:rPr>
            </a:br>
            <a:r>
              <a:rPr lang="fi-FI" sz="1800" b="1" dirty="0" smtClean="0">
                <a:latin typeface="Calibri" panose="020F0502020204030204" pitchFamily="34" charset="0"/>
              </a:rPr>
              <a:t>*</a:t>
            </a:r>
            <a:r>
              <a:rPr lang="fi-FI" sz="1800" dirty="0" smtClean="0">
                <a:latin typeface="Calibri" panose="020F0502020204030204" pitchFamily="34" charset="0"/>
              </a:rPr>
              <a:t> </a:t>
            </a:r>
            <a:r>
              <a:rPr lang="fi-FI" sz="1800" b="1" dirty="0" smtClean="0">
                <a:latin typeface="Calibri" panose="020F0502020204030204" pitchFamily="34" charset="0"/>
              </a:rPr>
              <a:t>Tavoitteena on, että lapselle kehittyy hyvä itsetunto sekä sosiaaliset taidot ja hyvät oppimaan oppimisen taidot. Esiopetukseen siirtyessään tavoitteena on, että lapsella olisi riittävät esiopetusvalmiudet</a:t>
            </a:r>
            <a:r>
              <a:rPr lang="fi-FI" sz="1800" dirty="0" smtClean="0">
                <a:latin typeface="Calibri" panose="020F0502020204030204" pitchFamily="34" charset="0"/>
              </a:rPr>
              <a:t>.</a:t>
            </a:r>
            <a:br>
              <a:rPr lang="fi-FI" sz="1800" dirty="0" smtClean="0">
                <a:latin typeface="Calibri" panose="020F0502020204030204" pitchFamily="34" charset="0"/>
              </a:rPr>
            </a:br>
            <a:r>
              <a:rPr lang="fi-FI" sz="1800" dirty="0" smtClean="0">
                <a:latin typeface="Calibri" panose="020F0502020204030204" pitchFamily="34" charset="0"/>
              </a:rPr>
              <a:t>- Sosiaalisia taitoja harjoitellaan arjen tilanteissa, lapselle ominaisin tavoin. Ristiriitatilanteissa lasta/lapsia autetaan tarvittaessa selvittämään ongelma. Aikuisen läsnäolo ja kiireetön ilmapiiri ohjaa lasta keskittymään tekemiseensä. Lasta kannustetaan ja rohkaistaan kokeilemaan uusia toimintatapoja ja arvioimaan omaa oppimistaan. Lapselle annetaan paljon positiivista palautetta hänen taidoistaan ja osaamisestaan.</a:t>
            </a:r>
            <a:br>
              <a:rPr lang="fi-FI" sz="1800" dirty="0" smtClean="0">
                <a:latin typeface="Calibri" panose="020F0502020204030204" pitchFamily="34" charset="0"/>
              </a:rPr>
            </a:br>
            <a:endParaRPr lang="fi-FI" sz="1800" dirty="0" smtClean="0">
              <a:latin typeface="Calibri" panose="020F0502020204030204" pitchFamily="34" charset="0"/>
            </a:endParaRPr>
          </a:p>
          <a:p>
            <a:pPr marL="0" indent="0">
              <a:buNone/>
            </a:pPr>
            <a:r>
              <a:rPr lang="fi-FI" sz="1800" b="1" dirty="0" smtClean="0">
                <a:latin typeface="Calibri" panose="020F0502020204030204" pitchFamily="34" charset="0"/>
              </a:rPr>
              <a:t>* Tavoitteena on osallisuuden kokemuksen ja siihen pyrkivien menetelmien kehittäminen toiminnassamme. Osallisuuden teema kulkee läpi koko päiväkotiyhteisön, siihen kuuluvat sekä lapset, heidän vanhempansa että päiväkodin henkilöstö</a:t>
            </a:r>
            <a:r>
              <a:rPr lang="fi-FI" sz="1800" dirty="0" smtClean="0">
                <a:latin typeface="Calibri" panose="020F0502020204030204" pitchFamily="34" charset="0"/>
              </a:rPr>
              <a:t>.</a:t>
            </a:r>
            <a:br>
              <a:rPr lang="fi-FI" sz="1800" dirty="0" smtClean="0">
                <a:latin typeface="Calibri" panose="020F0502020204030204" pitchFamily="34" charset="0"/>
              </a:rPr>
            </a:br>
            <a:r>
              <a:rPr lang="fi-FI" sz="1800" dirty="0" smtClean="0">
                <a:latin typeface="Calibri" panose="020F0502020204030204" pitchFamily="34" charset="0"/>
              </a:rPr>
              <a:t>- mielipiteitä, näkemyksiä ja ehdotuksia kuullaan, niitä dokumentoidaan ja otetaan huomioon päiväkodin toimintaa ja oppimisympäristöjä suunniteltaessa. Lapset ovat osallisina ikätasonsa mukaisesti itseään koskevissa asioissa sekä toiminnan suunnittelussa ja toteutuksessa. </a:t>
            </a:r>
            <a:endParaRPr lang="fi-FI" sz="1800" dirty="0">
              <a:latin typeface="Calibri" panose="020F0502020204030204" pitchFamily="34" charset="0"/>
            </a:endParaRPr>
          </a:p>
        </p:txBody>
      </p:sp>
      <p:sp>
        <p:nvSpPr>
          <p:cNvPr id="4" name="Dian numeron paikkamerkki 3"/>
          <p:cNvSpPr>
            <a:spLocks noGrp="1"/>
          </p:cNvSpPr>
          <p:nvPr>
            <p:ph type="sldNum" sz="quarter" idx="12"/>
          </p:nvPr>
        </p:nvSpPr>
        <p:spPr/>
        <p:txBody>
          <a:bodyPr/>
          <a:lstStyle/>
          <a:p>
            <a:fld id="{8F4AEF5D-7FAC-4949-84D2-DA5A9BB3D225}" type="slidenum">
              <a:rPr lang="fi-FI" smtClean="0"/>
              <a:t>9</a:t>
            </a:fld>
            <a:endParaRPr lang="fi-FI"/>
          </a:p>
        </p:txBody>
      </p:sp>
      <p:pic>
        <p:nvPicPr>
          <p:cNvPr id="5" name="Kuva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2814" y="291408"/>
            <a:ext cx="781159" cy="1171739"/>
          </a:xfrm>
          <a:prstGeom prst="rect">
            <a:avLst/>
          </a:prstGeom>
        </p:spPr>
      </p:pic>
    </p:spTree>
    <p:extLst>
      <p:ext uri="{BB962C8B-B14F-4D97-AF65-F5344CB8AC3E}">
        <p14:creationId xmlns:p14="http://schemas.microsoft.com/office/powerpoint/2010/main" val="2464310390"/>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1789</TotalTime>
  <Words>330</Words>
  <Application>Microsoft Office PowerPoint</Application>
  <PresentationFormat>Mukautettu</PresentationFormat>
  <Paragraphs>137</Paragraphs>
  <Slides>12</Slides>
  <Notes>0</Notes>
  <HiddenSlides>0</HiddenSlides>
  <MMClips>0</MMClips>
  <ScaleCrop>false</ScaleCrop>
  <HeadingPairs>
    <vt:vector size="4" baseType="variant">
      <vt:variant>
        <vt:lpstr>Teema</vt:lpstr>
      </vt:variant>
      <vt:variant>
        <vt:i4>1</vt:i4>
      </vt:variant>
      <vt:variant>
        <vt:lpstr>Dian otsikot</vt:lpstr>
      </vt:variant>
      <vt:variant>
        <vt:i4>12</vt:i4>
      </vt:variant>
    </vt:vector>
  </HeadingPairs>
  <TitlesOfParts>
    <vt:vector size="13" baseType="lpstr">
      <vt:lpstr>Office-teema</vt:lpstr>
      <vt:lpstr>PowerPoint-esitys</vt:lpstr>
      <vt:lpstr>Sisällys</vt:lpstr>
      <vt:lpstr>1. Päiväkoti Augustina</vt:lpstr>
      <vt:lpstr>Ryhmät, niiden rakenteelliset paikat ja henkilöstö 2017-2018</vt:lpstr>
      <vt:lpstr>PowerPoint-esitys</vt:lpstr>
      <vt:lpstr>PowerPoint-esitys</vt:lpstr>
      <vt:lpstr>2.Lasten Forssan kuusi ällää   </vt:lpstr>
      <vt:lpstr>PowerPoint-esitys</vt:lpstr>
      <vt:lpstr>3. Toimintavuoden 2017 – 2018  tavoitteet, teemat ja toteutumisen arviointi      Päiväkoti Augustinassa      Kokonaistavoite:</vt:lpstr>
      <vt:lpstr>Päiväkoti Augustinan arvot, toimintaa ohjaavat normit sekä teemat vuodelle 2017-2018</vt:lpstr>
      <vt:lpstr> Tavoitteet, toteutus ja arviointi</vt:lpstr>
      <vt:lpstr>PÄIVÄKOTI AUGUSTINAN OSALLISUUDEN PUU                                     LASTEN, VANHEMPIEN JA HENKILÖKUNNAN NÄKEMYKSIÄ</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Holopainen Sanna</dc:creator>
  <cp:lastModifiedBy>Tirri Anna</cp:lastModifiedBy>
  <cp:revision>284</cp:revision>
  <dcterms:modified xsi:type="dcterms:W3CDTF">2017-10-13T09:45:38Z</dcterms:modified>
</cp:coreProperties>
</file>