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3D8ACC-BEA6-484A-893E-DF9E146449C2}" type="datetimeFigureOut">
              <a:rPr lang="fi-FI" smtClean="0"/>
              <a:pPr/>
              <a:t>19.11.2013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30089D-F562-4949-98A8-980D311998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43982"/>
          </a:xfrm>
        </p:spPr>
        <p:txBody>
          <a:bodyPr>
            <a:noAutofit/>
          </a:bodyPr>
          <a:lstStyle/>
          <a:p>
            <a:r>
              <a:rPr lang="fi-FI" sz="4800" dirty="0" smtClean="0">
                <a:latin typeface="Times New Roman" pitchFamily="18" charset="0"/>
                <a:cs typeface="Times New Roman" pitchFamily="18" charset="0"/>
              </a:rPr>
              <a:t>Kalla </a:t>
            </a:r>
            <a:r>
              <a:rPr lang="fi-FI" sz="4800" dirty="0" err="1" smtClean="0">
                <a:latin typeface="Times New Roman" pitchFamily="18" charset="0"/>
                <a:cs typeface="Times New Roman" pitchFamily="18" charset="0"/>
              </a:rPr>
              <a:t>kriget</a:t>
            </a:r>
            <a:r>
              <a:rPr lang="fi-FI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i-FI" sz="4800" dirty="0" smtClean="0">
                <a:latin typeface="Times New Roman" pitchFamily="18" charset="0"/>
                <a:cs typeface="Times New Roman" pitchFamily="18" charset="0"/>
              </a:rPr>
            </a:br>
            <a:endParaRPr lang="fi-FI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ija.myllykoski\Pictures\striden-om-berlin-kalla-krigets-forsta-dag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608205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4427984" cy="6408712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algn="l"/>
            <a:endParaRPr lang="fi-FI" sz="4400" dirty="0">
              <a:latin typeface="Times New Roman" pitchFamily="18" charset="0"/>
              <a:cs typeface="Times New Roman" pitchFamily="18" charset="0"/>
            </a:endParaRPr>
          </a:p>
          <a:p>
            <a:endParaRPr lang="fi-FI" dirty="0" smtClean="0"/>
          </a:p>
          <a:p>
            <a:endParaRPr lang="fi-FI" dirty="0" smtClean="0"/>
          </a:p>
          <a:p>
            <a:endParaRPr lang="fi-FI" sz="2000" dirty="0" smtClean="0"/>
          </a:p>
          <a:p>
            <a:pPr algn="l"/>
            <a:r>
              <a:rPr lang="fi-FI" sz="2000" dirty="0" smtClean="0"/>
              <a:t>	    VÄST - ÖST</a:t>
            </a:r>
            <a:endParaRPr lang="fi-FI" sz="2000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sz="2800" dirty="0" err="1" smtClean="0">
                <a:latin typeface="Times New Roman" pitchFamily="18" charset="0"/>
                <a:cs typeface="Times New Roman" pitchFamily="18" charset="0"/>
              </a:rPr>
              <a:t>Tiden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800" dirty="0" err="1" smtClean="0">
                <a:latin typeface="Times New Roman" pitchFamily="18" charset="0"/>
                <a:cs typeface="Times New Roman" pitchFamily="18" charset="0"/>
              </a:rPr>
              <a:t>efter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 1945</a:t>
            </a:r>
            <a:endParaRPr lang="fi-FI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sv-SE" sz="4000" dirty="0" smtClean="0"/>
              <a:t>Warszawapakten</a:t>
            </a:r>
            <a:endParaRPr lang="sv-SE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Som ett svar på NATO:s grundande organiseras den 14 maj 1955 Warszawapakten.</a:t>
            </a:r>
          </a:p>
          <a:p>
            <a:r>
              <a:rPr lang="sv-SE" sz="2000" dirty="0" smtClean="0"/>
              <a:t>Ursprungliga medlemsländer: Sovjetunionen, Polen, Östtyskland, Tjeckoslovakien, Ungern, Albanien, Rumänien och Bulgarien. </a:t>
            </a:r>
          </a:p>
          <a:p>
            <a:r>
              <a:rPr lang="sv-SE" sz="2000" dirty="0" smtClean="0"/>
              <a:t>I och med upplösningen av Sovjetunionen 1991 upphörde pakten </a:t>
            </a:r>
            <a:r>
              <a:rPr lang="sv-SE" sz="2000" smtClean="0"/>
              <a:t>att gälla.</a:t>
            </a:r>
            <a:endParaRPr lang="sv-SE" sz="2000" dirty="0"/>
          </a:p>
        </p:txBody>
      </p:sp>
      <p:pic>
        <p:nvPicPr>
          <p:cNvPr id="9218" name="Picture 2" descr="C:\Users\eija.myllykoski\Pictures\warszawapakten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783265"/>
            <a:ext cx="4257675" cy="43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fi-FI" sz="4000" dirty="0" smtClean="0"/>
              <a:t>EUROPA 1955</a:t>
            </a:r>
            <a:endParaRPr lang="fi-FI" sz="4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N</a:t>
            </a:r>
            <a:r>
              <a:rPr lang="fi-FI" dirty="0" smtClean="0"/>
              <a:t>orth 		</a:t>
            </a:r>
          </a:p>
          <a:p>
            <a:pPr>
              <a:buNone/>
            </a:pPr>
            <a:r>
              <a:rPr lang="fi-FI" b="1" dirty="0" smtClean="0"/>
              <a:t>A</a:t>
            </a:r>
            <a:r>
              <a:rPr lang="fi-FI" dirty="0" smtClean="0"/>
              <a:t>tlantic			    			</a:t>
            </a:r>
            <a:r>
              <a:rPr lang="fi-FI" b="1" dirty="0" err="1" smtClean="0"/>
              <a:t>W</a:t>
            </a:r>
            <a:r>
              <a:rPr lang="fi-FI" dirty="0" err="1" smtClean="0"/>
              <a:t>arszawa-</a:t>
            </a:r>
            <a:endParaRPr lang="fi-FI" dirty="0" smtClean="0"/>
          </a:p>
          <a:p>
            <a:pPr>
              <a:buNone/>
            </a:pPr>
            <a:r>
              <a:rPr lang="fi-FI" b="1" dirty="0" err="1" smtClean="0"/>
              <a:t>T</a:t>
            </a:r>
            <a:r>
              <a:rPr lang="fi-FI" dirty="0" err="1" smtClean="0"/>
              <a:t>reaty</a:t>
            </a:r>
            <a:r>
              <a:rPr lang="fi-FI" dirty="0" smtClean="0"/>
              <a:t>							</a:t>
            </a:r>
            <a:r>
              <a:rPr lang="fi-FI" dirty="0" err="1" smtClean="0"/>
              <a:t>pakten</a:t>
            </a:r>
            <a:endParaRPr lang="fi-FI" dirty="0" smtClean="0"/>
          </a:p>
          <a:p>
            <a:pPr>
              <a:buNone/>
            </a:pPr>
            <a:r>
              <a:rPr lang="fi-FI" b="1" dirty="0" err="1" smtClean="0"/>
              <a:t>O</a:t>
            </a:r>
            <a:r>
              <a:rPr lang="fi-FI" dirty="0" err="1" smtClean="0"/>
              <a:t>rganisation</a:t>
            </a:r>
            <a:endParaRPr lang="fi-FI" dirty="0" smtClean="0"/>
          </a:p>
          <a:p>
            <a:pPr>
              <a:buNone/>
            </a:pPr>
            <a:r>
              <a:rPr lang="fi-FI" b="1" dirty="0" smtClean="0"/>
              <a:t>				   ”</a:t>
            </a:r>
            <a:r>
              <a:rPr lang="fi-FI" b="1" dirty="0" err="1" smtClean="0"/>
              <a:t>Järnridån</a:t>
            </a:r>
            <a:r>
              <a:rPr lang="fi-FI" b="1" dirty="0" smtClean="0"/>
              <a:t>”</a:t>
            </a:r>
          </a:p>
          <a:p>
            <a:pPr>
              <a:buNone/>
            </a:pPr>
            <a:endParaRPr lang="fi-FI" b="1" dirty="0" smtClean="0"/>
          </a:p>
          <a:p>
            <a:pPr>
              <a:buNone/>
            </a:pPr>
            <a:r>
              <a:rPr lang="sv-SE" sz="2000" dirty="0" smtClean="0"/>
              <a:t>Winston Churchill i sitt tal i Fulton, Missouri den 5 mars 1946: </a:t>
            </a:r>
          </a:p>
          <a:p>
            <a:pPr>
              <a:buNone/>
            </a:pPr>
            <a:r>
              <a:rPr lang="sv-SE" sz="2000" dirty="0" smtClean="0"/>
              <a:t>”Från Östersjöns stränder, genom Europa, ända ned till det</a:t>
            </a:r>
          </a:p>
          <a:p>
            <a:pPr>
              <a:buNone/>
            </a:pPr>
            <a:r>
              <a:rPr lang="sv-SE" sz="2000" dirty="0" smtClean="0"/>
              <a:t>Adriatiska havet har en järnridå sänkt sig över kontinenten.”</a:t>
            </a:r>
          </a:p>
          <a:p>
            <a:pPr>
              <a:buNone/>
            </a:pPr>
            <a:r>
              <a:rPr lang="sv-SE" sz="2000" b="1" dirty="0" smtClean="0"/>
              <a:t>Därmed har Europa delats in i två delar som åtskiljs av synliga</a:t>
            </a:r>
          </a:p>
          <a:p>
            <a:pPr>
              <a:buNone/>
            </a:pPr>
            <a:r>
              <a:rPr lang="sv-SE" sz="2000" b="1" dirty="0" smtClean="0"/>
              <a:t>och ideologiska murar. Denna delning består ända fram till 1989!</a:t>
            </a:r>
          </a:p>
        </p:txBody>
      </p:sp>
      <p:sp>
        <p:nvSpPr>
          <p:cNvPr id="7" name="Höger 6"/>
          <p:cNvSpPr/>
          <p:nvPr/>
        </p:nvSpPr>
        <p:spPr>
          <a:xfrm>
            <a:off x="2483768" y="2708920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änster 7"/>
          <p:cNvSpPr/>
          <p:nvPr/>
        </p:nvSpPr>
        <p:spPr>
          <a:xfrm>
            <a:off x="4788024" y="2708920"/>
            <a:ext cx="144016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lödesschema: Process 8"/>
          <p:cNvSpPr/>
          <p:nvPr/>
        </p:nvSpPr>
        <p:spPr>
          <a:xfrm>
            <a:off x="4283968" y="2204864"/>
            <a:ext cx="144017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i-FI" sz="4000" dirty="0" smtClean="0"/>
              <a:t>”</a:t>
            </a:r>
            <a:r>
              <a:rPr lang="fi-FI" sz="4000" dirty="0" err="1" smtClean="0"/>
              <a:t>Fredlig</a:t>
            </a:r>
            <a:r>
              <a:rPr lang="fi-FI" sz="4000" dirty="0" smtClean="0"/>
              <a:t> </a:t>
            </a:r>
            <a:r>
              <a:rPr lang="fi-FI" sz="4000" dirty="0" err="1" smtClean="0"/>
              <a:t>samexistens</a:t>
            </a:r>
            <a:r>
              <a:rPr lang="fi-FI" sz="4000" dirty="0" smtClean="0"/>
              <a:t>”</a:t>
            </a:r>
            <a:endParaRPr lang="fi-FI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i-FI" dirty="0" smtClean="0"/>
              <a:t>Josef Stalin </a:t>
            </a:r>
            <a:r>
              <a:rPr lang="sv-SE" dirty="0" smtClean="0"/>
              <a:t>dör 1953. Nikita Chrusjtjov tar över makten i Sovjetunionen.</a:t>
            </a:r>
          </a:p>
          <a:p>
            <a:pPr algn="just"/>
            <a:r>
              <a:rPr lang="sv-SE" dirty="0" smtClean="0"/>
              <a:t>Chrusjtjov börjar tala om ”fredlig samexistens” med väst.</a:t>
            </a:r>
          </a:p>
          <a:p>
            <a:pPr algn="just"/>
            <a:endParaRPr lang="sv-SE" dirty="0" smtClean="0"/>
          </a:p>
          <a:p>
            <a:pPr algn="just"/>
            <a:endParaRPr lang="sv-SE" dirty="0"/>
          </a:p>
        </p:txBody>
      </p:sp>
      <p:pic>
        <p:nvPicPr>
          <p:cNvPr id="1026" name="Picture 2" descr="C:\Users\Eija\Pictures\PP-bilder\sovjetunionens_flagga__1980_1991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485715" cy="274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ija\Pictures\PP-bilder\berlinmuren_75156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7200800" cy="2376264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v-SE" sz="4000" dirty="0" smtClean="0"/>
              <a:t>Berlinmuren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4680520"/>
          </a:xfrm>
        </p:spPr>
        <p:txBody>
          <a:bodyPr/>
          <a:lstStyle/>
          <a:p>
            <a:r>
              <a:rPr lang="sv-SE" dirty="0" smtClean="0">
                <a:solidFill>
                  <a:schemeClr val="bg2">
                    <a:lumMod val="10000"/>
                  </a:schemeClr>
                </a:solidFill>
              </a:rPr>
              <a:t>Läget mellan öst och väst skärps på nytt!</a:t>
            </a:r>
          </a:p>
          <a:p>
            <a:r>
              <a:rPr lang="sv-SE" dirty="0" smtClean="0">
                <a:solidFill>
                  <a:schemeClr val="bg2">
                    <a:lumMod val="10000"/>
                  </a:schemeClr>
                </a:solidFill>
              </a:rPr>
              <a:t>På hösten 1958 kräver Sovjet återigen att västmakterna ska lämna sin del av det ockuperade Berlin – väst vägrar.</a:t>
            </a:r>
          </a:p>
          <a:p>
            <a:r>
              <a:rPr lang="sv-SE" dirty="0" smtClean="0">
                <a:solidFill>
                  <a:schemeClr val="bg2">
                    <a:lumMod val="10000"/>
                  </a:schemeClr>
                </a:solidFill>
              </a:rPr>
              <a:t>I stället startar en väldig flyktingvåg från Östberlin till Västberlin.</a:t>
            </a:r>
          </a:p>
          <a:p>
            <a:r>
              <a:rPr lang="sv-SE" dirty="0" smtClean="0">
                <a:solidFill>
                  <a:schemeClr val="bg2">
                    <a:lumMod val="10000"/>
                  </a:schemeClr>
                </a:solidFill>
              </a:rPr>
              <a:t>Efter omfattande avhopp av östtyska medborgare till väst, uppförs den beryktade </a:t>
            </a:r>
            <a:r>
              <a:rPr lang="sv-SE" b="1" dirty="0" smtClean="0">
                <a:solidFill>
                  <a:schemeClr val="bg2">
                    <a:lumMod val="10000"/>
                  </a:schemeClr>
                </a:solidFill>
              </a:rPr>
              <a:t>Berlinmuren </a:t>
            </a:r>
            <a:r>
              <a:rPr lang="sv-SE" dirty="0" smtClean="0">
                <a:solidFill>
                  <a:schemeClr val="bg2">
                    <a:lumMod val="10000"/>
                  </a:schemeClr>
                </a:solidFill>
              </a:rPr>
              <a:t>1961.</a:t>
            </a:r>
          </a:p>
          <a:p>
            <a:endParaRPr lang="sv-SE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sv-SE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sv-SE" sz="4000" dirty="0" smtClean="0"/>
              <a:t>forts. Berlinmuren</a:t>
            </a:r>
            <a:endParaRPr lang="sv-SE" sz="40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Den mätte 43,7 kilometer. Resterande 112,7 kilometer runt Västberlin utgjordes av dubbla och tredubbla taggtrådsstängsel med mellanliggande ingenmansland (</a:t>
            </a:r>
            <a:r>
              <a:rPr lang="sv-SE" i="1" dirty="0" err="1" smtClean="0"/>
              <a:t>Todesstreifen</a:t>
            </a:r>
            <a:r>
              <a:rPr lang="sv-SE" i="1" dirty="0" smtClean="0"/>
              <a:t>,</a:t>
            </a:r>
            <a:r>
              <a:rPr lang="sv-SE" dirty="0" smtClean="0"/>
              <a:t> ungefärlig betydelse "dödsremsor"). </a:t>
            </a:r>
            <a:endParaRPr lang="sv-SE" dirty="0"/>
          </a:p>
        </p:txBody>
      </p:sp>
      <p:pic>
        <p:nvPicPr>
          <p:cNvPr id="3074" name="Picture 2" descr="C:\Users\Eija\Pictures\PP-bilder\Berlinermaue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700808"/>
            <a:ext cx="413486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v-SE" sz="4000" dirty="0" smtClean="0"/>
              <a:t>Berlinmurens fall</a:t>
            </a:r>
            <a:endParaRPr lang="sv-SE" sz="4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Muren stod kvar till 9 november 1989, då östtyska schaktmaskiner rev ner den.</a:t>
            </a:r>
            <a:endParaRPr lang="sv-SE" baseline="30000" dirty="0" smtClean="0"/>
          </a:p>
          <a:p>
            <a:endParaRPr lang="sv-SE" baseline="30000" dirty="0" smtClean="0"/>
          </a:p>
          <a:p>
            <a:endParaRPr lang="sv-SE" baseline="30000" dirty="0" smtClean="0"/>
          </a:p>
          <a:p>
            <a:endParaRPr lang="sv-SE" baseline="30000" dirty="0" smtClean="0"/>
          </a:p>
          <a:p>
            <a:pPr>
              <a:buNone/>
            </a:pPr>
            <a:endParaRPr lang="sv-SE" dirty="0"/>
          </a:p>
        </p:txBody>
      </p:sp>
      <p:pic>
        <p:nvPicPr>
          <p:cNvPr id="4098" name="Picture 2" descr="C:\Users\Eija\Pictures\PP-bilder\789206_366_2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54461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llykei\Pictures\map_kub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766319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sv-SE" sz="4000" dirty="0" smtClean="0"/>
              <a:t>Kubakrisen</a:t>
            </a:r>
            <a:endParaRPr lang="sv-SE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85000" lnSpcReduction="20000"/>
          </a:bodyPr>
          <a:lstStyle/>
          <a:p>
            <a:r>
              <a:rPr lang="sv-SE" sz="2100" dirty="0" smtClean="0">
                <a:solidFill>
                  <a:schemeClr val="tx2">
                    <a:lumMod val="50000"/>
                  </a:schemeClr>
                </a:solidFill>
              </a:rPr>
              <a:t>Castro inför kommunistisk regim på Kuba efter sitt maktövertagande 1959.</a:t>
            </a:r>
          </a:p>
          <a:p>
            <a:r>
              <a:rPr lang="sv-SE" sz="2100" dirty="0" smtClean="0">
                <a:solidFill>
                  <a:schemeClr val="tx2">
                    <a:lumMod val="50000"/>
                  </a:schemeClr>
                </a:solidFill>
              </a:rPr>
              <a:t>Eftersom amerikanska intressen hotas och amerikanska företag mm. </a:t>
            </a:r>
            <a:r>
              <a:rPr lang="sv-SE" sz="21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sv-SE" sz="2100" dirty="0" smtClean="0">
                <a:solidFill>
                  <a:schemeClr val="tx2">
                    <a:lumMod val="50000"/>
                  </a:schemeClr>
                </a:solidFill>
              </a:rPr>
              <a:t>eslagtas av Kubanska staten försöker USA isolera Kuba.</a:t>
            </a:r>
          </a:p>
          <a:p>
            <a:r>
              <a:rPr lang="sv-SE" sz="2100" dirty="0" smtClean="0">
                <a:solidFill>
                  <a:schemeClr val="tx2">
                    <a:lumMod val="50000"/>
                  </a:schemeClr>
                </a:solidFill>
              </a:rPr>
              <a:t>Kuba söker kontakt med Sovjetunionen. </a:t>
            </a:r>
          </a:p>
          <a:p>
            <a:r>
              <a:rPr lang="sv-SE" sz="2100" dirty="0" smtClean="0">
                <a:solidFill>
                  <a:schemeClr val="tx2">
                    <a:lumMod val="50000"/>
                  </a:schemeClr>
                </a:solidFill>
              </a:rPr>
              <a:t>Sovjet förberedde placering av raketer på Kuba – hot mot USA.</a:t>
            </a:r>
          </a:p>
          <a:p>
            <a:r>
              <a:rPr lang="sv-SE" sz="2100" dirty="0" smtClean="0">
                <a:solidFill>
                  <a:schemeClr val="tx2">
                    <a:lumMod val="50000"/>
                  </a:schemeClr>
                </a:solidFill>
              </a:rPr>
              <a:t>Alla sovjetiska fartyg skulle stoppas! – ”Vänd eller vi skjuter!”</a:t>
            </a:r>
          </a:p>
          <a:p>
            <a:r>
              <a:rPr lang="sv-SE" sz="2100" b="1" dirty="0" smtClean="0">
                <a:solidFill>
                  <a:schemeClr val="tx2">
                    <a:lumMod val="50000"/>
                  </a:schemeClr>
                </a:solidFill>
              </a:rPr>
              <a:t>Aldrig har världen varit så nära ett kärnvapenkrig</a:t>
            </a:r>
            <a:r>
              <a:rPr lang="sv-SE" sz="2100" b="1" dirty="0" smtClean="0"/>
              <a:t>!</a:t>
            </a:r>
          </a:p>
          <a:p>
            <a:endParaRPr lang="sv-SE" sz="2100" dirty="0" smtClean="0"/>
          </a:p>
          <a:p>
            <a:pPr lvl="3"/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249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sv-SE" sz="4000" dirty="0" smtClean="0"/>
              <a:t>Koreakriget</a:t>
            </a:r>
            <a:endParaRPr lang="sv-SE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Sommaren 1950 anfaller det kommunistiska Nordkorea det kapitalistiska Sydkorea.</a:t>
            </a:r>
          </a:p>
          <a:p>
            <a:r>
              <a:rPr lang="sv-SE" sz="2000" dirty="0" smtClean="0"/>
              <a:t>Blodigaste kriget i modern tid bortsett från världskrigen.</a:t>
            </a:r>
          </a:p>
          <a:p>
            <a:r>
              <a:rPr lang="sv-SE" sz="2000" dirty="0" smtClean="0"/>
              <a:t>Nordkorea stöddes av Sovjet och Kina, Sydkorea av FN och USA.</a:t>
            </a:r>
          </a:p>
          <a:p>
            <a:r>
              <a:rPr lang="sv-SE" sz="2000" dirty="0" smtClean="0"/>
              <a:t>Kinesiska trupper ingriper, ett vapenstillestånd slöts 1953.</a:t>
            </a:r>
          </a:p>
          <a:p>
            <a:r>
              <a:rPr lang="sv-SE" sz="2000" dirty="0" smtClean="0"/>
              <a:t>MEN någon fred har aldrig slutits!</a:t>
            </a:r>
            <a:endParaRPr lang="sv-SE" sz="2000" dirty="0"/>
          </a:p>
        </p:txBody>
      </p:sp>
      <p:pic>
        <p:nvPicPr>
          <p:cNvPr id="2050" name="Picture 2" descr="C:\Users\myllykei\Pictures\kor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14" y="1628800"/>
            <a:ext cx="441476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sv-SE" sz="4000" dirty="0" smtClean="0"/>
              <a:t>Vietnamkriget</a:t>
            </a:r>
            <a:endParaRPr lang="sv-SE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Frihetskrig utbryter 1945, fransmännen besegras och Vietnam blir en självständig stat.</a:t>
            </a:r>
          </a:p>
          <a:p>
            <a:r>
              <a:rPr lang="sv-SE" sz="2000" dirty="0" smtClean="0"/>
              <a:t>USA träder in i kriget för att hindra kommunismens spridning.</a:t>
            </a:r>
          </a:p>
          <a:p>
            <a:r>
              <a:rPr lang="sv-SE" sz="2000" dirty="0" smtClean="0"/>
              <a:t>Efter ett långt och oerhört brutalt krig slöts fred 1974.</a:t>
            </a:r>
          </a:p>
          <a:p>
            <a:r>
              <a:rPr lang="sv-SE" sz="2000" dirty="0" smtClean="0"/>
              <a:t>Året därpå enas hela Vietnam som en kommunistisk stat.</a:t>
            </a:r>
            <a:endParaRPr lang="sv-SE" sz="2000" dirty="0"/>
          </a:p>
        </p:txBody>
      </p:sp>
      <p:pic>
        <p:nvPicPr>
          <p:cNvPr id="3074" name="Picture 2" descr="C:\Users\myllykei\Pictures\nic-utvietnam-napa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24" y="1844824"/>
            <a:ext cx="45765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ija\Pictures\PP-bilder\stali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2924944"/>
            <a:ext cx="3354376" cy="3711496"/>
          </a:xfrm>
          <a:prstGeom prst="rect">
            <a:avLst/>
          </a:prstGeom>
          <a:noFill/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sv-SE" sz="4000" dirty="0" smtClean="0"/>
              <a:t>Viktiga begrepp</a:t>
            </a:r>
            <a:endParaRPr lang="sv-SE" sz="4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b="1" u="sng" dirty="0" smtClean="0">
                <a:solidFill>
                  <a:schemeClr val="bg2">
                    <a:lumMod val="10000"/>
                  </a:schemeClr>
                </a:solidFill>
              </a:rPr>
              <a:t>Kommunism</a:t>
            </a:r>
            <a:r>
              <a:rPr lang="sv-SE" sz="2000" b="1" dirty="0" smtClean="0">
                <a:solidFill>
                  <a:schemeClr val="bg2">
                    <a:lumMod val="10000"/>
                  </a:schemeClr>
                </a:solidFill>
              </a:rPr>
              <a:t> = inget privat ägande. Egendomen bör vara gemensam (statligt ägande) eller åtminstone jämnt fördelad.</a:t>
            </a:r>
          </a:p>
          <a:p>
            <a:r>
              <a:rPr lang="sv-SE" sz="2000" b="1" u="sng" dirty="0" smtClean="0">
                <a:solidFill>
                  <a:schemeClr val="bg2">
                    <a:lumMod val="10000"/>
                  </a:schemeClr>
                </a:solidFill>
              </a:rPr>
              <a:t>Socialism </a:t>
            </a:r>
            <a:r>
              <a:rPr lang="sv-SE" sz="2000" b="1" dirty="0" smtClean="0">
                <a:solidFill>
                  <a:schemeClr val="bg2">
                    <a:lumMod val="10000"/>
                  </a:schemeClr>
                </a:solidFill>
              </a:rPr>
              <a:t>= målet är att skapa det klasslösa samhället. Produktionsmedlen styrs eller ägs av den offentliga makten och utgår ifrån folkets behov.</a:t>
            </a:r>
          </a:p>
          <a:p>
            <a:r>
              <a:rPr lang="sv-SE" sz="2000" b="1" u="sng" dirty="0" smtClean="0">
                <a:solidFill>
                  <a:schemeClr val="bg2">
                    <a:lumMod val="10000"/>
                  </a:schemeClr>
                </a:solidFill>
              </a:rPr>
              <a:t>Planekonomi</a:t>
            </a:r>
            <a:r>
              <a:rPr lang="sv-SE" sz="2000" b="1" dirty="0" smtClean="0">
                <a:solidFill>
                  <a:schemeClr val="bg2">
                    <a:lumMod val="10000"/>
                  </a:schemeClr>
                </a:solidFill>
              </a:rPr>
              <a:t> = ett ekonomiskt system där staten planerar och styr ekonomin.</a:t>
            </a:r>
          </a:p>
          <a:p>
            <a:r>
              <a:rPr lang="sv-SE" sz="2000" b="1" u="sng" dirty="0" smtClean="0">
                <a:solidFill>
                  <a:schemeClr val="bg2">
                    <a:lumMod val="10000"/>
                  </a:schemeClr>
                </a:solidFill>
              </a:rPr>
              <a:t>Diktatur</a:t>
            </a:r>
            <a:r>
              <a:rPr lang="sv-SE" sz="2000" b="1" dirty="0" smtClean="0">
                <a:solidFill>
                  <a:schemeClr val="bg2">
                    <a:lumMod val="10000"/>
                  </a:schemeClr>
                </a:solidFill>
              </a:rPr>
              <a:t> = styrelseform där all statsmakt är koncentrerad till en viss person eller en viss grupp.</a:t>
            </a:r>
          </a:p>
          <a:p>
            <a:endParaRPr lang="sv-SE" sz="2000" b="1" dirty="0" smtClean="0"/>
          </a:p>
          <a:p>
            <a:pPr>
              <a:buNone/>
            </a:pPr>
            <a:r>
              <a:rPr lang="sv-SE" sz="2000" b="1" dirty="0" smtClean="0"/>
              <a:t>			</a:t>
            </a:r>
            <a:endParaRPr lang="sv-S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v-SE" sz="4000" dirty="0" smtClean="0"/>
              <a:t>Bakgrund</a:t>
            </a:r>
            <a:endParaRPr lang="sv-SE" sz="40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2286000" lvl="5" indent="0">
              <a:buNone/>
            </a:pPr>
            <a:r>
              <a:rPr lang="sv-SE" sz="1800" dirty="0" smtClean="0">
                <a:solidFill>
                  <a:schemeClr val="tx2">
                    <a:lumMod val="50000"/>
                  </a:schemeClr>
                </a:solidFill>
              </a:rPr>
              <a:t>Utgångsläge i Europa våren 1945</a:t>
            </a:r>
          </a:p>
          <a:p>
            <a:pPr lvl="5"/>
            <a:r>
              <a:rPr lang="sv-SE" sz="1800" dirty="0" smtClean="0">
                <a:solidFill>
                  <a:schemeClr val="tx2">
                    <a:lumMod val="50000"/>
                  </a:schemeClr>
                </a:solidFill>
              </a:rPr>
              <a:t>Tyskland besegras</a:t>
            </a:r>
          </a:p>
          <a:p>
            <a:pPr lvl="5"/>
            <a:r>
              <a:rPr lang="sv-SE" sz="1800" dirty="0" smtClean="0">
                <a:solidFill>
                  <a:schemeClr val="tx2">
                    <a:lumMod val="50000"/>
                  </a:schemeClr>
                </a:solidFill>
              </a:rPr>
              <a:t>USA och Sovjetunionen samarbetar i kampen mot Nazityskland </a:t>
            </a:r>
          </a:p>
          <a:p>
            <a:pPr marL="2286000" lvl="5" indent="0">
              <a:buNone/>
            </a:pPr>
            <a:r>
              <a:rPr lang="sv-SE" sz="1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marL="2286000" lvl="5" indent="0">
              <a:buNone/>
            </a:pPr>
            <a:r>
              <a:rPr lang="sv-SE" dirty="0" smtClean="0">
                <a:solidFill>
                  <a:schemeClr val="tx2">
                    <a:lumMod val="50000"/>
                  </a:schemeClr>
                </a:solidFill>
              </a:rPr>
              <a:t>	             EUROPA VÅREN 1945</a:t>
            </a:r>
            <a:endParaRPr lang="fi-FI" dirty="0"/>
          </a:p>
          <a:p>
            <a:pPr marL="2286000" lvl="5" indent="0">
              <a:buNone/>
            </a:pPr>
            <a:endParaRPr lang="fi-FI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0" lvl="5" indent="0">
              <a:buNone/>
            </a:pPr>
            <a:r>
              <a:rPr lang="fi-FI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marL="2286000" lvl="5" indent="0">
              <a:buNone/>
            </a:pPr>
            <a:r>
              <a:rPr lang="sv-SE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Storbritannien			   Sovjetunionen</a:t>
            </a:r>
          </a:p>
          <a:p>
            <a:pPr marL="2286000" lvl="5" indent="0">
              <a:buNone/>
            </a:pPr>
            <a:r>
              <a:rPr lang="sv-SE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Frankrike</a:t>
            </a:r>
          </a:p>
          <a:p>
            <a:pPr marL="2286000" lvl="5" indent="0">
              <a:buNone/>
            </a:pPr>
            <a:r>
              <a:rPr lang="sv-SE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Kanada</a:t>
            </a:r>
          </a:p>
          <a:p>
            <a:pPr marL="2286000" lvl="5" indent="0">
              <a:buNone/>
            </a:pPr>
            <a:r>
              <a:rPr lang="sv-SE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m.fl.</a:t>
            </a:r>
          </a:p>
          <a:p>
            <a:pPr marL="2286000" lvl="5" indent="0">
              <a:buNone/>
            </a:pPr>
            <a:endParaRPr lang="fi-FI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0" lvl="5" indent="0">
              <a:buNone/>
            </a:pPr>
            <a:endParaRPr lang="fi-FI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0" lvl="5" indent="0">
              <a:buNone/>
            </a:pPr>
            <a:endParaRPr lang="fi-FI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fi-FI" dirty="0"/>
          </a:p>
          <a:p>
            <a:pPr lvl="5"/>
            <a:endParaRPr lang="fi-FI" dirty="0"/>
          </a:p>
        </p:txBody>
      </p:sp>
      <p:pic>
        <p:nvPicPr>
          <p:cNvPr id="2050" name="Picture 2" descr="C:\Users\eija.myllykoski\Pictures\S_hakkor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645024"/>
            <a:ext cx="14859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sv-SE" sz="4000" dirty="0" smtClean="0"/>
              <a:t>Viktiga begrepp forts.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sv-SE" sz="2000" b="1" dirty="0" smtClean="0"/>
              <a:t>Liberalism</a:t>
            </a:r>
            <a:r>
              <a:rPr lang="sv-SE" sz="2000" dirty="0" smtClean="0"/>
              <a:t> = samhällsåskådning och politisk ideologi med den enskilda människans frihet i centrum. Politisk frihet, mänskliga rättigheter.</a:t>
            </a:r>
          </a:p>
          <a:p>
            <a:r>
              <a:rPr lang="sv-SE" sz="2000" b="1" dirty="0" smtClean="0"/>
              <a:t>Marknadsekonomi</a:t>
            </a:r>
            <a:r>
              <a:rPr lang="sv-SE" sz="2000" dirty="0" smtClean="0"/>
              <a:t> = ekonomiskt system som förutsätter enskild äganderätt, privatägda företag samt rätt för producenter och konsumenter att fritt agera som säljare och köpare. </a:t>
            </a:r>
          </a:p>
          <a:p>
            <a:r>
              <a:rPr lang="sv-SE" sz="2000" b="1" dirty="0" smtClean="0"/>
              <a:t>Demokrati</a:t>
            </a:r>
            <a:r>
              <a:rPr lang="sv-SE" sz="2000" dirty="0" smtClean="0"/>
              <a:t> = styrelseskick där makten i (oftast) en stat utgår från dess medborgare via allmänna och fria val, oftast av förtroendevalda representanter till dess parlament.</a:t>
            </a:r>
          </a:p>
          <a:p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		</a:t>
            </a:r>
            <a:endParaRPr lang="sv-SE" sz="2000" dirty="0"/>
          </a:p>
        </p:txBody>
      </p:sp>
      <p:pic>
        <p:nvPicPr>
          <p:cNvPr id="2050" name="Picture 2" descr="C:\Users\Eija\Pictures\PP-bilder\demokr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7502233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sv-SE" sz="4000" dirty="0" smtClean="0"/>
              <a:t>Sovjetiska ledare</a:t>
            </a:r>
            <a:endParaRPr lang="sv-SE" sz="4000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365760" y="1340768"/>
            <a:ext cx="4041648" cy="5328592"/>
          </a:xfrm>
        </p:spPr>
        <p:txBody>
          <a:bodyPr>
            <a:normAutofit/>
          </a:bodyPr>
          <a:lstStyle/>
          <a:p>
            <a:r>
              <a:rPr lang="sv-SE" sz="2000" dirty="0" smtClean="0"/>
              <a:t>Chrusjtjov avsattes 1964. </a:t>
            </a:r>
          </a:p>
          <a:p>
            <a:r>
              <a:rPr lang="sv-SE" sz="2000" dirty="0" smtClean="0"/>
              <a:t>Han efterträddes av Leonid Brezjnev (1964-1982).</a:t>
            </a:r>
          </a:p>
          <a:p>
            <a:r>
              <a:rPr lang="sv-SE" sz="2000" dirty="0" smtClean="0"/>
              <a:t>Under Brezjnevs tid fick folket det bättre materiellt men inte ifråga om fri- och rättigheter.</a:t>
            </a:r>
          </a:p>
          <a:p>
            <a:r>
              <a:rPr lang="sv-SE" sz="2000" dirty="0" smtClean="0"/>
              <a:t>Målet var ”stabilitet”. Lång avspänningsperiod. Supermakterna försökte lösa konflikter genom förhandlingar i stället för med vapen.</a:t>
            </a:r>
          </a:p>
          <a:p>
            <a:r>
              <a:rPr lang="sv-SE" sz="2000" dirty="0" smtClean="0"/>
              <a:t>Sovjet kom ikapp USA vad gäller massförstörelsevapen – </a:t>
            </a:r>
            <a:r>
              <a:rPr lang="sv-SE" sz="2000" b="1" dirty="0" smtClean="0"/>
              <a:t>terrorbalans</a:t>
            </a:r>
            <a:r>
              <a:rPr lang="sv-SE" sz="2000" dirty="0" smtClean="0"/>
              <a:t>.</a:t>
            </a:r>
            <a:endParaRPr lang="sv-SE" sz="2000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Den ekonomiska utvecklingen avstannar. Miljöförstörelsen fortgår i ökande takt.</a:t>
            </a:r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endParaRPr lang="sv-SE" sz="2000" dirty="0"/>
          </a:p>
        </p:txBody>
      </p:sp>
      <p:pic>
        <p:nvPicPr>
          <p:cNvPr id="14" name="Picture 2" descr="C:\Users\Eija\Pictures\PP-bilder\Brezjnev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3429000"/>
            <a:ext cx="3524597" cy="234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v-SE" sz="4000" dirty="0" smtClean="0"/>
              <a:t>Sovjetiska ledare forts.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Gorbatjovs politik påskyndade det sovjetiska imperiets fall.</a:t>
            </a:r>
          </a:p>
          <a:p>
            <a:r>
              <a:rPr lang="sv-SE" sz="2000" dirty="0" smtClean="0"/>
              <a:t>År 1989 föll Sovjetunionen samman. Land efter land förklarade sig fria från Sovjet.</a:t>
            </a:r>
          </a:p>
          <a:p>
            <a:pPr>
              <a:buNone/>
            </a:pPr>
            <a:endParaRPr lang="sv-SE" sz="20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z="2000" dirty="0" smtClean="0"/>
              <a:t>År 1985 blev Michail Gorbatjov ny sovjetisk stats- och partichef. 1989 valdes han till president. </a:t>
            </a:r>
          </a:p>
          <a:p>
            <a:r>
              <a:rPr lang="sv-SE" sz="2000" dirty="0" smtClean="0"/>
              <a:t>Öppen politiker med vilja att demokratisera Sovjetunionen. </a:t>
            </a:r>
          </a:p>
          <a:p>
            <a:r>
              <a:rPr lang="sv-SE" sz="2000" dirty="0" smtClean="0"/>
              <a:t>Nu blev det nödvändigt med öppenhet (</a:t>
            </a:r>
            <a:r>
              <a:rPr lang="sv-SE" sz="2000" i="1" dirty="0" smtClean="0"/>
              <a:t>glasnost</a:t>
            </a:r>
            <a:r>
              <a:rPr lang="sv-SE" sz="2000" dirty="0" smtClean="0"/>
              <a:t>)</a:t>
            </a:r>
            <a:r>
              <a:rPr lang="sv-SE" sz="2000" i="1" dirty="0" smtClean="0"/>
              <a:t> </a:t>
            </a:r>
            <a:r>
              <a:rPr lang="sv-SE" sz="2000" dirty="0" smtClean="0"/>
              <a:t>och förnyelse (</a:t>
            </a:r>
            <a:r>
              <a:rPr lang="sv-SE" sz="2000" i="1" dirty="0" smtClean="0"/>
              <a:t>perestrojka</a:t>
            </a:r>
            <a:r>
              <a:rPr lang="sv-SE" sz="2000" dirty="0" smtClean="0"/>
              <a:t>) i samhället.</a:t>
            </a:r>
          </a:p>
          <a:p>
            <a:r>
              <a:rPr lang="sv-SE" sz="2000" dirty="0" smtClean="0"/>
              <a:t>Öppen kritik av det kommunistiska  systemet blev tillåtet!</a:t>
            </a:r>
          </a:p>
          <a:p>
            <a:endParaRPr lang="sv-SE" sz="2000" dirty="0"/>
          </a:p>
        </p:txBody>
      </p:sp>
      <p:pic>
        <p:nvPicPr>
          <p:cNvPr id="4098" name="Picture 2" descr="C:\Users\Eija\Pictures\PP-bilder\Gorbatj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782" y="3933056"/>
            <a:ext cx="397287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sv-SE" sz="4000" dirty="0" smtClean="0"/>
              <a:t>Sovjetiska ledare forts.</a:t>
            </a:r>
            <a:endParaRPr lang="sv-SE" sz="40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Gorbatjovs mål hade inte varit att avskaffa Sovjetunionen, bara att ge kommunismen ett mänskligare ansikte.</a:t>
            </a:r>
          </a:p>
          <a:p>
            <a:r>
              <a:rPr lang="sv-SE" sz="2000" dirty="0" smtClean="0"/>
              <a:t>Tvingades bort från makten.</a:t>
            </a:r>
          </a:p>
          <a:p>
            <a:r>
              <a:rPr lang="sv-SE" sz="2000" dirty="0" smtClean="0"/>
              <a:t>Den nye ledaren hette Boris Jeltsin.</a:t>
            </a:r>
          </a:p>
          <a:p>
            <a:r>
              <a:rPr lang="sv-SE" sz="2000" dirty="0" smtClean="0"/>
              <a:t>I och med Sovjetunionens upplösning, upphörde det kalla kriget.</a:t>
            </a:r>
            <a:endParaRPr lang="sv-SE" sz="2000" dirty="0"/>
          </a:p>
        </p:txBody>
      </p:sp>
      <p:pic>
        <p:nvPicPr>
          <p:cNvPr id="5122" name="Picture 2" descr="C:\Users\Eija\Pictures\PP-bilder\nyheter-26s02-boris_244856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574" y="1600200"/>
            <a:ext cx="326585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sv-SE" sz="4000" dirty="0" smtClean="0"/>
              <a:t>USA under kalla kriget</a:t>
            </a:r>
            <a:endParaRPr lang="sv-SE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sz="2000" dirty="0" smtClean="0"/>
              <a:t>Världens ledande militärmakt med stark ekonomi.</a:t>
            </a:r>
          </a:p>
          <a:p>
            <a:r>
              <a:rPr lang="sv-SE" sz="2000" dirty="0" smtClean="0"/>
              <a:t>Sovjetunionens inflytande åstadkom en kommunistskräck i USA. </a:t>
            </a:r>
          </a:p>
          <a:p>
            <a:r>
              <a:rPr lang="sv-SE" sz="2000" dirty="0" smtClean="0"/>
              <a:t>Huvudpersonen var senatorn Joseph McCarthy, som påstod att kommunister höll på att erövra landet och fick till stånd en våg av förföljelser.</a:t>
            </a:r>
          </a:p>
          <a:p>
            <a:r>
              <a:rPr lang="sv-SE" sz="2000" dirty="0" smtClean="0"/>
              <a:t>Han stoppades av president Eisenhower 1954.</a:t>
            </a:r>
            <a:endParaRPr lang="sv-SE" sz="2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C:\Users\myllykei\Pictures\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5" y="2060848"/>
            <a:ext cx="40178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00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sv-SE" sz="4000" dirty="0"/>
              <a:t>USA under kalla </a:t>
            </a:r>
            <a:r>
              <a:rPr lang="sv-SE" sz="4000" dirty="0" smtClean="0"/>
              <a:t>kriget forts.</a:t>
            </a:r>
            <a:endParaRPr lang="sv-SE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48472" cy="4637112"/>
          </a:xfrm>
        </p:spPr>
        <p:txBody>
          <a:bodyPr>
            <a:normAutofit/>
          </a:bodyPr>
          <a:lstStyle/>
          <a:p>
            <a:r>
              <a:rPr lang="sv-SE" sz="2000" dirty="0" smtClean="0"/>
              <a:t>Framstegen gick långsamt. Våldsamma rasupplopp bröt ut. M. L. King mördas 1968.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r>
              <a:rPr lang="sv-SE" sz="1800" b="1" dirty="0" smtClean="0"/>
              <a:t>Martin Luther King: ”I </a:t>
            </a:r>
            <a:r>
              <a:rPr lang="sv-SE" sz="1800" b="1" dirty="0" err="1" smtClean="0"/>
              <a:t>have</a:t>
            </a:r>
            <a:r>
              <a:rPr lang="sv-SE" sz="1800" b="1" dirty="0" smtClean="0"/>
              <a:t> a Dream”</a:t>
            </a:r>
            <a:endParaRPr lang="sv-SE" sz="18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134232" cy="4526280"/>
          </a:xfrm>
        </p:spPr>
        <p:txBody>
          <a:bodyPr>
            <a:normAutofit fontScale="92500" lnSpcReduction="10000"/>
          </a:bodyPr>
          <a:lstStyle/>
          <a:p>
            <a:r>
              <a:rPr lang="sv-SE" sz="2000" dirty="0" smtClean="0"/>
              <a:t>Rasfrågan det svåraste sociala problemet i USA. </a:t>
            </a:r>
          </a:p>
          <a:p>
            <a:r>
              <a:rPr lang="sv-SE" sz="2000" dirty="0" smtClean="0"/>
              <a:t>Man bedrev en hård rasåtskillnadspolitik, </a:t>
            </a:r>
            <a:r>
              <a:rPr lang="sv-SE" sz="2000" i="1" dirty="0" smtClean="0"/>
              <a:t>s.k. segregation. </a:t>
            </a:r>
            <a:endParaRPr lang="sv-SE" sz="2000" dirty="0" smtClean="0"/>
          </a:p>
          <a:p>
            <a:r>
              <a:rPr lang="sv-SE" sz="2000" dirty="0" smtClean="0"/>
              <a:t>De svarta fick inte gå i samma skolor som de vita. De fick inte använda samma bussar, tåg eller restauranger.</a:t>
            </a:r>
          </a:p>
          <a:p>
            <a:r>
              <a:rPr lang="sv-SE" sz="2000" dirty="0" smtClean="0"/>
              <a:t>Martin Luther King framstående ledare i de svartas medborgarrättsorganisation. </a:t>
            </a:r>
          </a:p>
          <a:p>
            <a:r>
              <a:rPr lang="sv-SE" sz="2000" dirty="0" smtClean="0"/>
              <a:t>Nya lagar stiftades åren -64 och -65. De förbjöd alla former av rasdiskriminering. </a:t>
            </a:r>
            <a:endParaRPr lang="sv-SE" sz="2000" dirty="0"/>
          </a:p>
        </p:txBody>
      </p:sp>
      <p:pic>
        <p:nvPicPr>
          <p:cNvPr id="2050" name="Picture 2" descr="C:\Users\myllykei\Pictures\MartinLutherKing-780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23812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7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v-SE" sz="4000" dirty="0" smtClean="0"/>
              <a:t>Kontrollzoner</a:t>
            </a:r>
            <a:endParaRPr lang="sv-SE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Sovjets planer gällde inte bara delar av Tyskland! Hela Östeuropa knöts närmare Moskva. </a:t>
            </a:r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000" dirty="0" smtClean="0"/>
              <a:t>När Tyskland kapitulerar i maj 1945 delas Tyskland upp i olika </a:t>
            </a:r>
            <a:r>
              <a:rPr lang="sv-SE" sz="2000" i="1" dirty="0" smtClean="0"/>
              <a:t>kontrollzoner. </a:t>
            </a:r>
            <a:r>
              <a:rPr lang="sv-SE" sz="2000" dirty="0" smtClean="0"/>
              <a:t>USA, Storbritannien, Frankrike, Sovjetunionen m.fl. kontrollerar varsin zon av det besegrade Tyskland.</a:t>
            </a:r>
          </a:p>
          <a:p>
            <a:r>
              <a:rPr lang="sv-SE" sz="2000" dirty="0" smtClean="0"/>
              <a:t>Berlin delas upp i Väst- och Östberlin.</a:t>
            </a:r>
          </a:p>
          <a:p>
            <a:r>
              <a:rPr lang="sv-SE" sz="2000" dirty="0" smtClean="0"/>
              <a:t>I zoner kontrollerade av västmakterna finns strävan att införa demokrati och marknadsekonomi.</a:t>
            </a:r>
            <a:r>
              <a:rPr lang="sv-SE" sz="2000" dirty="0"/>
              <a:t> </a:t>
            </a:r>
            <a:endParaRPr lang="sv-SE" sz="2000" dirty="0" smtClean="0"/>
          </a:p>
          <a:p>
            <a:r>
              <a:rPr lang="sv-SE" sz="2000" dirty="0" smtClean="0"/>
              <a:t>I </a:t>
            </a:r>
            <a:r>
              <a:rPr lang="sv-SE" sz="2000" dirty="0"/>
              <a:t>den Sovjetiska zonen planeras ett kommunistiskt styre samt planekonomi.</a:t>
            </a:r>
          </a:p>
          <a:p>
            <a:endParaRPr lang="sv-SE" sz="2000" dirty="0"/>
          </a:p>
        </p:txBody>
      </p:sp>
      <p:pic>
        <p:nvPicPr>
          <p:cNvPr id="3074" name="Picture 2" descr="C:\Users\eija.myllykoski\Pictures\histockupationszo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050826" cy="38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v-SE" sz="4000" dirty="0" smtClean="0"/>
              <a:t>Marshallplanen</a:t>
            </a:r>
            <a:endParaRPr lang="sv-SE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z="2000" dirty="0" smtClean="0"/>
              <a:t>George Marshall var amerikansk utrikesminister.</a:t>
            </a:r>
          </a:p>
          <a:p>
            <a:r>
              <a:rPr lang="sv-SE" sz="2000" dirty="0" smtClean="0"/>
              <a:t>På hans initiativ lånar USA ut motsvarande 12 miljarder dollar till de länder som varit inblandade i kriget.</a:t>
            </a:r>
          </a:p>
          <a:p>
            <a:r>
              <a:rPr lang="sv-SE" sz="2000" dirty="0" smtClean="0"/>
              <a:t>Syfte: hindra sovjetisk expansion i Europa, hjälpa till med återuppbyggnaden och se till att staterna kunde återgå till fredliga aktiviteter så snart som möjligt.</a:t>
            </a:r>
          </a:p>
          <a:p>
            <a:r>
              <a:rPr lang="sv-SE" sz="2000" dirty="0" smtClean="0"/>
              <a:t>De flesta länder fick Marshallhjälp utan krav på motprestationer.</a:t>
            </a:r>
            <a:endParaRPr lang="sv-SE" sz="2000" dirty="0"/>
          </a:p>
        </p:txBody>
      </p:sp>
      <p:pic>
        <p:nvPicPr>
          <p:cNvPr id="6146" name="Picture 2" descr="C:\Users\eija.myllykoski\Pictures\Marsh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254298" cy="40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v-SE" sz="4000" dirty="0" smtClean="0"/>
              <a:t>forts. Marshallplanen</a:t>
            </a:r>
            <a:endParaRPr lang="sv-SE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Stater under sovjetisk kontroll tackade nej till hjälpen. Sovjetunionen ansåg att hjälpen var ett sätt för USA att utöka sitt inflytande i Europa.</a:t>
            </a:r>
          </a:p>
          <a:p>
            <a:r>
              <a:rPr lang="sv-SE" dirty="0"/>
              <a:t>Finland avböjde för att inte försämra relationen till Sovjetunionen.</a:t>
            </a:r>
          </a:p>
          <a:p>
            <a:r>
              <a:rPr lang="sv-SE" dirty="0"/>
              <a:t>De länder som tog emot Marshallhjälpen inledde ett ekonomiskt samarbete och bildade olika samarbetsorgan. Ett av dessa blev början till EEC (numera EU)</a:t>
            </a:r>
          </a:p>
          <a:p>
            <a:endParaRPr lang="sv-SE" dirty="0"/>
          </a:p>
        </p:txBody>
      </p:sp>
      <p:pic>
        <p:nvPicPr>
          <p:cNvPr id="7170" name="Picture 2" descr="C:\Users\eija.myllykoski\Pictures\MARSHALLPLANMAP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685611" cy="41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v-SE" sz="4000" dirty="0" smtClean="0"/>
              <a:t>Trumandoktrinen 1947</a:t>
            </a:r>
            <a:endParaRPr lang="sv-SE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z="2000" dirty="0" smtClean="0"/>
              <a:t>Harry Truman var USA:s president 1945 – 1953.</a:t>
            </a:r>
          </a:p>
          <a:p>
            <a:r>
              <a:rPr lang="sv-SE" sz="2000" dirty="0" smtClean="0"/>
              <a:t>Oroligt i Grekland och Turkiet. Kommunistiskt uppror i Grekland utvecklas till inbördeskrig. Sovjetunionen pressar Turkiet att lämna ifrån sig områden till militärbaser. Detta uppfattar USA som ett kommunistiskt hot mot den fria världen.</a:t>
            </a:r>
          </a:p>
          <a:p>
            <a:r>
              <a:rPr lang="sv-SE" sz="2000" dirty="0" smtClean="0"/>
              <a:t>USA bistår Grekland och Turkiet med ekonomisk hjälp samt civila och militära rådgivare.</a:t>
            </a:r>
          </a:p>
          <a:p>
            <a:endParaRPr lang="sv-SE" sz="2000" dirty="0"/>
          </a:p>
        </p:txBody>
      </p:sp>
      <p:pic>
        <p:nvPicPr>
          <p:cNvPr id="4098" name="Picture 2" descr="C:\Users\eija.myllykoski\Pictures\Trum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44824"/>
            <a:ext cx="3207738" cy="40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sv-SE" sz="4000" dirty="0" smtClean="0"/>
              <a:t>Berlinblockaden</a:t>
            </a:r>
            <a:endParaRPr lang="sv-SE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När den gemensamma fienden (Tyskland)</a:t>
            </a:r>
            <a:r>
              <a:rPr lang="sv-SE" sz="2000" dirty="0"/>
              <a:t> </a:t>
            </a:r>
            <a:r>
              <a:rPr lang="sv-SE" sz="2000" dirty="0" smtClean="0"/>
              <a:t>var besegrad krackelerar alliansen.</a:t>
            </a:r>
          </a:p>
          <a:p>
            <a:r>
              <a:rPr lang="sv-SE" sz="2000" dirty="0" smtClean="0"/>
              <a:t>Kampen om Berlin, den första allvarliga konfrontationen mellan öst och väst.</a:t>
            </a:r>
          </a:p>
          <a:p>
            <a:r>
              <a:rPr lang="sv-SE" sz="2000" dirty="0" smtClean="0"/>
              <a:t>Västmakterna planerar att bilda en sammansatt stat (Västtyskland) utifrån sina ockupationszoner.</a:t>
            </a:r>
          </a:p>
          <a:p>
            <a:r>
              <a:rPr lang="sv-SE" sz="2000" dirty="0" smtClean="0"/>
              <a:t>Stalin vill tvinga bort den sista västliga utposten, Västberlin.</a:t>
            </a:r>
          </a:p>
        </p:txBody>
      </p:sp>
      <p:pic>
        <p:nvPicPr>
          <p:cNvPr id="5123" name="Picture 3" descr="C:\Users\eija.myllykoski\Pictures\Östberli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911754" cy="26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sv-SE" sz="3200" dirty="0" smtClean="0"/>
              <a:t>forts. Berlinblockaden</a:t>
            </a:r>
            <a:endParaRPr lang="sv-SE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000" dirty="0"/>
              <a:t>Som ett svar på västsidans planer om en gemensam stat väljer Stalin att beordra  Västberlins isolering.</a:t>
            </a:r>
          </a:p>
          <a:p>
            <a:r>
              <a:rPr lang="sv-SE" sz="2000" dirty="0"/>
              <a:t>Den 24 juni 1948 bryts alla buss- och järnvägsförbindelser mellan Västberlin och Västtyskland. Tanken var att svälta ut Västberlin.</a:t>
            </a:r>
          </a:p>
          <a:p>
            <a:r>
              <a:rPr lang="sv-SE" sz="2000" dirty="0"/>
              <a:t>En massiv flyginsats inleds av västmakterna – alla </a:t>
            </a:r>
            <a:r>
              <a:rPr lang="sv-SE" sz="2000" dirty="0" smtClean="0"/>
              <a:t>förnödenheter måste flygas in till Västberlin.</a:t>
            </a:r>
          </a:p>
          <a:p>
            <a:r>
              <a:rPr lang="sv-SE" sz="2000" dirty="0" smtClean="0"/>
              <a:t>Den 12 maj 1949 ger Sovjetunionen upp blockaden. </a:t>
            </a:r>
            <a:endParaRPr lang="sv-SE" sz="2000" dirty="0"/>
          </a:p>
          <a:p>
            <a:endParaRPr lang="sv-SE" dirty="0"/>
          </a:p>
        </p:txBody>
      </p:sp>
      <p:pic>
        <p:nvPicPr>
          <p:cNvPr id="5" name="Picture 2" descr="C:\Users\eija.myllykoski\Pictures\Berlinblockade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2" y="2204864"/>
            <a:ext cx="41738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v-SE" sz="4000" dirty="0" smtClean="0"/>
              <a:t>NATO</a:t>
            </a:r>
            <a:endParaRPr lang="sv-SE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000" dirty="0" smtClean="0"/>
              <a:t>Som en direkt följd av den Sovjetiska blockaden av tillfartsvägarna till Västberlin går västmakterna samman i en försvarsallians.</a:t>
            </a:r>
          </a:p>
          <a:p>
            <a:r>
              <a:rPr lang="sv-SE" sz="2000" b="1" dirty="0" smtClean="0"/>
              <a:t>North Atlantic </a:t>
            </a:r>
            <a:r>
              <a:rPr lang="sv-SE" sz="2000" b="1" dirty="0" err="1" smtClean="0"/>
              <a:t>Treaty</a:t>
            </a:r>
            <a:r>
              <a:rPr lang="sv-SE" sz="2000" b="1" dirty="0" smtClean="0"/>
              <a:t> Organisation (NATO) </a:t>
            </a:r>
            <a:r>
              <a:rPr lang="sv-SE" sz="2000" dirty="0" smtClean="0"/>
              <a:t>grundas den 4 april 1949. </a:t>
            </a:r>
          </a:p>
          <a:p>
            <a:r>
              <a:rPr lang="sv-SE" sz="2000" dirty="0" smtClean="0"/>
              <a:t>Ursprungliga medlemsländer: Norge, Danmark, Belgien, Nederländerna, Luxemburg, Storbritannien, Frankrike, Kanada, USA, Portugal, Island och Italien.</a:t>
            </a:r>
          </a:p>
          <a:p>
            <a:r>
              <a:rPr lang="sv-SE" sz="2000" dirty="0" smtClean="0"/>
              <a:t>Syfte: Att samarbeta, samorganisera i händelse av en kommande konflikt (med Sovjetunionen).</a:t>
            </a:r>
            <a:endParaRPr lang="sv-SE" sz="20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195" name="Picture 3" descr="C:\Users\eija.myllykoski\Pictures\nato-airp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5016"/>
            <a:ext cx="4248472" cy="44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hto">
  <a:themeElements>
    <a:clrScheme name="Joht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Joh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oh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499</TotalTime>
  <Words>1317</Words>
  <Application>Microsoft Office PowerPoint</Application>
  <PresentationFormat>Näytössä katseltava diaesitys (4:3)</PresentationFormat>
  <Paragraphs>164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Johto</vt:lpstr>
      <vt:lpstr>Kalla kriget </vt:lpstr>
      <vt:lpstr>Bakgrund</vt:lpstr>
      <vt:lpstr>Kontrollzoner</vt:lpstr>
      <vt:lpstr>Marshallplanen</vt:lpstr>
      <vt:lpstr>forts. Marshallplanen</vt:lpstr>
      <vt:lpstr>Trumandoktrinen 1947</vt:lpstr>
      <vt:lpstr>Berlinblockaden</vt:lpstr>
      <vt:lpstr>forts. Berlinblockaden</vt:lpstr>
      <vt:lpstr>NATO</vt:lpstr>
      <vt:lpstr>Warszawapakten</vt:lpstr>
      <vt:lpstr>EUROPA 1955</vt:lpstr>
      <vt:lpstr>”Fredlig samexistens”</vt:lpstr>
      <vt:lpstr>Berlinmuren</vt:lpstr>
      <vt:lpstr>forts. Berlinmuren</vt:lpstr>
      <vt:lpstr>Berlinmurens fall</vt:lpstr>
      <vt:lpstr>Kubakrisen</vt:lpstr>
      <vt:lpstr>Koreakriget</vt:lpstr>
      <vt:lpstr>Vietnamkriget</vt:lpstr>
      <vt:lpstr>Viktiga begrepp</vt:lpstr>
      <vt:lpstr>Viktiga begrepp forts.</vt:lpstr>
      <vt:lpstr>Sovjetiska ledare</vt:lpstr>
      <vt:lpstr>Sovjetiska ledare forts.</vt:lpstr>
      <vt:lpstr>Sovjetiska ledare forts.</vt:lpstr>
      <vt:lpstr>USA under kalla kriget</vt:lpstr>
      <vt:lpstr>USA under kalla kriget forts.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Kalla kriget</dc:title>
  <dc:creator>Eija.Myllykoski</dc:creator>
  <cp:lastModifiedBy>Eija.Myllykoski</cp:lastModifiedBy>
  <cp:revision>95</cp:revision>
  <dcterms:created xsi:type="dcterms:W3CDTF">2011-11-30T11:40:06Z</dcterms:created>
  <dcterms:modified xsi:type="dcterms:W3CDTF">2013-11-19T10:08:36Z</dcterms:modified>
</cp:coreProperties>
</file>