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34"/>
  </p:notesMasterIdLst>
  <p:handoutMasterIdLst>
    <p:handoutMasterId r:id="rId35"/>
  </p:handoutMasterIdLst>
  <p:sldIdLst>
    <p:sldId id="279" r:id="rId3"/>
    <p:sldId id="287" r:id="rId4"/>
    <p:sldId id="290" r:id="rId5"/>
    <p:sldId id="291" r:id="rId6"/>
    <p:sldId id="293" r:id="rId7"/>
    <p:sldId id="296" r:id="rId8"/>
    <p:sldId id="277" r:id="rId9"/>
    <p:sldId id="292" r:id="rId10"/>
    <p:sldId id="294" r:id="rId11"/>
    <p:sldId id="295" r:id="rId12"/>
    <p:sldId id="297" r:id="rId13"/>
    <p:sldId id="306" r:id="rId14"/>
    <p:sldId id="305" r:id="rId15"/>
    <p:sldId id="298" r:id="rId16"/>
    <p:sldId id="307" r:id="rId17"/>
    <p:sldId id="314" r:id="rId18"/>
    <p:sldId id="308" r:id="rId19"/>
    <p:sldId id="315" r:id="rId20"/>
    <p:sldId id="301" r:id="rId21"/>
    <p:sldId id="304" r:id="rId22"/>
    <p:sldId id="311" r:id="rId23"/>
    <p:sldId id="312" r:id="rId24"/>
    <p:sldId id="303" r:id="rId25"/>
    <p:sldId id="313" r:id="rId26"/>
    <p:sldId id="299" r:id="rId27"/>
    <p:sldId id="300" r:id="rId28"/>
    <p:sldId id="283" r:id="rId29"/>
    <p:sldId id="309" r:id="rId30"/>
    <p:sldId id="310" r:id="rId31"/>
    <p:sldId id="302" r:id="rId32"/>
    <p:sldId id="271" r:id="rId3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04">
          <p15:clr>
            <a:srgbClr val="A4A3A4"/>
          </p15:clr>
        </p15:guide>
        <p15:guide id="3" orient="horz" pos="4144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orient="horz" pos="1136">
          <p15:clr>
            <a:srgbClr val="A4A3A4"/>
          </p15:clr>
        </p15:guide>
        <p15:guide id="6" pos="3839">
          <p15:clr>
            <a:srgbClr val="A4A3A4"/>
          </p15:clr>
        </p15:guide>
        <p15:guide id="7" pos="191">
          <p15:clr>
            <a:srgbClr val="A4A3A4"/>
          </p15:clr>
        </p15:guide>
        <p15:guide id="8" pos="7486">
          <p15:clr>
            <a:srgbClr val="A4A3A4"/>
          </p15:clr>
        </p15:guide>
        <p15:guide id="9" pos="576">
          <p15:clr>
            <a:srgbClr val="A4A3A4"/>
          </p15:clr>
        </p15:guide>
        <p15:guide id="10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>
      <p:cViewPr varScale="1">
        <p:scale>
          <a:sx n="72" d="100"/>
          <a:sy n="72" d="100"/>
        </p:scale>
        <p:origin x="678" y="72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4954C6E1-AF92-4FB7-A013-0B520EBC30AE}" type="datetimeFigureOut">
              <a:rPr lang="fi-FI"/>
              <a:t>17.6.2016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DA52D9BF-D574-4807-B36C-9E2A025BE826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95C10850-0874-4A61-99B4-D613C5E8D9EA}" type="datetimeFigureOut">
              <a:t>17.6.2016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9E11EC53-F507-411E-9ADC-FBCFECE09D3D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lang="fi-FI"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lang="fi-FI"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lang="fi-FI"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lang="fi-FI"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lang="fi-FI"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lang="fi-FI"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lang="fi-FI"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lang="fi-FI"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lang="fi-FI"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sakylkinen kolmio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18883" y="4140200"/>
            <a:ext cx="9751060" cy="10160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fi-FI" sz="2800">
                <a:solidFill>
                  <a:schemeClr val="tx1"/>
                </a:solidFill>
              </a:defRPr>
            </a:lvl1pPr>
            <a:lvl2pPr marL="609493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2" name="Suorakulmio 61"/>
          <p:cNvSpPr/>
          <p:nvPr/>
        </p:nvSpPr>
        <p:spPr bwMode="hidden">
          <a:xfrm>
            <a:off x="0" y="1905001"/>
            <a:ext cx="12188825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lang="fi-FI" sz="3200">
              <a:solidFill>
                <a:schemeClr val="tx2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18883" y="1905002"/>
            <a:ext cx="9751060" cy="2147926"/>
          </a:xfrm>
        </p:spPr>
        <p:txBody>
          <a:bodyPr anchor="ctr">
            <a:normAutofit/>
          </a:bodyPr>
          <a:lstStyle>
            <a:lvl1pPr algn="ctr" latinLnBrk="0">
              <a:defRPr lang="fi-FI" sz="4400" cap="all" normalizeH="0" baseline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aihtoehtoinen kuva kuvatekstin kan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 latinLnBrk="0">
              <a:defRPr lang="fi-FI" sz="3200" b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07868" y="482600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 latinLnBrk="0">
              <a:buNone/>
              <a:defRPr lang="fi-FI" sz="2700"/>
            </a:lvl1pPr>
            <a:lvl2pPr marL="609493" indent="0" latinLnBrk="0">
              <a:buNone/>
              <a:defRPr lang="fi-FI" sz="3700"/>
            </a:lvl2pPr>
            <a:lvl3pPr marL="1218987" indent="0" latinLnBrk="0">
              <a:buNone/>
              <a:defRPr lang="fi-FI" sz="3200"/>
            </a:lvl3pPr>
            <a:lvl4pPr marL="1828480" indent="0" latinLnBrk="0">
              <a:buNone/>
              <a:defRPr lang="fi-FI" sz="2700"/>
            </a:lvl4pPr>
            <a:lvl5pPr marL="2437973" indent="0" latinLnBrk="0">
              <a:buNone/>
              <a:defRPr lang="fi-FI" sz="2700"/>
            </a:lvl5pPr>
            <a:lvl6pPr marL="3047467" indent="0" latinLnBrk="0">
              <a:buNone/>
              <a:defRPr lang="fi-FI" sz="2700"/>
            </a:lvl6pPr>
            <a:lvl7pPr marL="3656960" indent="0" latinLnBrk="0">
              <a:buNone/>
              <a:defRPr lang="fi-FI" sz="2700"/>
            </a:lvl7pPr>
            <a:lvl8pPr marL="4266453" indent="0" latinLnBrk="0">
              <a:buNone/>
              <a:defRPr lang="fi-FI" sz="2700"/>
            </a:lvl8pPr>
            <a:lvl9pPr marL="4875947" indent="0" latinLnBrk="0">
              <a:buNone/>
              <a:defRPr lang="fi-FI" sz="27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fi-FI" sz="2000">
                <a:solidFill>
                  <a:schemeClr val="tx1"/>
                </a:solidFill>
              </a:defRPr>
            </a:lvl1pPr>
            <a:lvl2pPr marL="609493" indent="0" latinLnBrk="0">
              <a:buNone/>
              <a:defRPr lang="fi-FI" sz="1600"/>
            </a:lvl2pPr>
            <a:lvl3pPr marL="1218987" indent="0" latinLnBrk="0">
              <a:buNone/>
              <a:defRPr lang="fi-FI" sz="1300"/>
            </a:lvl3pPr>
            <a:lvl4pPr marL="1828480" indent="0" latinLnBrk="0">
              <a:buNone/>
              <a:defRPr lang="fi-FI" sz="1200"/>
            </a:lvl4pPr>
            <a:lvl5pPr marL="2437973" indent="0" latinLnBrk="0">
              <a:buNone/>
              <a:defRPr lang="fi-FI" sz="1200"/>
            </a:lvl5pPr>
            <a:lvl6pPr marL="3047467" indent="0" latinLnBrk="0">
              <a:buNone/>
              <a:defRPr lang="fi-FI" sz="1200"/>
            </a:lvl6pPr>
            <a:lvl7pPr marL="3656960" indent="0" latinLnBrk="0">
              <a:buNone/>
              <a:defRPr lang="fi-FI" sz="1200"/>
            </a:lvl7pPr>
            <a:lvl8pPr marL="4266453" indent="0" latinLnBrk="0">
              <a:buNone/>
              <a:defRPr lang="fi-FI" sz="1200"/>
            </a:lvl8pPr>
            <a:lvl9pPr marL="4875947" indent="0" latinLnBrk="0">
              <a:buNone/>
              <a:defRPr lang="fi-FI" sz="12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fi-FI"/>
            </a:lvl5pPr>
            <a:lvl6pPr marL="2669581" latinLnBrk="0">
              <a:defRPr lang="fi-FI" baseline="0"/>
            </a:lvl6pPr>
            <a:lvl7pPr marL="2669581" latinLnBrk="0">
              <a:defRPr lang="fi-FI" baseline="0"/>
            </a:lvl7pPr>
            <a:lvl8pPr marL="2669581" latinLnBrk="0">
              <a:defRPr lang="fi-FI" baseline="0"/>
            </a:lvl8pPr>
            <a:lvl9pPr marL="2669581" latinLnBrk="0">
              <a:defRPr lang="fi-FI" baseline="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Marjo Heikkilä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10040043" y="482599"/>
            <a:ext cx="1843982" cy="5791201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914162" y="482599"/>
            <a:ext cx="9040045" cy="5791201"/>
          </a:xfrm>
        </p:spPr>
        <p:txBody>
          <a:bodyPr vert="eaVert"/>
          <a:lstStyle>
            <a:lvl5pPr latinLnBrk="0">
              <a:defRPr lang="fi-FI"/>
            </a:lvl5pPr>
            <a:lvl6pPr latinLnBrk="0">
              <a:defRPr lang="fi-FI"/>
            </a:lvl6pPr>
            <a:lvl7pPr latinLnBrk="0">
              <a:defRPr lang="fi-FI"/>
            </a:lvl7pPr>
            <a:lvl8pPr latinLnBrk="0">
              <a:defRPr lang="fi-FI" baseline="0"/>
            </a:lvl8pPr>
            <a:lvl9pPr latinLnBrk="0">
              <a:defRPr lang="fi-FI" baseline="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Marjo Heikkilä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162" y="1803401"/>
            <a:ext cx="10360501" cy="4470400"/>
          </a:xfrm>
        </p:spPr>
        <p:txBody>
          <a:bodyPr/>
          <a:lstStyle>
            <a:lvl5pPr latinLnBrk="0">
              <a:defRPr lang="fi-FI"/>
            </a:lvl5pPr>
            <a:lvl6pPr latinLnBrk="0">
              <a:defRPr lang="fi-FI"/>
            </a:lvl6pPr>
            <a:lvl7pPr latinLnBrk="0">
              <a:defRPr lang="fi-FI"/>
            </a:lvl7pPr>
            <a:lvl8pPr latinLnBrk="0">
              <a:defRPr lang="fi-FI"/>
            </a:lvl8pPr>
            <a:lvl9pPr latinLnBrk="0">
              <a:defRPr lang="fi-FI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Marjo Heikkilä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sakylkinen kolmio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8883" y="1524000"/>
            <a:ext cx="9751060" cy="1992597"/>
          </a:xfrm>
        </p:spPr>
        <p:txBody>
          <a:bodyPr anchor="b" anchorCtr="0">
            <a:noAutofit/>
          </a:bodyPr>
          <a:lstStyle>
            <a:lvl1pPr algn="ctr" latinLnBrk="0">
              <a:defRPr lang="fi-FI" sz="4400" b="0" cap="all" baseline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fi-FI" sz="2800">
                <a:solidFill>
                  <a:schemeClr val="tx1"/>
                </a:solidFill>
              </a:defRPr>
            </a:lvl1pPr>
            <a:lvl2pPr marL="609493" indent="0" latinLnBrk="0">
              <a:buNone/>
              <a:defRPr lang="fi-FI"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latinLnBrk="0">
              <a:buNone/>
              <a:defRPr lang="fi-FI"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latinLnBrk="0">
              <a:buNone/>
              <a:defRPr lang="fi-FI"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latinLnBrk="0">
              <a:buNone/>
              <a:defRPr lang="fi-FI"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latinLnBrk="0">
              <a:buNone/>
              <a:defRPr lang="fi-FI"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latinLnBrk="0">
              <a:buNone/>
              <a:defRPr lang="fi-FI"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latinLnBrk="0">
              <a:buNone/>
              <a:defRPr lang="fi-FI"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latinLnBrk="0">
              <a:buNone/>
              <a:defRPr lang="fi-FI"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Marjo Heikkilä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400"/>
            </a:lvl5pPr>
            <a:lvl6pPr latinLnBrk="0">
              <a:defRPr lang="fi-FI" sz="1400"/>
            </a:lvl6pPr>
            <a:lvl7pPr marL="2669581" latinLnBrk="0">
              <a:defRPr lang="fi-FI" sz="1400"/>
            </a:lvl7pPr>
            <a:lvl8pPr marL="2669581" latinLnBrk="0">
              <a:defRPr lang="fi-FI" sz="1400"/>
            </a:lvl8pPr>
            <a:lvl9pPr marL="2669581" latinLnBrk="0">
              <a:defRPr lang="fi-FI"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400"/>
            </a:lvl5pPr>
            <a:lvl6pPr marL="2669581" latinLnBrk="0">
              <a:defRPr lang="fi-FI" sz="1400" baseline="0"/>
            </a:lvl6pPr>
            <a:lvl7pPr marL="2669581" latinLnBrk="0">
              <a:defRPr lang="fi-FI" sz="1400" baseline="0"/>
            </a:lvl7pPr>
            <a:lvl8pPr marL="2669581" latinLnBrk="0">
              <a:defRPr lang="fi-FI" sz="1400" baseline="0"/>
            </a:lvl8pPr>
            <a:lvl9pPr marL="2669581" latinLnBrk="0">
              <a:defRPr lang="fi-FI" sz="1400" baseline="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Marjo Heikkilä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</p:spPr>
        <p:txBody>
          <a:bodyPr/>
          <a:lstStyle>
            <a:lvl1pPr latinLnBrk="0">
              <a:defRPr lang="fi-FI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 latinLnBrk="0">
              <a:lnSpc>
                <a:spcPct val="80000"/>
              </a:lnSpc>
              <a:spcBef>
                <a:spcPts val="0"/>
              </a:spcBef>
              <a:buNone/>
              <a:defRPr lang="fi-FI" sz="2800" b="0">
                <a:solidFill>
                  <a:schemeClr val="tx1"/>
                </a:solidFill>
              </a:defRPr>
            </a:lvl1pPr>
            <a:lvl2pPr marL="609493" indent="0" latinLnBrk="0">
              <a:buNone/>
              <a:defRPr lang="fi-FI" sz="2700" b="1"/>
            </a:lvl2pPr>
            <a:lvl3pPr marL="1218987" indent="0" latinLnBrk="0">
              <a:buNone/>
              <a:defRPr lang="fi-FI" sz="2400" b="1"/>
            </a:lvl3pPr>
            <a:lvl4pPr marL="1828480" indent="0" latinLnBrk="0">
              <a:buNone/>
              <a:defRPr lang="fi-FI" sz="2100" b="1"/>
            </a:lvl4pPr>
            <a:lvl5pPr marL="2437973" indent="0" latinLnBrk="0">
              <a:buNone/>
              <a:defRPr lang="fi-FI" sz="2100" b="1"/>
            </a:lvl5pPr>
            <a:lvl6pPr marL="3047467" indent="0" latinLnBrk="0">
              <a:buNone/>
              <a:defRPr lang="fi-FI" sz="2100" b="1"/>
            </a:lvl6pPr>
            <a:lvl7pPr marL="3656960" indent="0" latinLnBrk="0">
              <a:buNone/>
              <a:defRPr lang="fi-FI" sz="2100" b="1"/>
            </a:lvl7pPr>
            <a:lvl8pPr marL="4266453" indent="0" latinLnBrk="0">
              <a:buNone/>
              <a:defRPr lang="fi-FI" sz="2100" b="1"/>
            </a:lvl8pPr>
            <a:lvl9pPr marL="4875947" indent="0" latinLnBrk="0">
              <a:buNone/>
              <a:defRPr lang="fi-FI" sz="21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400"/>
            </a:lvl5pPr>
            <a:lvl6pPr marL="2669581" latinLnBrk="0">
              <a:defRPr lang="fi-FI" sz="1400"/>
            </a:lvl6pPr>
            <a:lvl7pPr marL="2669581" latinLnBrk="0">
              <a:defRPr lang="fi-FI" sz="1400"/>
            </a:lvl7pPr>
            <a:lvl8pPr marL="2669581" latinLnBrk="0">
              <a:defRPr lang="fi-FI" sz="1400"/>
            </a:lvl8pPr>
            <a:lvl9pPr marL="2669581" latinLnBrk="0">
              <a:defRPr lang="fi-FI"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 latinLnBrk="0">
              <a:lnSpc>
                <a:spcPct val="80000"/>
              </a:lnSpc>
              <a:spcBef>
                <a:spcPts val="0"/>
              </a:spcBef>
              <a:buNone/>
              <a:defRPr lang="fi-FI" sz="2800" b="0">
                <a:solidFill>
                  <a:schemeClr val="tx1"/>
                </a:solidFill>
              </a:defRPr>
            </a:lvl1pPr>
            <a:lvl2pPr marL="609493" indent="0" latinLnBrk="0">
              <a:buNone/>
              <a:defRPr lang="fi-FI" sz="2700" b="1"/>
            </a:lvl2pPr>
            <a:lvl3pPr marL="1218987" indent="0" latinLnBrk="0">
              <a:buNone/>
              <a:defRPr lang="fi-FI" sz="2400" b="1"/>
            </a:lvl3pPr>
            <a:lvl4pPr marL="1828480" indent="0" latinLnBrk="0">
              <a:buNone/>
              <a:defRPr lang="fi-FI" sz="2100" b="1"/>
            </a:lvl4pPr>
            <a:lvl5pPr marL="2437973" indent="0" latinLnBrk="0">
              <a:buNone/>
              <a:defRPr lang="fi-FI" sz="2100" b="1"/>
            </a:lvl5pPr>
            <a:lvl6pPr marL="3047467" indent="0" latinLnBrk="0">
              <a:buNone/>
              <a:defRPr lang="fi-FI" sz="2100" b="1"/>
            </a:lvl6pPr>
            <a:lvl7pPr marL="3656960" indent="0" latinLnBrk="0">
              <a:buNone/>
              <a:defRPr lang="fi-FI" sz="2100" b="1"/>
            </a:lvl7pPr>
            <a:lvl8pPr marL="4266453" indent="0" latinLnBrk="0">
              <a:buNone/>
              <a:defRPr lang="fi-FI" sz="2100" b="1"/>
            </a:lvl8pPr>
            <a:lvl9pPr marL="4875947" indent="0" latinLnBrk="0">
              <a:buNone/>
              <a:defRPr lang="fi-FI" sz="21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400"/>
            </a:lvl5pPr>
            <a:lvl6pPr marL="2669581" latinLnBrk="0">
              <a:defRPr lang="fi-FI" sz="1400"/>
            </a:lvl6pPr>
            <a:lvl7pPr marL="2669581" latinLnBrk="0">
              <a:defRPr lang="fi-FI" sz="1400"/>
            </a:lvl7pPr>
            <a:lvl8pPr marL="2669581" latinLnBrk="0">
              <a:defRPr lang="fi-FI" sz="1400" baseline="0"/>
            </a:lvl8pPr>
            <a:lvl9pPr marL="2669581" latinLnBrk="0">
              <a:defRPr lang="fi-FI" sz="1400" baseline="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Marjo Heikkilä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Marjo Heikkilä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orakulmio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 latinLnBrk="0">
              <a:defRPr lang="fi-FI" sz="3200" b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 bwMode="white">
          <a:xfrm>
            <a:off x="507868" y="482600"/>
            <a:ext cx="6602280" cy="5842001"/>
          </a:xfrm>
        </p:spPr>
        <p:txBody>
          <a:bodyPr>
            <a:normAutofit/>
          </a:bodyPr>
          <a:lstStyle>
            <a:lvl1pPr latinLnBrk="0">
              <a:defRPr lang="fi-FI" sz="2800"/>
            </a:lvl1pPr>
            <a:lvl2pPr latinLnBrk="0">
              <a:defRPr lang="fi-FI" sz="2400"/>
            </a:lvl2pPr>
            <a:lvl3pPr latinLnBrk="0">
              <a:defRPr lang="fi-FI" sz="2000"/>
            </a:lvl3pPr>
            <a:lvl4pPr latinLnBrk="0">
              <a:defRPr lang="fi-FI" sz="1800"/>
            </a:lvl4pPr>
            <a:lvl5pPr latinLnBrk="0">
              <a:defRPr lang="fi-FI" sz="1600"/>
            </a:lvl5pPr>
            <a:lvl6pPr latinLnBrk="0">
              <a:defRPr lang="fi-FI" sz="1600"/>
            </a:lvl6pPr>
            <a:lvl7pPr latinLnBrk="0">
              <a:defRPr lang="fi-FI" sz="1600"/>
            </a:lvl7pPr>
            <a:lvl8pPr latinLnBrk="0">
              <a:defRPr lang="fi-FI" sz="1600"/>
            </a:lvl8pPr>
            <a:lvl9pPr latinLnBrk="0">
              <a:defRPr lang="fi-FI" sz="16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fi-FI" sz="2000">
                <a:solidFill>
                  <a:schemeClr val="tx1"/>
                </a:solidFill>
              </a:defRPr>
            </a:lvl1pPr>
            <a:lvl2pPr marL="609493" indent="0" latinLnBrk="0">
              <a:buNone/>
              <a:defRPr lang="fi-FI" sz="1600"/>
            </a:lvl2pPr>
            <a:lvl3pPr marL="1218987" indent="0" latinLnBrk="0">
              <a:buNone/>
              <a:defRPr lang="fi-FI" sz="1300"/>
            </a:lvl3pPr>
            <a:lvl4pPr marL="1828480" indent="0" latinLnBrk="0">
              <a:buNone/>
              <a:defRPr lang="fi-FI" sz="1200"/>
            </a:lvl4pPr>
            <a:lvl5pPr marL="2437973" indent="0" latinLnBrk="0">
              <a:buNone/>
              <a:defRPr lang="fi-FI" sz="1200"/>
            </a:lvl5pPr>
            <a:lvl6pPr marL="3047467" indent="0" latinLnBrk="0">
              <a:buNone/>
              <a:defRPr lang="fi-FI" sz="1200"/>
            </a:lvl6pPr>
            <a:lvl7pPr marL="3656960" indent="0" latinLnBrk="0">
              <a:buNone/>
              <a:defRPr lang="fi-FI" sz="1200"/>
            </a:lvl7pPr>
            <a:lvl8pPr marL="4266453" indent="0" latinLnBrk="0">
              <a:buNone/>
              <a:defRPr lang="fi-FI" sz="1200"/>
            </a:lvl8pPr>
            <a:lvl9pPr marL="4875947" indent="0" latinLnBrk="0">
              <a:buNone/>
              <a:defRPr lang="fi-FI" sz="12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sakylkinen kolmio 5"/>
          <p:cNvSpPr/>
          <p:nvPr/>
        </p:nvSpPr>
        <p:spPr>
          <a:xfrm>
            <a:off x="-1607" y="-1115"/>
            <a:ext cx="12190403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99133" y="1905000"/>
            <a:ext cx="5180251" cy="1727200"/>
          </a:xfrm>
        </p:spPr>
        <p:txBody>
          <a:bodyPr anchor="b" anchorCtr="0">
            <a:normAutofit/>
          </a:bodyPr>
          <a:lstStyle>
            <a:lvl1pPr algn="l" latinLnBrk="0">
              <a:defRPr lang="fi-FI" sz="3200" b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07869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 latinLnBrk="0">
              <a:buNone/>
              <a:defRPr lang="fi-FI" sz="2700"/>
            </a:lvl1pPr>
            <a:lvl2pPr marL="609493" indent="0" latinLnBrk="0">
              <a:buNone/>
              <a:defRPr lang="fi-FI" sz="3700"/>
            </a:lvl2pPr>
            <a:lvl3pPr marL="1218987" indent="0" latinLnBrk="0">
              <a:buNone/>
              <a:defRPr lang="fi-FI" sz="3200"/>
            </a:lvl3pPr>
            <a:lvl4pPr marL="1828480" indent="0" latinLnBrk="0">
              <a:buNone/>
              <a:defRPr lang="fi-FI" sz="2700"/>
            </a:lvl4pPr>
            <a:lvl5pPr marL="2437973" indent="0" latinLnBrk="0">
              <a:buNone/>
              <a:defRPr lang="fi-FI" sz="2700"/>
            </a:lvl5pPr>
            <a:lvl6pPr marL="3047467" indent="0" latinLnBrk="0">
              <a:buNone/>
              <a:defRPr lang="fi-FI" sz="2700"/>
            </a:lvl6pPr>
            <a:lvl7pPr marL="3656960" indent="0" latinLnBrk="0">
              <a:buNone/>
              <a:defRPr lang="fi-FI" sz="2700"/>
            </a:lvl7pPr>
            <a:lvl8pPr marL="4266453" indent="0" latinLnBrk="0">
              <a:buNone/>
              <a:defRPr lang="fi-FI" sz="2700"/>
            </a:lvl8pPr>
            <a:lvl9pPr marL="4875947" indent="0" latinLnBrk="0">
              <a:buNone/>
              <a:defRPr lang="fi-FI" sz="27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99133" y="3733800"/>
            <a:ext cx="5180251" cy="17272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fi-FI" sz="2000">
                <a:solidFill>
                  <a:schemeClr val="tx1"/>
                </a:solidFill>
              </a:defRPr>
            </a:lvl1pPr>
            <a:lvl2pPr marL="609493" indent="0" latinLnBrk="0">
              <a:buNone/>
              <a:defRPr lang="fi-FI" sz="1600"/>
            </a:lvl2pPr>
            <a:lvl3pPr marL="1218987" indent="0" latinLnBrk="0">
              <a:buNone/>
              <a:defRPr lang="fi-FI" sz="1300"/>
            </a:lvl3pPr>
            <a:lvl4pPr marL="1828480" indent="0" latinLnBrk="0">
              <a:buNone/>
              <a:defRPr lang="fi-FI" sz="1200"/>
            </a:lvl4pPr>
            <a:lvl5pPr marL="2437973" indent="0" latinLnBrk="0">
              <a:buNone/>
              <a:defRPr lang="fi-FI" sz="1200"/>
            </a:lvl5pPr>
            <a:lvl6pPr marL="3047467" indent="0" latinLnBrk="0">
              <a:buNone/>
              <a:defRPr lang="fi-FI" sz="1200"/>
            </a:lvl6pPr>
            <a:lvl7pPr marL="3656960" indent="0" latinLnBrk="0">
              <a:buNone/>
              <a:defRPr lang="fi-FI" sz="1200"/>
            </a:lvl7pPr>
            <a:lvl8pPr marL="4266453" indent="0" latinLnBrk="0">
              <a:buNone/>
              <a:defRPr lang="fi-FI" sz="1200"/>
            </a:lvl8pPr>
            <a:lvl9pPr marL="4875947" indent="0" latinLnBrk="0">
              <a:buNone/>
              <a:defRPr lang="fi-FI" sz="12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14162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fi-FI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14162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latinLnBrk="0">
              <a:defRPr lang="fi-FI"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14162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latinLnBrk="0">
              <a:defRPr lang="fi-FI"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Marjo Heikkilä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latinLnBrk="0">
              <a:defRPr lang="fi-FI"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5FD5434-F838-4DD4-A17B-1CB1A1850DF4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2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lang="fi-FI" sz="3600" kern="1200" cap="all" baseline="0"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lang="fi-FI"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lang="fi-FI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lang="fi-FI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lang="fi-FI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lang="fi-FI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8987" rtl="0" eaLnBrk="1" latinLnBrk="0" hangingPunct="1"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apriikki/sets/72157668009883972/" TargetMode="External"/><Relationship Id="rId2" Type="http://schemas.openxmlformats.org/officeDocument/2006/relationships/hyperlink" Target="http://vesta.narc.fi/cgi-bin/db2www/sotasurmaetusivu/m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iki.narc.fi/portti/index.php/Teema:_Sis%C3%A4llissota_1918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kansataisteli.sshs.fi/" TargetMode="External"/><Relationship Id="rId3" Type="http://schemas.openxmlformats.org/officeDocument/2006/relationships/hyperlink" Target="http://digi.narc.fi/digi/slistaus.ka?ay=60165" TargetMode="External"/><Relationship Id="rId7" Type="http://schemas.openxmlformats.org/officeDocument/2006/relationships/hyperlink" Target="http://www.jr56jajr60.fi/etusivu.html" TargetMode="External"/><Relationship Id="rId2" Type="http://schemas.openxmlformats.org/officeDocument/2006/relationships/hyperlink" Target="http://wiki.narc.fi/portti/index.php/Sotap%C3%A4iv%C3%A4kirja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narc.fi/portti/index.php/Teema:_Talvi-_ja_jatkosodan_henkil%C3%B6historialliset_l%C3%A4hteet" TargetMode="External"/><Relationship Id="rId5" Type="http://schemas.openxmlformats.org/officeDocument/2006/relationships/hyperlink" Target="http://kronos.narc.fi/menehtyneet/" TargetMode="External"/><Relationship Id="rId4" Type="http://schemas.openxmlformats.org/officeDocument/2006/relationships/hyperlink" Target="http://www.arkisto.fi/fi/palvelut/selvitykset/tilaa-kantakortti" TargetMode="External"/><Relationship Id="rId9" Type="http://schemas.openxmlformats.org/officeDocument/2006/relationships/hyperlink" Target="https://sa-kuva.fi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iki.narc.fi/portti/index.php/Ruotsin_ajan_sotilasasiakirja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err="1"/>
              <a:t>Pohjois</a:t>
            </a:r>
            <a:r>
              <a:rPr lang="fi-FI" dirty="0"/>
              <a:t>-Kurun sotaisa historia</a:t>
            </a:r>
          </a:p>
          <a:p>
            <a:endParaRPr lang="fi-FI" dirty="0"/>
          </a:p>
          <a:p>
            <a:r>
              <a:rPr lang="fi-FI" sz="1900" dirty="0"/>
              <a:t>https://peda.net/p/marjoheikkila/s1</a:t>
            </a:r>
          </a:p>
        </p:txBody>
      </p:sp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SOTAHISTORIAPÄIVÄ 18.6.2016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9190756" y="404664"/>
            <a:ext cx="237626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fi-FI" dirty="0"/>
              <a:t>Marjo Heikkilä</a:t>
            </a:r>
          </a:p>
        </p:txBody>
      </p:sp>
    </p:spTree>
    <p:extLst>
      <p:ext uri="{BB962C8B-B14F-4D97-AF65-F5344CB8AC3E}">
        <p14:creationId xmlns:p14="http://schemas.microsoft.com/office/powerpoint/2010/main" val="10828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u="sng" dirty="0"/>
              <a:t>Suomen sota 1808-1809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Pohjois</a:t>
            </a:r>
            <a:r>
              <a:rPr lang="fi-FI" dirty="0"/>
              <a:t>-Kuru jälleen syrjässä päätapahtumista</a:t>
            </a:r>
          </a:p>
          <a:p>
            <a:pPr lvl="1"/>
            <a:r>
              <a:rPr lang="fi-FI" dirty="0"/>
              <a:t>Tuhot Näsijärven rantojen ja teiden varsien kylissä</a:t>
            </a:r>
          </a:p>
          <a:p>
            <a:r>
              <a:rPr lang="fi-FI" dirty="0"/>
              <a:t>Kurussa ja Ruovedellä vilkasta sissitoimintaa (Roth ja </a:t>
            </a:r>
            <a:r>
              <a:rPr lang="fi-FI" dirty="0" err="1"/>
              <a:t>Spoof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Mukana myös paikallisia sotilaita ja siviilejä</a:t>
            </a:r>
          </a:p>
          <a:p>
            <a:r>
              <a:rPr lang="fi-FI" dirty="0" err="1"/>
              <a:t>Pohjois</a:t>
            </a:r>
            <a:r>
              <a:rPr lang="fi-FI" dirty="0"/>
              <a:t>-Kurun ruotusotilaat mukana taisteluissa</a:t>
            </a:r>
          </a:p>
          <a:p>
            <a:r>
              <a:rPr lang="fi-FI" dirty="0"/>
              <a:t>Suomi liitettiin Venäjään</a:t>
            </a:r>
          </a:p>
          <a:p>
            <a:r>
              <a:rPr lang="fi-FI" dirty="0"/>
              <a:t>Kirjallisuus:</a:t>
            </a:r>
          </a:p>
          <a:p>
            <a:pPr lvl="1"/>
            <a:r>
              <a:rPr lang="fi-FI" dirty="0"/>
              <a:t>Kankaanpää, Matti J, Ruoveden komppanian miehet Suomen sodassa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718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u="sng" dirty="0"/>
              <a:t>AUTONOMIAN AIKA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Ruotujakolaitos lakkautettiin 1809</a:t>
            </a:r>
          </a:p>
          <a:p>
            <a:r>
              <a:rPr lang="fi-FI" dirty="0"/>
              <a:t>Vapaaehtoisia joukko-osastoja</a:t>
            </a:r>
          </a:p>
          <a:p>
            <a:r>
              <a:rPr lang="fi-FI" dirty="0"/>
              <a:t>Eivät juuri osallistuneet sotiin Suomen alueen ulkopuolella</a:t>
            </a:r>
          </a:p>
          <a:p>
            <a:r>
              <a:rPr lang="fi-FI" dirty="0"/>
              <a:t>Yleinen asevelvollisuus 1878-1901</a:t>
            </a:r>
          </a:p>
          <a:p>
            <a:pPr lvl="1"/>
            <a:r>
              <a:rPr lang="fi-FI" dirty="0"/>
              <a:t>”Vanha väki”, tarkk’ampujapataljoonat</a:t>
            </a:r>
          </a:p>
          <a:p>
            <a:pPr lvl="1"/>
            <a:r>
              <a:rPr lang="fi-FI" dirty="0"/>
              <a:t>Kutsunnat (1859-1883 syntyneet), arpa ratkaisi</a:t>
            </a:r>
          </a:p>
          <a:p>
            <a:pPr lvl="1"/>
            <a:r>
              <a:rPr lang="fi-FI" dirty="0"/>
              <a:t>Vakinainen palvelus 3 vuotta (Hämeenlinnan tarkk’ampujapataljoona)</a:t>
            </a:r>
          </a:p>
          <a:p>
            <a:pPr lvl="1"/>
            <a:r>
              <a:rPr lang="fi-FI" dirty="0"/>
              <a:t>Reserviläisillä 90 päivää (Oriveden reservikomppania)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034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Lähteet:</a:t>
            </a:r>
          </a:p>
          <a:p>
            <a:pPr lvl="1"/>
            <a:r>
              <a:rPr lang="fi-FI" dirty="0"/>
              <a:t>Joukko-osastojen arkistot ja kutsuntaluettelot Kansallisarkistossa</a:t>
            </a:r>
          </a:p>
          <a:p>
            <a:r>
              <a:rPr lang="fi-FI" dirty="0"/>
              <a:t>Kirjallisuus:</a:t>
            </a:r>
          </a:p>
          <a:p>
            <a:pPr lvl="1"/>
            <a:r>
              <a:rPr lang="fi-FI" dirty="0"/>
              <a:t>Reservikomppanioiden ja tarkk’ampujapataljoonien historiikit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026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Aukusti </a:t>
            </a:r>
            <a:r>
              <a:rPr lang="fi-FI" u="sng" dirty="0" err="1"/>
              <a:t>äijälä</a:t>
            </a:r>
            <a:endParaRPr lang="fi-FI" u="sng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398805"/>
            <a:ext cx="6602413" cy="4009590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August Matinpoika Äijälä syntyi 28.5.1861. Hänet valittiin arvalla vakinaiseen palvelukseen, ja koulutettiin aliupseeriksi. August on kuvassa istujista oikeanpuoleisin.</a:t>
            </a:r>
          </a:p>
          <a:p>
            <a:r>
              <a:rPr lang="fi-FI" dirty="0"/>
              <a:t>Kuva: </a:t>
            </a:r>
            <a:r>
              <a:rPr lang="fi-FI" dirty="0" err="1"/>
              <a:t>Pohjois</a:t>
            </a:r>
            <a:r>
              <a:rPr lang="fi-FI" dirty="0"/>
              <a:t>-Kurun kuvia/Simo </a:t>
            </a:r>
            <a:r>
              <a:rPr lang="fi-FI" dirty="0" err="1"/>
              <a:t>Auresmaa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968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u="sng" dirty="0"/>
              <a:t>SISÄLLISSOTA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Taustaa:</a:t>
            </a:r>
          </a:p>
          <a:p>
            <a:pPr lvl="1"/>
            <a:r>
              <a:rPr lang="fi-FI" dirty="0"/>
              <a:t>Lakkoja keväällä 1917 </a:t>
            </a:r>
            <a:r>
              <a:rPr lang="fi-FI" dirty="0" err="1"/>
              <a:t>Aureen</a:t>
            </a:r>
            <a:r>
              <a:rPr lang="fi-FI" dirty="0"/>
              <a:t> ja Riuttasen uittotyömailla</a:t>
            </a:r>
          </a:p>
          <a:p>
            <a:pPr lvl="1"/>
            <a:r>
              <a:rPr lang="fi-FI" dirty="0"/>
              <a:t>Riuttasen työväenyhdistys aktiivinen</a:t>
            </a:r>
          </a:p>
          <a:p>
            <a:pPr lvl="1"/>
            <a:r>
              <a:rPr lang="fi-FI" dirty="0"/>
              <a:t>Elintarvikepula</a:t>
            </a:r>
          </a:p>
          <a:p>
            <a:pPr lvl="1"/>
            <a:r>
              <a:rPr lang="fi-FI" dirty="0"/>
              <a:t>Suojeluskunta perustettiin marraskuussa Kurun puustellissa, johdossa Robert von </a:t>
            </a:r>
            <a:r>
              <a:rPr lang="fi-FI" dirty="0" err="1"/>
              <a:t>Kraemer</a:t>
            </a:r>
            <a:endParaRPr lang="fi-FI" dirty="0"/>
          </a:p>
          <a:p>
            <a:pPr lvl="1"/>
            <a:r>
              <a:rPr lang="fi-FI" dirty="0"/>
              <a:t>Punakaarti Riuttasille marraskuun alussa, heti 25 jäsentä</a:t>
            </a:r>
          </a:p>
          <a:p>
            <a:pPr lvl="1"/>
            <a:r>
              <a:rPr lang="fi-FI" dirty="0"/>
              <a:t>Itä-</a:t>
            </a:r>
            <a:r>
              <a:rPr lang="fi-FI" dirty="0" err="1"/>
              <a:t>Aureen</a:t>
            </a:r>
            <a:r>
              <a:rPr lang="fi-FI" dirty="0"/>
              <a:t> punakaarti perustettiin vasta sodan alussa</a:t>
            </a:r>
          </a:p>
          <a:p>
            <a:pPr lvl="1"/>
            <a:r>
              <a:rPr lang="fi-FI" dirty="0"/>
              <a:t>Molemmat osapuolet olivat huonosti varustettuja, punaisia oli Kurussakin enemmän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41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Riuttasen työväentalo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233744"/>
            <a:ext cx="6602413" cy="4339711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Riuttasilla toimi hyvin aktiivinen työväenyhdistys. Yhdistys perustettiin 1906.</a:t>
            </a:r>
          </a:p>
          <a:p>
            <a:endParaRPr lang="fi-FI" dirty="0"/>
          </a:p>
          <a:p>
            <a:r>
              <a:rPr lang="fi-FI" dirty="0"/>
              <a:t>Kuva: </a:t>
            </a:r>
            <a:r>
              <a:rPr lang="fi-FI" dirty="0" err="1"/>
              <a:t>Pohjois</a:t>
            </a:r>
            <a:r>
              <a:rPr lang="fi-FI" dirty="0"/>
              <a:t>-Kurun kuvia/Eila Ilomäki</a:t>
            </a:r>
          </a:p>
        </p:txBody>
      </p:sp>
    </p:spTree>
    <p:extLst>
      <p:ext uri="{BB962C8B-B14F-4D97-AF65-F5344CB8AC3E}">
        <p14:creationId xmlns:p14="http://schemas.microsoft.com/office/powerpoint/2010/main" val="1974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Riuttasen punakaartin ensimmäiset jäsenet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27695"/>
            <a:ext cx="6602413" cy="4951809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Riuttasen työväenyhdistys päätti perustaa marraskuussa 1917 järjestys- tai punakaartin.</a:t>
            </a:r>
          </a:p>
          <a:p>
            <a:endParaRPr lang="fi-FI" dirty="0"/>
          </a:p>
          <a:p>
            <a:r>
              <a:rPr lang="fi-FI" dirty="0"/>
              <a:t>Työväenyhdistyksen arkistoa säilytetään Hämeenlinnan maakunta-arkistossa.</a:t>
            </a:r>
          </a:p>
        </p:txBody>
      </p:sp>
    </p:spTree>
    <p:extLst>
      <p:ext uri="{BB962C8B-B14F-4D97-AF65-F5344CB8AC3E}">
        <p14:creationId xmlns:p14="http://schemas.microsoft.com/office/powerpoint/2010/main" val="13668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004786" cy="426120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163" y="1124744"/>
            <a:ext cx="10292818" cy="5149057"/>
          </a:xfrm>
        </p:spPr>
        <p:txBody>
          <a:bodyPr>
            <a:normAutofit lnSpcReduction="10000"/>
          </a:bodyPr>
          <a:lstStyle/>
          <a:p>
            <a:r>
              <a:rPr lang="fi-FI" dirty="0"/>
              <a:t>Taistelut Kurussa</a:t>
            </a:r>
          </a:p>
          <a:p>
            <a:pPr lvl="1"/>
            <a:r>
              <a:rPr lang="fi-FI" dirty="0"/>
              <a:t>Rintamalinja sodan alussa kirkonkylän pohjoispuolelle</a:t>
            </a:r>
          </a:p>
          <a:p>
            <a:pPr lvl="1"/>
            <a:r>
              <a:rPr lang="fi-FI" dirty="0" err="1"/>
              <a:t>Pohjois</a:t>
            </a:r>
            <a:r>
              <a:rPr lang="fi-FI" dirty="0"/>
              <a:t>-Kuru ei-kenenkään-maata, punaisia partioita</a:t>
            </a:r>
          </a:p>
          <a:p>
            <a:pPr lvl="1"/>
            <a:r>
              <a:rPr lang="fi-FI" dirty="0"/>
              <a:t>Punaisia Kurussa helmikuun lopulla noin 1600, joukossa kurulaisia noin 400, venäläisiä ja muualta tulleita punaisia</a:t>
            </a:r>
          </a:p>
          <a:p>
            <a:pPr lvl="1"/>
            <a:r>
              <a:rPr lang="fi-FI" dirty="0"/>
              <a:t>Monta hyökkäystä Virtain ja Ruoveden suuntaan</a:t>
            </a:r>
          </a:p>
          <a:p>
            <a:pPr lvl="1"/>
            <a:r>
              <a:rPr lang="fi-FI" dirty="0"/>
              <a:t>Punaisten tekemät murhat: </a:t>
            </a:r>
            <a:r>
              <a:rPr lang="fi-FI" dirty="0" err="1"/>
              <a:t>Anselm</a:t>
            </a:r>
            <a:r>
              <a:rPr lang="fi-FI" dirty="0"/>
              <a:t> Saarijärvi, </a:t>
            </a:r>
            <a:r>
              <a:rPr lang="fi-FI" dirty="0" err="1"/>
              <a:t>Anselm</a:t>
            </a:r>
            <a:r>
              <a:rPr lang="fi-FI" dirty="0"/>
              <a:t> Huhtanen, Arvo Sulkava ja Vilho </a:t>
            </a:r>
            <a:r>
              <a:rPr lang="fi-FI" dirty="0" err="1"/>
              <a:t>Vuotari</a:t>
            </a:r>
            <a:endParaRPr lang="fi-FI" dirty="0"/>
          </a:p>
          <a:p>
            <a:r>
              <a:rPr lang="fi-FI" dirty="0"/>
              <a:t>Valkoiset valtaavat Kurun 17.3.</a:t>
            </a:r>
          </a:p>
          <a:p>
            <a:pPr lvl="1"/>
            <a:r>
              <a:rPr lang="fi-FI" dirty="0"/>
              <a:t>Johdossa eversti </a:t>
            </a:r>
            <a:r>
              <a:rPr lang="fi-FI" dirty="0" err="1"/>
              <a:t>Hjalmarson</a:t>
            </a:r>
            <a:endParaRPr lang="fi-FI" dirty="0"/>
          </a:p>
          <a:p>
            <a:pPr lvl="1"/>
            <a:r>
              <a:rPr lang="fi-FI" dirty="0"/>
              <a:t>1700 miestä</a:t>
            </a:r>
          </a:p>
          <a:p>
            <a:pPr lvl="1"/>
            <a:r>
              <a:rPr lang="fi-FI" dirty="0"/>
              <a:t>Kutsunnat 2.4.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350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9932778" cy="426120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163" y="1052736"/>
            <a:ext cx="10292818" cy="5221065"/>
          </a:xfrm>
        </p:spPr>
        <p:txBody>
          <a:bodyPr>
            <a:normAutofit/>
          </a:bodyPr>
          <a:lstStyle/>
          <a:p>
            <a:r>
              <a:rPr lang="fi-FI" dirty="0"/>
              <a:t>Kurun punaiset pakenivat Tampereelle</a:t>
            </a:r>
          </a:p>
          <a:p>
            <a:pPr lvl="1"/>
            <a:r>
              <a:rPr lang="fi-FI" dirty="0"/>
              <a:t>Osallistuminen Oriveden, Aitolahden, Sääksjärven, Messukylän ja Tampereen taisteluihin</a:t>
            </a:r>
          </a:p>
          <a:p>
            <a:r>
              <a:rPr lang="fi-FI" dirty="0"/>
              <a:t>Tampereen valtauksen jälkeen punaiset vangittiin</a:t>
            </a:r>
          </a:p>
          <a:p>
            <a:pPr lvl="1"/>
            <a:r>
              <a:rPr lang="fi-FI" dirty="0"/>
              <a:t>Kurulaisia eniten Tampereen ja Lahden vankileireillä</a:t>
            </a:r>
          </a:p>
          <a:p>
            <a:pPr lvl="1"/>
            <a:r>
              <a:rPr lang="fi-FI" dirty="0"/>
              <a:t>Kurulaisten joukkoteloitus Messukylässä 20.4., 30 tapettiin</a:t>
            </a:r>
          </a:p>
          <a:p>
            <a:r>
              <a:rPr lang="fi-FI" dirty="0"/>
              <a:t>Kurulaisia valkoisissa noin 50, punaisissa 400</a:t>
            </a:r>
          </a:p>
          <a:p>
            <a:r>
              <a:rPr lang="fi-FI" dirty="0"/>
              <a:t>Taisteluissa kuoli tai teloitettiin noin 80</a:t>
            </a:r>
          </a:p>
          <a:p>
            <a:r>
              <a:rPr lang="fi-FI" dirty="0"/>
              <a:t>Vankileireillä kuoli noin 70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476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 err="1"/>
              <a:t>Aureen</a:t>
            </a:r>
            <a:r>
              <a:rPr lang="fi-FI" u="sng" dirty="0"/>
              <a:t> punakaartilaisia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95" y="482600"/>
            <a:ext cx="3620822" cy="5842000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Lauri ja Toivo Sikuri taistelivat Kurun punakaartissa. 14.7.1898 syntynyt Lauri kaatui 22.3.1918.</a:t>
            </a:r>
          </a:p>
          <a:p>
            <a:endParaRPr lang="fi-FI" dirty="0"/>
          </a:p>
          <a:p>
            <a:r>
              <a:rPr lang="fi-FI" dirty="0"/>
              <a:t>Kuva: </a:t>
            </a:r>
            <a:r>
              <a:rPr lang="fi-FI" dirty="0" err="1"/>
              <a:t>Pohjois</a:t>
            </a:r>
            <a:r>
              <a:rPr lang="fi-FI" dirty="0"/>
              <a:t>-Kurun kuvat/Tapio Äijälä</a:t>
            </a:r>
          </a:p>
        </p:txBody>
      </p:sp>
    </p:spTree>
    <p:extLst>
      <p:ext uri="{BB962C8B-B14F-4D97-AF65-F5344CB8AC3E}">
        <p14:creationId xmlns:p14="http://schemas.microsoft.com/office/powerpoint/2010/main" val="13775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u="sng" dirty="0"/>
              <a:t>1500-luvun sodat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Pohjois</a:t>
            </a:r>
            <a:r>
              <a:rPr lang="fi-FI" dirty="0"/>
              <a:t>-Kurun asuttaminen 1570-luvulla</a:t>
            </a:r>
          </a:p>
          <a:p>
            <a:r>
              <a:rPr lang="fi-FI" dirty="0"/>
              <a:t>25-vuotinen sota Venäjää vastaan 1570-1595</a:t>
            </a:r>
          </a:p>
          <a:p>
            <a:r>
              <a:rPr lang="fi-FI" dirty="0"/>
              <a:t>Nuijasota 1596-1597</a:t>
            </a:r>
          </a:p>
          <a:p>
            <a:pPr lvl="1"/>
            <a:r>
              <a:rPr lang="fi-FI" dirty="0"/>
              <a:t>Alue oli tieverkon ulkopuolella ja syrjässä tapahtumista</a:t>
            </a:r>
          </a:p>
          <a:p>
            <a:pPr lvl="1"/>
            <a:r>
              <a:rPr lang="fi-FI" dirty="0"/>
              <a:t>Ei tuomiokirjamainintoja ryöstelyistä tms.</a:t>
            </a:r>
          </a:p>
          <a:p>
            <a:r>
              <a:rPr lang="fi-FI" dirty="0"/>
              <a:t>Tietoa yksittäisistä henkilöistä vaikea löytää</a:t>
            </a:r>
          </a:p>
          <a:p>
            <a:pPr lvl="1"/>
            <a:r>
              <a:rPr lang="fi-FI" dirty="0"/>
              <a:t>Tuomiokirjat ja verotusluettelot</a:t>
            </a:r>
          </a:p>
          <a:p>
            <a:pPr marL="274320" lvl="1" indent="0">
              <a:buNone/>
            </a:pPr>
            <a:endParaRPr lang="fi-FI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521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 err="1"/>
              <a:t>Aureen</a:t>
            </a:r>
            <a:r>
              <a:rPr lang="fi-FI" u="sng" dirty="0"/>
              <a:t> suojelus-kuntalaisia 1920-luvun alussa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484784"/>
            <a:ext cx="7017483" cy="3991193"/>
          </a:xfrm>
        </p:spPr>
      </p:pic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Vas. Aukusti Äijälä kouluttajana, alarivissä Saksan isäntä, Eemeli (s. 1904) ja Eino (s. 1906) Äijälä. Takana Rintamäen isäntä ja Eemeli Kovanen.</a:t>
            </a:r>
          </a:p>
          <a:p>
            <a:r>
              <a:rPr lang="fi-FI" dirty="0"/>
              <a:t>Kuva: </a:t>
            </a:r>
            <a:r>
              <a:rPr lang="fi-FI" dirty="0" err="1"/>
              <a:t>Pohjois</a:t>
            </a:r>
            <a:r>
              <a:rPr lang="fi-FI" dirty="0"/>
              <a:t>-Kurun kuvia/Tuula ja Matti Äijälä</a:t>
            </a:r>
          </a:p>
        </p:txBody>
      </p:sp>
    </p:spTree>
    <p:extLst>
      <p:ext uri="{BB962C8B-B14F-4D97-AF65-F5344CB8AC3E}">
        <p14:creationId xmlns:p14="http://schemas.microsoft.com/office/powerpoint/2010/main" val="19797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Tapaus </a:t>
            </a:r>
            <a:r>
              <a:rPr lang="fi-FI" dirty="0" err="1"/>
              <a:t>kalle</a:t>
            </a:r>
            <a:r>
              <a:rPr lang="fi-FI" dirty="0"/>
              <a:t> haukijärvi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Kuului sekä suojeluskuntaan että punakaartiin</a:t>
            </a:r>
          </a:p>
          <a:p>
            <a:r>
              <a:rPr lang="fi-FI" dirty="0"/>
              <a:t>Herätti ristiriitoja paikallisyhteisössä jo ennen sisällissotaa</a:t>
            </a:r>
          </a:p>
          <a:p>
            <a:r>
              <a:rPr lang="fi-FI" dirty="0"/>
              <a:t>Lähti helmikuussa Seinäjoelle liittyäkseen valkoisiin</a:t>
            </a:r>
          </a:p>
          <a:p>
            <a:r>
              <a:rPr lang="fi-FI" dirty="0"/>
              <a:t>Kurun valtauksen jälkeen maaliskuun lopulla murhasi Riuttasilla Juho Haapamäen, Vihtori Alangon, </a:t>
            </a:r>
            <a:r>
              <a:rPr lang="fi-FI" dirty="0" err="1"/>
              <a:t>Nikodemus</a:t>
            </a:r>
            <a:r>
              <a:rPr lang="fi-FI" dirty="0"/>
              <a:t> Järven ja Maria </a:t>
            </a:r>
            <a:r>
              <a:rPr lang="fi-FI" dirty="0" err="1"/>
              <a:t>Friskilän</a:t>
            </a:r>
            <a:endParaRPr lang="fi-FI" dirty="0"/>
          </a:p>
          <a:p>
            <a:r>
              <a:rPr lang="fi-FI" dirty="0"/>
              <a:t>Vangittiin, mutta vapautettiin pian</a:t>
            </a:r>
          </a:p>
          <a:p>
            <a:r>
              <a:rPr lang="fi-FI" dirty="0"/>
              <a:t>Murhia puitiin vuosia oikeudessa, mutta Haukijärvi vapautettiin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7951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Tapaus </a:t>
            </a:r>
            <a:r>
              <a:rPr lang="fi-FI" dirty="0" err="1"/>
              <a:t>arvid</a:t>
            </a:r>
            <a:r>
              <a:rPr lang="fi-FI" dirty="0"/>
              <a:t> JOENSUU/jokinen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Oli ollut Amerikassa siirtolaisena 1910-luvulla</a:t>
            </a:r>
          </a:p>
          <a:p>
            <a:r>
              <a:rPr lang="fi-FI" dirty="0"/>
              <a:t>Toimi Kurun punakaartin päällikkönä</a:t>
            </a:r>
          </a:p>
          <a:p>
            <a:r>
              <a:rPr lang="fi-FI" dirty="0"/>
              <a:t>Taisteli Kurussa ja Aitolahdessa</a:t>
            </a:r>
          </a:p>
          <a:p>
            <a:r>
              <a:rPr lang="fi-FI" dirty="0"/>
              <a:t>Oli mukana taistelussa Sääksjärven pysäkillä, katosi</a:t>
            </a:r>
          </a:p>
          <a:p>
            <a:r>
              <a:rPr lang="fi-FI" dirty="0"/>
              <a:t>Tarinan mukaan ajoi partansa ja juopotteli junassa valkoisten johtajien (mm. von </a:t>
            </a:r>
            <a:r>
              <a:rPr lang="fi-FI" dirty="0" err="1"/>
              <a:t>Kraemerin</a:t>
            </a:r>
            <a:r>
              <a:rPr lang="fi-FI" dirty="0"/>
              <a:t> kanssa), pakeni Amerikkaan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832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9788762" cy="354112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162" y="1052736"/>
            <a:ext cx="10364826" cy="5221065"/>
          </a:xfrm>
        </p:spPr>
        <p:txBody>
          <a:bodyPr/>
          <a:lstStyle/>
          <a:p>
            <a:r>
              <a:rPr lang="fi-FI" dirty="0"/>
              <a:t>Lähteet:</a:t>
            </a:r>
          </a:p>
          <a:p>
            <a:pPr lvl="1"/>
            <a:r>
              <a:rPr lang="fi-FI" dirty="0"/>
              <a:t>Valkoiset joukko-osastot, kunniamerkkivaliokunta (KA)</a:t>
            </a:r>
          </a:p>
          <a:p>
            <a:pPr lvl="1"/>
            <a:r>
              <a:rPr lang="fi-FI" dirty="0"/>
              <a:t>Valtiorikosoikeuden ja valtiorikosylioikeuden pöytäkirjat Kansallisarkistossa</a:t>
            </a:r>
          </a:p>
          <a:p>
            <a:pPr lvl="1"/>
            <a:r>
              <a:rPr lang="fi-FI" dirty="0"/>
              <a:t>Sotavankilaitoksen arkistot (KA ja maakunta-arkistot)</a:t>
            </a:r>
          </a:p>
          <a:p>
            <a:pPr lvl="1"/>
            <a:r>
              <a:rPr lang="fi-FI" dirty="0"/>
              <a:t>Muistitietokokoelmat</a:t>
            </a:r>
          </a:p>
          <a:p>
            <a:pPr lvl="1"/>
            <a:r>
              <a:rPr lang="fi-FI" dirty="0"/>
              <a:t>Suojeluskuntien, punakaartien ja työväenyhdistysten arkistot</a:t>
            </a:r>
          </a:p>
          <a:p>
            <a:pPr lvl="1"/>
            <a:r>
              <a:rPr lang="fi-FI" dirty="0"/>
              <a:t>Sotasurmaprojekti: </a:t>
            </a:r>
            <a:r>
              <a:rPr lang="fi-FI" dirty="0">
                <a:hlinkClick r:id="rId2"/>
              </a:rPr>
              <a:t>http://vesta.narc.fi/cgi-bin/db2www/sotasurmaetusivu/main</a:t>
            </a:r>
            <a:endParaRPr lang="fi-FI" dirty="0"/>
          </a:p>
          <a:p>
            <a:pPr lvl="1"/>
            <a:r>
              <a:rPr lang="fi-FI" dirty="0"/>
              <a:t>Vapriikin valokuvakokoelma: </a:t>
            </a:r>
            <a:r>
              <a:rPr lang="fi-FI" dirty="0">
                <a:hlinkClick r:id="rId3"/>
              </a:rPr>
              <a:t>https://www.flickr.com/photos/vapriikki/sets/72157668009883972/</a:t>
            </a:r>
            <a:endParaRPr lang="fi-FI" dirty="0"/>
          </a:p>
          <a:p>
            <a:pPr lvl="1"/>
            <a:r>
              <a:rPr lang="fi-FI" dirty="0">
                <a:hlinkClick r:id="rId4"/>
              </a:rPr>
              <a:t>http://wiki.narc.fi/portti/index.php/Teema:_Sis%C3%A4llissota_1918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48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Kirjallisuus:</a:t>
            </a:r>
          </a:p>
          <a:p>
            <a:pPr lvl="1"/>
            <a:r>
              <a:rPr lang="fi-FI" dirty="0" err="1"/>
              <a:t>Roselius</a:t>
            </a:r>
            <a:r>
              <a:rPr lang="fi-FI" dirty="0"/>
              <a:t>, Aapo, Teloittajien jäljillä</a:t>
            </a:r>
          </a:p>
          <a:p>
            <a:pPr lvl="1"/>
            <a:r>
              <a:rPr lang="fi-FI" dirty="0"/>
              <a:t>Salin, Veli, Kahden rintaman välissä</a:t>
            </a:r>
          </a:p>
          <a:p>
            <a:pPr lvl="1"/>
            <a:r>
              <a:rPr lang="fi-FI" dirty="0"/>
              <a:t>Ylikangas, Heikki, Tie Tampereelle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120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u="sng" dirty="0"/>
              <a:t>TALVISOTA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Kurulaisia palveli monissa joukkoyksiköissä, eniten Jääkäripataljoona 4:ssä</a:t>
            </a:r>
          </a:p>
          <a:p>
            <a:pPr lvl="1"/>
            <a:r>
              <a:rPr lang="fi-FI" dirty="0"/>
              <a:t>Sodan alkuvaiheessa vähän tappioita</a:t>
            </a:r>
          </a:p>
          <a:p>
            <a:pPr lvl="1"/>
            <a:r>
              <a:rPr lang="fi-FI" dirty="0"/>
              <a:t>Tammikuussa siirto Laatokan pohjoispuolelle: </a:t>
            </a:r>
            <a:r>
              <a:rPr lang="fi-FI" dirty="0" err="1"/>
              <a:t>Kitilän</a:t>
            </a:r>
            <a:r>
              <a:rPr lang="fi-FI" dirty="0"/>
              <a:t> ja </a:t>
            </a:r>
            <a:r>
              <a:rPr lang="fi-FI" dirty="0" err="1"/>
              <a:t>Lemetin</a:t>
            </a:r>
            <a:r>
              <a:rPr lang="fi-FI" dirty="0"/>
              <a:t> motit</a:t>
            </a:r>
          </a:p>
          <a:p>
            <a:pPr lvl="1"/>
            <a:r>
              <a:rPr lang="fi-FI" dirty="0"/>
              <a:t>Suurimmat tappiot Taipaleessa</a:t>
            </a:r>
          </a:p>
          <a:p>
            <a:r>
              <a:rPr lang="fi-FI" dirty="0"/>
              <a:t>55 kurulaista kaatunutta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836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u="sng" dirty="0"/>
              <a:t>JATKOSOTA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Yksikköjako uusittu välirauhan aikana</a:t>
            </a:r>
          </a:p>
          <a:p>
            <a:pPr lvl="1"/>
            <a:r>
              <a:rPr lang="fi-FI" dirty="0"/>
              <a:t>Kurulaiset kuuluivat JR 60:n 7. komppaniaan</a:t>
            </a:r>
          </a:p>
          <a:p>
            <a:r>
              <a:rPr lang="fi-FI" dirty="0"/>
              <a:t>Laatokan pohjoispuolelle, vanhan rajan ylitys heinäkuussa</a:t>
            </a:r>
          </a:p>
          <a:p>
            <a:r>
              <a:rPr lang="fi-FI" dirty="0"/>
              <a:t>JR 4:ssä nuoria kurulaisia varusmiehiä</a:t>
            </a:r>
          </a:p>
          <a:p>
            <a:r>
              <a:rPr lang="fi-FI" dirty="0"/>
              <a:t>Kurulaisia kaatuneita syksyn 1941 aikana 60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u="sng" dirty="0"/>
              <a:t>JR 60 JATKOSODAN HYÖKKÄYSVAIHEESSA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err="1"/>
              <a:t>Lökin</a:t>
            </a:r>
            <a:r>
              <a:rPr lang="fi-FI" dirty="0"/>
              <a:t> taistelut heinä-elokuussa</a:t>
            </a:r>
          </a:p>
          <a:p>
            <a:r>
              <a:rPr lang="fi-FI" dirty="0"/>
              <a:t>Petroskoin valtaus lokakuussa</a:t>
            </a:r>
          </a:p>
          <a:p>
            <a:r>
              <a:rPr lang="fi-FI" dirty="0" err="1"/>
              <a:t>Muurmannin</a:t>
            </a:r>
            <a:r>
              <a:rPr lang="fi-FI" dirty="0"/>
              <a:t> radalle marraskuussa</a:t>
            </a:r>
          </a:p>
          <a:p>
            <a:r>
              <a:rPr lang="fi-FI" dirty="0"/>
              <a:t>Karhumäen valtaus marras-joulukuussa</a:t>
            </a:r>
          </a:p>
          <a:p>
            <a:r>
              <a:rPr lang="fi-FI" dirty="0"/>
              <a:t>Kartta Kaino Tuokon Jalkaväkirykmentti 60 1941-1944 –kirjasta.</a:t>
            </a:r>
          </a:p>
        </p:txBody>
      </p:sp>
      <p:pic>
        <p:nvPicPr>
          <p:cNvPr id="1026" name="Picture 2" descr="http://www.jr56jajr60.fi/data/Image/JR60/Kartta_JR_60_t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0" y="620689"/>
            <a:ext cx="7385247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36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9788762" cy="282104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162" y="980728"/>
            <a:ext cx="10364826" cy="5293073"/>
          </a:xfrm>
        </p:spPr>
        <p:txBody>
          <a:bodyPr/>
          <a:lstStyle/>
          <a:p>
            <a:r>
              <a:rPr lang="fi-FI" dirty="0"/>
              <a:t>Asemasota</a:t>
            </a:r>
          </a:p>
          <a:p>
            <a:pPr lvl="1"/>
            <a:r>
              <a:rPr lang="fi-FI" dirty="0"/>
              <a:t>Joukko-osastojen uudelleen organisointi vuoden 1941 lopulla: JR 60 lakkautettiin</a:t>
            </a:r>
          </a:p>
          <a:p>
            <a:pPr lvl="1"/>
            <a:r>
              <a:rPr lang="fi-FI" dirty="0"/>
              <a:t>1912 ja sen jälkeen syntyneet siirrettiin JR 56:n 7. komppaniaan (63 miestä)</a:t>
            </a:r>
          </a:p>
          <a:p>
            <a:pPr lvl="1"/>
            <a:r>
              <a:rPr lang="fi-FI" dirty="0"/>
              <a:t>1908 ja sitä vanhemmat kotiutettiin alkuvuoden 1942 aikana</a:t>
            </a:r>
          </a:p>
          <a:p>
            <a:pPr lvl="1"/>
            <a:r>
              <a:rPr lang="fi-FI" dirty="0"/>
              <a:t>1909-1911 syntyneistä vahvennettu pataljoona II/JR 60</a:t>
            </a:r>
          </a:p>
          <a:p>
            <a:pPr lvl="1"/>
            <a:r>
              <a:rPr lang="fi-FI" dirty="0"/>
              <a:t>Asemasodan aikana kaatui 23 kurulaista</a:t>
            </a:r>
          </a:p>
          <a:p>
            <a:r>
              <a:rPr lang="fi-FI" dirty="0"/>
              <a:t>Suurhyökkäys kesäkuussa 1944: 36 kaatunutta</a:t>
            </a:r>
          </a:p>
          <a:p>
            <a:pPr lvl="1"/>
            <a:r>
              <a:rPr lang="fi-FI" dirty="0"/>
              <a:t>Kurulaisia lukuisissa joukkoyksiköissä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563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u="sng" dirty="0"/>
              <a:t>kotirintama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Puutetta ja säännöstelyä</a:t>
            </a:r>
          </a:p>
          <a:p>
            <a:r>
              <a:rPr lang="fi-FI" dirty="0"/>
              <a:t>Naiset, lapset ja vanhukset hoitivat miestenkin työt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812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u="sng" dirty="0"/>
              <a:t>1600-luvun suurvaltasodat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Sotilaat Ruotsin armeijaan väenotoilla</a:t>
            </a:r>
          </a:p>
          <a:p>
            <a:pPr lvl="1"/>
            <a:r>
              <a:rPr lang="fi-FI" dirty="0"/>
              <a:t>Talosta ei otettu ainoaa miestä</a:t>
            </a:r>
          </a:p>
          <a:p>
            <a:pPr lvl="1"/>
            <a:r>
              <a:rPr lang="fi-FI" dirty="0"/>
              <a:t>Pakoilu oli yleistä</a:t>
            </a:r>
          </a:p>
          <a:p>
            <a:r>
              <a:rPr lang="fi-FI" dirty="0"/>
              <a:t>30-vuotisen sodan (1618-1648) aikana väenotto joka vuosi</a:t>
            </a:r>
          </a:p>
          <a:p>
            <a:pPr lvl="1"/>
            <a:r>
              <a:rPr lang="fi-FI" dirty="0"/>
              <a:t>Yhteensä noin 350 </a:t>
            </a:r>
            <a:r>
              <a:rPr lang="fi-FI" dirty="0" err="1"/>
              <a:t>ruovesiläistä</a:t>
            </a:r>
            <a:endParaRPr lang="fi-FI" dirty="0"/>
          </a:p>
          <a:p>
            <a:r>
              <a:rPr lang="fi-FI" dirty="0"/>
              <a:t>Porin jalkaväkirykmentin perustaminen 1626</a:t>
            </a:r>
          </a:p>
          <a:p>
            <a:r>
              <a:rPr lang="fi-FI" dirty="0"/>
              <a:t>Lähteet ja kirjallisuus:</a:t>
            </a:r>
          </a:p>
          <a:p>
            <a:pPr lvl="1"/>
            <a:r>
              <a:rPr lang="fi-FI" dirty="0"/>
              <a:t>Katselmusrullia säilynyt katkonaisesti Ruotsin valtionarkistossa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50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9644746" cy="282104"/>
          </a:xfrm>
        </p:spPr>
        <p:txBody>
          <a:bodyPr>
            <a:normAutofit fontScale="90000"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162" y="908720"/>
            <a:ext cx="10436834" cy="5365081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Lähteet</a:t>
            </a:r>
          </a:p>
          <a:p>
            <a:pPr lvl="1"/>
            <a:r>
              <a:rPr lang="fi-FI" dirty="0"/>
              <a:t>Sotapäiväkirjat: </a:t>
            </a:r>
            <a:r>
              <a:rPr lang="fi-FI" dirty="0">
                <a:hlinkClick r:id="rId2"/>
              </a:rPr>
              <a:t>http://wiki.narc.fi/portti/index.php/Sotap%C3%A4iv%C3%A4kirjat</a:t>
            </a:r>
            <a:endParaRPr lang="fi-FI" dirty="0"/>
          </a:p>
          <a:p>
            <a:pPr lvl="2"/>
            <a:r>
              <a:rPr lang="fi-FI" dirty="0">
                <a:hlinkClick r:id="rId3"/>
              </a:rPr>
              <a:t>Kurun kompp. </a:t>
            </a:r>
            <a:r>
              <a:rPr lang="fi-FI" dirty="0" err="1">
                <a:hlinkClick r:id="rId3"/>
              </a:rPr>
              <a:t>Spk</a:t>
            </a:r>
            <a:r>
              <a:rPr lang="fi-FI" dirty="0">
                <a:hlinkClick r:id="rId3"/>
              </a:rPr>
              <a:t>: http://digi.narc.fi/digi/slistaus.ka?ay=60165</a:t>
            </a:r>
            <a:endParaRPr lang="fi-FI" dirty="0"/>
          </a:p>
          <a:p>
            <a:pPr lvl="1"/>
            <a:r>
              <a:rPr lang="fi-FI" dirty="0"/>
              <a:t>Kantakortit: </a:t>
            </a:r>
            <a:r>
              <a:rPr lang="fi-FI" dirty="0">
                <a:hlinkClick r:id="rId4"/>
              </a:rPr>
              <a:t>http://www.arkisto.fi/fi/palvelut/selvitykset/tilaa-kantakortti</a:t>
            </a:r>
            <a:endParaRPr lang="fi-FI" dirty="0"/>
          </a:p>
          <a:p>
            <a:pPr lvl="1"/>
            <a:r>
              <a:rPr lang="fi-FI" dirty="0"/>
              <a:t>Kotiarkistot </a:t>
            </a:r>
          </a:p>
          <a:p>
            <a:pPr lvl="1"/>
            <a:r>
              <a:rPr lang="fi-FI" dirty="0">
                <a:hlinkClick r:id="rId5"/>
              </a:rPr>
              <a:t>http://kronos.narc.fi/menehtyneet/</a:t>
            </a:r>
            <a:endParaRPr lang="fi-FI" dirty="0"/>
          </a:p>
          <a:p>
            <a:pPr lvl="1"/>
            <a:r>
              <a:rPr lang="fi-FI" dirty="0">
                <a:hlinkClick r:id="rId6"/>
              </a:rPr>
              <a:t>http://wiki.narc.fi/portti/index.php/Teema:_Talvi-_ja_jatkosodan_henkil%C3%B6historialliset_l%C3%A4hteet</a:t>
            </a:r>
            <a:endParaRPr lang="fi-FI" dirty="0"/>
          </a:p>
          <a:p>
            <a:r>
              <a:rPr lang="fi-FI" dirty="0"/>
              <a:t>Kirjallisuus</a:t>
            </a:r>
          </a:p>
          <a:p>
            <a:pPr lvl="1"/>
            <a:r>
              <a:rPr lang="fi-FI" dirty="0"/>
              <a:t>Kulo, Oiva, Kohtalon vuodet I-II</a:t>
            </a:r>
          </a:p>
          <a:p>
            <a:pPr lvl="1"/>
            <a:r>
              <a:rPr lang="fi-FI" dirty="0"/>
              <a:t>Ojala, Arvo, Paalun poikien taistelujen tie</a:t>
            </a:r>
          </a:p>
          <a:p>
            <a:pPr lvl="1"/>
            <a:r>
              <a:rPr lang="fi-FI" dirty="0"/>
              <a:t>Tuokko, Kaino, Jalkaväkirykmentti 60 1941-1944 (</a:t>
            </a:r>
            <a:r>
              <a:rPr lang="fi-FI" dirty="0">
                <a:hlinkClick r:id="rId7"/>
              </a:rPr>
              <a:t>http://www.jr56jajr60.fi/etusivu.html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Sotaveteraanimatrikkelit, joukko-osastojen historiikit</a:t>
            </a:r>
          </a:p>
          <a:p>
            <a:pPr lvl="1"/>
            <a:r>
              <a:rPr lang="fi-FI" dirty="0"/>
              <a:t>Kansa taisteli -lehdet: </a:t>
            </a:r>
            <a:r>
              <a:rPr lang="fi-FI" dirty="0">
                <a:hlinkClick r:id="rId8"/>
              </a:rPr>
              <a:t>http://kansataisteli.sshs.fi/</a:t>
            </a:r>
            <a:endParaRPr lang="fi-FI" dirty="0"/>
          </a:p>
          <a:p>
            <a:pPr lvl="1"/>
            <a:r>
              <a:rPr lang="fi-FI" dirty="0"/>
              <a:t>SA-kuvat: </a:t>
            </a:r>
            <a:r>
              <a:rPr lang="fi-FI" dirty="0">
                <a:hlinkClick r:id="rId9"/>
              </a:rPr>
              <a:t>https://sa-kuva.fi/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165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 MIELENKIINNOSTA!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955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u="sng" dirty="0"/>
              <a:t>RUOTUJAKOLAITOS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dirty="0"/>
              <a:t>Turun ja Porin läänissä voimaan 1694</a:t>
            </a:r>
          </a:p>
          <a:p>
            <a:r>
              <a:rPr lang="fi-FI" dirty="0"/>
              <a:t>Selvä parannus entiseen</a:t>
            </a:r>
          </a:p>
          <a:p>
            <a:pPr lvl="1"/>
            <a:r>
              <a:rPr lang="fi-FI" sz="2800" dirty="0"/>
              <a:t>Miesmääristä talomääriin</a:t>
            </a:r>
          </a:p>
          <a:p>
            <a:pPr lvl="1"/>
            <a:r>
              <a:rPr lang="fi-FI" sz="2800" dirty="0"/>
              <a:t>Sotamies oli aina palkattu</a:t>
            </a:r>
          </a:p>
          <a:p>
            <a:r>
              <a:rPr lang="fi-FI" dirty="0"/>
              <a:t>Kurulaiset kuuluivat </a:t>
            </a:r>
            <a:r>
              <a:rPr lang="fi-FI" dirty="0" err="1"/>
              <a:t>PJR:n</a:t>
            </a:r>
            <a:r>
              <a:rPr lang="fi-FI" dirty="0"/>
              <a:t> Ruoveden komppaniaan (n. 120 miestä)</a:t>
            </a:r>
          </a:p>
          <a:p>
            <a:r>
              <a:rPr lang="fi-FI" dirty="0"/>
              <a:t>2-3 taloa muodostivat ruodun, joka palkkasi ruotusotilaan</a:t>
            </a:r>
          </a:p>
          <a:p>
            <a:r>
              <a:rPr lang="fi-FI" dirty="0"/>
              <a:t>Upseereilla virkatalot eli puustellit</a:t>
            </a:r>
          </a:p>
          <a:p>
            <a:pPr lvl="1"/>
            <a:r>
              <a:rPr lang="fi-FI" sz="2800" dirty="0"/>
              <a:t>Kurussa </a:t>
            </a:r>
            <a:r>
              <a:rPr lang="fi-FI" sz="2800" dirty="0" err="1"/>
              <a:t>Hainari</a:t>
            </a:r>
            <a:r>
              <a:rPr lang="fi-FI" sz="2800" dirty="0"/>
              <a:t> ja Kuru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585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163" y="482599"/>
            <a:ext cx="9788762" cy="570137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4162" y="1412776"/>
            <a:ext cx="10360501" cy="4824536"/>
          </a:xfrm>
        </p:spPr>
        <p:txBody>
          <a:bodyPr/>
          <a:lstStyle/>
          <a:p>
            <a:r>
              <a:rPr lang="fi-FI" dirty="0"/>
              <a:t>Asuntona sotilastorppa</a:t>
            </a:r>
          </a:p>
          <a:p>
            <a:r>
              <a:rPr lang="fi-FI" dirty="0"/>
              <a:t>Säännölliset harjoitukset ja linnoitustöitä rauhan aikana</a:t>
            </a:r>
          </a:p>
          <a:p>
            <a:r>
              <a:rPr lang="fi-FI" dirty="0" err="1"/>
              <a:t>Pohjois</a:t>
            </a:r>
            <a:r>
              <a:rPr lang="fi-FI" dirty="0"/>
              <a:t>-Kurussa neljä ruotua</a:t>
            </a:r>
          </a:p>
          <a:p>
            <a:pPr lvl="1"/>
            <a:r>
              <a:rPr lang="fi-FI" dirty="0" err="1"/>
              <a:t>Riuttaskorpi</a:t>
            </a:r>
            <a:r>
              <a:rPr lang="fi-FI" dirty="0"/>
              <a:t> 100: Luomajärvi, Sormunen, Hänninen</a:t>
            </a:r>
          </a:p>
          <a:p>
            <a:pPr lvl="1"/>
            <a:r>
              <a:rPr lang="fi-FI" dirty="0" err="1"/>
              <a:t>Riuttaskorpi</a:t>
            </a:r>
            <a:r>
              <a:rPr lang="fi-FI" dirty="0"/>
              <a:t> 101: Minkkinen, Sormunen, Saksa</a:t>
            </a:r>
          </a:p>
          <a:p>
            <a:pPr lvl="1"/>
            <a:r>
              <a:rPr lang="fi-FI" dirty="0" err="1"/>
              <a:t>Riuttaskorpi</a:t>
            </a:r>
            <a:r>
              <a:rPr lang="fi-FI" dirty="0"/>
              <a:t> 102: Vihola, Pusu, Tyrkkö</a:t>
            </a:r>
          </a:p>
          <a:p>
            <a:pPr lvl="1"/>
            <a:r>
              <a:rPr lang="fi-FI" dirty="0" err="1"/>
              <a:t>Aurejärvi</a:t>
            </a:r>
            <a:r>
              <a:rPr lang="fi-FI" dirty="0"/>
              <a:t> 103: Lannetta, Kovanen, Suutari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926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Lähteitä:</a:t>
            </a:r>
          </a:p>
          <a:p>
            <a:pPr lvl="1"/>
            <a:r>
              <a:rPr lang="fi-FI" dirty="0"/>
              <a:t>Kansallisarkiston </a:t>
            </a:r>
            <a:r>
              <a:rPr lang="fi-FI" dirty="0" err="1"/>
              <a:t>Militaria</a:t>
            </a:r>
            <a:r>
              <a:rPr lang="fi-FI" dirty="0"/>
              <a:t>-kokoelma</a:t>
            </a:r>
          </a:p>
          <a:p>
            <a:pPr lvl="1"/>
            <a:r>
              <a:rPr lang="fi-FI" dirty="0"/>
              <a:t>Katselmusrullia digitoituina: www.sukuhistoria.fi</a:t>
            </a:r>
          </a:p>
          <a:p>
            <a:r>
              <a:rPr lang="fi-FI" dirty="0"/>
              <a:t>Kirjallisuutta:</a:t>
            </a:r>
          </a:p>
          <a:p>
            <a:pPr lvl="1"/>
            <a:r>
              <a:rPr lang="fi-FI" dirty="0"/>
              <a:t>Kankaanpää, Matti J., Porin läänin jalkaväkirykmentin pääkatselmusrulla 1728</a:t>
            </a:r>
          </a:p>
          <a:p>
            <a:pPr lvl="1"/>
            <a:r>
              <a:rPr lang="fi-FI" dirty="0"/>
              <a:t>Niemelä, Jari, Tuntematon ruotusotilas</a:t>
            </a:r>
          </a:p>
          <a:p>
            <a:pPr lvl="1"/>
            <a:r>
              <a:rPr lang="fi-FI" dirty="0"/>
              <a:t>Vuorimies, Heikki, Ruotusotilaiden tutkiminen</a:t>
            </a:r>
          </a:p>
          <a:p>
            <a:pPr lvl="1"/>
            <a:r>
              <a:rPr lang="fi-FI" dirty="0">
                <a:hlinkClick r:id="rId2"/>
              </a:rPr>
              <a:t>http://wiki.narc.fi/portti/index.php/Ruotsin_ajan_sotilasasiakirjat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256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u="sng" dirty="0"/>
              <a:t>Porin jalkaväkirykmentin univormuja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/>
              <a:t>Rykmentin tunnusvärit olivat sininen ja keltainen.</a:t>
            </a:r>
          </a:p>
          <a:p>
            <a:r>
              <a:rPr lang="fi-FI" dirty="0"/>
              <a:t>Vasemmalta: Kustaa II Aadolfin aikana 30-vuotisessa sodassa 1630-1648 käytössä ollut, Kaarle XII:n aikainen vuodelta 1700, univormu vuodelta 1798, Suomen sodan aikainen vuodelta 1807 ja univormu vuodelta 1918.</a:t>
            </a:r>
          </a:p>
          <a:p>
            <a:r>
              <a:rPr lang="fi-FI" dirty="0"/>
              <a:t> </a:t>
            </a:r>
            <a:r>
              <a:rPr lang="fi-FI" sz="1200" dirty="0"/>
              <a:t>(Lähde: https://fi.wikipedia.org/wiki/Porin_prikaati)</a:t>
            </a:r>
          </a:p>
        </p:txBody>
      </p:sp>
      <p:pic>
        <p:nvPicPr>
          <p:cNvPr id="1026" name="Picture 2" descr="https://upload.wikimedia.org/wikipedia/commons/thumb/b/b7/Porin_rykmentin_univormut.jpg/400px-Porin_rykmentin_univormu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9" r="9879"/>
          <a:stretch>
            <a:fillRect/>
          </a:stretch>
        </p:blipFill>
        <p:spPr bwMode="auto">
          <a:xfrm>
            <a:off x="507868" y="482600"/>
            <a:ext cx="6954696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0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u="sng" dirty="0"/>
              <a:t>SUURI POHJAN SOTA 1700-1721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Ylimääräisiä sotilaanottoja: </a:t>
            </a:r>
            <a:r>
              <a:rPr lang="fi-FI" dirty="0" err="1"/>
              <a:t>kolmikas</a:t>
            </a:r>
            <a:r>
              <a:rPr lang="fi-FI" dirty="0"/>
              <a:t>- ja kaksinnusmiehet</a:t>
            </a:r>
          </a:p>
          <a:p>
            <a:pPr lvl="1"/>
            <a:r>
              <a:rPr lang="fi-FI" dirty="0"/>
              <a:t>Vaikea saada uusia sotilaita vapaille paikoille</a:t>
            </a:r>
          </a:p>
          <a:p>
            <a:pPr lvl="1"/>
            <a:r>
              <a:rPr lang="fi-FI" dirty="0"/>
              <a:t>1712 Ruovedellä vain 57 miestä sataa naista kohti </a:t>
            </a:r>
          </a:p>
          <a:p>
            <a:r>
              <a:rPr lang="fi-FI" dirty="0"/>
              <a:t>PJR pitkään Baltiassa</a:t>
            </a:r>
          </a:p>
          <a:p>
            <a:pPr lvl="1"/>
            <a:r>
              <a:rPr lang="fi-FI" dirty="0"/>
              <a:t>Taudit tappoivat</a:t>
            </a:r>
          </a:p>
          <a:p>
            <a:pPr lvl="1"/>
            <a:r>
              <a:rPr lang="fi-FI" dirty="0"/>
              <a:t>Perustettiin uudelleen pariinkin otteeseen</a:t>
            </a:r>
          </a:p>
          <a:p>
            <a:pPr lvl="1"/>
            <a:r>
              <a:rPr lang="fi-FI" dirty="0" err="1"/>
              <a:t>Ruovesiläisiä</a:t>
            </a:r>
            <a:r>
              <a:rPr lang="fi-FI" dirty="0"/>
              <a:t> kaatui noin 320</a:t>
            </a:r>
          </a:p>
          <a:p>
            <a:r>
              <a:rPr lang="fi-FI" dirty="0"/>
              <a:t>Isoviha 1713-1721</a:t>
            </a:r>
          </a:p>
          <a:p>
            <a:pPr lvl="1"/>
            <a:r>
              <a:rPr lang="fi-FI" dirty="0" err="1"/>
              <a:t>Pohjois</a:t>
            </a:r>
            <a:r>
              <a:rPr lang="fi-FI" dirty="0"/>
              <a:t>-Kuru selvisi vähällä</a:t>
            </a:r>
          </a:p>
          <a:p>
            <a:pPr lvl="1"/>
            <a:r>
              <a:rPr lang="fi-FI" dirty="0"/>
              <a:t>Pakolaisia, ryöstöjä, tavaroiden piilottamista, sissisotaa</a:t>
            </a:r>
          </a:p>
          <a:p>
            <a:pPr lvl="1"/>
            <a:r>
              <a:rPr lang="fi-FI" dirty="0"/>
              <a:t>Vapaavuosia Minkkiselle, Luomajärvelle ja Sormuselle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00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u="sng" dirty="0"/>
              <a:t>MUUT 1700-LUVUN SODAT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Hattujen sota ja pikkuviha 1741-1743</a:t>
            </a:r>
          </a:p>
          <a:p>
            <a:r>
              <a:rPr lang="fi-FI" dirty="0"/>
              <a:t>Pommerin sota 1757-1762</a:t>
            </a:r>
          </a:p>
          <a:p>
            <a:r>
              <a:rPr lang="fi-FI" dirty="0"/>
              <a:t>Kustaa III:n Venäjän sota 1788-1790</a:t>
            </a:r>
          </a:p>
          <a:p>
            <a:r>
              <a:rPr lang="fi-FI" dirty="0"/>
              <a:t>Toinen Pommerin sota 1807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145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Radial_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RedRadial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RedRadial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RedRadial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9ECC37B-BBF6-4731-B53F-588DDDE9BA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Punaiset säteittäiset viivat (laajakuva)</Template>
  <TotalTime>0</TotalTime>
  <Words>1113</Words>
  <Application>Microsoft Office PowerPoint</Application>
  <PresentationFormat>Mukautettu</PresentationFormat>
  <Paragraphs>204</Paragraphs>
  <Slides>31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5" baseType="lpstr">
      <vt:lpstr>Arial</vt:lpstr>
      <vt:lpstr>Cambria</vt:lpstr>
      <vt:lpstr>Tahoma</vt:lpstr>
      <vt:lpstr>RedRadial_16x9</vt:lpstr>
      <vt:lpstr>SOTAHISTORIAPÄIVÄ 18.6.2016</vt:lpstr>
      <vt:lpstr>1500-luvun sodat</vt:lpstr>
      <vt:lpstr>1600-luvun suurvaltasodat</vt:lpstr>
      <vt:lpstr>RUOTUJAKOLAITOS</vt:lpstr>
      <vt:lpstr>PowerPoint-esitys</vt:lpstr>
      <vt:lpstr>PowerPoint-esitys</vt:lpstr>
      <vt:lpstr>Porin jalkaväkirykmentin univormuja</vt:lpstr>
      <vt:lpstr>SUURI POHJAN SOTA 1700-1721</vt:lpstr>
      <vt:lpstr>MUUT 1700-LUVUN SODAT</vt:lpstr>
      <vt:lpstr>Suomen sota 1808-1809</vt:lpstr>
      <vt:lpstr>AUTONOMIAN AIKA</vt:lpstr>
      <vt:lpstr>PowerPoint-esitys</vt:lpstr>
      <vt:lpstr>Aukusti äijälä</vt:lpstr>
      <vt:lpstr>SISÄLLISSOTA</vt:lpstr>
      <vt:lpstr>Riuttasen työväentalo</vt:lpstr>
      <vt:lpstr>Riuttasen punakaartin ensimmäiset jäsenet</vt:lpstr>
      <vt:lpstr>PowerPoint-esitys</vt:lpstr>
      <vt:lpstr>PowerPoint-esitys</vt:lpstr>
      <vt:lpstr>Aureen punakaartilaisia</vt:lpstr>
      <vt:lpstr>Aureen suojelus-kuntalaisia 1920-luvun alussa</vt:lpstr>
      <vt:lpstr>Tapaus kalle haukijärvi</vt:lpstr>
      <vt:lpstr>Tapaus arvid JOENSUU/jokinen</vt:lpstr>
      <vt:lpstr>PowerPoint-esitys</vt:lpstr>
      <vt:lpstr>PowerPoint-esitys</vt:lpstr>
      <vt:lpstr>TALVISOTA</vt:lpstr>
      <vt:lpstr>JATKOSOTA</vt:lpstr>
      <vt:lpstr>JR 60 JATKOSODAN HYÖKKÄYSVAIHEESSA</vt:lpstr>
      <vt:lpstr>PowerPoint-esitys</vt:lpstr>
      <vt:lpstr>kotirintama</vt:lpstr>
      <vt:lpstr>PowerPoint-esitys</vt:lpstr>
      <vt:lpstr>KIITOS MIELENKIINNOSTA!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2016-06-13T16:59:42Z</dcterms:created>
  <dcterms:modified xsi:type="dcterms:W3CDTF">2016-06-17T19:25:48Z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TC028048959991</vt:lpwstr>
  </property>
</Properties>
</file>