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56" r:id="rId2"/>
    <p:sldId id="294" r:id="rId3"/>
    <p:sldId id="296" r:id="rId4"/>
    <p:sldId id="295" r:id="rId5"/>
    <p:sldId id="285" r:id="rId6"/>
    <p:sldId id="259" r:id="rId7"/>
    <p:sldId id="260" r:id="rId8"/>
    <p:sldId id="292" r:id="rId9"/>
    <p:sldId id="263" r:id="rId10"/>
    <p:sldId id="264" r:id="rId11"/>
    <p:sldId id="265" r:id="rId12"/>
    <p:sldId id="266" r:id="rId13"/>
    <p:sldId id="267" r:id="rId14"/>
    <p:sldId id="269" r:id="rId15"/>
    <p:sldId id="297" r:id="rId16"/>
    <p:sldId id="272" r:id="rId17"/>
    <p:sldId id="274" r:id="rId18"/>
    <p:sldId id="288" r:id="rId19"/>
    <p:sldId id="275" r:id="rId20"/>
    <p:sldId id="289" r:id="rId21"/>
    <p:sldId id="276" r:id="rId22"/>
    <p:sldId id="286" r:id="rId23"/>
    <p:sldId id="277" r:id="rId24"/>
    <p:sldId id="280" r:id="rId25"/>
    <p:sldId id="284" r:id="rId26"/>
    <p:sldId id="283" r:id="rId27"/>
    <p:sldId id="290" r:id="rId28"/>
    <p:sldId id="291" r:id="rId29"/>
    <p:sldId id="270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</p:sldIdLst>
  <p:sldSz cx="9144000" cy="6858000" type="screen4x3"/>
  <p:notesSz cx="6669088" cy="9872663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5" d="100"/>
          <a:sy n="65" d="100"/>
        </p:scale>
        <p:origin x="132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r">
              <a:defRPr sz="1200"/>
            </a:lvl1pPr>
          </a:lstStyle>
          <a:p>
            <a:fld id="{E09707A4-174D-4A49-BFAC-03176A4ED05C}" type="datetimeFigureOut">
              <a:rPr lang="fi-FI" smtClean="0"/>
              <a:t>10.1.2020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3633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3633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r">
              <a:defRPr sz="1200"/>
            </a:lvl1pPr>
          </a:lstStyle>
          <a:p>
            <a:fld id="{10DB68DC-C740-4EA6-9431-2D4EF37E78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480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yksen paikkamerkki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r">
              <a:defRPr sz="1200"/>
            </a:lvl1pPr>
          </a:lstStyle>
          <a:p>
            <a:fld id="{BD91D809-B410-1C43-9388-3F22F805EECE}" type="datetimeFigureOut">
              <a:rPr lang="fi-FI" smtClean="0"/>
              <a:t>10.1.2020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25" tIns="45213" rIns="90425" bIns="45213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66909" y="4689516"/>
            <a:ext cx="5335270" cy="4442698"/>
          </a:xfrm>
          <a:prstGeom prst="rect">
            <a:avLst/>
          </a:prstGeom>
        </p:spPr>
        <p:txBody>
          <a:bodyPr vert="horz" lIns="90425" tIns="45213" rIns="90425" bIns="45213" rtlCol="0">
            <a:normAutofit/>
          </a:bodyPr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3633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3633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r">
              <a:defRPr sz="1200"/>
            </a:lvl1pPr>
          </a:lstStyle>
          <a:p>
            <a:fld id="{9FEE5619-01FE-DE46-AEEA-C52ACA3138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7760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2011 72%</a:t>
            </a:r>
          </a:p>
          <a:p>
            <a:r>
              <a:rPr lang="fi-FI" b="1" dirty="0" smtClean="0"/>
              <a:t>2017 76%</a:t>
            </a:r>
          </a:p>
          <a:p>
            <a:pPr lvl="1"/>
            <a:r>
              <a:rPr lang="fi-FI" dirty="0" smtClean="0"/>
              <a:t>Kysely toteutettiin myöhemmin keväällä</a:t>
            </a:r>
          </a:p>
          <a:p>
            <a:pPr lvl="1"/>
            <a:r>
              <a:rPr lang="fi-FI" dirty="0" smtClean="0"/>
              <a:t>Mukana enemmän kasvukeskusten kouluja.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E5619-01FE-DE46-AEEA-C52ACA31382E}" type="slidenum">
              <a:rPr lang="fi-FI" smtClean="0"/>
              <a:t>9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1848-3AEC-9343-B0C6-65C00BA6DD46}" type="datetimeFigureOut">
              <a:rPr lang="fi-FI" smtClean="0"/>
              <a:pPr/>
              <a:t>10.1.2020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7771E-6400-A24D-A144-74FF5076ABC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1848-3AEC-9343-B0C6-65C00BA6DD46}" type="datetimeFigureOut">
              <a:rPr lang="fi-FI" smtClean="0"/>
              <a:pPr/>
              <a:t>10.1.2020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7771E-6400-A24D-A144-74FF5076ABC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1848-3AEC-9343-B0C6-65C00BA6DD46}" type="datetimeFigureOut">
              <a:rPr lang="fi-FI" smtClean="0"/>
              <a:pPr/>
              <a:t>10.1.2020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7771E-6400-A24D-A144-74FF5076ABCC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1848-3AEC-9343-B0C6-65C00BA6DD46}" type="datetimeFigureOut">
              <a:rPr lang="fi-FI" smtClean="0"/>
              <a:pPr/>
              <a:t>10.1.2020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7771E-6400-A24D-A144-74FF5076ABC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1848-3AEC-9343-B0C6-65C00BA6DD46}" type="datetimeFigureOut">
              <a:rPr lang="fi-FI" smtClean="0"/>
              <a:pPr/>
              <a:t>10.1.2020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7771E-6400-A24D-A144-74FF5076ABC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1848-3AEC-9343-B0C6-65C00BA6DD46}" type="datetimeFigureOut">
              <a:rPr lang="fi-FI" smtClean="0"/>
              <a:pPr/>
              <a:t>10.1.2020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7771E-6400-A24D-A144-74FF5076ABC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1848-3AEC-9343-B0C6-65C00BA6DD46}" type="datetimeFigureOut">
              <a:rPr lang="fi-FI" smtClean="0"/>
              <a:pPr/>
              <a:t>10.1.2020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7771E-6400-A24D-A144-74FF5076ABC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1848-3AEC-9343-B0C6-65C00BA6DD46}" type="datetimeFigureOut">
              <a:rPr lang="fi-FI" smtClean="0"/>
              <a:pPr/>
              <a:t>10.1.2020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7771E-6400-A24D-A144-74FF5076ABC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1848-3AEC-9343-B0C6-65C00BA6DD46}" type="datetimeFigureOut">
              <a:rPr lang="fi-FI" smtClean="0"/>
              <a:pPr/>
              <a:t>10.1.2020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7771E-6400-A24D-A144-74FF5076ABC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1848-3AEC-9343-B0C6-65C00BA6DD46}" type="datetimeFigureOut">
              <a:rPr lang="fi-FI" smtClean="0"/>
              <a:pPr/>
              <a:t>10.1.2020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7771E-6400-A24D-A144-74FF5076ABC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1848-3AEC-9343-B0C6-65C00BA6DD46}" type="datetimeFigureOut">
              <a:rPr lang="fi-FI" smtClean="0"/>
              <a:pPr/>
              <a:t>10.1.2020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7771E-6400-A24D-A144-74FF5076ABC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0811848-3AEC-9343-B0C6-65C00BA6DD46}" type="datetimeFigureOut">
              <a:rPr lang="fi-FI" smtClean="0"/>
              <a:pPr/>
              <a:t>10.1.2020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FA7771E-6400-A24D-A144-74FF5076ABC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le.fi/uutiset/3-10954746" TargetMode="External"/><Relationship Id="rId2" Type="http://schemas.openxmlformats.org/officeDocument/2006/relationships/hyperlink" Target="https://yle.fi/uutiset/3-1097571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emi.fi/keskustelu/keho-miksi-se-koulu-uinti-niin-kamalaa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emi.fi/keskustelu/keho-miksi-se-koulu-uinti-niin-kamalaa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h.fi/files/1981/Uimaopetuksen_jarjestelyt_kunnissa_2017.pdf" TargetMode="External"/><Relationship Id="rId2" Type="http://schemas.openxmlformats.org/officeDocument/2006/relationships/hyperlink" Target="https://www.likes.fi/filebank/2575-likes_uimataitoesite_210x210_web_01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9-UcQaMghxkGFVKGR8s8ug" TargetMode="External"/><Relationship Id="rId2" Type="http://schemas.openxmlformats.org/officeDocument/2006/relationships/hyperlink" Target="https://www.kll.fi/koululaiset/vesisankari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viestin.jyu.fi/ohjelmat/sport/vesiliikunta/uinti1/" TargetMode="External"/><Relationship Id="rId2" Type="http://schemas.openxmlformats.org/officeDocument/2006/relationships/hyperlink" Target="http://users.jyu.fi/~ikeskine/opetus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perusteet.opintopolku.fi/beta/#/fi/lukiokoulutus/6828810/oppiaine/6834387" TargetMode="External"/><Relationship Id="rId2" Type="http://schemas.openxmlformats.org/officeDocument/2006/relationships/hyperlink" Target="https://eperusteet.opintopolku.fi/beta/#/fi/lukiokoulutus/6828810/oppiaine/6834387/moduuli/683507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95536" y="2390513"/>
            <a:ext cx="7772400" cy="1780108"/>
          </a:xfrm>
        </p:spPr>
        <p:txBody>
          <a:bodyPr/>
          <a:lstStyle/>
          <a:p>
            <a:r>
              <a:rPr lang="fi-FI" dirty="0" smtClean="0"/>
              <a:t>Vesiliikunta 3op</a:t>
            </a:r>
            <a:br>
              <a:rPr lang="fi-FI" dirty="0" smtClean="0"/>
            </a:br>
            <a:r>
              <a:rPr lang="fi-FI" dirty="0" smtClean="0"/>
              <a:t>syventävä opintojakso LPES019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-252536" y="4136873"/>
            <a:ext cx="6084168" cy="1473200"/>
          </a:xfrm>
        </p:spPr>
        <p:txBody>
          <a:bodyPr/>
          <a:lstStyle/>
          <a:p>
            <a:endParaRPr lang="fi-FI" dirty="0" smtClean="0"/>
          </a:p>
          <a:p>
            <a:r>
              <a:rPr lang="fi-FI" dirty="0" smtClean="0"/>
              <a:t>Susanna Saari</a:t>
            </a:r>
            <a:endParaRPr lang="fi-FI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70621"/>
            <a:ext cx="3725019" cy="248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312368" cy="222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Koulujen järjestämän uimaopetuksen tuntimäärät ja opetuksen painotukset vaihtelevat paikkakunnittain.</a:t>
            </a:r>
          </a:p>
          <a:p>
            <a:r>
              <a:rPr lang="fi-FI" dirty="0" smtClean="0"/>
              <a:t>Onko paikkakunnalla uimahallia, ei merkittävästi vaikuta uimaopetuksen järjestämiseen.</a:t>
            </a:r>
          </a:p>
          <a:p>
            <a:r>
              <a:rPr lang="fi-FI" dirty="0" smtClean="0"/>
              <a:t>Resursoidaanko paikkakunnilla riittävästi opetustunteja </a:t>
            </a:r>
            <a:r>
              <a:rPr lang="fi-FI" dirty="0" err="1" smtClean="0"/>
              <a:t>OPS:n</a:t>
            </a:r>
            <a:r>
              <a:rPr lang="fi-FI" dirty="0" smtClean="0"/>
              <a:t> tavoitteiden täyttymiseksi?</a:t>
            </a:r>
          </a:p>
          <a:p>
            <a:r>
              <a:rPr lang="fi-FI" dirty="0" smtClean="0"/>
              <a:t>Miten opetusta pystyttäisiin paremmin kohdentamaan heikko uimataitoiselle/uimataidottomille?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Uimaopetuksen järjestelyt kunnissa</a:t>
            </a: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2987860" y="6126163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(SUH Uimaopetuksen </a:t>
            </a:r>
            <a:r>
              <a:rPr lang="fi-FI" dirty="0"/>
              <a:t>järjestelyt kunnissa –selvitys </a:t>
            </a:r>
            <a:r>
              <a:rPr lang="fi-FI" dirty="0" smtClean="0"/>
              <a:t>17.5.2017)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777869"/>
          </a:xfrm>
        </p:spPr>
        <p:txBody>
          <a:bodyPr>
            <a:normAutofit/>
          </a:bodyPr>
          <a:lstStyle/>
          <a:p>
            <a:r>
              <a:rPr lang="fi-FI" dirty="0" smtClean="0"/>
              <a:t>84% pojista, 82% tytöistä</a:t>
            </a:r>
          </a:p>
          <a:p>
            <a:r>
              <a:rPr lang="fi-FI" dirty="0" smtClean="0"/>
              <a:t>Kaupungit 86%</a:t>
            </a:r>
          </a:p>
          <a:p>
            <a:r>
              <a:rPr lang="fi-FI" dirty="0" smtClean="0"/>
              <a:t>Maaseudut 81%</a:t>
            </a:r>
          </a:p>
          <a:p>
            <a:r>
              <a:rPr lang="fi-FI" dirty="0" smtClean="0"/>
              <a:t>Taajamat 79%</a:t>
            </a:r>
          </a:p>
          <a:p>
            <a:endParaRPr lang="fi-FI" dirty="0" smtClean="0"/>
          </a:p>
          <a:p>
            <a:endParaRPr lang="fi-FI" dirty="0" smtClean="0"/>
          </a:p>
          <a:p>
            <a:pPr marL="0" indent="0">
              <a:buNone/>
            </a:pPr>
            <a:endParaRPr lang="fi-FI" sz="1800" dirty="0" smtClean="0"/>
          </a:p>
          <a:p>
            <a:pPr marL="0" indent="0">
              <a:buNone/>
            </a:pPr>
            <a:r>
              <a:rPr lang="fi-FI" sz="1800" dirty="0" smtClean="0"/>
              <a:t>			</a:t>
            </a:r>
          </a:p>
          <a:p>
            <a:pPr marL="0" indent="0">
              <a:buNone/>
            </a:pPr>
            <a:r>
              <a:rPr lang="fi-FI" sz="1800" dirty="0"/>
              <a:t>	</a:t>
            </a:r>
            <a:r>
              <a:rPr lang="fi-FI" sz="1800" dirty="0" smtClean="0"/>
              <a:t>		(</a:t>
            </a:r>
            <a:r>
              <a:rPr lang="fi-FI" sz="1800" dirty="0"/>
              <a:t>Palomäki, S. &amp; </a:t>
            </a:r>
            <a:r>
              <a:rPr lang="fi-FI" sz="1800" dirty="0" err="1"/>
              <a:t>Heikinaro</a:t>
            </a:r>
            <a:r>
              <a:rPr lang="fi-FI" sz="1800" dirty="0"/>
              <a:t>-Johansson, P. </a:t>
            </a:r>
            <a:r>
              <a:rPr lang="fi-FI" sz="1800" dirty="0" smtClean="0"/>
              <a:t>2011)</a:t>
            </a:r>
            <a:endParaRPr lang="fi-FI" sz="180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Yhdeksäsluokkalaisten uimataito</a:t>
            </a:r>
            <a:endParaRPr lang="fi-FI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3429000"/>
            <a:ext cx="3743945" cy="227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73% seitsemännellä luokalla</a:t>
            </a:r>
          </a:p>
          <a:p>
            <a:r>
              <a:rPr lang="fi-FI" dirty="0" smtClean="0"/>
              <a:t>66% kahdeksannella luokalla</a:t>
            </a:r>
          </a:p>
          <a:p>
            <a:r>
              <a:rPr lang="fi-FI" dirty="0" smtClean="0"/>
              <a:t>52% yhdeksännellä luokalla </a:t>
            </a:r>
          </a:p>
          <a:p>
            <a:pPr lvl="1"/>
            <a:r>
              <a:rPr lang="fi-FI" dirty="0" smtClean="0"/>
              <a:t>Arviointiajankohta maaliskuussa!</a:t>
            </a:r>
          </a:p>
          <a:p>
            <a:r>
              <a:rPr lang="fi-FI" dirty="0" smtClean="0"/>
              <a:t>Tyttöjen osallistuminen poikiin nähden väheni lisääntyvästi kahdeksannelta yhdeksännelle luokalle.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Yläkoulun uintitunneille osallistuminen</a:t>
            </a:r>
            <a:endParaRPr lang="fi-FI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08278"/>
            <a:ext cx="32956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0-12 tuntia</a:t>
            </a:r>
          </a:p>
          <a:p>
            <a:r>
              <a:rPr lang="fi-FI" dirty="0" smtClean="0"/>
              <a:t>Noin puolet kouluista 4 tuntia / vuosiluokka</a:t>
            </a:r>
          </a:p>
          <a:p>
            <a:r>
              <a:rPr lang="fi-FI" dirty="0" smtClean="0"/>
              <a:t>12 koulua (24%) ei lainkaan </a:t>
            </a:r>
            <a:r>
              <a:rPr lang="fi-FI" dirty="0" err="1" smtClean="0"/>
              <a:t>uininopetusta</a:t>
            </a:r>
            <a:r>
              <a:rPr lang="fi-FI" dirty="0" smtClean="0"/>
              <a:t>!</a:t>
            </a:r>
          </a:p>
          <a:p>
            <a:pPr lvl="1"/>
            <a:r>
              <a:rPr lang="fi-FI" dirty="0" smtClean="0"/>
              <a:t>Syitä: uimahallin puuttuminen kunnasta ja taloudelliset syyt. Uimahallien käyttömahdollisuudet riittämättömät.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Yläkoulun uinninopetukseen varattu aika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9552" y="2636912"/>
            <a:ext cx="7408333" cy="4353347"/>
          </a:xfrm>
        </p:spPr>
        <p:txBody>
          <a:bodyPr>
            <a:normAutofit/>
          </a:bodyPr>
          <a:lstStyle/>
          <a:p>
            <a:r>
              <a:rPr lang="fi-FI" dirty="0" smtClean="0"/>
              <a:t>Kuntien talous</a:t>
            </a:r>
          </a:p>
          <a:p>
            <a:r>
              <a:rPr lang="fi-FI" dirty="0" smtClean="0"/>
              <a:t>Kuntien yhdistyminen 	</a:t>
            </a:r>
          </a:p>
          <a:p>
            <a:pPr lvl="1"/>
            <a:r>
              <a:rPr lang="fi-FI" dirty="0" smtClean="0"/>
              <a:t>Uimahallittomia kuntia vähemmän</a:t>
            </a:r>
          </a:p>
          <a:p>
            <a:r>
              <a:rPr lang="fi-FI" dirty="0" smtClean="0"/>
              <a:t>Huomio oppilaisiin, jotka eivät osaa uida tai joiden uimataito on heikko</a:t>
            </a:r>
          </a:p>
          <a:p>
            <a:pPr lvl="1"/>
            <a:r>
              <a:rPr lang="fi-FI" dirty="0" smtClean="0"/>
              <a:t>Vapaa-ajan </a:t>
            </a:r>
            <a:r>
              <a:rPr lang="fi-FI" dirty="0"/>
              <a:t>uintikurssit</a:t>
            </a:r>
            <a:r>
              <a:rPr lang="fi-FI" dirty="0" smtClean="0"/>
              <a:t>?</a:t>
            </a:r>
          </a:p>
          <a:p>
            <a:pPr lvl="1"/>
            <a:endParaRPr lang="fi-FI" dirty="0"/>
          </a:p>
          <a:p>
            <a:pPr lvl="1"/>
            <a:endParaRPr lang="fi-FI" sz="1400" dirty="0" smtClean="0"/>
          </a:p>
          <a:p>
            <a:pPr lvl="1"/>
            <a:endParaRPr lang="fi-FI" dirty="0"/>
          </a:p>
          <a:p>
            <a:pPr lvl="1"/>
            <a:endParaRPr lang="fi-FI" dirty="0" smtClean="0"/>
          </a:p>
          <a:p>
            <a:pPr marL="301943" lvl="1" indent="0">
              <a:buNone/>
            </a:pPr>
            <a:endParaRPr lang="fi-FI" dirty="0" smtClean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i-FI" dirty="0" smtClean="0"/>
              <a:t>Tulevaisuus…</a:t>
            </a:r>
            <a:endParaRPr lang="fi-FI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608" y="4653136"/>
            <a:ext cx="280377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2069636"/>
            <a:ext cx="7408333" cy="3450696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  <a:p>
            <a:pPr lvl="1"/>
            <a:r>
              <a:rPr lang="fi-FI" dirty="0"/>
              <a:t>Omia vuoroja ja uintikursseja</a:t>
            </a:r>
          </a:p>
          <a:p>
            <a:pPr lvl="2"/>
            <a:r>
              <a:rPr lang="fi-FI" sz="1200" dirty="0">
                <a:hlinkClick r:id="rId2"/>
              </a:rPr>
              <a:t>https://yle.fi/uutiset/3-10975719</a:t>
            </a:r>
            <a:endParaRPr lang="fi-FI" sz="1200" dirty="0"/>
          </a:p>
          <a:p>
            <a:pPr lvl="1"/>
            <a:r>
              <a:rPr lang="fi-FI" dirty="0" err="1"/>
              <a:t>Burkinit</a:t>
            </a:r>
            <a:r>
              <a:rPr lang="fi-FI" dirty="0"/>
              <a:t> tulisi sallia uimahalleissa, linjaa yhdenvertaisuusvaltuutettu – kielto voi olla syrjintää</a:t>
            </a:r>
          </a:p>
          <a:p>
            <a:pPr lvl="2"/>
            <a:r>
              <a:rPr lang="fi-FI" sz="1200" dirty="0">
                <a:hlinkClick r:id="rId3"/>
              </a:rPr>
              <a:t>https://yle.fi/uutiset/3-10954746</a:t>
            </a:r>
            <a:endParaRPr lang="fi-FI" sz="1200" dirty="0"/>
          </a:p>
          <a:p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Kultturieroja</a:t>
            </a: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4365104"/>
            <a:ext cx="4104456" cy="23104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0140" y="6306228"/>
            <a:ext cx="30081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 smtClean="0"/>
              <a:t>Kuva: Stephanie </a:t>
            </a:r>
            <a:r>
              <a:rPr lang="fi-FI" sz="1200" dirty="0" err="1"/>
              <a:t>Pilick</a:t>
            </a:r>
            <a:r>
              <a:rPr lang="fi-FI" sz="1200" dirty="0"/>
              <a:t> / EPA</a:t>
            </a:r>
          </a:p>
        </p:txBody>
      </p:sp>
    </p:spTree>
    <p:extLst>
      <p:ext uri="{BB962C8B-B14F-4D97-AF65-F5344CB8AC3E}">
        <p14:creationId xmlns:p14="http://schemas.microsoft.com/office/powerpoint/2010/main" val="73952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82447" y="2924944"/>
            <a:ext cx="7408333" cy="3450696"/>
          </a:xfrm>
        </p:spPr>
        <p:txBody>
          <a:bodyPr>
            <a:noAutofit/>
          </a:bodyPr>
          <a:lstStyle/>
          <a:p>
            <a:r>
              <a:rPr lang="fi-FI" sz="2800" dirty="0" err="1" smtClean="0"/>
              <a:t>Lauritsalo</a:t>
            </a:r>
            <a:r>
              <a:rPr lang="fi-FI" sz="2800" dirty="0" smtClean="0"/>
              <a:t> (2014) tutki internetin keskustelupalstoilta koululiikuntakokemuksia.</a:t>
            </a:r>
          </a:p>
          <a:p>
            <a:pPr marL="0" indent="0">
              <a:buNone/>
            </a:pPr>
            <a:r>
              <a:rPr lang="fi-FI" sz="2800" dirty="0" smtClean="0"/>
              <a:t> </a:t>
            </a:r>
          </a:p>
          <a:p>
            <a:pPr lvl="1"/>
            <a:r>
              <a:rPr lang="fi-FI" sz="2800" dirty="0" smtClean="0"/>
              <a:t>Viesteissä painottuvat vuorovaikutustaidot.</a:t>
            </a:r>
          </a:p>
          <a:p>
            <a:pPr lvl="2"/>
            <a:endParaRPr lang="fi-FI" sz="2800" i="1" dirty="0" smtClean="0"/>
          </a:p>
          <a:p>
            <a:pPr lvl="2"/>
            <a:endParaRPr lang="fi-FI" sz="200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0685" y="54868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Koululiikunta ja uinti herättävät tunteita </a:t>
            </a:r>
            <a:br>
              <a:rPr lang="fi-FI" dirty="0" smtClean="0"/>
            </a:br>
            <a:r>
              <a:rPr lang="fi-FI" dirty="0"/>
              <a:t>	</a:t>
            </a:r>
            <a:r>
              <a:rPr lang="fi-FI" dirty="0" smtClean="0"/>
              <a:t>			- myös </a:t>
            </a:r>
            <a:r>
              <a:rPr lang="fi-FI" dirty="0" err="1" smtClean="0"/>
              <a:t>somesssa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872067" y="2276872"/>
            <a:ext cx="7408333" cy="3849291"/>
          </a:xfrm>
        </p:spPr>
        <p:txBody>
          <a:bodyPr>
            <a:normAutofit/>
          </a:bodyPr>
          <a:lstStyle/>
          <a:p>
            <a:pPr marL="627063" lvl="2" indent="0">
              <a:buNone/>
            </a:pPr>
            <a:r>
              <a:rPr lang="fi-FI" sz="2800" dirty="0"/>
              <a:t>Oppilas – </a:t>
            </a:r>
            <a:r>
              <a:rPr lang="fi-FI" sz="2800" dirty="0" err="1" smtClean="0"/>
              <a:t>oppilas</a:t>
            </a:r>
            <a:endParaRPr lang="fi-FI" sz="2800" dirty="0" smtClean="0"/>
          </a:p>
          <a:p>
            <a:pPr marL="627063" lvl="2" indent="0">
              <a:buNone/>
            </a:pPr>
            <a:endParaRPr lang="fi-FI" sz="2800" dirty="0"/>
          </a:p>
          <a:p>
            <a:pPr lvl="2">
              <a:buNone/>
            </a:pPr>
            <a:r>
              <a:rPr lang="fi-FI" sz="2800" i="1" dirty="0"/>
              <a:t>”…Itsetunto siinä menee. Kun siellä osa niistä himoliikkujista on niitä hirveitä kanoja joiden mielestä on </a:t>
            </a:r>
            <a:r>
              <a:rPr lang="fi-FI" sz="2800" i="1" dirty="0" err="1"/>
              <a:t>hirrrrveän</a:t>
            </a:r>
            <a:r>
              <a:rPr lang="fi-FI" sz="2800" i="1" dirty="0"/>
              <a:t> hauskaa kun joku ei osaa tehdä kieppiä tai heittää koreja oikeaoppisesti</a:t>
            </a:r>
            <a:r>
              <a:rPr lang="fi-FI" sz="2800" i="1" dirty="0" smtClean="0"/>
              <a:t>…”</a:t>
            </a:r>
          </a:p>
          <a:p>
            <a:pPr lvl="2">
              <a:buNone/>
            </a:pPr>
            <a:endParaRPr lang="fi-FI" sz="2800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vuorovaikutustaidot</a:t>
            </a:r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6948264" y="6126163"/>
            <a:ext cx="209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(</a:t>
            </a:r>
            <a:r>
              <a:rPr lang="fi-FI" dirty="0" err="1" smtClean="0"/>
              <a:t>Lauritsalo</a:t>
            </a:r>
            <a:r>
              <a:rPr lang="fi-FI" dirty="0" smtClean="0"/>
              <a:t>, K. 2014)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104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1475656" y="2060848"/>
            <a:ext cx="58326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/>
              <a:t>oveLickie</a:t>
            </a:r>
            <a:r>
              <a:rPr lang="fi-FI" dirty="0"/>
              <a:t>21.8.2017 21:2826/74</a:t>
            </a:r>
          </a:p>
          <a:p>
            <a:r>
              <a:rPr lang="fi-FI" sz="2400" dirty="0"/>
              <a:t>En käynyt koko yläasteella, enkä ala-asteellakaan varmaan kuin ihan </a:t>
            </a:r>
            <a:r>
              <a:rPr lang="fi-FI" sz="2400" dirty="0" err="1"/>
              <a:t>ekoilla</a:t>
            </a:r>
            <a:r>
              <a:rPr lang="fi-FI" sz="2400" dirty="0"/>
              <a:t> luokilla uimassa, koska en sitä koskaan oppinut. Ala-asteen loppupuolelta koko loppu peruskoulu </a:t>
            </a:r>
            <a:r>
              <a:rPr lang="fi-FI" sz="2400" dirty="0" err="1"/>
              <a:t>mua</a:t>
            </a:r>
            <a:r>
              <a:rPr lang="fi-FI" sz="2400" dirty="0"/>
              <a:t> myös kiusattiin, sekä tyttöjen että poikien toimesta, joten ei kyllä yhtään huvittanut vielä mennä alasti kekkuloimaan sinne suihkuihin ja uikkarissa halliin, kun vihasin kroppaani jo muutenkin jne</a:t>
            </a:r>
            <a:r>
              <a:rPr lang="fi-FI" sz="2400" dirty="0" smtClean="0"/>
              <a:t>.</a:t>
            </a:r>
          </a:p>
          <a:p>
            <a:endParaRPr lang="fi-FI" dirty="0"/>
          </a:p>
          <a:p>
            <a:r>
              <a:rPr lang="fi-FI" dirty="0">
                <a:hlinkClick r:id="rId2"/>
              </a:rPr>
              <a:t>https://www.demi.fi/keskustelu/keho-miksi-se-koulu-uinti-niin-kamalaa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692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872067" y="2276872"/>
            <a:ext cx="7408333" cy="3849291"/>
          </a:xfrm>
        </p:spPr>
        <p:txBody>
          <a:bodyPr>
            <a:normAutofit fontScale="85000" lnSpcReduction="20000"/>
          </a:bodyPr>
          <a:lstStyle/>
          <a:p>
            <a:pPr marL="627063" lvl="2" indent="0">
              <a:buNone/>
            </a:pPr>
            <a:r>
              <a:rPr lang="fi-FI" sz="2800" dirty="0"/>
              <a:t>Opettaja – </a:t>
            </a:r>
            <a:r>
              <a:rPr lang="fi-FI" sz="2800" dirty="0" smtClean="0"/>
              <a:t>oppilas</a:t>
            </a:r>
          </a:p>
          <a:p>
            <a:pPr marL="627063" lvl="2" indent="0">
              <a:buNone/>
            </a:pPr>
            <a:endParaRPr lang="fi-FI" sz="2800" dirty="0"/>
          </a:p>
          <a:p>
            <a:pPr lvl="2">
              <a:buNone/>
            </a:pPr>
            <a:r>
              <a:rPr lang="fi-FI" sz="2800" i="1" dirty="0"/>
              <a:t>”…ei todellakaan riittänyt ymmärrystä kenellekään, joka ei ollut yhtä innoissaan urheilusta kuin hän itse</a:t>
            </a:r>
            <a:r>
              <a:rPr lang="fi-FI" sz="2800" i="1" dirty="0" smtClean="0"/>
              <a:t>”</a:t>
            </a:r>
          </a:p>
          <a:p>
            <a:pPr lvl="2">
              <a:buNone/>
            </a:pPr>
            <a:endParaRPr lang="fi-FI" sz="2800" i="1" dirty="0"/>
          </a:p>
          <a:p>
            <a:pPr lvl="2">
              <a:buNone/>
            </a:pPr>
            <a:r>
              <a:rPr lang="fi-FI" sz="2800" i="1" dirty="0" smtClean="0"/>
              <a:t>”</a:t>
            </a:r>
            <a:r>
              <a:rPr lang="fi-FI" sz="2800" i="1" dirty="0"/>
              <a:t>onneksi opettajani oli ihanin koko maailmassa </a:t>
            </a:r>
            <a:r>
              <a:rPr lang="fi-FI" sz="2800" i="1" dirty="0">
                <a:sym typeface="Wingdings"/>
              </a:rPr>
              <a:t> tämän herran kannustuksen ja positiivisen asenteen, sekä ystävieni avulla paranin todella paljon liikunnassa ja se alkoi tuntumaankin paljon </a:t>
            </a:r>
            <a:r>
              <a:rPr lang="fi-FI" sz="2800" i="1" dirty="0" err="1">
                <a:sym typeface="Wingdings"/>
              </a:rPr>
              <a:t>mukavemmalta</a:t>
            </a:r>
            <a:r>
              <a:rPr lang="fi-FI" i="1" dirty="0" smtClean="0">
                <a:sym typeface="Wingdings"/>
              </a:rPr>
              <a:t>”</a:t>
            </a:r>
            <a:endParaRPr lang="fi-FI" i="1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vuorovaikutustaidot</a:t>
            </a:r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6594699" y="6126163"/>
            <a:ext cx="2093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i-FI" dirty="0">
                <a:solidFill>
                  <a:prstClr val="black"/>
                </a:solidFill>
              </a:rPr>
              <a:t>(</a:t>
            </a:r>
            <a:r>
              <a:rPr lang="fi-FI" dirty="0" err="1">
                <a:solidFill>
                  <a:prstClr val="black"/>
                </a:solidFill>
              </a:rPr>
              <a:t>Lauritsalo</a:t>
            </a:r>
            <a:r>
              <a:rPr lang="fi-FI" dirty="0">
                <a:solidFill>
                  <a:prstClr val="black"/>
                </a:solidFill>
              </a:rPr>
              <a:t>, K. 2014)</a:t>
            </a:r>
          </a:p>
        </p:txBody>
      </p:sp>
    </p:spTree>
    <p:extLst>
      <p:ext uri="{BB962C8B-B14F-4D97-AF65-F5344CB8AC3E}">
        <p14:creationId xmlns:p14="http://schemas.microsoft.com/office/powerpoint/2010/main" val="164395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48"/>
          <p:cNvGrpSpPr>
            <a:grpSpLocks/>
          </p:cNvGrpSpPr>
          <p:nvPr/>
        </p:nvGrpSpPr>
        <p:grpSpPr bwMode="auto">
          <a:xfrm>
            <a:off x="120651" y="-1013535"/>
            <a:ext cx="8523287" cy="7812798"/>
            <a:chOff x="219" y="-118"/>
            <a:chExt cx="5369" cy="4437"/>
          </a:xfrm>
        </p:grpSpPr>
        <p:sp>
          <p:nvSpPr>
            <p:cNvPr id="16429" name="Rectangle 62"/>
            <p:cNvSpPr>
              <a:spLocks noChangeArrowheads="1"/>
            </p:cNvSpPr>
            <p:nvPr/>
          </p:nvSpPr>
          <p:spPr bwMode="invGray">
            <a:xfrm>
              <a:off x="432" y="4176"/>
              <a:ext cx="2208" cy="143"/>
            </a:xfrm>
            <a:prstGeom prst="rect">
              <a:avLst/>
            </a:prstGeom>
            <a:solidFill>
              <a:srgbClr val="33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i-FI" altLang="fi-FI" sz="1800"/>
            </a:p>
          </p:txBody>
        </p:sp>
        <p:grpSp>
          <p:nvGrpSpPr>
            <p:cNvPr id="16430" name="Group 53"/>
            <p:cNvGrpSpPr>
              <a:grpSpLocks/>
            </p:cNvGrpSpPr>
            <p:nvPr/>
          </p:nvGrpSpPr>
          <p:grpSpPr bwMode="auto">
            <a:xfrm>
              <a:off x="2859" y="4250"/>
              <a:ext cx="2729" cy="41"/>
              <a:chOff x="2859" y="4250"/>
              <a:chExt cx="2729" cy="41"/>
            </a:xfrm>
          </p:grpSpPr>
          <p:sp>
            <p:nvSpPr>
              <p:cNvPr id="16435" name="Oval 61"/>
              <p:cNvSpPr>
                <a:spLocks noChangeArrowheads="1"/>
              </p:cNvSpPr>
              <p:nvPr/>
            </p:nvSpPr>
            <p:spPr bwMode="invGray">
              <a:xfrm>
                <a:off x="2859" y="4250"/>
                <a:ext cx="42" cy="41"/>
              </a:xfrm>
              <a:prstGeom prst="ellipse">
                <a:avLst/>
              </a:pr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Ø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i-FI" altLang="fi-FI" sz="1800"/>
              </a:p>
            </p:txBody>
          </p:sp>
          <p:sp>
            <p:nvSpPr>
              <p:cNvPr id="16436" name="Oval 60"/>
              <p:cNvSpPr>
                <a:spLocks noChangeArrowheads="1"/>
              </p:cNvSpPr>
              <p:nvPr/>
            </p:nvSpPr>
            <p:spPr bwMode="invGray">
              <a:xfrm>
                <a:off x="3243" y="4250"/>
                <a:ext cx="42" cy="41"/>
              </a:xfrm>
              <a:prstGeom prst="ellipse">
                <a:avLst/>
              </a:pr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Ø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i-FI" altLang="fi-FI" sz="1800"/>
              </a:p>
            </p:txBody>
          </p:sp>
          <p:sp>
            <p:nvSpPr>
              <p:cNvPr id="16437" name="Oval 59"/>
              <p:cNvSpPr>
                <a:spLocks noChangeArrowheads="1"/>
              </p:cNvSpPr>
              <p:nvPr/>
            </p:nvSpPr>
            <p:spPr bwMode="invGray">
              <a:xfrm>
                <a:off x="3627" y="4250"/>
                <a:ext cx="41" cy="41"/>
              </a:xfrm>
              <a:prstGeom prst="ellipse">
                <a:avLst/>
              </a:pr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Ø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i-FI" altLang="fi-FI" sz="1800"/>
              </a:p>
            </p:txBody>
          </p:sp>
          <p:sp>
            <p:nvSpPr>
              <p:cNvPr id="16438" name="Oval 58"/>
              <p:cNvSpPr>
                <a:spLocks noChangeArrowheads="1"/>
              </p:cNvSpPr>
              <p:nvPr/>
            </p:nvSpPr>
            <p:spPr bwMode="invGray">
              <a:xfrm>
                <a:off x="4011" y="4250"/>
                <a:ext cx="41" cy="41"/>
              </a:xfrm>
              <a:prstGeom prst="ellipse">
                <a:avLst/>
              </a:pr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Ø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i-FI" altLang="fi-FI" sz="1800"/>
              </a:p>
            </p:txBody>
          </p:sp>
          <p:sp>
            <p:nvSpPr>
              <p:cNvPr id="16439" name="Oval 57"/>
              <p:cNvSpPr>
                <a:spLocks noChangeArrowheads="1"/>
              </p:cNvSpPr>
              <p:nvPr/>
            </p:nvSpPr>
            <p:spPr bwMode="invGray">
              <a:xfrm>
                <a:off x="4395" y="4250"/>
                <a:ext cx="42" cy="41"/>
              </a:xfrm>
              <a:prstGeom prst="ellipse">
                <a:avLst/>
              </a:pr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Ø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i-FI" altLang="fi-FI" sz="1800"/>
              </a:p>
            </p:txBody>
          </p:sp>
          <p:sp>
            <p:nvSpPr>
              <p:cNvPr id="16440" name="Oval 56"/>
              <p:cNvSpPr>
                <a:spLocks noChangeArrowheads="1"/>
              </p:cNvSpPr>
              <p:nvPr/>
            </p:nvSpPr>
            <p:spPr bwMode="invGray">
              <a:xfrm>
                <a:off x="4779" y="4250"/>
                <a:ext cx="42" cy="41"/>
              </a:xfrm>
              <a:prstGeom prst="ellipse">
                <a:avLst/>
              </a:pr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Ø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i-FI" altLang="fi-FI" sz="1800"/>
              </a:p>
            </p:txBody>
          </p:sp>
          <p:sp>
            <p:nvSpPr>
              <p:cNvPr id="16441" name="Oval 55"/>
              <p:cNvSpPr>
                <a:spLocks noChangeArrowheads="1"/>
              </p:cNvSpPr>
              <p:nvPr/>
            </p:nvSpPr>
            <p:spPr bwMode="invGray">
              <a:xfrm>
                <a:off x="5163" y="4250"/>
                <a:ext cx="42" cy="41"/>
              </a:xfrm>
              <a:prstGeom prst="ellipse">
                <a:avLst/>
              </a:pr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Ø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i-FI" altLang="fi-FI" sz="1800"/>
              </a:p>
            </p:txBody>
          </p:sp>
          <p:sp>
            <p:nvSpPr>
              <p:cNvPr id="16442" name="Oval 54"/>
              <p:cNvSpPr>
                <a:spLocks noChangeArrowheads="1"/>
              </p:cNvSpPr>
              <p:nvPr/>
            </p:nvSpPr>
            <p:spPr bwMode="invGray">
              <a:xfrm>
                <a:off x="5547" y="4250"/>
                <a:ext cx="41" cy="41"/>
              </a:xfrm>
              <a:prstGeom prst="ellipse">
                <a:avLst/>
              </a:pr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Ø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i-FI" altLang="fi-FI" sz="1800"/>
              </a:p>
            </p:txBody>
          </p:sp>
        </p:grpSp>
        <p:sp>
          <p:nvSpPr>
            <p:cNvPr id="16431" name="Rectangle 52"/>
            <p:cNvSpPr>
              <a:spLocks noChangeArrowheads="1"/>
            </p:cNvSpPr>
            <p:nvPr/>
          </p:nvSpPr>
          <p:spPr bwMode="invGray">
            <a:xfrm>
              <a:off x="219" y="-118"/>
              <a:ext cx="5279" cy="480"/>
            </a:xfrm>
            <a:prstGeom prst="rect">
              <a:avLst/>
            </a:prstGeom>
            <a:solidFill>
              <a:srgbClr val="33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i-FI" altLang="fi-FI" sz="1800"/>
            </a:p>
          </p:txBody>
        </p:sp>
        <p:sp>
          <p:nvSpPr>
            <p:cNvPr id="16432" name="Oval 51"/>
            <p:cNvSpPr>
              <a:spLocks noChangeArrowheads="1"/>
            </p:cNvSpPr>
            <p:nvPr/>
          </p:nvSpPr>
          <p:spPr bwMode="invGray">
            <a:xfrm>
              <a:off x="507" y="74"/>
              <a:ext cx="42" cy="42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i-FI" altLang="fi-FI" sz="1800"/>
            </a:p>
          </p:txBody>
        </p:sp>
        <p:sp>
          <p:nvSpPr>
            <p:cNvPr id="16433" name="Oval 50"/>
            <p:cNvSpPr>
              <a:spLocks noChangeArrowheads="1"/>
            </p:cNvSpPr>
            <p:nvPr/>
          </p:nvSpPr>
          <p:spPr bwMode="invGray">
            <a:xfrm>
              <a:off x="507" y="219"/>
              <a:ext cx="42" cy="41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i-FI" altLang="fi-FI" sz="1800"/>
            </a:p>
          </p:txBody>
        </p:sp>
        <p:sp>
          <p:nvSpPr>
            <p:cNvPr id="16434" name="Oval 49"/>
            <p:cNvSpPr>
              <a:spLocks noChangeArrowheads="1"/>
            </p:cNvSpPr>
            <p:nvPr/>
          </p:nvSpPr>
          <p:spPr bwMode="invGray">
            <a:xfrm>
              <a:off x="507" y="362"/>
              <a:ext cx="42" cy="41"/>
            </a:xfrm>
            <a:prstGeom prst="ellipse">
              <a:avLst/>
            </a:pr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i-FI" altLang="fi-FI" sz="1800"/>
            </a:p>
          </p:txBody>
        </p:sp>
      </p:grpSp>
      <p:sp>
        <p:nvSpPr>
          <p:cNvPr id="95276" name="Rectangle 44"/>
          <p:cNvSpPr>
            <a:spLocks noChangeArrowheads="1"/>
          </p:cNvSpPr>
          <p:nvPr/>
        </p:nvSpPr>
        <p:spPr bwMode="auto">
          <a:xfrm>
            <a:off x="838918" y="304007"/>
            <a:ext cx="731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 anchor="ctr"/>
          <a:lstStyle/>
          <a:p>
            <a:pPr>
              <a:defRPr/>
            </a:pPr>
            <a:r>
              <a:rPr kumimoji="1" lang="fi-FI" sz="5400" dirty="0">
                <a:solidFill>
                  <a:schemeClr val="tx2"/>
                </a:solidFill>
                <a:latin typeface="Tango BT"/>
                <a:cs typeface="Times New Roman" pitchFamily="18" charset="0"/>
              </a:rPr>
              <a:t>Vesiliikunnan kenttä</a:t>
            </a:r>
            <a:r>
              <a:rPr kumimoji="1" lang="fi-FI" sz="5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i-FI" sz="4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8" name="Oval 43"/>
          <p:cNvSpPr>
            <a:spLocks noChangeArrowheads="1"/>
          </p:cNvSpPr>
          <p:nvPr/>
        </p:nvSpPr>
        <p:spPr bwMode="auto">
          <a:xfrm>
            <a:off x="458788" y="1162050"/>
            <a:ext cx="1219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Vauvauinti</a:t>
            </a:r>
            <a:r>
              <a:rPr lang="fi-FI" altLang="fi-FI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i-FI" altLang="fi-FI" sz="1800"/>
          </a:p>
        </p:txBody>
      </p:sp>
      <p:sp>
        <p:nvSpPr>
          <p:cNvPr id="16389" name="Oval 42"/>
          <p:cNvSpPr>
            <a:spLocks noChangeArrowheads="1"/>
          </p:cNvSpPr>
          <p:nvPr/>
        </p:nvSpPr>
        <p:spPr bwMode="auto">
          <a:xfrm>
            <a:off x="1830388" y="1162050"/>
            <a:ext cx="1219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Vesijuoksu</a:t>
            </a:r>
            <a:r>
              <a:rPr lang="fi-FI" altLang="fi-F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i-FI" altLang="fi-FI" sz="1800" dirty="0"/>
          </a:p>
        </p:txBody>
      </p:sp>
      <p:sp>
        <p:nvSpPr>
          <p:cNvPr id="16390" name="Oval 41"/>
          <p:cNvSpPr>
            <a:spLocks noChangeArrowheads="1"/>
          </p:cNvSpPr>
          <p:nvPr/>
        </p:nvSpPr>
        <p:spPr bwMode="auto">
          <a:xfrm>
            <a:off x="3201988" y="1162050"/>
            <a:ext cx="1219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Vesi- </a:t>
            </a:r>
            <a:endParaRPr lang="fi-FI" altLang="fi-FI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voimistelu</a:t>
            </a:r>
            <a:r>
              <a:rPr lang="fi-FI" altLang="fi-FI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i-FI" altLang="fi-FI" sz="1800"/>
          </a:p>
        </p:txBody>
      </p:sp>
      <p:sp>
        <p:nvSpPr>
          <p:cNvPr id="16391" name="Oval 40"/>
          <p:cNvSpPr>
            <a:spLocks noChangeArrowheads="1"/>
          </p:cNvSpPr>
          <p:nvPr/>
        </p:nvSpPr>
        <p:spPr bwMode="auto">
          <a:xfrm>
            <a:off x="4573588" y="1162050"/>
            <a:ext cx="1219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Vesileikit</a:t>
            </a:r>
            <a:r>
              <a:rPr lang="fi-FI" altLang="fi-FI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i-FI" altLang="fi-FI" sz="1800"/>
          </a:p>
        </p:txBody>
      </p:sp>
      <p:sp>
        <p:nvSpPr>
          <p:cNvPr id="16392" name="Oval 39"/>
          <p:cNvSpPr>
            <a:spLocks noChangeArrowheads="1"/>
          </p:cNvSpPr>
          <p:nvPr/>
        </p:nvSpPr>
        <p:spPr bwMode="auto">
          <a:xfrm>
            <a:off x="5945188" y="1162050"/>
            <a:ext cx="1219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Sukeltaminen</a:t>
            </a:r>
            <a:r>
              <a:rPr lang="fi-FI" altLang="fi-FI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i-FI" altLang="fi-FI" sz="1800"/>
          </a:p>
        </p:txBody>
      </p:sp>
      <p:sp>
        <p:nvSpPr>
          <p:cNvPr id="16393" name="Oval 38"/>
          <p:cNvSpPr>
            <a:spLocks noChangeArrowheads="1"/>
          </p:cNvSpPr>
          <p:nvPr/>
        </p:nvSpPr>
        <p:spPr bwMode="auto">
          <a:xfrm>
            <a:off x="1677988" y="2228850"/>
            <a:ext cx="1219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Kylkiuinti</a:t>
            </a:r>
            <a:endParaRPr lang="fi-FI" altLang="fi-FI" sz="1800"/>
          </a:p>
        </p:txBody>
      </p:sp>
      <p:sp>
        <p:nvSpPr>
          <p:cNvPr id="16394" name="Oval 37"/>
          <p:cNvSpPr>
            <a:spLocks noChangeArrowheads="1"/>
          </p:cNvSpPr>
          <p:nvPr/>
        </p:nvSpPr>
        <p:spPr bwMode="auto">
          <a:xfrm>
            <a:off x="3125788" y="2228850"/>
            <a:ext cx="1219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Rintauinti</a:t>
            </a:r>
            <a:r>
              <a:rPr lang="fi-FI" altLang="fi-FI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i-FI" altLang="fi-FI" sz="1800"/>
          </a:p>
        </p:txBody>
      </p:sp>
      <p:sp>
        <p:nvSpPr>
          <p:cNvPr id="16395" name="Oval 36"/>
          <p:cNvSpPr>
            <a:spLocks noChangeArrowheads="1"/>
          </p:cNvSpPr>
          <p:nvPr/>
        </p:nvSpPr>
        <p:spPr bwMode="auto">
          <a:xfrm>
            <a:off x="4573588" y="2228850"/>
            <a:ext cx="1219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Selkäkrooli</a:t>
            </a:r>
            <a:endParaRPr lang="fi-FI" altLang="fi-FI" sz="1800"/>
          </a:p>
        </p:txBody>
      </p:sp>
      <p:sp>
        <p:nvSpPr>
          <p:cNvPr id="16396" name="Oval 35"/>
          <p:cNvSpPr>
            <a:spLocks noChangeArrowheads="1"/>
          </p:cNvSpPr>
          <p:nvPr/>
        </p:nvSpPr>
        <p:spPr bwMode="auto">
          <a:xfrm>
            <a:off x="6021388" y="2228850"/>
            <a:ext cx="1219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Krooliuinti</a:t>
            </a:r>
            <a:endParaRPr lang="fi-FI" altLang="fi-FI" sz="1800"/>
          </a:p>
        </p:txBody>
      </p:sp>
      <p:sp>
        <p:nvSpPr>
          <p:cNvPr id="16397" name="Oval 34"/>
          <p:cNvSpPr>
            <a:spLocks noChangeArrowheads="1"/>
          </p:cNvSpPr>
          <p:nvPr/>
        </p:nvSpPr>
        <p:spPr bwMode="auto">
          <a:xfrm>
            <a:off x="230188" y="2152650"/>
            <a:ext cx="1219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Perhosuinti</a:t>
            </a:r>
            <a:r>
              <a:rPr lang="fi-FI" altLang="fi-FI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i-FI" altLang="fi-FI" sz="1800"/>
          </a:p>
        </p:txBody>
      </p:sp>
      <p:sp>
        <p:nvSpPr>
          <p:cNvPr id="16398" name="Oval 33"/>
          <p:cNvSpPr>
            <a:spLocks noChangeArrowheads="1"/>
          </p:cNvSpPr>
          <p:nvPr/>
        </p:nvSpPr>
        <p:spPr bwMode="auto">
          <a:xfrm>
            <a:off x="7392988" y="2228850"/>
            <a:ext cx="1219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Muut </a:t>
            </a:r>
            <a:endParaRPr lang="fi-FI" altLang="fi-FI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uimatyylit</a:t>
            </a:r>
            <a:endParaRPr lang="fi-FI" altLang="fi-FI" sz="1800"/>
          </a:p>
        </p:txBody>
      </p:sp>
      <p:sp>
        <p:nvSpPr>
          <p:cNvPr id="16399" name="Oval 32"/>
          <p:cNvSpPr>
            <a:spLocks noChangeArrowheads="1"/>
          </p:cNvSpPr>
          <p:nvPr/>
        </p:nvSpPr>
        <p:spPr bwMode="auto">
          <a:xfrm>
            <a:off x="230188" y="3143250"/>
            <a:ext cx="1219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Kuntouinti</a:t>
            </a:r>
            <a:endParaRPr lang="fi-FI" altLang="fi-FI" sz="1800"/>
          </a:p>
        </p:txBody>
      </p:sp>
      <p:sp>
        <p:nvSpPr>
          <p:cNvPr id="16400" name="Oval 31"/>
          <p:cNvSpPr>
            <a:spLocks noChangeArrowheads="1"/>
          </p:cNvSpPr>
          <p:nvPr/>
        </p:nvSpPr>
        <p:spPr bwMode="auto">
          <a:xfrm>
            <a:off x="1677988" y="3143250"/>
            <a:ext cx="1219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Kilpauinti</a:t>
            </a:r>
            <a:endParaRPr lang="fi-FI" altLang="fi-FI" sz="1800"/>
          </a:p>
        </p:txBody>
      </p:sp>
      <p:sp>
        <p:nvSpPr>
          <p:cNvPr id="16401" name="Oval 30"/>
          <p:cNvSpPr>
            <a:spLocks noChangeArrowheads="1"/>
          </p:cNvSpPr>
          <p:nvPr/>
        </p:nvSpPr>
        <p:spPr bwMode="auto">
          <a:xfrm>
            <a:off x="3125788" y="3143250"/>
            <a:ext cx="1219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Hengen- </a:t>
            </a:r>
            <a:endParaRPr lang="fi-FI" altLang="fi-FI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pelastus</a:t>
            </a:r>
            <a:endParaRPr lang="fi-FI" altLang="fi-FI" sz="1800"/>
          </a:p>
        </p:txBody>
      </p:sp>
      <p:sp>
        <p:nvSpPr>
          <p:cNvPr id="16402" name="Oval 29"/>
          <p:cNvSpPr>
            <a:spLocks noChangeArrowheads="1"/>
          </p:cNvSpPr>
          <p:nvPr/>
        </p:nvSpPr>
        <p:spPr bwMode="auto">
          <a:xfrm>
            <a:off x="4573588" y="3143250"/>
            <a:ext cx="1219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Vesipelit</a:t>
            </a:r>
            <a:endParaRPr lang="fi-FI" altLang="fi-FI" sz="1800"/>
          </a:p>
        </p:txBody>
      </p:sp>
      <p:sp>
        <p:nvSpPr>
          <p:cNvPr id="16403" name="Oval 28"/>
          <p:cNvSpPr>
            <a:spLocks noChangeArrowheads="1"/>
          </p:cNvSpPr>
          <p:nvPr/>
        </p:nvSpPr>
        <p:spPr bwMode="auto">
          <a:xfrm>
            <a:off x="6021388" y="3143250"/>
            <a:ext cx="1219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Uimahypyt</a:t>
            </a:r>
            <a:endParaRPr lang="fi-FI" altLang="fi-FI" sz="1800"/>
          </a:p>
        </p:txBody>
      </p:sp>
      <p:sp>
        <p:nvSpPr>
          <p:cNvPr id="16404" name="Oval 27"/>
          <p:cNvSpPr>
            <a:spLocks noChangeArrowheads="1"/>
          </p:cNvSpPr>
          <p:nvPr/>
        </p:nvSpPr>
        <p:spPr bwMode="auto">
          <a:xfrm>
            <a:off x="7469188" y="3143250"/>
            <a:ext cx="1219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Taitouinti</a:t>
            </a:r>
            <a:endParaRPr lang="fi-FI" altLang="fi-FI" sz="1800"/>
          </a:p>
        </p:txBody>
      </p:sp>
      <p:sp>
        <p:nvSpPr>
          <p:cNvPr id="16405" name="Oval 26"/>
          <p:cNvSpPr>
            <a:spLocks noChangeArrowheads="1"/>
          </p:cNvSpPr>
          <p:nvPr/>
        </p:nvSpPr>
        <p:spPr bwMode="auto">
          <a:xfrm>
            <a:off x="230188" y="4133850"/>
            <a:ext cx="1219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Räpyläuinti</a:t>
            </a:r>
            <a:endParaRPr lang="fi-FI" altLang="fi-FI" sz="1800"/>
          </a:p>
        </p:txBody>
      </p:sp>
      <p:sp>
        <p:nvSpPr>
          <p:cNvPr id="16406" name="Oval 25"/>
          <p:cNvSpPr>
            <a:spLocks noChangeArrowheads="1"/>
          </p:cNvSpPr>
          <p:nvPr/>
        </p:nvSpPr>
        <p:spPr bwMode="auto">
          <a:xfrm>
            <a:off x="1677988" y="4133850"/>
            <a:ext cx="1219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Urheilu- </a:t>
            </a:r>
            <a:endParaRPr lang="fi-FI" altLang="fi-FI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sukellus</a:t>
            </a:r>
            <a:endParaRPr lang="fi-FI" altLang="fi-FI" sz="1800"/>
          </a:p>
        </p:txBody>
      </p:sp>
      <p:sp>
        <p:nvSpPr>
          <p:cNvPr id="16407" name="Oval 24"/>
          <p:cNvSpPr>
            <a:spLocks noChangeArrowheads="1"/>
          </p:cNvSpPr>
          <p:nvPr/>
        </p:nvSpPr>
        <p:spPr bwMode="auto">
          <a:xfrm>
            <a:off x="3125788" y="4133850"/>
            <a:ext cx="1219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Vedenalainen </a:t>
            </a:r>
            <a:endParaRPr lang="fi-FI" altLang="fi-FI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valokuvaus</a:t>
            </a:r>
            <a:endParaRPr lang="fi-FI" altLang="fi-FI" sz="1800"/>
          </a:p>
        </p:txBody>
      </p:sp>
      <p:sp>
        <p:nvSpPr>
          <p:cNvPr id="16408" name="Oval 23"/>
          <p:cNvSpPr>
            <a:spLocks noChangeArrowheads="1"/>
          </p:cNvSpPr>
          <p:nvPr/>
        </p:nvSpPr>
        <p:spPr bwMode="auto">
          <a:xfrm>
            <a:off x="4573588" y="4133850"/>
            <a:ext cx="1219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Uppopallo</a:t>
            </a:r>
            <a:endParaRPr lang="fi-FI" altLang="fi-FI" sz="1800"/>
          </a:p>
        </p:txBody>
      </p:sp>
      <p:sp>
        <p:nvSpPr>
          <p:cNvPr id="16409" name="Oval 22"/>
          <p:cNvSpPr>
            <a:spLocks noChangeArrowheads="1"/>
          </p:cNvSpPr>
          <p:nvPr/>
        </p:nvSpPr>
        <p:spPr bwMode="auto">
          <a:xfrm>
            <a:off x="6021388" y="4133850"/>
            <a:ext cx="1219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Avantouinti</a:t>
            </a:r>
            <a:endParaRPr lang="fi-FI" altLang="fi-FI" sz="1800"/>
          </a:p>
        </p:txBody>
      </p:sp>
      <p:sp>
        <p:nvSpPr>
          <p:cNvPr id="16410" name="Oval 21"/>
          <p:cNvSpPr>
            <a:spLocks noChangeArrowheads="1"/>
          </p:cNvSpPr>
          <p:nvPr/>
        </p:nvSpPr>
        <p:spPr bwMode="auto">
          <a:xfrm>
            <a:off x="7469188" y="4133850"/>
            <a:ext cx="1219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Triathlon</a:t>
            </a:r>
            <a:endParaRPr lang="fi-FI" altLang="fi-FI" sz="1800"/>
          </a:p>
        </p:txBody>
      </p:sp>
      <p:sp>
        <p:nvSpPr>
          <p:cNvPr id="16411" name="Oval 20"/>
          <p:cNvSpPr>
            <a:spLocks noChangeArrowheads="1"/>
          </p:cNvSpPr>
          <p:nvPr/>
        </p:nvSpPr>
        <p:spPr bwMode="auto">
          <a:xfrm>
            <a:off x="230188" y="5124450"/>
            <a:ext cx="1219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Melonta</a:t>
            </a:r>
            <a:endParaRPr lang="fi-FI" altLang="fi-FI" sz="1800"/>
          </a:p>
        </p:txBody>
      </p:sp>
      <p:sp>
        <p:nvSpPr>
          <p:cNvPr id="16412" name="Oval 19"/>
          <p:cNvSpPr>
            <a:spLocks noChangeArrowheads="1"/>
          </p:cNvSpPr>
          <p:nvPr/>
        </p:nvSpPr>
        <p:spPr bwMode="auto">
          <a:xfrm>
            <a:off x="1677988" y="5124450"/>
            <a:ext cx="1219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Veneily</a:t>
            </a:r>
            <a:endParaRPr lang="fi-FI" altLang="fi-FI" sz="1800"/>
          </a:p>
        </p:txBody>
      </p:sp>
      <p:sp>
        <p:nvSpPr>
          <p:cNvPr id="16413" name="Oval 18"/>
          <p:cNvSpPr>
            <a:spLocks noChangeArrowheads="1"/>
          </p:cNvSpPr>
          <p:nvPr/>
        </p:nvSpPr>
        <p:spPr bwMode="auto">
          <a:xfrm>
            <a:off x="3125788" y="5124450"/>
            <a:ext cx="1219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Surfing</a:t>
            </a:r>
            <a:endParaRPr lang="fi-FI" altLang="fi-FI" sz="1800"/>
          </a:p>
        </p:txBody>
      </p:sp>
      <p:sp>
        <p:nvSpPr>
          <p:cNvPr id="16414" name="Oval 17"/>
          <p:cNvSpPr>
            <a:spLocks noChangeArrowheads="1"/>
          </p:cNvSpPr>
          <p:nvPr/>
        </p:nvSpPr>
        <p:spPr bwMode="auto">
          <a:xfrm>
            <a:off x="4573588" y="5124450"/>
            <a:ext cx="1219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Vesihiihto</a:t>
            </a:r>
            <a:endParaRPr lang="fi-FI" altLang="fi-FI" sz="1800"/>
          </a:p>
        </p:txBody>
      </p:sp>
      <p:sp>
        <p:nvSpPr>
          <p:cNvPr id="16415" name="Oval 16"/>
          <p:cNvSpPr>
            <a:spLocks noChangeArrowheads="1"/>
          </p:cNvSpPr>
          <p:nvPr/>
        </p:nvSpPr>
        <p:spPr bwMode="auto">
          <a:xfrm>
            <a:off x="6021388" y="5124450"/>
            <a:ext cx="1219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Purjehdus</a:t>
            </a:r>
            <a:endParaRPr lang="fi-FI" altLang="fi-FI" sz="1800"/>
          </a:p>
        </p:txBody>
      </p:sp>
      <p:sp>
        <p:nvSpPr>
          <p:cNvPr id="16416" name="Oval 15"/>
          <p:cNvSpPr>
            <a:spLocks noChangeArrowheads="1"/>
          </p:cNvSpPr>
          <p:nvPr/>
        </p:nvSpPr>
        <p:spPr bwMode="auto">
          <a:xfrm>
            <a:off x="7469188" y="5124450"/>
            <a:ext cx="1219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Beach </a:t>
            </a:r>
            <a:endParaRPr lang="fi-FI" altLang="fi-FI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endParaRPr lang="fi-FI" altLang="fi-FI" sz="1800"/>
          </a:p>
        </p:txBody>
      </p:sp>
      <p:sp>
        <p:nvSpPr>
          <p:cNvPr id="16417" name="Oval 14"/>
          <p:cNvSpPr>
            <a:spLocks noChangeArrowheads="1"/>
          </p:cNvSpPr>
          <p:nvPr/>
        </p:nvSpPr>
        <p:spPr bwMode="auto">
          <a:xfrm>
            <a:off x="992188" y="5962650"/>
            <a:ext cx="11430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Koskiuinti</a:t>
            </a:r>
            <a:endParaRPr lang="fi-FI" altLang="fi-FI" sz="1800"/>
          </a:p>
        </p:txBody>
      </p:sp>
      <p:sp>
        <p:nvSpPr>
          <p:cNvPr id="16418" name="Oval 13"/>
          <p:cNvSpPr>
            <a:spLocks noChangeArrowheads="1"/>
          </p:cNvSpPr>
          <p:nvPr/>
        </p:nvSpPr>
        <p:spPr bwMode="auto">
          <a:xfrm>
            <a:off x="3735388" y="5962650"/>
            <a:ext cx="11430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Rafting</a:t>
            </a:r>
            <a:endParaRPr lang="fi-FI" altLang="fi-FI" sz="1800"/>
          </a:p>
        </p:txBody>
      </p:sp>
      <p:sp>
        <p:nvSpPr>
          <p:cNvPr id="16419" name="Oval 12"/>
          <p:cNvSpPr>
            <a:spLocks noChangeArrowheads="1"/>
          </p:cNvSpPr>
          <p:nvPr/>
        </p:nvSpPr>
        <p:spPr bwMode="auto">
          <a:xfrm>
            <a:off x="2400300" y="5964238"/>
            <a:ext cx="11430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Canyoning</a:t>
            </a:r>
            <a:endParaRPr lang="fi-FI" altLang="fi-FI" sz="1800"/>
          </a:p>
        </p:txBody>
      </p:sp>
      <p:sp>
        <p:nvSpPr>
          <p:cNvPr id="16420" name="Oval 11"/>
          <p:cNvSpPr>
            <a:spLocks noChangeArrowheads="1"/>
          </p:cNvSpPr>
          <p:nvPr/>
        </p:nvSpPr>
        <p:spPr bwMode="auto">
          <a:xfrm>
            <a:off x="5137150" y="5964238"/>
            <a:ext cx="11430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Kalastus</a:t>
            </a:r>
            <a:endParaRPr lang="fi-FI" altLang="fi-FI" sz="1800"/>
          </a:p>
        </p:txBody>
      </p:sp>
      <p:sp>
        <p:nvSpPr>
          <p:cNvPr id="16421" name="Oval 10"/>
          <p:cNvSpPr>
            <a:spLocks noChangeArrowheads="1"/>
          </p:cNvSpPr>
          <p:nvPr/>
        </p:nvSpPr>
        <p:spPr bwMode="auto">
          <a:xfrm>
            <a:off x="7316788" y="1162050"/>
            <a:ext cx="1219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Rentoutu- </a:t>
            </a:r>
            <a:endParaRPr lang="fi-FI" altLang="fi-FI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minen</a:t>
            </a:r>
            <a:r>
              <a:rPr lang="fi-FI" altLang="fi-FI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i-FI" altLang="fi-FI" sz="1800"/>
          </a:p>
        </p:txBody>
      </p:sp>
      <p:sp>
        <p:nvSpPr>
          <p:cNvPr id="16422" name="Line 9"/>
          <p:cNvSpPr>
            <a:spLocks noChangeShapeType="1"/>
          </p:cNvSpPr>
          <p:nvPr/>
        </p:nvSpPr>
        <p:spPr bwMode="auto">
          <a:xfrm>
            <a:off x="1531938" y="2076450"/>
            <a:ext cx="5697537" cy="0"/>
          </a:xfrm>
          <a:prstGeom prst="line">
            <a:avLst/>
          </a:prstGeom>
          <a:noFill/>
          <a:ln w="38100" cap="sq">
            <a:solidFill>
              <a:srgbClr val="FF99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6423" name="Line 8"/>
          <p:cNvSpPr>
            <a:spLocks noChangeShapeType="1"/>
          </p:cNvSpPr>
          <p:nvPr/>
        </p:nvSpPr>
        <p:spPr bwMode="auto">
          <a:xfrm>
            <a:off x="1601788" y="3067050"/>
            <a:ext cx="5697537" cy="0"/>
          </a:xfrm>
          <a:prstGeom prst="line">
            <a:avLst/>
          </a:prstGeom>
          <a:noFill/>
          <a:ln w="38100" cap="sq">
            <a:solidFill>
              <a:srgbClr val="FF99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6424" name="Line 7"/>
          <p:cNvSpPr>
            <a:spLocks noChangeShapeType="1"/>
          </p:cNvSpPr>
          <p:nvPr/>
        </p:nvSpPr>
        <p:spPr bwMode="auto">
          <a:xfrm>
            <a:off x="1601788" y="4972050"/>
            <a:ext cx="5697537" cy="0"/>
          </a:xfrm>
          <a:prstGeom prst="line">
            <a:avLst/>
          </a:prstGeom>
          <a:noFill/>
          <a:ln w="38100" cap="sq">
            <a:solidFill>
              <a:srgbClr val="FF99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6425" name="Oval 6"/>
          <p:cNvSpPr>
            <a:spLocks noChangeArrowheads="1"/>
          </p:cNvSpPr>
          <p:nvPr/>
        </p:nvSpPr>
        <p:spPr bwMode="auto">
          <a:xfrm>
            <a:off x="2339975" y="3716338"/>
            <a:ext cx="1200150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Vapaa-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sukellus</a:t>
            </a:r>
            <a:endParaRPr lang="fi-FI" altLang="fi-FI" sz="1600" b="1" dirty="0">
              <a:solidFill>
                <a:srgbClr val="FF0000"/>
              </a:solidFill>
            </a:endParaRPr>
          </a:p>
        </p:txBody>
      </p:sp>
      <p:sp>
        <p:nvSpPr>
          <p:cNvPr id="16426" name="Oval 5"/>
          <p:cNvSpPr>
            <a:spLocks noChangeArrowheads="1"/>
          </p:cNvSpPr>
          <p:nvPr/>
        </p:nvSpPr>
        <p:spPr bwMode="auto">
          <a:xfrm>
            <a:off x="6792913" y="5964238"/>
            <a:ext cx="1008062" cy="523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2400"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  <a:endParaRPr lang="fi-FI" altLang="fi-FI" sz="1800"/>
          </a:p>
        </p:txBody>
      </p:sp>
      <p:sp>
        <p:nvSpPr>
          <p:cNvPr id="16427" name="Text Box 63"/>
          <p:cNvSpPr txBox="1">
            <a:spLocks noChangeArrowheads="1"/>
          </p:cNvSpPr>
          <p:nvPr/>
        </p:nvSpPr>
        <p:spPr bwMode="auto">
          <a:xfrm>
            <a:off x="4284663" y="64912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i-FI" altLang="fi-FI" sz="1800"/>
          </a:p>
        </p:txBody>
      </p:sp>
      <p:sp>
        <p:nvSpPr>
          <p:cNvPr id="16428" name="Text Box 64"/>
          <p:cNvSpPr txBox="1">
            <a:spLocks noChangeArrowheads="1"/>
          </p:cNvSpPr>
          <p:nvPr/>
        </p:nvSpPr>
        <p:spPr bwMode="auto">
          <a:xfrm>
            <a:off x="7119144" y="6507315"/>
            <a:ext cx="1919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400" dirty="0"/>
              <a:t>Lähde: Ilkka Keskinen</a:t>
            </a:r>
          </a:p>
        </p:txBody>
      </p:sp>
    </p:spTree>
    <p:extLst>
      <p:ext uri="{BB962C8B-B14F-4D97-AF65-F5344CB8AC3E}">
        <p14:creationId xmlns:p14="http://schemas.microsoft.com/office/powerpoint/2010/main" val="145210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kstiruutu 3"/>
          <p:cNvSpPr txBox="1"/>
          <p:nvPr/>
        </p:nvSpPr>
        <p:spPr>
          <a:xfrm>
            <a:off x="1259631" y="2276872"/>
            <a:ext cx="655272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Muumivodka</a:t>
            </a:r>
            <a:r>
              <a:rPr lang="fi-FI" dirty="0"/>
              <a:t>21.8.2017 21:4828/74</a:t>
            </a:r>
          </a:p>
          <a:p>
            <a:r>
              <a:rPr lang="fi-FI" sz="2000" dirty="0"/>
              <a:t>Uiminen on </a:t>
            </a:r>
            <a:r>
              <a:rPr lang="fi-FI" sz="2000" dirty="0" err="1"/>
              <a:t>jees</a:t>
            </a:r>
            <a:r>
              <a:rPr lang="fi-FI" sz="2000" dirty="0"/>
              <a:t> </a:t>
            </a:r>
            <a:r>
              <a:rPr lang="fi-FI" sz="2000" dirty="0" err="1"/>
              <a:t>mut</a:t>
            </a:r>
            <a:r>
              <a:rPr lang="fi-FI" sz="2000" dirty="0"/>
              <a:t> ne suihkutilat on helvettiä koska opettaja tuijotti </a:t>
            </a:r>
            <a:r>
              <a:rPr lang="fi-FI" sz="2000" dirty="0" err="1"/>
              <a:t>siel</a:t>
            </a:r>
            <a:r>
              <a:rPr lang="fi-FI" sz="2000" dirty="0"/>
              <a:t> ja </a:t>
            </a:r>
            <a:r>
              <a:rPr lang="fi-FI" sz="2000" dirty="0" err="1"/>
              <a:t>huus</a:t>
            </a:r>
            <a:r>
              <a:rPr lang="fi-FI" sz="2000" dirty="0"/>
              <a:t> jos tyypit pisti uimapuvut päälle </a:t>
            </a:r>
            <a:r>
              <a:rPr lang="fi-FI" sz="2000" dirty="0" err="1"/>
              <a:t>ennenku</a:t>
            </a:r>
            <a:r>
              <a:rPr lang="fi-FI" sz="2000" dirty="0"/>
              <a:t> se </a:t>
            </a:r>
            <a:r>
              <a:rPr lang="fi-FI" sz="2000" dirty="0" err="1"/>
              <a:t>kerkes</a:t>
            </a:r>
            <a:r>
              <a:rPr lang="fi-FI" sz="2000" dirty="0"/>
              <a:t> </a:t>
            </a:r>
            <a:r>
              <a:rPr lang="fi-FI" sz="2000" dirty="0" err="1"/>
              <a:t>kattoo</a:t>
            </a:r>
            <a:r>
              <a:rPr lang="fi-FI" sz="2000" dirty="0"/>
              <a:t> enkä </a:t>
            </a:r>
            <a:r>
              <a:rPr lang="fi-FI" sz="2000" dirty="0" err="1"/>
              <a:t>muutenkaa</a:t>
            </a:r>
            <a:r>
              <a:rPr lang="fi-FI" sz="2000" dirty="0"/>
              <a:t> viihdy alasti muiden </a:t>
            </a:r>
            <a:r>
              <a:rPr lang="fi-FI" sz="2000" dirty="0" err="1"/>
              <a:t>seuras</a:t>
            </a:r>
            <a:r>
              <a:rPr lang="fi-FI" sz="2000" dirty="0"/>
              <a:t/>
            </a:r>
            <a:br>
              <a:rPr lang="fi-FI" sz="2000" dirty="0"/>
            </a:br>
            <a:r>
              <a:rPr lang="fi-FI" sz="2000" dirty="0"/>
              <a:t/>
            </a:r>
            <a:br>
              <a:rPr lang="fi-FI" sz="2000" dirty="0"/>
            </a:br>
            <a:r>
              <a:rPr lang="fi-FI" sz="2000" dirty="0"/>
              <a:t>Siis </a:t>
            </a:r>
            <a:r>
              <a:rPr lang="fi-FI" sz="2000" dirty="0" err="1"/>
              <a:t>mul</a:t>
            </a:r>
            <a:r>
              <a:rPr lang="fi-FI" sz="2000" dirty="0"/>
              <a:t> oli kaveri joka oli </a:t>
            </a:r>
            <a:r>
              <a:rPr lang="fi-FI" sz="2000" dirty="0" err="1"/>
              <a:t>ollu</a:t>
            </a:r>
            <a:r>
              <a:rPr lang="fi-FI" sz="2000" dirty="0"/>
              <a:t> </a:t>
            </a:r>
            <a:r>
              <a:rPr lang="fi-FI" sz="2000" dirty="0" err="1"/>
              <a:t>suihkus</a:t>
            </a:r>
            <a:r>
              <a:rPr lang="fi-FI" sz="2000" dirty="0"/>
              <a:t> ja </a:t>
            </a:r>
            <a:r>
              <a:rPr lang="fi-FI" sz="2000" dirty="0" err="1"/>
              <a:t>laittanu</a:t>
            </a:r>
            <a:r>
              <a:rPr lang="fi-FI" sz="2000" dirty="0"/>
              <a:t> uimapuvun päälle </a:t>
            </a:r>
            <a:r>
              <a:rPr lang="fi-FI" sz="2000" dirty="0" err="1"/>
              <a:t>nii</a:t>
            </a:r>
            <a:r>
              <a:rPr lang="fi-FI" sz="2000" dirty="0"/>
              <a:t> </a:t>
            </a:r>
            <a:r>
              <a:rPr lang="fi-FI" sz="2000" dirty="0" err="1"/>
              <a:t>ku</a:t>
            </a:r>
            <a:r>
              <a:rPr lang="fi-FI" sz="2000" dirty="0"/>
              <a:t> opettaja tuli </a:t>
            </a:r>
            <a:r>
              <a:rPr lang="fi-FI" sz="2000" dirty="0" err="1"/>
              <a:t>huoneesee</a:t>
            </a:r>
            <a:r>
              <a:rPr lang="fi-FI" sz="2000" dirty="0"/>
              <a:t> </a:t>
            </a:r>
            <a:r>
              <a:rPr lang="fi-FI" sz="2000" dirty="0" err="1"/>
              <a:t>nii</a:t>
            </a:r>
            <a:r>
              <a:rPr lang="fi-FI" sz="2000" dirty="0"/>
              <a:t> se kysy et kävitkö </a:t>
            </a:r>
            <a:r>
              <a:rPr lang="fi-FI" sz="2000" dirty="0" err="1"/>
              <a:t>suihkus</a:t>
            </a:r>
            <a:r>
              <a:rPr lang="fi-FI" sz="2000" dirty="0"/>
              <a:t> ilman </a:t>
            </a:r>
            <a:r>
              <a:rPr lang="fi-FI" sz="2000" dirty="0" err="1"/>
              <a:t>uimapukuu</a:t>
            </a:r>
            <a:r>
              <a:rPr lang="fi-FI" sz="2000" dirty="0"/>
              <a:t> ja </a:t>
            </a:r>
            <a:r>
              <a:rPr lang="fi-FI" sz="2000" dirty="0" err="1"/>
              <a:t>ku</a:t>
            </a:r>
            <a:r>
              <a:rPr lang="fi-FI" sz="2000" dirty="0"/>
              <a:t> sano et joo </a:t>
            </a:r>
            <a:r>
              <a:rPr lang="fi-FI" sz="2000" dirty="0" err="1"/>
              <a:t>nii</a:t>
            </a:r>
            <a:r>
              <a:rPr lang="fi-FI" sz="2000" dirty="0"/>
              <a:t> opettaja oli et "en </a:t>
            </a:r>
            <a:r>
              <a:rPr lang="fi-FI" sz="2000" dirty="0" err="1"/>
              <a:t>nähny</a:t>
            </a:r>
            <a:r>
              <a:rPr lang="fi-FI" sz="2000" dirty="0"/>
              <a:t>, laita uudelleen" ja siinä se otti uimapuvun pois ja </a:t>
            </a:r>
            <a:r>
              <a:rPr lang="fi-FI" sz="2000" dirty="0" err="1"/>
              <a:t>huuhtas</a:t>
            </a:r>
            <a:r>
              <a:rPr lang="fi-FI" sz="2000" dirty="0"/>
              <a:t> </a:t>
            </a:r>
            <a:r>
              <a:rPr lang="fi-FI" sz="2000" dirty="0" err="1"/>
              <a:t>ittensä</a:t>
            </a:r>
            <a:r>
              <a:rPr lang="fi-FI" sz="2000" dirty="0"/>
              <a:t> </a:t>
            </a:r>
            <a:r>
              <a:rPr lang="fi-FI" sz="2000" dirty="0" err="1"/>
              <a:t>samal</a:t>
            </a:r>
            <a:r>
              <a:rPr lang="fi-FI" sz="2000" dirty="0"/>
              <a:t> </a:t>
            </a:r>
            <a:r>
              <a:rPr lang="fi-FI" sz="2000" dirty="0" err="1"/>
              <a:t>ku</a:t>
            </a:r>
            <a:r>
              <a:rPr lang="fi-FI" sz="2000" dirty="0"/>
              <a:t> opettaja </a:t>
            </a:r>
            <a:r>
              <a:rPr lang="fi-FI" sz="2000" dirty="0" err="1"/>
              <a:t>tölläs</a:t>
            </a:r>
            <a:r>
              <a:rPr lang="fi-FI" sz="2000" dirty="0"/>
              <a:t> </a:t>
            </a:r>
            <a:endParaRPr lang="fi-FI" sz="2000" dirty="0" smtClean="0"/>
          </a:p>
          <a:p>
            <a:endParaRPr lang="fi-FI" dirty="0"/>
          </a:p>
          <a:p>
            <a:r>
              <a:rPr lang="fi-FI" dirty="0">
                <a:hlinkClick r:id="rId2"/>
              </a:rPr>
              <a:t>https://www.demi.fi/keskustelu/keho-miksi-se-koulu-uinti-niin-kamalaa</a:t>
            </a:r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3175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/>
            <a:r>
              <a:rPr lang="fi-FI" sz="2800" dirty="0"/>
              <a:t>Nolaaminen ja häpeän kokeminen ovat vieläkin arkipäivää koululiikunnassa</a:t>
            </a:r>
            <a:r>
              <a:rPr lang="fi-FI" sz="2800" dirty="0" smtClean="0"/>
              <a:t>.</a:t>
            </a:r>
          </a:p>
          <a:p>
            <a:pPr marL="301943" lvl="1" indent="0">
              <a:buNone/>
            </a:pPr>
            <a:endParaRPr lang="fi-FI" sz="2800" dirty="0"/>
          </a:p>
          <a:p>
            <a:pPr lvl="1"/>
            <a:r>
              <a:rPr lang="fi-FI" sz="2800" dirty="0"/>
              <a:t>Toivotaan vaihtelua ja erilaisia liikuntamuotoja, joita kirjoittajat voisivat ajatella tulevaisuuden harrastuksiksi</a:t>
            </a:r>
            <a:r>
              <a:rPr lang="fi-FI" sz="2800" dirty="0" smtClean="0"/>
              <a:t>.</a:t>
            </a:r>
          </a:p>
          <a:p>
            <a:pPr marL="301943" lvl="1" indent="0">
              <a:buNone/>
            </a:pPr>
            <a:endParaRPr lang="fi-FI" sz="2800" dirty="0"/>
          </a:p>
          <a:p>
            <a:pPr lvl="1"/>
            <a:r>
              <a:rPr lang="fi-FI" sz="2800" dirty="0"/>
              <a:t>Selvästi vähiten pidetyt lajit: hiihto, </a:t>
            </a:r>
            <a:r>
              <a:rPr lang="fi-FI" sz="2800" b="1" dirty="0"/>
              <a:t>uinti</a:t>
            </a:r>
            <a:r>
              <a:rPr lang="fi-FI" sz="2800" dirty="0"/>
              <a:t> ja telinevoimistelu</a:t>
            </a:r>
            <a:r>
              <a:rPr lang="fi-FI" sz="2800" dirty="0" smtClean="0"/>
              <a:t>.</a:t>
            </a:r>
          </a:p>
          <a:p>
            <a:pPr marL="301943" lvl="1" indent="0">
              <a:buNone/>
            </a:pPr>
            <a:endParaRPr lang="fi-FI" sz="2800" dirty="0"/>
          </a:p>
          <a:p>
            <a:pPr lvl="1"/>
            <a:r>
              <a:rPr lang="fi-FI" sz="2800" dirty="0"/>
              <a:t>Pidetyimmät lajit: pesäpallo, </a:t>
            </a:r>
            <a:r>
              <a:rPr lang="fi-FI" sz="2800" b="1" dirty="0"/>
              <a:t>uinti</a:t>
            </a:r>
            <a:r>
              <a:rPr lang="fi-FI" sz="2800" dirty="0"/>
              <a:t>, tanssi</a:t>
            </a:r>
            <a:r>
              <a:rPr lang="fi-FI" sz="2800" dirty="0" smtClean="0"/>
              <a:t>.</a:t>
            </a:r>
          </a:p>
          <a:p>
            <a:pPr lvl="1"/>
            <a:endParaRPr lang="fi-FI" sz="2800" dirty="0"/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Koululiikunta herättää tunteita </a:t>
            </a:r>
          </a:p>
        </p:txBody>
      </p:sp>
      <p:sp>
        <p:nvSpPr>
          <p:cNvPr id="4" name="Suorakulmio 3"/>
          <p:cNvSpPr/>
          <p:nvPr/>
        </p:nvSpPr>
        <p:spPr>
          <a:xfrm>
            <a:off x="6876256" y="6237312"/>
            <a:ext cx="2093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(</a:t>
            </a:r>
            <a:r>
              <a:rPr lang="fi-FI" dirty="0" err="1"/>
              <a:t>Lauritsalo</a:t>
            </a:r>
            <a:r>
              <a:rPr lang="fi-FI" dirty="0"/>
              <a:t>, K. 2014)</a:t>
            </a:r>
          </a:p>
        </p:txBody>
      </p:sp>
    </p:spTree>
    <p:extLst>
      <p:ext uri="{BB962C8B-B14F-4D97-AF65-F5344CB8AC3E}">
        <p14:creationId xmlns:p14="http://schemas.microsoft.com/office/powerpoint/2010/main" val="83107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Sinä!</a:t>
            </a:r>
            <a:endParaRPr lang="fi-FI" sz="4000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Kuka voi vaikuttaa vesiliikunnan opetukseen?</a:t>
            </a:r>
            <a:endParaRPr lang="fi-FI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01686"/>
            <a:ext cx="4699513" cy="337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73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Liikuntaa opiskelevat suhtautuvat myönteisesti liikuntaan ja omaavat pääsääntöisesti positiivisia kokemuksia liikunnasta. </a:t>
            </a:r>
            <a:r>
              <a:rPr lang="fi-FI" sz="2000" dirty="0" smtClean="0"/>
              <a:t>(Kari 2011)</a:t>
            </a:r>
          </a:p>
          <a:p>
            <a:r>
              <a:rPr lang="fi-FI" dirty="0" smtClean="0"/>
              <a:t>Aiemmat asenteet ja kokemukset voivat vaikuttaa opettajan kykyyn kohdata erilaisin kokemusmaailmoin varustettuja oppilaita. </a:t>
            </a:r>
            <a:r>
              <a:rPr lang="fi-FI" sz="2000" dirty="0" smtClean="0"/>
              <a:t>(Kari 2011; </a:t>
            </a:r>
            <a:r>
              <a:rPr lang="fi-FI" sz="2000" dirty="0"/>
              <a:t>K</a:t>
            </a:r>
            <a:r>
              <a:rPr lang="fi-FI" sz="2000" dirty="0" smtClean="0"/>
              <a:t>ujala 2011; Pesonen 2011)</a:t>
            </a:r>
          </a:p>
          <a:p>
            <a:endParaRPr lang="fi-FI" sz="2000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Erilaisten kokemusmaailmojen ymmärtäminen liikuntakasvatuksessa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860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32980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84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 smtClean="0"/>
              <a:t>     </a:t>
            </a:r>
            <a:r>
              <a:rPr lang="fi-FI" dirty="0" err="1" smtClean="0"/>
              <a:t>Padlet</a:t>
            </a:r>
            <a:endParaRPr lang="fi-FI" dirty="0" smtClean="0"/>
          </a:p>
          <a:p>
            <a:r>
              <a:rPr lang="fi-FI" dirty="0" smtClean="0"/>
              <a:t>Koululiikunnasta </a:t>
            </a:r>
            <a:r>
              <a:rPr lang="fi-FI" dirty="0"/>
              <a:t>saadut pätevyyttä lisäävät kokemukset oppituntien sisällöstä ja pedagogisista ratkaisuista siirtyvät  mitä todennäköisimmin toimintaan opettajana. </a:t>
            </a:r>
            <a:r>
              <a:rPr lang="fi-FI" sz="1800" dirty="0" smtClean="0"/>
              <a:t>(Penttinen 2003; Pesonen 2011)</a:t>
            </a:r>
            <a:endParaRPr lang="fi-FI" sz="1800" dirty="0"/>
          </a:p>
          <a:p>
            <a:pPr lvl="1"/>
            <a:r>
              <a:rPr lang="fi-FI" dirty="0"/>
              <a:t>Opetat sitä, mikä sopi </a:t>
            </a:r>
            <a:r>
              <a:rPr lang="fi-FI" i="1" dirty="0"/>
              <a:t>sinulle</a:t>
            </a:r>
            <a:r>
              <a:rPr lang="fi-FI" dirty="0"/>
              <a:t>…</a:t>
            </a:r>
          </a:p>
          <a:p>
            <a:pPr lvl="1"/>
            <a:r>
              <a:rPr lang="fi-FI" dirty="0"/>
              <a:t>Opetat niin kuin </a:t>
            </a:r>
            <a:r>
              <a:rPr lang="fi-FI" i="1" dirty="0"/>
              <a:t>sinä</a:t>
            </a:r>
            <a:r>
              <a:rPr lang="fi-FI" dirty="0"/>
              <a:t> opit parhaiten…</a:t>
            </a:r>
          </a:p>
          <a:p>
            <a:r>
              <a:rPr lang="fi-FI" dirty="0"/>
              <a:t>Ajatusta, mitä on olla liikunnanopettaja ja mitä liikuntatunneilla tehdään, voi olla vaikeaa muuttaa koulutuksen aikana </a:t>
            </a:r>
            <a:r>
              <a:rPr lang="fi-FI" sz="1800" dirty="0" smtClean="0"/>
              <a:t>(Penttinen 2003; Pesonen </a:t>
            </a:r>
            <a:r>
              <a:rPr lang="fi-FI" sz="1800" dirty="0"/>
              <a:t>2011</a:t>
            </a:r>
            <a:r>
              <a:rPr lang="fi-FI" sz="1800" dirty="0" smtClean="0"/>
              <a:t>)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Omat motiivit ja kokemukset näkyviksi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622107"/>
            <a:ext cx="100811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46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Haasteita opintielle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Haasta itseäsi näkemään kilpaurheilun ja oman harrastuneisuutesi lisäksi liikuntakulttuurin moninaisuus  koululiikunnan kontekstissa. </a:t>
            </a:r>
            <a:endParaRPr lang="fi-FI" sz="2000" dirty="0" smtClean="0"/>
          </a:p>
          <a:p>
            <a:r>
              <a:rPr lang="fi-FI" dirty="0" smtClean="0"/>
              <a:t>Pohdi, onko sinun taitavana liikkujana vaikeaa samaistua heikon liikkujan kokemuksiin? </a:t>
            </a:r>
            <a:endParaRPr lang="fi-FI" sz="2000" dirty="0" smtClean="0"/>
          </a:p>
          <a:p>
            <a:r>
              <a:rPr lang="fi-FI" dirty="0" smtClean="0"/>
              <a:t>Tulevana liikunnanopettajana tarvitset työssäsi inhimillisiä elämäntaitoja ja taitoa kohdata empaattisesti erilaisia </a:t>
            </a:r>
            <a:r>
              <a:rPr lang="fi-FI" dirty="0" err="1" smtClean="0"/>
              <a:t>oppijoita</a:t>
            </a:r>
            <a:r>
              <a:rPr lang="fi-FI" dirty="0" smtClean="0"/>
              <a:t>. </a:t>
            </a:r>
          </a:p>
          <a:p>
            <a:endParaRPr lang="fi-FI" dirty="0" smtClean="0"/>
          </a:p>
          <a:p>
            <a:pPr>
              <a:buNone/>
            </a:pPr>
            <a:endParaRPr lang="fi-FI" dirty="0" smtClean="0"/>
          </a:p>
        </p:txBody>
      </p:sp>
      <p:sp>
        <p:nvSpPr>
          <p:cNvPr id="5" name="Tekstiruutu 4"/>
          <p:cNvSpPr txBox="1"/>
          <p:nvPr/>
        </p:nvSpPr>
        <p:spPr>
          <a:xfrm>
            <a:off x="5257800" y="6126163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smtClean="0"/>
              <a:t>(vrt. Kari 2011; Pesonen 2011)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4722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sz="3800" i="1" dirty="0" smtClean="0"/>
              <a:t>”Olo tuntuu ihan turvalliselta, mukava lähteä työelämään. Opiskelu on antanut loistavat lähtökohdat. Paljon on kuitenkin vielä opittavaa ja käytäntö varmasti tulee opettamaan parhaiten” (nainen, 26v)</a:t>
            </a:r>
          </a:p>
          <a:p>
            <a:pPr marL="0" indent="0">
              <a:buNone/>
            </a:pPr>
            <a:endParaRPr lang="fi-FI" i="1" dirty="0"/>
          </a:p>
          <a:p>
            <a:pPr marL="0" indent="0">
              <a:buNone/>
            </a:pPr>
            <a:r>
              <a:rPr lang="fi-FI" dirty="0" smtClean="0"/>
              <a:t>Lainaus tutkimuksesta: ”Liikunnanopettajaopiskelijan ammatilliset valmiudet työelämän kynnyksellä ja käsityksiä tulevasta työtodellisuudesta”</a:t>
            </a:r>
          </a:p>
          <a:p>
            <a:pPr marL="0" indent="0">
              <a:buNone/>
            </a:pPr>
            <a:r>
              <a:rPr lang="fi-FI" dirty="0" smtClean="0"/>
              <a:t>(Johansson, </a:t>
            </a:r>
            <a:r>
              <a:rPr lang="fi-FI" dirty="0" err="1" smtClean="0"/>
              <a:t>Heikin-Johansson</a:t>
            </a:r>
            <a:r>
              <a:rPr lang="fi-FI" dirty="0" smtClean="0"/>
              <a:t>, Hirvensalo, Palomäki, Huovinen 2009)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Koulutus antaa sinulle vahvat eväät!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406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094" y="2708920"/>
            <a:ext cx="48577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84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43848" y="1196752"/>
            <a:ext cx="7408333" cy="5544616"/>
          </a:xfrm>
        </p:spPr>
        <p:txBody>
          <a:bodyPr>
            <a:normAutofit fontScale="62500" lnSpcReduction="20000"/>
          </a:bodyPr>
          <a:lstStyle/>
          <a:p>
            <a:r>
              <a:rPr lang="fi-FI" dirty="0" err="1" smtClean="0"/>
              <a:t>Lauritsalo</a:t>
            </a:r>
            <a:r>
              <a:rPr lang="fi-FI" dirty="0" smtClean="0"/>
              <a:t>, K. 2014. ”</a:t>
            </a:r>
            <a:r>
              <a:rPr lang="fi-FI" i="1" dirty="0" err="1" smtClean="0"/>
              <a:t>Usually</a:t>
            </a:r>
            <a:r>
              <a:rPr lang="fi-FI" i="1" dirty="0" smtClean="0"/>
              <a:t> I </a:t>
            </a:r>
            <a:r>
              <a:rPr lang="fi-FI" i="1" dirty="0" err="1" smtClean="0"/>
              <a:t>like</a:t>
            </a:r>
            <a:r>
              <a:rPr lang="fi-FI" i="1" dirty="0" smtClean="0"/>
              <a:t> </a:t>
            </a:r>
            <a:r>
              <a:rPr lang="fi-FI" i="1" dirty="0" err="1" smtClean="0"/>
              <a:t>school</a:t>
            </a:r>
            <a:r>
              <a:rPr lang="fi-FI" i="1" dirty="0" smtClean="0"/>
              <a:t> PE, </a:t>
            </a:r>
            <a:r>
              <a:rPr lang="fi-FI" i="1" dirty="0" err="1" smtClean="0"/>
              <a:t>but</a:t>
            </a:r>
            <a:r>
              <a:rPr lang="fi-FI" dirty="0" smtClean="0"/>
              <a:t>…”: </a:t>
            </a:r>
            <a:r>
              <a:rPr lang="fi-FI" dirty="0" err="1" smtClean="0"/>
              <a:t>scholl</a:t>
            </a:r>
            <a:r>
              <a:rPr lang="fi-FI" dirty="0" smtClean="0"/>
              <a:t> </a:t>
            </a:r>
            <a:r>
              <a:rPr lang="fi-FI" dirty="0" err="1" smtClean="0"/>
              <a:t>physical</a:t>
            </a:r>
            <a:r>
              <a:rPr lang="fi-FI" dirty="0" smtClean="0"/>
              <a:t> </a:t>
            </a:r>
            <a:r>
              <a:rPr lang="fi-FI" dirty="0" err="1" smtClean="0"/>
              <a:t>education</a:t>
            </a:r>
            <a:r>
              <a:rPr lang="fi-FI" dirty="0" smtClean="0"/>
              <a:t> </a:t>
            </a:r>
            <a:r>
              <a:rPr lang="fi-FI" dirty="0" err="1" smtClean="0"/>
              <a:t>described</a:t>
            </a:r>
            <a:r>
              <a:rPr lang="fi-FI" dirty="0" smtClean="0"/>
              <a:t> in Internet </a:t>
            </a:r>
            <a:r>
              <a:rPr lang="fi-FI" dirty="0" err="1" smtClean="0"/>
              <a:t>discussion</a:t>
            </a:r>
            <a:r>
              <a:rPr lang="fi-FI" dirty="0" smtClean="0"/>
              <a:t> </a:t>
            </a:r>
            <a:r>
              <a:rPr lang="fi-FI" dirty="0" err="1" smtClean="0"/>
              <a:t>forums</a:t>
            </a:r>
            <a:r>
              <a:rPr lang="fi-FI" dirty="0" smtClean="0"/>
              <a:t>. Jyväskylä, Finland: </a:t>
            </a:r>
            <a:r>
              <a:rPr lang="fi-FI" dirty="0" err="1" smtClean="0"/>
              <a:t>University</a:t>
            </a:r>
            <a:r>
              <a:rPr lang="fi-FI" dirty="0" smtClean="0"/>
              <a:t> of Jyväskylä. </a:t>
            </a:r>
            <a:r>
              <a:rPr lang="fi-FI" dirty="0" err="1" smtClean="0"/>
              <a:t>Studies</a:t>
            </a:r>
            <a:r>
              <a:rPr lang="fi-FI" dirty="0" smtClean="0"/>
              <a:t> in Sport, </a:t>
            </a:r>
            <a:r>
              <a:rPr lang="fi-FI" dirty="0" err="1" smtClean="0"/>
              <a:t>Physical</a:t>
            </a:r>
            <a:r>
              <a:rPr lang="fi-FI" dirty="0" smtClean="0"/>
              <a:t> </a:t>
            </a:r>
            <a:r>
              <a:rPr lang="fi-FI" dirty="0" err="1" smtClean="0"/>
              <a:t>Education</a:t>
            </a:r>
            <a:r>
              <a:rPr lang="fi-FI" dirty="0" smtClean="0"/>
              <a:t> and Health 207</a:t>
            </a:r>
          </a:p>
          <a:p>
            <a:r>
              <a:rPr lang="fi-FI" dirty="0"/>
              <a:t>Kari, J. 2011. Urheilu-uralta opettajaksi opiskelemaan – Neljä kilpaurheilijamiestä liikuntakokemustensa tulkitsijoina luokanopettajaopintojensa alussa. Liikunta &amp; Tiede 48 (6), 46-54.</a:t>
            </a:r>
          </a:p>
          <a:p>
            <a:r>
              <a:rPr lang="fi-FI" dirty="0"/>
              <a:t>Kujala, T. 2011. Enemmän samaa ei yksin riitä. Liikunta &amp; Tiede 48 (4), 52-55</a:t>
            </a:r>
            <a:endParaRPr lang="fi-FI" dirty="0" smtClean="0"/>
          </a:p>
          <a:p>
            <a:r>
              <a:rPr lang="fi-FI" dirty="0" smtClean="0"/>
              <a:t>Palomäki, S. &amp; </a:t>
            </a:r>
            <a:r>
              <a:rPr lang="fi-FI" dirty="0" err="1" smtClean="0"/>
              <a:t>Heikinaro-Johansson</a:t>
            </a:r>
            <a:r>
              <a:rPr lang="fi-FI" dirty="0" smtClean="0"/>
              <a:t>, P. 2011. Liikunnan oppimistulosten seuranta-arviointi perusopetuksessa 2010. Opetushallitus. Koulutuksen seurantaraportit 2011: 4. Tampere: Tampereen yliopistopaino.</a:t>
            </a:r>
          </a:p>
          <a:p>
            <a:r>
              <a:rPr lang="fi-FI" dirty="0" smtClean="0"/>
              <a:t>Perusopetuksen opetussuunnitelman perusteet (POPS). 2014. Opetushallitus. Määräykset ja ohjeet 2014: 96. Tampere: Yliopistopaino.</a:t>
            </a:r>
          </a:p>
          <a:p>
            <a:r>
              <a:rPr lang="fi-FI" dirty="0" smtClean="0"/>
              <a:t>Pesonen, J. 2011. Opettajat </a:t>
            </a:r>
            <a:r>
              <a:rPr lang="fi-FI" dirty="0" err="1" smtClean="0"/>
              <a:t>oppijoina</a:t>
            </a:r>
            <a:r>
              <a:rPr lang="fi-FI" dirty="0" smtClean="0"/>
              <a:t>. Toimintatutkimus liikunnanopettajien pätevöittämiskoulutuksen käynnistämisestä ja kehittämisestä. Jyväskylän yliopisto. </a:t>
            </a:r>
            <a:r>
              <a:rPr lang="fi-FI" dirty="0" err="1" smtClean="0"/>
              <a:t>Studies</a:t>
            </a:r>
            <a:r>
              <a:rPr lang="fi-FI" dirty="0" smtClean="0"/>
              <a:t> in Sport, </a:t>
            </a:r>
            <a:r>
              <a:rPr lang="fi-FI" dirty="0" err="1" smtClean="0"/>
              <a:t>Physical</a:t>
            </a:r>
            <a:r>
              <a:rPr lang="fi-FI" dirty="0" smtClean="0"/>
              <a:t> </a:t>
            </a:r>
            <a:r>
              <a:rPr lang="fi-FI" dirty="0" err="1" smtClean="0"/>
              <a:t>Education</a:t>
            </a:r>
            <a:r>
              <a:rPr lang="fi-FI" dirty="0" smtClean="0"/>
              <a:t> and Health 165.</a:t>
            </a:r>
          </a:p>
          <a:p>
            <a:r>
              <a:rPr lang="fi-FI" dirty="0" smtClean="0"/>
              <a:t>Penttinen, S. 2003 Lähtökohdat liikuntaa opettavaksi luokanopettajaksi. Nuoruuden kasvuympäristöt ja opettajankoulutus opettajuuden kehitystekijöinä. Jyväskylän yliopisto. </a:t>
            </a:r>
            <a:r>
              <a:rPr lang="fi-FI" dirty="0" err="1" smtClean="0"/>
              <a:t>Studies</a:t>
            </a:r>
            <a:r>
              <a:rPr lang="fi-FI" dirty="0" smtClean="0"/>
              <a:t> in </a:t>
            </a:r>
            <a:r>
              <a:rPr lang="fi-FI" dirty="0" err="1" smtClean="0"/>
              <a:t>Education</a:t>
            </a:r>
            <a:r>
              <a:rPr lang="fi-FI" dirty="0" smtClean="0"/>
              <a:t>, </a:t>
            </a:r>
            <a:r>
              <a:rPr lang="fi-FI" dirty="0" err="1" smtClean="0"/>
              <a:t>Psychology</a:t>
            </a:r>
            <a:r>
              <a:rPr lang="fi-FI" dirty="0" smtClean="0"/>
              <a:t> an Social </a:t>
            </a:r>
            <a:r>
              <a:rPr lang="fi-FI" dirty="0" err="1" smtClean="0"/>
              <a:t>Research</a:t>
            </a:r>
            <a:r>
              <a:rPr lang="fi-FI" dirty="0" smtClean="0"/>
              <a:t> 219. </a:t>
            </a:r>
          </a:p>
          <a:p>
            <a:r>
              <a:rPr lang="fi-FI" dirty="0"/>
              <a:t>Saari, S. 2011. </a:t>
            </a:r>
            <a:r>
              <a:rPr lang="fi-FI" dirty="0" smtClean="0"/>
              <a:t>Tarinoista </a:t>
            </a:r>
            <a:r>
              <a:rPr lang="fi-FI" dirty="0"/>
              <a:t>draamaa, draamasta ymmärrystä. –Liikunnanohjaajaopiskelijoiden ymmärrystä lisäämässä. Tampereen kesäyliopisto. Opinnäyte. </a:t>
            </a:r>
          </a:p>
          <a:p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Nettilähteet:</a:t>
            </a:r>
          </a:p>
          <a:p>
            <a:pPr marL="0" indent="0">
              <a:buNone/>
            </a:pPr>
            <a:r>
              <a:rPr lang="fi-FI" dirty="0" smtClean="0">
                <a:hlinkClick r:id="rId2"/>
              </a:rPr>
              <a:t>Hakamäki, M. 2017. Kuudesluokkalaisten uimataito Suomessa https</a:t>
            </a:r>
            <a:r>
              <a:rPr lang="fi-FI" dirty="0">
                <a:hlinkClick r:id="rId2"/>
              </a:rPr>
              <a:t>://</a:t>
            </a:r>
            <a:r>
              <a:rPr lang="fi-FI" dirty="0" smtClean="0">
                <a:hlinkClick r:id="rId2"/>
              </a:rPr>
              <a:t>www.likes.fi/filebank/2575-likes_uimataitoesite_210x210_web_01.pdf</a:t>
            </a:r>
            <a:endParaRPr lang="fi-FI" dirty="0" smtClean="0"/>
          </a:p>
          <a:p>
            <a:pPr marL="0" indent="0">
              <a:buNone/>
            </a:pPr>
            <a:r>
              <a:rPr lang="fi-FI" dirty="0">
                <a:hlinkClick r:id="rId3"/>
              </a:rPr>
              <a:t>http://www.suh.fi/files/1981/Uimaopetuksen_jarjestelyt_kunnissa_2017.pdf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ähteet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795786"/>
              </p:ext>
            </p:extLst>
          </p:nvPr>
        </p:nvGraphicFramePr>
        <p:xfrm>
          <a:off x="250825" y="242888"/>
          <a:ext cx="4048125" cy="683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Worksheet" r:id="rId3" imgW="4743371" imgH="8010705" progId="Excel.Sheet.12">
                  <p:embed/>
                </p:oleObj>
              </mc:Choice>
              <mc:Fallback>
                <p:oleObj name="Worksheet" r:id="rId3" imgW="4743371" imgH="801070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825" y="242888"/>
                        <a:ext cx="4048125" cy="683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429388" y="505996"/>
            <a:ext cx="45351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Tarkempia sisältöjä &amp; toiveita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Perusvälinesukellus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Uppopallo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Turvallinen sukeltaminen (</a:t>
            </a:r>
            <a:r>
              <a:rPr lang="fi-FI" dirty="0" err="1" smtClean="0"/>
              <a:t>hp</a:t>
            </a:r>
            <a:r>
              <a:rPr lang="fi-FI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fi-FI" dirty="0" err="1" smtClean="0"/>
              <a:t>iPadin</a:t>
            </a:r>
            <a:r>
              <a:rPr lang="fi-FI" dirty="0" smtClean="0"/>
              <a:t> käytön mahdollisuudet opetuksessa </a:t>
            </a:r>
            <a:r>
              <a:rPr lang="fi-FI" smtClean="0"/>
              <a:t>(käsinekäyttö?)</a:t>
            </a:r>
            <a:endParaRPr lang="fi-FI" dirty="0" smtClean="0"/>
          </a:p>
          <a:p>
            <a:pPr marL="285750" indent="-285750">
              <a:buFontTx/>
              <a:buChar char="-"/>
            </a:pPr>
            <a:r>
              <a:rPr lang="fi-FI" dirty="0" smtClean="0"/>
              <a:t>SUH </a:t>
            </a:r>
            <a:r>
              <a:rPr lang="fi-FI" dirty="0" err="1" smtClean="0"/>
              <a:t>uo</a:t>
            </a:r>
            <a:r>
              <a:rPr lang="fi-FI" dirty="0" smtClean="0"/>
              <a:t>-tutkinto (halutessaan)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Koulun opetuksen näkökulma!!!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Luentoja pois ?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Uinnintekniikoiden kertaus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Luonnon vedet?</a:t>
            </a:r>
          </a:p>
          <a:p>
            <a:pPr marL="285750" indent="-285750">
              <a:buFontTx/>
              <a:buChar char="-"/>
            </a:pPr>
            <a:endParaRPr lang="fi-FI" dirty="0" smtClean="0"/>
          </a:p>
          <a:p>
            <a:pPr marL="285750" indent="-285750">
              <a:buFontTx/>
              <a:buChar char="-"/>
            </a:pPr>
            <a:endParaRPr lang="fi-FI" dirty="0" smtClean="0"/>
          </a:p>
          <a:p>
            <a:pPr marL="285750" indent="-285750">
              <a:buFontTx/>
              <a:buChar char="-"/>
            </a:pPr>
            <a:endParaRPr lang="fi-FI" dirty="0" smtClean="0"/>
          </a:p>
          <a:p>
            <a:pPr marL="285750" indent="-285750">
              <a:buFontTx/>
              <a:buChar char="-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56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fi-FI" dirty="0" smtClean="0"/>
              <a:t>UIMAHALLI OPPIMISYMPÄRISTÖNÄ</a:t>
            </a:r>
            <a:br>
              <a:rPr lang="fi-FI" dirty="0" smtClean="0"/>
            </a:br>
            <a:r>
              <a:rPr lang="fi-FI" dirty="0" smtClean="0"/>
              <a:t>pohdintatehtävä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4114800"/>
          </a:xfrm>
        </p:spPr>
        <p:txBody>
          <a:bodyPr/>
          <a:lstStyle/>
          <a:p>
            <a:pPr>
              <a:defRPr/>
            </a:pPr>
            <a:r>
              <a:rPr lang="fi-FI" dirty="0"/>
              <a:t>E</a:t>
            </a:r>
            <a:r>
              <a:rPr lang="fi-FI" dirty="0" smtClean="0"/>
              <a:t>ri oppimisympäristöjen erityispiirteiden ja erojen havainnointi</a:t>
            </a:r>
          </a:p>
          <a:p>
            <a:pPr lvl="1">
              <a:defRPr/>
            </a:pPr>
            <a:r>
              <a:rPr lang="fi-FI" dirty="0" smtClean="0"/>
              <a:t>oppimisen näkökulmasta</a:t>
            </a:r>
          </a:p>
          <a:p>
            <a:pPr lvl="1">
              <a:defRPr/>
            </a:pPr>
            <a:r>
              <a:rPr lang="fi-FI" dirty="0" smtClean="0"/>
              <a:t>opettajan toiminnan näkökulmasta</a:t>
            </a:r>
          </a:p>
          <a:p>
            <a:pPr lvl="1">
              <a:defRPr/>
            </a:pPr>
            <a:r>
              <a:rPr lang="fi-FI" dirty="0" smtClean="0"/>
              <a:t>turvallisuuden näkökulmasta</a:t>
            </a:r>
          </a:p>
          <a:p>
            <a:pPr lvl="2">
              <a:defRPr/>
            </a:pPr>
            <a:r>
              <a:rPr lang="fi-FI" dirty="0" smtClean="0"/>
              <a:t>Fyysinen, psyykkinen, sosiaalinen </a:t>
            </a:r>
          </a:p>
          <a:p>
            <a:pPr lvl="1">
              <a:defRPr/>
            </a:pPr>
            <a:r>
              <a:rPr lang="fi-FI" dirty="0" smtClean="0"/>
              <a:t>Mitkä tekijät edesauttavat oppimista?  </a:t>
            </a:r>
            <a:endParaRPr lang="fi-FI" dirty="0"/>
          </a:p>
          <a:p>
            <a:pPr lvl="1">
              <a:defRPr/>
            </a:pPr>
            <a:r>
              <a:rPr lang="fi-FI" dirty="0" smtClean="0"/>
              <a:t>Mitkä tekijät mahdollisesti estävät oppimista?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0673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fi-FI" smtClean="0"/>
              <a:t>Perhosuinti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i-FI" smtClean="0"/>
              <a:t>Fyysisesti raskain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i-FI" smtClean="0"/>
              <a:t>Suuret lihasryhmät käytössä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i-FI" smtClean="0"/>
              <a:t>Käsivedon nopeusvaihtelut suuria (vrt. krooli)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smtClean="0"/>
              <a:t>Helppo omaksua selkeän nelitahtirytmin vuoksi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smtClean="0"/>
              <a:t>Kehittyminen rintauinnista alkoi 1930-luvun alussa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smtClean="0"/>
              <a:t>1955 erotettiin omaksi kilpauintilajiksi</a:t>
            </a:r>
          </a:p>
        </p:txBody>
      </p:sp>
      <p:pic>
        <p:nvPicPr>
          <p:cNvPr id="47108" name="Picture 4" descr="MMj0336365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33375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24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fi-FI" smtClean="0"/>
              <a:t>Potku</a:t>
            </a:r>
            <a:br>
              <a:rPr lang="fi-FI" smtClean="0"/>
            </a:br>
            <a:r>
              <a:rPr lang="fi-FI" sz="3200" smtClean="0"/>
              <a:t>delfiinipotku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743200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i-FI" dirty="0" smtClean="0"/>
              <a:t>Molemmat jalat suorittavat potkun samanaikaisesti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dirty="0" smtClean="0"/>
              <a:t>Muistuttaa vaparin potkua ilman vartalon kiertoa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dirty="0" smtClean="0"/>
              <a:t>ALASPOTKU: ruoskamainen liike alkaa lantiosta ja reisistä ja päättyy voimakkaaseen jalkojen ojennukseen nilkkojen ollessa rentoina</a:t>
            </a:r>
          </a:p>
          <a:p>
            <a:pPr lvl="1" eaLnBrk="1" hangingPunct="1">
              <a:lnSpc>
                <a:spcPct val="90000"/>
              </a:lnSpc>
              <a:buFont typeface="Tahoma" panose="020B0604030504040204" pitchFamily="34" charset="0"/>
              <a:buNone/>
              <a:defRPr/>
            </a:pPr>
            <a:endParaRPr lang="fi-FI" dirty="0" smtClean="0"/>
          </a:p>
        </p:txBody>
      </p:sp>
      <p:pic>
        <p:nvPicPr>
          <p:cNvPr id="48132" name="Picture 5" descr="models_1465_image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26" y="5679331"/>
            <a:ext cx="48958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7" descr="models_1465_image0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5429250"/>
            <a:ext cx="42195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15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smtClean="0"/>
              <a:t>Potku</a:t>
            </a:r>
            <a:br>
              <a:rPr lang="fi-FI" smtClean="0"/>
            </a:br>
            <a:r>
              <a:rPr lang="fi-FI" sz="3200" smtClean="0"/>
              <a:t>delfiinipotku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997200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fi-FI" smtClean="0"/>
              <a:t>YLÖSPOTKU: palautusvaihe</a:t>
            </a:r>
          </a:p>
          <a:p>
            <a:pPr lvl="1" eaLnBrk="1" hangingPunct="1">
              <a:defRPr/>
            </a:pPr>
            <a:r>
              <a:rPr lang="fi-FI" smtClean="0"/>
              <a:t>Osin päällekkäin alaspotkun kanssa</a:t>
            </a:r>
          </a:p>
          <a:p>
            <a:pPr lvl="1" eaLnBrk="1" hangingPunct="1">
              <a:defRPr/>
            </a:pPr>
            <a:r>
              <a:rPr lang="fi-FI" smtClean="0"/>
              <a:t>Takapuoli ja reisijohtoisesti kohti pintaa</a:t>
            </a:r>
          </a:p>
          <a:p>
            <a:pPr lvl="1" eaLnBrk="1" hangingPunct="1">
              <a:defRPr/>
            </a:pPr>
            <a:r>
              <a:rPr lang="fi-FI" smtClean="0"/>
              <a:t>Mahdollisimman suoralla jalalla</a:t>
            </a:r>
          </a:p>
          <a:p>
            <a:pPr lvl="1" eaLnBrk="1" hangingPunct="1">
              <a:defRPr/>
            </a:pPr>
            <a:endParaRPr lang="fi-FI" smtClean="0"/>
          </a:p>
          <a:p>
            <a:pPr eaLnBrk="1" hangingPunct="1">
              <a:defRPr/>
            </a:pPr>
            <a:r>
              <a:rPr lang="fi-FI" smtClean="0"/>
              <a:t>Potkussa nilkat rikkovat veden pinnan</a:t>
            </a:r>
          </a:p>
        </p:txBody>
      </p:sp>
      <p:pic>
        <p:nvPicPr>
          <p:cNvPr id="49156" name="Picture 5" descr="models_1465_image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42195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74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fi-FI" smtClean="0"/>
              <a:t>potkurytmi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dirty="0" smtClean="0"/>
              <a:t>Kaksi potkua käsivetoa kohden</a:t>
            </a:r>
          </a:p>
          <a:p>
            <a:pPr eaLnBrk="1" hangingPunct="1">
              <a:defRPr/>
            </a:pPr>
            <a:r>
              <a:rPr lang="fi-FI" dirty="0" smtClean="0"/>
              <a:t>1. käsien </a:t>
            </a:r>
            <a:r>
              <a:rPr lang="fi-FI" dirty="0" err="1" smtClean="0"/>
              <a:t>veteentulo</a:t>
            </a:r>
            <a:r>
              <a:rPr lang="fi-FI" dirty="0" smtClean="0"/>
              <a:t> </a:t>
            </a:r>
          </a:p>
          <a:p>
            <a:pPr lvl="1" eaLnBrk="1" hangingPunct="1">
              <a:defRPr/>
            </a:pPr>
            <a:r>
              <a:rPr lang="fi-FI" dirty="0" smtClean="0"/>
              <a:t>(</a:t>
            </a:r>
            <a:r>
              <a:rPr lang="fi-FI" dirty="0" err="1" smtClean="0"/>
              <a:t>Ylöspotku</a:t>
            </a:r>
            <a:r>
              <a:rPr lang="fi-FI" dirty="0" smtClean="0"/>
              <a:t>/Palautus </a:t>
            </a:r>
            <a:r>
              <a:rPr lang="fi-FI" dirty="0" err="1" smtClean="0"/>
              <a:t>sisäänpyyhkäisyn</a:t>
            </a:r>
            <a:r>
              <a:rPr lang="fi-FI" dirty="0" smtClean="0"/>
              <a:t> aikana)</a:t>
            </a:r>
          </a:p>
          <a:p>
            <a:pPr eaLnBrk="1" hangingPunct="1">
              <a:defRPr/>
            </a:pPr>
            <a:r>
              <a:rPr lang="fi-FI" dirty="0" smtClean="0"/>
              <a:t>2</a:t>
            </a:r>
            <a:r>
              <a:rPr lang="fi-FI" dirty="0" smtClean="0"/>
              <a:t>. </a:t>
            </a:r>
            <a:r>
              <a:rPr lang="fi-FI" dirty="0" err="1" smtClean="0"/>
              <a:t>ylöspyyhkäisyvaihe</a:t>
            </a:r>
          </a:p>
          <a:p>
            <a:pPr lvl="1" eaLnBrk="1" hangingPunct="1">
              <a:defRPr/>
            </a:pPr>
            <a:r>
              <a:rPr lang="fi-FI" dirty="0" smtClean="0"/>
              <a:t>(</a:t>
            </a:r>
            <a:r>
              <a:rPr lang="fi-FI" dirty="0" err="1" smtClean="0"/>
              <a:t>Ylöspotku</a:t>
            </a:r>
            <a:r>
              <a:rPr lang="fi-FI" dirty="0" smtClean="0"/>
              <a:t>/Palautus käsien palautusvaiheessa)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7020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dirty="0" smtClean="0"/>
              <a:t>Käsiveto</a:t>
            </a:r>
            <a:br>
              <a:rPr lang="fi-FI" dirty="0" smtClean="0"/>
            </a:br>
            <a:r>
              <a:rPr lang="fi-FI" sz="3200" dirty="0" smtClean="0"/>
              <a:t>otteenhakuvaihe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764088"/>
          </a:xfrm>
        </p:spPr>
        <p:txBody>
          <a:bodyPr/>
          <a:lstStyle/>
          <a:p>
            <a:pPr eaLnBrk="1" hangingPunct="1">
              <a:defRPr/>
            </a:pPr>
            <a:r>
              <a:rPr lang="fi-FI" dirty="0" smtClean="0"/>
              <a:t>Kädet veteen </a:t>
            </a:r>
            <a:r>
              <a:rPr lang="fi-FI" dirty="0" smtClean="0"/>
              <a:t>kämmenselät lähellä toisiaan</a:t>
            </a:r>
            <a:endParaRPr lang="fi-FI" dirty="0" smtClean="0"/>
          </a:p>
          <a:p>
            <a:pPr eaLnBrk="1" hangingPunct="1">
              <a:defRPr/>
            </a:pPr>
            <a:r>
              <a:rPr lang="fi-FI" dirty="0" smtClean="0"/>
              <a:t>Kämmen hieman kyljellään, peukalopuoli alaspäin</a:t>
            </a:r>
          </a:p>
          <a:p>
            <a:pPr eaLnBrk="1" hangingPunct="1">
              <a:defRPr/>
            </a:pPr>
            <a:r>
              <a:rPr lang="fi-FI" dirty="0" smtClean="0"/>
              <a:t>Kämmenet liukuvat eteen ja sivulle -&gt;</a:t>
            </a:r>
          </a:p>
          <a:p>
            <a:pPr eaLnBrk="1" hangingPunct="1">
              <a:defRPr/>
            </a:pPr>
            <a:r>
              <a:rPr lang="fi-FI" dirty="0" smtClean="0"/>
              <a:t>Ulos- ja </a:t>
            </a:r>
            <a:r>
              <a:rPr lang="fi-FI" dirty="0" err="1" smtClean="0"/>
              <a:t>alaspyyhkäisy</a:t>
            </a:r>
            <a:endParaRPr lang="fi-FI" dirty="0" smtClean="0"/>
          </a:p>
          <a:p>
            <a:pPr lvl="1" eaLnBrk="1" hangingPunct="1">
              <a:defRPr/>
            </a:pPr>
            <a:r>
              <a:rPr lang="fi-FI" dirty="0" smtClean="0"/>
              <a:t>Kämmenet osoittamaan taaksepäin</a:t>
            </a:r>
          </a:p>
          <a:p>
            <a:pPr lvl="1" eaLnBrk="1" hangingPunct="1">
              <a:defRPr/>
            </a:pPr>
            <a:r>
              <a:rPr lang="fi-FI" dirty="0" smtClean="0"/>
              <a:t>Korkea kyynärpää 40 astetta</a:t>
            </a:r>
          </a:p>
        </p:txBody>
      </p:sp>
      <p:pic>
        <p:nvPicPr>
          <p:cNvPr id="51204" name="Picture 10" descr="models_331_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84984"/>
            <a:ext cx="34385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875" y="5110235"/>
            <a:ext cx="3273836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4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dirty="0" smtClean="0"/>
              <a:t>Käsiveto</a:t>
            </a:r>
            <a:br>
              <a:rPr lang="fi-FI" dirty="0" smtClean="0"/>
            </a:br>
            <a:r>
              <a:rPr lang="fi-FI" sz="3200" dirty="0" err="1" smtClean="0"/>
              <a:t>sisäänpyyhkäisyvaihe</a:t>
            </a:r>
            <a:r>
              <a:rPr lang="fi-FI" sz="3200" dirty="0" smtClean="0"/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492375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fi-FI" dirty="0" smtClean="0"/>
              <a:t>Kämmenet kaarevasti kohti </a:t>
            </a:r>
          </a:p>
          <a:p>
            <a:pPr eaLnBrk="1" hangingPunct="1">
              <a:buFontTx/>
              <a:buNone/>
              <a:defRPr/>
            </a:pPr>
            <a:r>
              <a:rPr lang="fi-FI" dirty="0" smtClean="0"/>
              <a:t>	vartalon keskilinjaa</a:t>
            </a:r>
          </a:p>
          <a:p>
            <a:pPr lvl="1" eaLnBrk="1" hangingPunct="1">
              <a:defRPr/>
            </a:pPr>
            <a:r>
              <a:rPr lang="fi-FI" dirty="0" smtClean="0"/>
              <a:t>Sormet lähelle toisiaan </a:t>
            </a:r>
          </a:p>
          <a:p>
            <a:pPr lvl="1" eaLnBrk="1" hangingPunct="1">
              <a:defRPr/>
            </a:pPr>
            <a:r>
              <a:rPr lang="fi-FI" dirty="0" smtClean="0"/>
              <a:t>Kyynärpäät 90-100 asteen koukussa</a:t>
            </a:r>
          </a:p>
          <a:p>
            <a:pPr eaLnBrk="1" hangingPunct="1">
              <a:defRPr/>
            </a:pPr>
            <a:r>
              <a:rPr lang="fi-FI" dirty="0" err="1" smtClean="0"/>
              <a:t>propulsiivinen</a:t>
            </a:r>
            <a:endParaRPr lang="fi-FI" dirty="0" smtClean="0"/>
          </a:p>
          <a:p>
            <a:pPr eaLnBrk="1" hangingPunct="1">
              <a:buFontTx/>
              <a:buNone/>
              <a:defRPr/>
            </a:pPr>
            <a:endParaRPr lang="fi-FI" dirty="0" smtClean="0"/>
          </a:p>
        </p:txBody>
      </p:sp>
      <p:pic>
        <p:nvPicPr>
          <p:cNvPr id="52228" name="Picture 5" descr="models_1465_image0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96542"/>
            <a:ext cx="2528888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6" descr="models_1465_image0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45925"/>
            <a:ext cx="32766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50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smtClean="0"/>
              <a:t>Käsiveto</a:t>
            </a:r>
            <a:br>
              <a:rPr lang="fi-FI" smtClean="0"/>
            </a:br>
            <a:r>
              <a:rPr lang="fi-FI" sz="3200" smtClean="0"/>
              <a:t>ylöspyyhkäisyvaihe 4-5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dirty="0" smtClean="0"/>
              <a:t>Alkaa kämmenten ollessa </a:t>
            </a:r>
          </a:p>
          <a:p>
            <a:pPr eaLnBrk="1" hangingPunct="1">
              <a:buFontTx/>
              <a:buNone/>
              <a:defRPr/>
            </a:pPr>
            <a:r>
              <a:rPr lang="fi-FI" dirty="0" smtClean="0"/>
              <a:t>	lähinnä toisiaan </a:t>
            </a:r>
          </a:p>
          <a:p>
            <a:pPr eaLnBrk="1" hangingPunct="1">
              <a:defRPr/>
            </a:pPr>
            <a:r>
              <a:rPr lang="fi-FI" dirty="0" smtClean="0"/>
              <a:t>Suunta </a:t>
            </a:r>
            <a:r>
              <a:rPr lang="fi-FI" dirty="0" err="1" smtClean="0"/>
              <a:t>ylös-</a:t>
            </a:r>
            <a:r>
              <a:rPr lang="fi-FI" dirty="0" smtClean="0"/>
              <a:t> ja ulospäin</a:t>
            </a:r>
          </a:p>
          <a:p>
            <a:pPr eaLnBrk="1" hangingPunct="1">
              <a:defRPr/>
            </a:pPr>
            <a:r>
              <a:rPr lang="fi-FI" dirty="0" smtClean="0"/>
              <a:t>Käsivarret eivät ojennu lopuksi suoriksi, vaan jäävät n. 45 asteen kulmaan</a:t>
            </a:r>
          </a:p>
          <a:p>
            <a:pPr lvl="1" eaLnBrk="1" hangingPunct="1">
              <a:defRPr/>
            </a:pPr>
            <a:r>
              <a:rPr lang="fi-FI" dirty="0" smtClean="0"/>
              <a:t>Kämmenen kohtauskulma säilyy optimaalisena</a:t>
            </a:r>
          </a:p>
          <a:p>
            <a:pPr eaLnBrk="1" hangingPunct="1">
              <a:defRPr/>
            </a:pPr>
            <a:r>
              <a:rPr lang="fi-FI" dirty="0" err="1" smtClean="0"/>
              <a:t>propulsiivinen</a:t>
            </a:r>
            <a:endParaRPr lang="fi-FI" dirty="0" smtClean="0"/>
          </a:p>
        </p:txBody>
      </p:sp>
      <p:pic>
        <p:nvPicPr>
          <p:cNvPr id="53252" name="Picture 5" descr="models_331_image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72816"/>
            <a:ext cx="20955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65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smtClean="0"/>
              <a:t>Käsiveto</a:t>
            </a:r>
            <a:br>
              <a:rPr lang="fi-FI" smtClean="0"/>
            </a:br>
            <a:r>
              <a:rPr lang="fi-FI" sz="3200" smtClean="0"/>
              <a:t>palautus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i-FI" dirty="0" smtClean="0"/>
              <a:t>Symmetrisesti pinnan päällä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dirty="0" smtClean="0"/>
              <a:t>Kämmenet nousevat pikkusormi edellä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i-FI" dirty="0" smtClean="0"/>
              <a:t>Vastuksen minimointi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dirty="0" smtClean="0"/>
              <a:t>Keskivaiheilla kämmenselkäjohtoisesti, käsivarret hieman koukussa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dirty="0" err="1" smtClean="0"/>
              <a:t>Veteentulo</a:t>
            </a:r>
            <a:r>
              <a:rPr lang="fi-FI" dirty="0" smtClean="0"/>
              <a:t> uloskierrossa peukkupuoli edellä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dirty="0" smtClean="0"/>
              <a:t>”ISOT KÄDET”</a:t>
            </a:r>
          </a:p>
          <a:p>
            <a:pPr eaLnBrk="1" hangingPunct="1">
              <a:lnSpc>
                <a:spcPct val="90000"/>
              </a:lnSpc>
              <a:defRPr/>
            </a:pPr>
            <a:endParaRPr lang="fi-FI" dirty="0" smtClean="0"/>
          </a:p>
        </p:txBody>
      </p:sp>
      <p:pic>
        <p:nvPicPr>
          <p:cNvPr id="54276" name="Picture 5" descr="models_1465_image0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64692"/>
            <a:ext cx="2971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63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fi-FI" smtClean="0"/>
              <a:t>potkurytmi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dirty="0" smtClean="0"/>
              <a:t>Kaksi potkua käsivetoa kohden</a:t>
            </a:r>
          </a:p>
          <a:p>
            <a:pPr eaLnBrk="1" hangingPunct="1">
              <a:defRPr/>
            </a:pPr>
            <a:r>
              <a:rPr lang="fi-FI" dirty="0" smtClean="0"/>
              <a:t>1. käsien </a:t>
            </a:r>
            <a:r>
              <a:rPr lang="fi-FI" dirty="0" err="1" smtClean="0"/>
              <a:t>veteentulo</a:t>
            </a:r>
            <a:endParaRPr lang="fi-FI" dirty="0" smtClean="0"/>
          </a:p>
          <a:p>
            <a:pPr lvl="1" eaLnBrk="1" hangingPunct="1">
              <a:defRPr/>
            </a:pPr>
            <a:r>
              <a:rPr lang="fi-FI" dirty="0" smtClean="0"/>
              <a:t>Palautus </a:t>
            </a:r>
            <a:r>
              <a:rPr lang="fi-FI" dirty="0" err="1" smtClean="0"/>
              <a:t>sisäänpyyhkäisyn</a:t>
            </a:r>
            <a:r>
              <a:rPr lang="fi-FI" dirty="0" smtClean="0"/>
              <a:t> aikana</a:t>
            </a:r>
          </a:p>
          <a:p>
            <a:pPr eaLnBrk="1" hangingPunct="1">
              <a:defRPr/>
            </a:pPr>
            <a:r>
              <a:rPr lang="fi-FI" dirty="0" smtClean="0"/>
              <a:t>2. </a:t>
            </a:r>
            <a:r>
              <a:rPr lang="fi-FI" dirty="0" err="1" smtClean="0"/>
              <a:t>ylöspyyhkäisyvaihe</a:t>
            </a:r>
            <a:endParaRPr lang="fi-FI" dirty="0" smtClean="0"/>
          </a:p>
          <a:p>
            <a:pPr lvl="1" eaLnBrk="1" hangingPunct="1">
              <a:defRPr/>
            </a:pPr>
            <a:r>
              <a:rPr lang="fi-FI" dirty="0" smtClean="0"/>
              <a:t>Palautus käsien palautusvaiheessa</a:t>
            </a:r>
          </a:p>
        </p:txBody>
      </p:sp>
    </p:spTree>
    <p:extLst>
      <p:ext uri="{BB962C8B-B14F-4D97-AF65-F5344CB8AC3E}">
        <p14:creationId xmlns:p14="http://schemas.microsoft.com/office/powerpoint/2010/main" val="188161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https://www.kll.fi/koululaiset/vesisankarit</a:t>
            </a:r>
            <a:endParaRPr lang="fi-FI" dirty="0" smtClean="0">
              <a:hlinkClick r:id="rId3"/>
            </a:endParaRPr>
          </a:p>
          <a:p>
            <a:r>
              <a:rPr lang="fi-FI" dirty="0" smtClean="0">
                <a:hlinkClick r:id="rId3"/>
              </a:rPr>
              <a:t>Lisää Vesisankarit videoita </a:t>
            </a:r>
            <a:r>
              <a:rPr lang="fi-FI" sz="2000" dirty="0" smtClean="0">
                <a:hlinkClick r:id="rId3"/>
              </a:rPr>
              <a:t>https</a:t>
            </a:r>
            <a:r>
              <a:rPr lang="fi-FI" sz="2000" dirty="0">
                <a:hlinkClick r:id="rId3"/>
              </a:rPr>
              <a:t>://www.youtube.com/channel/UC9-UcQaMghxkGFVKGR8s8ug</a:t>
            </a:r>
            <a:endParaRPr lang="fi-FI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227195"/>
            <a:ext cx="2448272" cy="2448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4400815"/>
            <a:ext cx="2960127" cy="230425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310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fi-FI" dirty="0" smtClean="0"/>
              <a:t>hengitys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29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fi-FI" sz="2800" dirty="0" smtClean="0"/>
              <a:t>Kerran käsivedon aikana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fi-FI" sz="2400" dirty="0" smtClean="0"/>
              <a:t>Joka toisella käsivedolla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i-FI" sz="2800" dirty="0" smtClean="0"/>
              <a:t>Yleensä edestä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i-FI" sz="2800" dirty="0" err="1" smtClean="0"/>
              <a:t>Sisäänhengitys</a:t>
            </a:r>
            <a:r>
              <a:rPr lang="fi-FI" sz="2800" dirty="0" smtClean="0"/>
              <a:t> käsien ylöspyyhkäisyvaiheessa ja palautusvaiheen 1. puoliskolla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i-FI" sz="2800" b="1" dirty="0" smtClean="0"/>
              <a:t>Pää painuu</a:t>
            </a:r>
            <a:r>
              <a:rPr lang="fi-FI" sz="2800" dirty="0" smtClean="0"/>
              <a:t> veteen ennen käsiä!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i-FI" sz="2800" dirty="0" smtClean="0"/>
              <a:t>Pää </a:t>
            </a:r>
            <a:r>
              <a:rPr lang="fi-FI" sz="2800" dirty="0" smtClean="0"/>
              <a:t>johtaa vartalon </a:t>
            </a:r>
            <a:r>
              <a:rPr lang="fi-FI" sz="2800" dirty="0" smtClean="0"/>
              <a:t>liikkeitä</a:t>
            </a:r>
            <a:endParaRPr lang="fi-FI" sz="2800" dirty="0" smtClean="0"/>
          </a:p>
        </p:txBody>
      </p:sp>
      <p:pic>
        <p:nvPicPr>
          <p:cNvPr id="56324" name="Picture 5" descr="models_1465_image0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581525"/>
            <a:ext cx="2971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9" descr="models_1465_image0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734050"/>
            <a:ext cx="51720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54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Lähteet:</a:t>
            </a:r>
          </a:p>
          <a:p>
            <a:pPr lvl="1">
              <a:defRPr/>
            </a:pPr>
            <a:r>
              <a:rPr lang="fi-FI" dirty="0" smtClean="0"/>
              <a:t>Hakamäki, J., </a:t>
            </a:r>
            <a:r>
              <a:rPr lang="fi-FI" dirty="0" err="1" smtClean="0"/>
              <a:t>Läärä,J</a:t>
            </a:r>
            <a:r>
              <a:rPr lang="fi-FI" dirty="0" smtClean="0"/>
              <a:t>., Hotti, K., </a:t>
            </a:r>
            <a:r>
              <a:rPr lang="fi-FI" dirty="0" err="1" smtClean="0"/>
              <a:t>Lauritsalo</a:t>
            </a:r>
            <a:r>
              <a:rPr lang="fi-FI" dirty="0" smtClean="0"/>
              <a:t>, K., Keskinen, I., </a:t>
            </a:r>
            <a:r>
              <a:rPr lang="fi-FI" dirty="0" err="1" smtClean="0"/>
              <a:t>Pantzar</a:t>
            </a:r>
            <a:r>
              <a:rPr lang="fi-FI" dirty="0" smtClean="0"/>
              <a:t>, T. ja Liinpää, S. 2018. Uimaopetuksen käsikirja. </a:t>
            </a:r>
            <a:r>
              <a:rPr lang="fi-FI" dirty="0" err="1" smtClean="0"/>
              <a:t>Docendo</a:t>
            </a:r>
            <a:r>
              <a:rPr lang="fi-FI" dirty="0" smtClean="0"/>
              <a:t>, Jyväskylä.</a:t>
            </a:r>
          </a:p>
          <a:p>
            <a:pPr lvl="1">
              <a:defRPr/>
            </a:pPr>
            <a:r>
              <a:rPr lang="fi-FI" dirty="0">
                <a:hlinkClick r:id="rId2"/>
              </a:rPr>
              <a:t>http://users.jyu.fi/~</a:t>
            </a:r>
            <a:r>
              <a:rPr lang="fi-FI" dirty="0" smtClean="0">
                <a:hlinkClick r:id="rId2"/>
              </a:rPr>
              <a:t>ikeskine/opetus.htm</a:t>
            </a:r>
            <a:endParaRPr lang="fi-FI" dirty="0" smtClean="0"/>
          </a:p>
          <a:p>
            <a:pPr eaLnBrk="1" hangingPunct="1">
              <a:defRPr/>
            </a:pPr>
            <a:r>
              <a:rPr lang="fi-FI" sz="2400" dirty="0"/>
              <a:t>Moniviestin: videoarkisto</a:t>
            </a:r>
          </a:p>
          <a:p>
            <a:pPr lvl="1" eaLnBrk="1" hangingPunct="1">
              <a:defRPr/>
            </a:pPr>
            <a:r>
              <a:rPr lang="en-US" sz="2000" dirty="0">
                <a:hlinkClick r:id="rId3"/>
              </a:rPr>
              <a:t>https://moniviestin.jyu.fi/ohjelmat/sport/vesiliikunta/uinti1/</a:t>
            </a:r>
            <a:endParaRPr lang="en-US" sz="2000" dirty="0"/>
          </a:p>
          <a:p>
            <a:pPr lvl="1" eaLnBrk="1" hangingPunct="1">
              <a:defRPr/>
            </a:pPr>
            <a:r>
              <a:rPr lang="en-US" sz="2000" dirty="0" err="1"/>
              <a:t>Uintia</a:t>
            </a:r>
            <a:r>
              <a:rPr lang="en-US" sz="2000" dirty="0"/>
              <a:t> ja </a:t>
            </a:r>
            <a:r>
              <a:rPr lang="en-US" sz="2000" dirty="0" err="1"/>
              <a:t>uimahyppyjä</a:t>
            </a:r>
            <a:endParaRPr lang="fi-FI" dirty="0" smtClean="0"/>
          </a:p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160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 smtClean="0"/>
              <a:t>Mieti </a:t>
            </a:r>
            <a:r>
              <a:rPr lang="fi-FI" b="1" dirty="0"/>
              <a:t>hetki omia kokemuksiasi liittyen vesiliikuntaan koulussa ja/tai vapaa-ajalla. Ne voivat olla positiivisia, negatiivisia tai neutraaleja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Omat kokemukseni vesiliikunnasta</a:t>
            </a:r>
            <a:endParaRPr lang="fi-FI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13284"/>
            <a:ext cx="2876873" cy="2876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97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6784" y="1592450"/>
            <a:ext cx="8229600" cy="5257800"/>
          </a:xfrm>
        </p:spPr>
        <p:txBody>
          <a:bodyPr>
            <a:normAutofit/>
          </a:bodyPr>
          <a:lstStyle/>
          <a:p>
            <a:pPr lvl="1"/>
            <a:r>
              <a:rPr lang="fi-FI" dirty="0" smtClean="0"/>
              <a:t>Vuosiluokilla 1 - 2 </a:t>
            </a:r>
          </a:p>
          <a:p>
            <a:pPr lvl="2"/>
            <a:r>
              <a:rPr lang="fi-FI" dirty="0" smtClean="0"/>
              <a:t>Tavoitteena ’tutustuttaa oppilas vesiliikuntaan ja varmistaa </a:t>
            </a:r>
            <a:r>
              <a:rPr lang="fi-FI" dirty="0" err="1" smtClean="0"/>
              <a:t>alkeisuimataito</a:t>
            </a:r>
            <a:r>
              <a:rPr lang="fi-FI" dirty="0" smtClean="0"/>
              <a:t>’.</a:t>
            </a:r>
          </a:p>
          <a:p>
            <a:pPr lvl="2"/>
            <a:r>
              <a:rPr lang="fi-FI" dirty="0" smtClean="0"/>
              <a:t>’Vesiliikunta ja uinti kuuluvat liikunnan opetukseen’.</a:t>
            </a:r>
          </a:p>
          <a:p>
            <a:pPr lvl="1"/>
            <a:r>
              <a:rPr lang="fi-FI" dirty="0" smtClean="0"/>
              <a:t>Vuosiluokilla 3 - 6</a:t>
            </a:r>
          </a:p>
          <a:p>
            <a:pPr lvl="2"/>
            <a:r>
              <a:rPr lang="fi-FI" dirty="0" smtClean="0"/>
              <a:t>Tavoitteena ’opettaa uimataito, jotta oppilas pystyy liikkumaan vedessä ja pelastautumaan vedestä’.</a:t>
            </a:r>
          </a:p>
          <a:p>
            <a:pPr lvl="2"/>
            <a:r>
              <a:rPr lang="fi-FI" dirty="0" smtClean="0"/>
              <a:t>’Liikunnan opetukseen kuuluu uinnin, vesiliikunnan ja vesipelastuksen opetusta.’</a:t>
            </a:r>
          </a:p>
          <a:p>
            <a:pPr lvl="2"/>
            <a:r>
              <a:rPr lang="fi-FI" dirty="0" smtClean="0"/>
              <a:t>Liikunnan arviointikriteerit 6. vuosiluokan päätteeksi arvosanalle 8 …</a:t>
            </a:r>
          </a:p>
          <a:p>
            <a:pPr lvl="3"/>
            <a:r>
              <a:rPr lang="fi-FI" dirty="0" smtClean="0"/>
              <a:t>’Oppilas on </a:t>
            </a:r>
            <a:r>
              <a:rPr lang="fi-FI" dirty="0" err="1" smtClean="0"/>
              <a:t>perusuimataitoinen</a:t>
            </a:r>
            <a:r>
              <a:rPr lang="fi-FI" dirty="0" smtClean="0"/>
              <a:t> (Osaa uida 50 metriä kahta uintitapaa käyttäen ja sukeltaa 5 metriä pinnan alla).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Perusopetuksen opetussuunnitelman perusteet OPS 2016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496544"/>
          </a:xfrm>
        </p:spPr>
        <p:txBody>
          <a:bodyPr>
            <a:normAutofit/>
          </a:bodyPr>
          <a:lstStyle/>
          <a:p>
            <a:pPr lvl="1"/>
            <a:r>
              <a:rPr lang="fi-FI" dirty="0" smtClean="0"/>
              <a:t>Vuosiluokilla 7 – 9</a:t>
            </a:r>
          </a:p>
          <a:p>
            <a:pPr lvl="2"/>
            <a:r>
              <a:rPr lang="fi-FI" dirty="0" smtClean="0"/>
              <a:t>Tavoitteena ’vahvistaa uima- ja vesipelastustaitoja, jotta oppilas osaa sekä uida että pelastautua ja pelastaa vedestä’.</a:t>
            </a:r>
          </a:p>
          <a:p>
            <a:pPr lvl="2"/>
            <a:r>
              <a:rPr lang="fi-FI" dirty="0" smtClean="0"/>
              <a:t>’Liikunnan opetukseen kuuluu uinnin, vesiliikunnan ja vesipelastuksen opetusta.’</a:t>
            </a:r>
          </a:p>
          <a:p>
            <a:pPr lvl="2"/>
            <a:r>
              <a:rPr lang="fi-FI" dirty="0" smtClean="0"/>
              <a:t>Liikunnan päättöarvioinnin kriteerit arvosanalle 8 …</a:t>
            </a:r>
          </a:p>
          <a:p>
            <a:pPr lvl="3"/>
            <a:r>
              <a:rPr lang="fi-FI" dirty="0" smtClean="0"/>
              <a:t>’Oppilas osaa uida, pelastautua ja pelastaa vedestä.’</a:t>
            </a:r>
          </a:p>
          <a:p>
            <a:pPr lvl="3">
              <a:buNone/>
            </a:pPr>
            <a:endParaRPr lang="fi-FI" dirty="0" smtClean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24662" y="62068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Perusopetuksen opetussuunnitelman perusteet OPS 2016</a:t>
            </a:r>
            <a:br>
              <a:rPr lang="fi-FI" dirty="0" smtClean="0"/>
            </a:br>
            <a:endParaRPr lang="fi-F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66" y="4726954"/>
            <a:ext cx="2808311" cy="202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5364088" y="4860494"/>
            <a:ext cx="3456384" cy="175432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/>
              <a:t>Henkilö, joka pudottuaan syvään veteen niin, että pää käy veden alla ja päästyään pinnalle ui yhtäjaksoisesti 200 metriä, josta 50 metriä selällään on uimataitoinen.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4644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dirty="0"/>
              <a:t>Liikunnan opetuksen tavoitteena </a:t>
            </a:r>
            <a:r>
              <a:rPr lang="fi-FI" dirty="0" smtClean="0"/>
              <a:t>mm. on</a:t>
            </a:r>
            <a:r>
              <a:rPr lang="fi-FI" dirty="0"/>
              <a:t>, että</a:t>
            </a:r>
          </a:p>
          <a:p>
            <a:r>
              <a:rPr lang="fi-FI" dirty="0"/>
              <a:t>o</a:t>
            </a:r>
            <a:r>
              <a:rPr lang="fi-FI" dirty="0" smtClean="0"/>
              <a:t>piskelija oppii </a:t>
            </a:r>
            <a:r>
              <a:rPr lang="fi-FI" dirty="0"/>
              <a:t>soveltamaan liikuntataitoja ja -tietoja erilaisissa liikuntatehtävissä, -muodoissa ja -lajeissa eri vuodenaikoina ja eri olosuhteissa (kuten sisällä, ulkona ja vedessä</a:t>
            </a:r>
            <a:r>
              <a:rPr lang="fi-FI" dirty="0" smtClean="0"/>
              <a:t>)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Pakolliset opinnot</a:t>
            </a:r>
          </a:p>
          <a:p>
            <a:r>
              <a:rPr lang="fi-FI" dirty="0"/>
              <a:t> Oppiva </a:t>
            </a:r>
            <a:r>
              <a:rPr lang="fi-FI" dirty="0" smtClean="0"/>
              <a:t>liikkuja </a:t>
            </a:r>
            <a:r>
              <a:rPr lang="fi-FI" sz="1300" dirty="0">
                <a:hlinkClick r:id="rId2"/>
              </a:rPr>
              <a:t>https://eperusteet.opintopolku.fi/beta/#/fi/lukiokoulutus/6828810/oppiaine/6834387/moduuli/6835070</a:t>
            </a:r>
            <a:endParaRPr lang="fi-FI" sz="1300" dirty="0"/>
          </a:p>
          <a:p>
            <a:r>
              <a:rPr lang="fi-FI" dirty="0"/>
              <a:t> Aktiivinen elämä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Valtakunnalliset </a:t>
            </a:r>
            <a:r>
              <a:rPr lang="fi-FI" dirty="0"/>
              <a:t>valinnaiset opinnot</a:t>
            </a:r>
          </a:p>
          <a:p>
            <a:r>
              <a:rPr lang="fi-FI" dirty="0"/>
              <a:t> Uudet mahdollisuudet</a:t>
            </a:r>
          </a:p>
          <a:p>
            <a:r>
              <a:rPr lang="fi-FI" dirty="0"/>
              <a:t> Yhdessä liikkuen</a:t>
            </a:r>
          </a:p>
          <a:p>
            <a:r>
              <a:rPr lang="fi-FI" dirty="0"/>
              <a:t> Virkistystä </a:t>
            </a:r>
            <a:r>
              <a:rPr lang="fi-FI" dirty="0" smtClean="0"/>
              <a:t>liikunnasta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Lisäksi lukiokohtaiset liikuntakurssit</a:t>
            </a:r>
            <a:endParaRPr lang="fi-FI" dirty="0"/>
          </a:p>
          <a:p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Lukion opetussuunnitelma LOPS 2019</a:t>
            </a:r>
            <a:br>
              <a:rPr lang="fi-FI" dirty="0" smtClean="0"/>
            </a:br>
            <a:r>
              <a:rPr lang="fi-FI" sz="1300" dirty="0">
                <a:hlinkClick r:id="rId3"/>
              </a:rPr>
              <a:t>https://eperusteet.opintopolku.fi/beta/#/fi/lukiokoulutus/6828810/oppiaine/6834387</a:t>
            </a:r>
            <a:endParaRPr lang="fi-FI" sz="1300" dirty="0"/>
          </a:p>
        </p:txBody>
      </p:sp>
    </p:spTree>
    <p:extLst>
      <p:ext uri="{BB962C8B-B14F-4D97-AF65-F5344CB8AC3E}">
        <p14:creationId xmlns:p14="http://schemas.microsoft.com/office/powerpoint/2010/main" val="209029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76% osaa uida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79%  jos opetusta on kaikille vuosiluokille</a:t>
            </a:r>
          </a:p>
          <a:p>
            <a:r>
              <a:rPr lang="fi-FI" dirty="0" smtClean="0"/>
              <a:t>72%  jos opetusta vain osalle</a:t>
            </a:r>
          </a:p>
          <a:p>
            <a:r>
              <a:rPr lang="fi-FI" dirty="0" smtClean="0"/>
              <a:t>63% jos opetusta ei lainkaan</a:t>
            </a:r>
          </a:p>
          <a:p>
            <a:pPr>
              <a:buNone/>
            </a:pPr>
            <a:endParaRPr lang="fi-FI" dirty="0" smtClean="0"/>
          </a:p>
          <a:p>
            <a:pPr lvl="1">
              <a:buNone/>
            </a:pPr>
            <a:endParaRPr lang="fi-FI" dirty="0" smtClean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Kuudesluokkalaisten </a:t>
            </a:r>
            <a:r>
              <a:rPr lang="fi-FI" b="1" i="1" dirty="0" smtClean="0"/>
              <a:t>uimataito</a:t>
            </a:r>
            <a:r>
              <a:rPr lang="fi-FI" dirty="0" smtClean="0"/>
              <a:t> 2017</a:t>
            </a: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6156176" y="6126163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None/>
            </a:pPr>
            <a:r>
              <a:rPr lang="fi-FI" dirty="0"/>
              <a:t>(Hakamäki 2017)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027" y="1340378"/>
            <a:ext cx="3713163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altomuoto">
  <a:themeElements>
    <a:clrScheme name="Aaltomuoto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altomuoto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altomuoto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10681</TotalTime>
  <Words>1570</Words>
  <Application>Microsoft Office PowerPoint</Application>
  <PresentationFormat>On-screen Show (4:3)</PresentationFormat>
  <Paragraphs>297</Paragraphs>
  <Slides>41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</vt:lpstr>
      <vt:lpstr>Calibri</vt:lpstr>
      <vt:lpstr>Candara</vt:lpstr>
      <vt:lpstr>Symbol</vt:lpstr>
      <vt:lpstr>Tahoma</vt:lpstr>
      <vt:lpstr>Tango BT</vt:lpstr>
      <vt:lpstr>Times New Roman</vt:lpstr>
      <vt:lpstr>Wingdings</vt:lpstr>
      <vt:lpstr>Aaltomuoto</vt:lpstr>
      <vt:lpstr>Worksheet</vt:lpstr>
      <vt:lpstr>Vesiliikunta 3op syventävä opintojakso LPES019</vt:lpstr>
      <vt:lpstr>PowerPoint Presentation</vt:lpstr>
      <vt:lpstr>PowerPoint Presentation</vt:lpstr>
      <vt:lpstr>PowerPoint Presentation</vt:lpstr>
      <vt:lpstr>Omat kokemukseni vesiliikunnasta</vt:lpstr>
      <vt:lpstr> Perusopetuksen opetussuunnitelman perusteet OPS 2016  </vt:lpstr>
      <vt:lpstr>Perusopetuksen opetussuunnitelman perusteet OPS 2016 </vt:lpstr>
      <vt:lpstr>Lukion opetussuunnitelma LOPS 2019 https://eperusteet.opintopolku.fi/beta/#/fi/lukiokoulutus/6828810/oppiaine/6834387</vt:lpstr>
      <vt:lpstr>Kuudesluokkalaisten uimataito 2017</vt:lpstr>
      <vt:lpstr>Uimaopetuksen järjestelyt kunnissa</vt:lpstr>
      <vt:lpstr>Yhdeksäsluokkalaisten uimataito</vt:lpstr>
      <vt:lpstr>Yläkoulun uintitunneille osallistuminen</vt:lpstr>
      <vt:lpstr>Yläkoulun uinninopetukseen varattu aika</vt:lpstr>
      <vt:lpstr>Tulevaisuus…</vt:lpstr>
      <vt:lpstr>Kultturieroja</vt:lpstr>
      <vt:lpstr>Koululiikunta ja uinti herättävät tunteita      - myös somesssa</vt:lpstr>
      <vt:lpstr>vuorovaikutustaidot</vt:lpstr>
      <vt:lpstr>PowerPoint Presentation</vt:lpstr>
      <vt:lpstr>vuorovaikutustaidot</vt:lpstr>
      <vt:lpstr>PowerPoint Presentation</vt:lpstr>
      <vt:lpstr>Koululiikunta herättää tunteita </vt:lpstr>
      <vt:lpstr>Kuka voi vaikuttaa vesiliikunnan opetukseen?</vt:lpstr>
      <vt:lpstr>Erilaisten kokemusmaailmojen ymmärtäminen liikuntakasvatuksessa</vt:lpstr>
      <vt:lpstr>PowerPoint Presentation</vt:lpstr>
      <vt:lpstr>Omat motiivit ja kokemukset näkyviksi</vt:lpstr>
      <vt:lpstr>Haasteita opintielle</vt:lpstr>
      <vt:lpstr>Koulutus antaa sinulle vahvat eväät!</vt:lpstr>
      <vt:lpstr>PowerPoint Presentation</vt:lpstr>
      <vt:lpstr>Lähteet</vt:lpstr>
      <vt:lpstr>UIMAHALLI OPPIMISYMPÄRISTÖNÄ pohdintatehtävä</vt:lpstr>
      <vt:lpstr>Perhosuinti</vt:lpstr>
      <vt:lpstr>Potku delfiinipotku</vt:lpstr>
      <vt:lpstr>Potku delfiinipotku</vt:lpstr>
      <vt:lpstr>potkurytmi</vt:lpstr>
      <vt:lpstr>Käsiveto otteenhakuvaihe </vt:lpstr>
      <vt:lpstr>Käsiveto sisäänpyyhkäisyvaihe </vt:lpstr>
      <vt:lpstr>Käsiveto ylöspyyhkäisyvaihe 4-5</vt:lpstr>
      <vt:lpstr>Käsiveto palautus</vt:lpstr>
      <vt:lpstr>potkurytmi</vt:lpstr>
      <vt:lpstr>hengitys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Vesiliikunnan tulevaisuus</dc:title>
  <dc:creator>Susanna Saari</dc:creator>
  <cp:lastModifiedBy>Saari, Susanna</cp:lastModifiedBy>
  <cp:revision>99</cp:revision>
  <cp:lastPrinted>2020-01-08T07:56:35Z</cp:lastPrinted>
  <dcterms:created xsi:type="dcterms:W3CDTF">2019-04-29T12:42:48Z</dcterms:created>
  <dcterms:modified xsi:type="dcterms:W3CDTF">2020-01-10T13:39:31Z</dcterms:modified>
</cp:coreProperties>
</file>