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omments/comment1.xml" ContentType="application/vnd.openxmlformats-officedocument.presentationml.comment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70" r:id="rId11"/>
    <p:sldId id="271" r:id="rId12"/>
    <p:sldId id="269" r:id="rId1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18" roundtripDataSignature="AMtx7mjBMJGjQTr4v97cy4HI59LolNqemw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Maria Hongisto-Mäenpää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CBD16"/>
    <a:srgbClr val="858A26"/>
    <a:srgbClr val="B7A49D"/>
    <a:srgbClr val="AD9A89"/>
    <a:srgbClr val="4C1C19"/>
    <a:srgbClr val="868B27"/>
    <a:srgbClr val="4B1C17"/>
    <a:srgbClr val="501F1C"/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74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customschemas.google.com/relationships/presentationmetadata" Target="meta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9-07-03T08:47:39.578" idx="1">
    <p:pos x="6000" y="0"/>
    <p:text>Hahmotelma, saa tehdä kauniimman</p:text>
    <p:extLst>
      <p:ext uri="{C676402C-5697-4E1C-873F-D02D1690AC5C}">
        <p15:threadingInfo xmlns:p15="http://schemas.microsoft.com/office/powerpoint/2012/main" timeZoneBias="0"/>
      </p:ext>
      <p:ext uri="http://customooxmlschemas.google.com/">
  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commentPostId="AAAADIFIAmE"/>
      </p:ext>
    </p:extLst>
  </p:cm>
</p:cmLst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edu.turku.fi/katedral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5ca80ff3d4_0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5ca80ff3d4_0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5bba3fe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5bba3fe8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5cec1dffaa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5cec1dffaa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Linkitys kalvolla: https://areena.yle.fi/1-3397247</a:t>
            </a: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cec1dffaa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5cec1dffaa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ec1dffaa_0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5cec1dffaa_0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Keskiajan kirjoitusvälineet -linkki: https://www.youtube.com/watch?v=VPHT8u9th6Q, Katedralskolan i Åbo-linkki: </a:t>
            </a:r>
            <a:r>
              <a:rPr lang="fi-FI" dirty="0">
                <a:hlinkClick r:id="rId3"/>
              </a:rPr>
              <a:t>https://info.edu.turku.fi/katedral/</a:t>
            </a:r>
            <a:r>
              <a:rPr lang="fi-FI" dirty="0"/>
              <a:t>.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5cec1dffaa_0_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5cec1dffaa_0_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cec1dffaa_0_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cec1dffaa_0_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5cec1dffaa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5cec1dffaa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sisältö" type="obj">
  <p:cSld name="OBJEC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5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" name="Google Shape;14;p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 ja pystysuora teksti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4"/>
          <p:cNvSpPr txBox="1">
            <a:spLocks noGrp="1"/>
          </p:cNvSpPr>
          <p:nvPr>
            <p:ph type="body" idx="1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ystysuora otsikko ja teksti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>
            <a:spLocks noGrp="1"/>
          </p:cNvSpPr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5"/>
          <p:cNvSpPr txBox="1">
            <a:spLocks noGrp="1"/>
          </p:cNvSpPr>
          <p:nvPr>
            <p:ph type="body" idx="1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5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tsikkodia" type="title">
  <p:cSld name="TITL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6"/>
          <p:cNvSpPr txBox="1"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6"/>
          <p:cNvSpPr txBox="1"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0" name="Google Shape;20;p6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san ylätunniste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7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7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7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ksi sisältökohdetta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8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8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ailu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ain otsikko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0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yhjä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1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sisältö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2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2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uvatekstillinen kuva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3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3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3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4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4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4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i-FI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comments" Target="../comments/commen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areena.yle.fi/1-3397247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info.edu.turku.fi/katedral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www.youtube.com/watch?v=VPHT8u9th6Q" TargetMode="External"/><Relationship Id="rId4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rakennus, ulko, taivas, puu&#10;&#10;Kuvaus luotu automaattisesti">
            <a:extLst>
              <a:ext uri="{FF2B5EF4-FFF2-40B4-BE49-F238E27FC236}">
                <a16:creationId xmlns:a16="http://schemas.microsoft.com/office/drawing/2014/main" id="{DE054F81-E085-458D-B26E-0B3ED9EB33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38928"/>
          </a:xfrm>
          <a:prstGeom prst="rect">
            <a:avLst/>
          </a:prstGeom>
        </p:spPr>
      </p:pic>
      <p:sp>
        <p:nvSpPr>
          <p:cNvPr id="84" name="Google Shape;84;p1"/>
          <p:cNvSpPr txBox="1"/>
          <p:nvPr/>
        </p:nvSpPr>
        <p:spPr>
          <a:xfrm>
            <a:off x="0" y="4536366"/>
            <a:ext cx="9144000" cy="2124193"/>
          </a:xfrm>
          <a:prstGeom prst="rect">
            <a:avLst/>
          </a:prstGeom>
          <a:gradFill>
            <a:gsLst>
              <a:gs pos="0">
                <a:srgbClr val="898E2A"/>
              </a:gs>
              <a:gs pos="36000">
                <a:srgbClr val="898E2A"/>
              </a:gs>
              <a:gs pos="100000">
                <a:srgbClr val="A8D08C"/>
              </a:gs>
            </a:gsLst>
            <a:lin ang="5400000" scaled="0"/>
          </a:gra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1"/>
          <p:cNvSpPr txBox="1">
            <a:spLocks noGrp="1"/>
          </p:cNvSpPr>
          <p:nvPr>
            <p:ph type="title"/>
          </p:nvPr>
        </p:nvSpPr>
        <p:spPr>
          <a:xfrm>
            <a:off x="523875" y="4900223"/>
            <a:ext cx="7886700" cy="1421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Times New Roman"/>
              <a:buNone/>
            </a:pPr>
            <a:r>
              <a:rPr lang="fi-FI" sz="6000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6. Uusi maailmankuva välittyy</a:t>
            </a:r>
            <a:endParaRPr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6" name="Google Shape;86;p1"/>
          <p:cNvSpPr txBox="1"/>
          <p:nvPr/>
        </p:nvSpPr>
        <p:spPr>
          <a:xfrm>
            <a:off x="0" y="6463118"/>
            <a:ext cx="9144000" cy="394882"/>
          </a:xfrm>
          <a:prstGeom prst="rect">
            <a:avLst/>
          </a:prstGeom>
          <a:solidFill>
            <a:srgbClr val="FFBA0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Times New Roman"/>
              <a:buNone/>
            </a:pPr>
            <a:r>
              <a:rPr lang="fi-FI" sz="1800" b="1" u="none" strike="noStrike" cap="none" dirty="0">
                <a:solidFill>
                  <a:srgbClr val="FFFF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Times New Roman"/>
                <a:cs typeface="Times New Roman"/>
                <a:sym typeface="Times New Roman"/>
              </a:rPr>
              <a:t>Tuntidiat s. 54-59 </a:t>
            </a:r>
            <a:endParaRPr sz="1800" b="0" u="none" strike="noStrike" cap="none" dirty="0">
              <a:solidFill>
                <a:srgbClr val="FFFF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F1D39056-202A-47C6-8639-72B468BA191C}"/>
              </a:ext>
            </a:extLst>
          </p:cNvPr>
          <p:cNvSpPr/>
          <p:nvPr/>
        </p:nvSpPr>
        <p:spPr>
          <a:xfrm>
            <a:off x="0" y="1796903"/>
            <a:ext cx="9144000" cy="606056"/>
          </a:xfrm>
          <a:prstGeom prst="rect">
            <a:avLst/>
          </a:prstGeom>
          <a:solidFill>
            <a:srgbClr val="858A26">
              <a:alpha val="8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4300" indent="0">
              <a:buNone/>
            </a:pPr>
            <a:r>
              <a:rPr lang="fi-FI" sz="2800" dirty="0">
                <a:solidFill>
                  <a:srgbClr val="FCBD1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Ryhmä- tai parityö</a:t>
            </a:r>
          </a:p>
        </p:txBody>
      </p:sp>
      <p:sp>
        <p:nvSpPr>
          <p:cNvPr id="92" name="Google Shape;92;g5ca80ff3d4_0_16"/>
          <p:cNvSpPr txBox="1">
            <a:spLocks noGrp="1"/>
          </p:cNvSpPr>
          <p:nvPr>
            <p:ph type="title"/>
          </p:nvPr>
        </p:nvSpPr>
        <p:spPr>
          <a:xfrm>
            <a:off x="628650" y="431075"/>
            <a:ext cx="6190200" cy="1259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/>
              <a:t>Kirkot kertovat kertovat keskiajan kulttuurista</a:t>
            </a:r>
            <a:endParaRPr/>
          </a:p>
        </p:txBody>
      </p:sp>
      <p:sp>
        <p:nvSpPr>
          <p:cNvPr id="93" name="Google Shape;93;g5ca80ff3d4_0_16"/>
          <p:cNvSpPr txBox="1">
            <a:spLocks noGrp="1"/>
          </p:cNvSpPr>
          <p:nvPr>
            <p:ph type="body" idx="1"/>
          </p:nvPr>
        </p:nvSpPr>
        <p:spPr>
          <a:xfrm>
            <a:off x="628649" y="2537807"/>
            <a:ext cx="8334597" cy="363901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spcBef>
                <a:spcPts val="0"/>
              </a:spcBef>
            </a:pPr>
            <a:r>
              <a:rPr lang="fi-FI" dirty="0"/>
              <a:t>Etsikää teitä lähin tai kiinnostavin keskiaikainen kirkko ja selvittäkää: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Milloin kirkko on rakennettu?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Onko se nimetty jonkun pyhimyksen mukaan?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Onko kirkossa seinämaalauksia, pyhimyspatsaita, tekstiilejä alttarikaappi tai muuta keskiaikaista taidetta?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Onko kirkkoon tehty muutostöitä?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Liittyykö kirkon historiaan tarinoita?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Laatikaa kirkosta esittely valitsemallenne alustalle. </a:t>
            </a:r>
            <a:endParaRPr dirty="0"/>
          </a:p>
        </p:txBody>
      </p:sp>
      <p:pic>
        <p:nvPicPr>
          <p:cNvPr id="5" name="Kuva 4" descr="Käyttäjät">
            <a:extLst>
              <a:ext uri="{FF2B5EF4-FFF2-40B4-BE49-F238E27FC236}">
                <a16:creationId xmlns:a16="http://schemas.microsoft.com/office/drawing/2014/main" id="{1ADF0EB8-CC77-4D80-BA39-7370B783EF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81240" y="1623407"/>
            <a:ext cx="914400" cy="914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>
            <a:extLst>
              <a:ext uri="{FF2B5EF4-FFF2-40B4-BE49-F238E27FC236}">
                <a16:creationId xmlns:a16="http://schemas.microsoft.com/office/drawing/2014/main" id="{56979297-AEF7-4170-81F3-09E6AC9915BC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20677" y="0"/>
            <a:ext cx="54328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78825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5bba3fe83b_0_0"/>
          <p:cNvSpPr txBox="1">
            <a:spLocks noGrp="1"/>
          </p:cNvSpPr>
          <p:nvPr>
            <p:ph type="title"/>
          </p:nvPr>
        </p:nvSpPr>
        <p:spPr>
          <a:xfrm>
            <a:off x="458529" y="0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b="1" dirty="0"/>
              <a:t>Esimerkkejä keskiaikaa käsittelevistä ylioppilaskoetehtävistä</a:t>
            </a:r>
            <a:endParaRPr sz="2800" b="1" dirty="0"/>
          </a:p>
        </p:txBody>
      </p:sp>
      <p:sp>
        <p:nvSpPr>
          <p:cNvPr id="116" name="Google Shape;116;g5bba3fe83b_0_0"/>
          <p:cNvSpPr txBox="1">
            <a:spLocks noGrp="1"/>
          </p:cNvSpPr>
          <p:nvPr>
            <p:ph type="body" idx="1"/>
          </p:nvPr>
        </p:nvSpPr>
        <p:spPr>
          <a:xfrm>
            <a:off x="759880" y="1127051"/>
            <a:ext cx="8384120" cy="51455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Kevät 2013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tx1"/>
                </a:solidFill>
              </a:rPr>
              <a:t>Millä eri tavoin Suomen voidaan sanoa olleen keskiajalla idän ja lännen raja-alue?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Kevät 2014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tx1"/>
                </a:solidFill>
              </a:rPr>
              <a:t>Millä perusteilla voidaan esittää, että suomalaisen yhteiskunnan ja kulttuurin perusta luotiin Ruotsin valtakunnan aikana?</a:t>
            </a:r>
            <a:endParaRPr sz="2400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i-FI" sz="2000" b="1" dirty="0">
                <a:solidFill>
                  <a:schemeClr val="tx1"/>
                </a:solidFill>
              </a:rPr>
              <a:t>Kevät 2015</a:t>
            </a:r>
            <a:endParaRPr sz="2000" b="1" dirty="0">
              <a:solidFill>
                <a:schemeClr val="tx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fi-FI" sz="2400" dirty="0">
                <a:solidFill>
                  <a:schemeClr val="tx1"/>
                </a:solidFill>
              </a:rPr>
              <a:t>”Kirkolla oli merkittävä vaikutus suomalaisten elämään Ruotsin vallan aikana”. Pohdi esimerkkien avulla tämän väitteen osuvuutta.</a:t>
            </a:r>
          </a:p>
          <a:p>
            <a:pPr marL="0" lvl="0" indent="0">
              <a:lnSpc>
                <a:spcPct val="100000"/>
              </a:lnSpc>
              <a:spcBef>
                <a:spcPts val="640"/>
              </a:spcBef>
              <a:buSzPts val="1100"/>
              <a:buNone/>
            </a:pPr>
            <a:r>
              <a:rPr lang="fi-FI" sz="2000" b="1" dirty="0"/>
              <a:t>Kevät 2016</a:t>
            </a:r>
          </a:p>
          <a:p>
            <a:pPr marL="0" lvl="0" indent="0">
              <a:lnSpc>
                <a:spcPct val="100000"/>
              </a:lnSpc>
              <a:spcBef>
                <a:spcPts val="640"/>
              </a:spcBef>
              <a:buSzPts val="1100"/>
              <a:buNone/>
            </a:pPr>
            <a:r>
              <a:rPr lang="fi-FI" sz="2400" dirty="0"/>
              <a:t>Miten kristinuskon yleistyminen vaikutti suomalaiseen yhteiskuntaan keskiajalta 1600-luvun puoliväliin mennessä? </a:t>
            </a: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None/>
            </a:pPr>
            <a:endParaRPr sz="2000" dirty="0">
              <a:solidFill>
                <a:schemeClr val="tx1"/>
              </a:solidFill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>
              <a:spcBef>
                <a:spcPts val="0"/>
              </a:spcBef>
            </a:pPr>
            <a:r>
              <a:rPr lang="fi-FI" dirty="0"/>
              <a:t>Pähkinäsaaren rauha (1323) jakoi Suomen Itä- ja Länsi-Suomeen 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verotus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kulttuuriraja.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Lännessä vaikutteet tulivat Ruotsista ja katoliselta kirkolta.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Idässä Novgorodilta ja ortodoksiselta kirkolta.</a:t>
            </a:r>
            <a:endParaRPr dirty="0"/>
          </a:p>
        </p:txBody>
      </p:sp>
      <p:pic>
        <p:nvPicPr>
          <p:cNvPr id="7" name="Kuva 6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2703B43B-8239-4796-A8D4-2E479C3DDC1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561" y="0"/>
            <a:ext cx="4255755" cy="6858000"/>
          </a:xfrm>
          <a:prstGeom prst="rect">
            <a:avLst/>
          </a:prstGeom>
        </p:spPr>
      </p:pic>
      <p:cxnSp>
        <p:nvCxnSpPr>
          <p:cNvPr id="5" name="Suora nuoliyhdysviiva 4">
            <a:extLst>
              <a:ext uri="{FF2B5EF4-FFF2-40B4-BE49-F238E27FC236}">
                <a16:creationId xmlns:a16="http://schemas.microsoft.com/office/drawing/2014/main" id="{99927E99-C033-4BBA-9F68-3D0EB5123EA0}"/>
              </a:ext>
            </a:extLst>
          </p:cNvPr>
          <p:cNvCxnSpPr>
            <a:cxnSpLocks/>
          </p:cNvCxnSpPr>
          <p:nvPr/>
        </p:nvCxnSpPr>
        <p:spPr>
          <a:xfrm>
            <a:off x="4264440" y="2115879"/>
            <a:ext cx="2359644" cy="169057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Google Shape;92;p2">
            <a:extLst>
              <a:ext uri="{FF2B5EF4-FFF2-40B4-BE49-F238E27FC236}">
                <a16:creationId xmlns:a16="http://schemas.microsoft.com/office/drawing/2014/main" id="{CB9C5FA5-9E1D-4253-9CA1-65F509DCDEE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8650" y="865254"/>
            <a:ext cx="3172685" cy="62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3200" dirty="0"/>
              <a:t>Itämaan kieliolot </a:t>
            </a:r>
            <a:endParaRPr sz="3200" dirty="0"/>
          </a:p>
        </p:txBody>
      </p:sp>
      <p:cxnSp>
        <p:nvCxnSpPr>
          <p:cNvPr id="14" name="Suora nuoliyhdysviiva 13">
            <a:extLst>
              <a:ext uri="{FF2B5EF4-FFF2-40B4-BE49-F238E27FC236}">
                <a16:creationId xmlns:a16="http://schemas.microsoft.com/office/drawing/2014/main" id="{14E8B4C2-A08A-4819-92AB-017456EB0CE2}"/>
              </a:ext>
            </a:extLst>
          </p:cNvPr>
          <p:cNvCxnSpPr>
            <a:cxnSpLocks/>
          </p:cNvCxnSpPr>
          <p:nvPr/>
        </p:nvCxnSpPr>
        <p:spPr>
          <a:xfrm>
            <a:off x="5135526" y="4997303"/>
            <a:ext cx="1275907" cy="0"/>
          </a:xfrm>
          <a:prstGeom prst="straightConnector1">
            <a:avLst/>
          </a:prstGeom>
          <a:ln w="76200">
            <a:solidFill>
              <a:srgbClr val="7030A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7" name="Suora nuoliyhdysviiva 16">
            <a:extLst>
              <a:ext uri="{FF2B5EF4-FFF2-40B4-BE49-F238E27FC236}">
                <a16:creationId xmlns:a16="http://schemas.microsoft.com/office/drawing/2014/main" id="{21A4BE8F-BD7D-4314-8715-8A4D07F4214D}"/>
              </a:ext>
            </a:extLst>
          </p:cNvPr>
          <p:cNvCxnSpPr>
            <a:cxnSpLocks/>
          </p:cNvCxnSpPr>
          <p:nvPr/>
        </p:nvCxnSpPr>
        <p:spPr>
          <a:xfrm flipH="1">
            <a:off x="7945538" y="4997303"/>
            <a:ext cx="1189778" cy="0"/>
          </a:xfrm>
          <a:prstGeom prst="straightConnector1">
            <a:avLst/>
          </a:prstGeom>
          <a:ln w="76200">
            <a:solidFill>
              <a:srgbClr val="7030A0"/>
            </a:solidFill>
            <a:tailEnd type="stealt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uva 2" descr="Kuva, joka sisältää kohteen teksti, kartta&#10;&#10;Kuvaus luotu automaattisesti">
            <a:extLst>
              <a:ext uri="{FF2B5EF4-FFF2-40B4-BE49-F238E27FC236}">
                <a16:creationId xmlns:a16="http://schemas.microsoft.com/office/drawing/2014/main" id="{668A3088-1C83-455B-8514-1AB70B050ED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79561" y="0"/>
            <a:ext cx="4255755" cy="6858000"/>
          </a:xfrm>
          <a:prstGeom prst="rect">
            <a:avLst/>
          </a:prstGeom>
        </p:spPr>
      </p:pic>
      <p:sp>
        <p:nvSpPr>
          <p:cNvPr id="102" name="Google Shape;102;p3"/>
          <p:cNvSpPr/>
          <p:nvPr/>
        </p:nvSpPr>
        <p:spPr>
          <a:xfrm>
            <a:off x="5511452" y="3429000"/>
            <a:ext cx="3279847" cy="752900"/>
          </a:xfrm>
          <a:prstGeom prst="wedgeEllipseCallout">
            <a:avLst>
              <a:gd name="adj1" fmla="val 51729"/>
              <a:gd name="adj2" fmla="val 131423"/>
            </a:avLst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Idässä puhuttiin karjalaa tai venäjää.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3" name="Google Shape;103;p3"/>
          <p:cNvSpPr/>
          <p:nvPr/>
        </p:nvSpPr>
        <p:spPr>
          <a:xfrm>
            <a:off x="1222744" y="3516740"/>
            <a:ext cx="3784732" cy="1106338"/>
          </a:xfrm>
          <a:prstGeom prst="wedgeEllipseCallout">
            <a:avLst>
              <a:gd name="adj1" fmla="val 71428"/>
              <a:gd name="adj2" fmla="val 166339"/>
            </a:avLst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Lännessä puhuttiin suomen ohella ruotsia.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4" name="Google Shape;104;p3"/>
          <p:cNvSpPr/>
          <p:nvPr/>
        </p:nvSpPr>
        <p:spPr>
          <a:xfrm>
            <a:off x="4627847" y="923060"/>
            <a:ext cx="2924154" cy="1063178"/>
          </a:xfrm>
          <a:prstGeom prst="wedgeEllipseCallout">
            <a:avLst>
              <a:gd name="adj1" fmla="val 38434"/>
              <a:gd name="adj2" fmla="val 90469"/>
            </a:avLst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Pohjoisessa puhuttiin saamea.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6118859" y="5067132"/>
            <a:ext cx="2672440" cy="1254065"/>
          </a:xfrm>
          <a:prstGeom prst="wedgeEllipseCallout">
            <a:avLst>
              <a:gd name="adj1" fmla="val 12507"/>
              <a:gd name="adj2" fmla="val 75497"/>
            </a:avLst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Kauppiaat ja kirkonmiehet osasivat saksaa.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FD207C2D-6551-4FB7-A642-5C043869C720}"/>
              </a:ext>
            </a:extLst>
          </p:cNvPr>
          <p:cNvSpPr/>
          <p:nvPr/>
        </p:nvSpPr>
        <p:spPr>
          <a:xfrm>
            <a:off x="352699" y="1032937"/>
            <a:ext cx="44120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Suomalaisia yhdisti suomen kieli, mutta lisäksi puhuttiin monia muita kieliä.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i-FI" sz="2400" dirty="0">
                <a:latin typeface="Calibri" panose="020F0502020204030204" pitchFamily="34" charset="0"/>
                <a:cs typeface="Calibri" panose="020F0502020204030204" pitchFamily="34" charset="0"/>
              </a:rPr>
              <a:t>Yhdistävänä tekijänä olivat myös kristinusko ja luonnonolot.</a:t>
            </a:r>
          </a:p>
        </p:txBody>
      </p:sp>
      <p:sp>
        <p:nvSpPr>
          <p:cNvPr id="14" name="Google Shape;92;p2">
            <a:extLst>
              <a:ext uri="{FF2B5EF4-FFF2-40B4-BE49-F238E27FC236}">
                <a16:creationId xmlns:a16="http://schemas.microsoft.com/office/drawing/2014/main" id="{935FFDB5-2736-4D7C-BA56-2A5BE7D6A7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279211" y="248565"/>
            <a:ext cx="3172685" cy="621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lang="fi-FI" sz="3200" dirty="0"/>
              <a:t>Itämaan kieliolot </a:t>
            </a:r>
            <a:endParaRPr sz="3200" dirty="0"/>
          </a:p>
        </p:txBody>
      </p:sp>
      <p:sp>
        <p:nvSpPr>
          <p:cNvPr id="9" name="Google Shape;103;p3">
            <a:extLst>
              <a:ext uri="{FF2B5EF4-FFF2-40B4-BE49-F238E27FC236}">
                <a16:creationId xmlns:a16="http://schemas.microsoft.com/office/drawing/2014/main" id="{E1FE788B-97E1-495F-8CAA-DF82DA99A789}"/>
              </a:ext>
            </a:extLst>
          </p:cNvPr>
          <p:cNvSpPr/>
          <p:nvPr/>
        </p:nvSpPr>
        <p:spPr>
          <a:xfrm>
            <a:off x="202018" y="4804472"/>
            <a:ext cx="4912241" cy="1512265"/>
          </a:xfrm>
          <a:prstGeom prst="wedgeEllipseCallout">
            <a:avLst>
              <a:gd name="adj1" fmla="val 75234"/>
              <a:gd name="adj2" fmla="val 79702"/>
            </a:avLst>
          </a:prstGeom>
          <a:solidFill>
            <a:schemeClr val="lt2"/>
          </a:solidFill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latin typeface="Calibri" panose="020F0502020204030204" pitchFamily="34" charset="0"/>
                <a:cs typeface="Calibri" panose="020F0502020204030204" pitchFamily="34" charset="0"/>
              </a:rPr>
              <a:t>Oppineisto hallitsi latinaa, jota käytettiin hallintokielenä ja kansainvälisissä yhteyksissä. </a:t>
            </a: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" grpId="0" animBg="1"/>
      <p:bldP spid="103" grpId="0" animBg="1"/>
      <p:bldP spid="104" grpId="0" animBg="1"/>
      <p:bldP spid="105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>
            <a:extLst>
              <a:ext uri="{FF2B5EF4-FFF2-40B4-BE49-F238E27FC236}">
                <a16:creationId xmlns:a16="http://schemas.microsoft.com/office/drawing/2014/main" id="{F546F75D-2C4B-46F6-A4DD-BECC469C7C4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20237"/>
            <a:ext cx="9144000" cy="5937763"/>
          </a:xfrm>
          <a:prstGeom prst="rect">
            <a:avLst/>
          </a:prstGeom>
        </p:spPr>
      </p:pic>
      <p:sp>
        <p:nvSpPr>
          <p:cNvPr id="2" name="Suorakulmio: Pyöristetyt kulmat 1">
            <a:extLst>
              <a:ext uri="{FF2B5EF4-FFF2-40B4-BE49-F238E27FC236}">
                <a16:creationId xmlns:a16="http://schemas.microsoft.com/office/drawing/2014/main" id="{4D1722D1-C275-47F8-A20B-6ED7C3EB4CF8}"/>
              </a:ext>
            </a:extLst>
          </p:cNvPr>
          <p:cNvSpPr/>
          <p:nvPr/>
        </p:nvSpPr>
        <p:spPr>
          <a:xfrm>
            <a:off x="3498110" y="4174975"/>
            <a:ext cx="5348177" cy="2349796"/>
          </a:xfrm>
          <a:prstGeom prst="roundRect">
            <a:avLst/>
          </a:prstGeom>
          <a:solidFill>
            <a:srgbClr val="858A26"/>
          </a:solidFill>
          <a:ln>
            <a:solidFill>
              <a:srgbClr val="FCB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Katsokaa Mikael Agricolan elämästä kertova kahden minuutin </a:t>
            </a: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video</a:t>
            </a: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jonka avulla selviää: </a:t>
            </a:r>
          </a:p>
          <a:p>
            <a:pPr marL="265113" lvl="1" indent="-265113">
              <a:buClr>
                <a:srgbClr val="FFFFCC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millaisista oloista hän oli lähtöisin</a:t>
            </a:r>
          </a:p>
          <a:p>
            <a:pPr marL="265113" lvl="1" indent="-265113">
              <a:buClr>
                <a:srgbClr val="FFFFCC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missä hän opiskeli</a:t>
            </a:r>
          </a:p>
          <a:p>
            <a:pPr marL="265113" lvl="1" indent="-265113">
              <a:buClr>
                <a:srgbClr val="FFFFCC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millaisen uran Agricola loi</a:t>
            </a:r>
          </a:p>
          <a:p>
            <a:pPr marL="265113" lvl="1" indent="-265113">
              <a:buClr>
                <a:srgbClr val="FFFFCC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FFFF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millainen ollut Mikael Agricolan merkitys suomen kielelle.</a:t>
            </a:r>
          </a:p>
        </p:txBody>
      </p:sp>
      <p:sp>
        <p:nvSpPr>
          <p:cNvPr id="112" name="Google Shape;112;g5cec1dffaa_0_10"/>
          <p:cNvSpPr txBox="1">
            <a:spLocks noGrp="1"/>
          </p:cNvSpPr>
          <p:nvPr>
            <p:ph type="title"/>
          </p:nvPr>
        </p:nvSpPr>
        <p:spPr>
          <a:xfrm>
            <a:off x="818706" y="78047"/>
            <a:ext cx="7067993" cy="84219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800" dirty="0"/>
              <a:t>Opintie aukeaa harvoille 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cec1dffaa_0_1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/>
            <a:r>
              <a:rPr lang="fi-FI" sz="3200" dirty="0"/>
              <a:t>Opintie aukeaa harvoille </a:t>
            </a:r>
            <a:endParaRPr sz="3200" dirty="0"/>
          </a:p>
        </p:txBody>
      </p:sp>
      <p:sp>
        <p:nvSpPr>
          <p:cNvPr id="119" name="Google Shape;119;g5cec1dffaa_0_15"/>
          <p:cNvSpPr txBox="1">
            <a:spLocks noGrp="1"/>
          </p:cNvSpPr>
          <p:nvPr>
            <p:ph type="body" idx="1"/>
          </p:nvPr>
        </p:nvSpPr>
        <p:spPr>
          <a:xfrm>
            <a:off x="628650" y="1488558"/>
            <a:ext cx="7886700" cy="4688267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Keskiajalla opiskelu oli kallista ja se oli mahdollista lähinnä varakkaiden perheiden pojille.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Tytöt saivat opetusta kotona tai Naantalin luostarissa.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Maanviljelijöiden ja porvareiden lapset oppivat yleensä ammatin työn kautta.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Suomessa oli vain muutamia kouluja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Turun katedraalikoulu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luostareiden koulut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kaupunkikoulut.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20;g5cec1dffaa_0_15"/>
          <p:cNvSpPr/>
          <p:nvPr/>
        </p:nvSpPr>
        <p:spPr>
          <a:xfrm>
            <a:off x="5048022" y="4476307"/>
            <a:ext cx="3862061" cy="2244493"/>
          </a:xfrm>
          <a:prstGeom prst="roundRect">
            <a:avLst>
              <a:gd name="adj" fmla="val 16667"/>
            </a:avLst>
          </a:prstGeom>
          <a:solidFill>
            <a:srgbClr val="868B27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fi-FI" sz="2000" b="1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 4, s. 59</a:t>
            </a:r>
          </a:p>
          <a:p>
            <a:pPr marL="361950" lvl="0" indent="-22225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Millä tavoin keskiajalla oli mahdollista opiskella?</a:t>
            </a:r>
            <a:endParaRPr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61950" lvl="0" indent="-222250" algn="l" rtl="0">
              <a:spcBef>
                <a:spcPts val="0"/>
              </a:spcBef>
              <a:spcAft>
                <a:spcPts val="0"/>
              </a:spcAft>
              <a:buSzPts val="1400"/>
            </a:pPr>
            <a:r>
              <a:rPr lang="fi-FI" sz="2000" dirty="0">
                <a:solidFill>
                  <a:srgbClr val="FFC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Miten opiskelu saattoi vaikuttaa ihmisen asemaan? </a:t>
            </a:r>
            <a:endParaRPr sz="2000" dirty="0">
              <a:solidFill>
                <a:srgbClr val="FFC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g5cec1dffaa_0_20"/>
          <p:cNvSpPr txBox="1">
            <a:spLocks noGrp="1"/>
          </p:cNvSpPr>
          <p:nvPr>
            <p:ph type="title"/>
          </p:nvPr>
        </p:nvSpPr>
        <p:spPr>
          <a:xfrm>
            <a:off x="244549" y="99063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Turun katedraalikoulu</a:t>
            </a:r>
            <a:endParaRPr dirty="0"/>
          </a:p>
        </p:txBody>
      </p:sp>
      <p:sp>
        <p:nvSpPr>
          <p:cNvPr id="127" name="Google Shape;127;g5cec1dffaa_0_20"/>
          <p:cNvSpPr txBox="1">
            <a:spLocks noGrp="1"/>
          </p:cNvSpPr>
          <p:nvPr>
            <p:ph type="body" idx="2"/>
          </p:nvPr>
        </p:nvSpPr>
        <p:spPr>
          <a:xfrm>
            <a:off x="5305646" y="978195"/>
            <a:ext cx="3838353" cy="544858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19100">
              <a:buSzPts val="2400"/>
            </a:pPr>
            <a:r>
              <a:rPr lang="fi-FI" sz="2400" dirty="0"/>
              <a:t>Suomen vanhin koulu, joka on perustettu 1200-luvulla.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Koulutti pappeja.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Opiskelijoita kutsuttiin teineiksi. 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Opetus tapahtui latinaksi. </a:t>
            </a:r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Opiskelu mahdollisti talonpojan tai porvarin pojalle siirtymisen </a:t>
            </a:r>
            <a:r>
              <a:rPr lang="fi-FI" sz="2400"/>
              <a:t>hengelliseen rälssiin.</a:t>
            </a:r>
            <a:endParaRPr sz="2400" dirty="0"/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Opintoja saatettiin jatkaa eurooppalaisissa yliopistoissa.</a:t>
            </a:r>
          </a:p>
          <a:p>
            <a:pPr marL="419100">
              <a:spcBef>
                <a:spcPts val="0"/>
              </a:spcBef>
              <a:buSzPts val="2400"/>
            </a:pPr>
            <a:r>
              <a:rPr lang="fi-FI" sz="2400" dirty="0"/>
              <a:t>Koulun perintöä jatkaa </a:t>
            </a:r>
            <a:r>
              <a:rPr lang="fi-FI" sz="2400" dirty="0">
                <a:hlinkClick r:id="rId3"/>
              </a:rPr>
              <a:t>Katedralskolan i Åbo</a:t>
            </a:r>
            <a:r>
              <a:rPr lang="fi-FI" sz="2400" dirty="0"/>
              <a:t>. </a:t>
            </a:r>
            <a:endParaRPr sz="2400" dirty="0"/>
          </a:p>
        </p:txBody>
      </p:sp>
      <p:pic>
        <p:nvPicPr>
          <p:cNvPr id="5" name="Kuva 4" descr="Kuva, joka sisältää kohteen taivas, ulko, rakennus, tie&#10;&#10;Kuvaus luotu automaattisesti">
            <a:extLst>
              <a:ext uri="{FF2B5EF4-FFF2-40B4-BE49-F238E27FC236}">
                <a16:creationId xmlns:a16="http://schemas.microsoft.com/office/drawing/2014/main" id="{5EF01F00-B399-4652-A8C8-00C86EA9E2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549" y="1335775"/>
            <a:ext cx="5061098" cy="3795824"/>
          </a:xfrm>
          <a:prstGeom prst="rect">
            <a:avLst/>
          </a:prstGeom>
        </p:spPr>
      </p:pic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6BC1BEB3-DA05-45C5-8A95-C860BA756A76}"/>
              </a:ext>
            </a:extLst>
          </p:cNvPr>
          <p:cNvSpPr/>
          <p:nvPr/>
        </p:nvSpPr>
        <p:spPr>
          <a:xfrm>
            <a:off x="269599" y="4140997"/>
            <a:ext cx="4089459" cy="2617940"/>
          </a:xfrm>
          <a:prstGeom prst="roundRect">
            <a:avLst/>
          </a:prstGeom>
          <a:solidFill>
            <a:srgbClr val="858A26"/>
          </a:solidFill>
          <a:ln>
            <a:solidFill>
              <a:srgbClr val="FCBD1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>
              <a:lnSpc>
                <a:spcPct val="90000"/>
              </a:lnSpc>
              <a:buClr>
                <a:schemeClr val="dk1"/>
              </a:buClr>
              <a:buSzPts val="2400"/>
            </a:pPr>
            <a:r>
              <a:rPr lang="fi-FI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Katsokaa video </a:t>
            </a:r>
            <a:r>
              <a:rPr lang="fi-FI" sz="2000" u="sng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Keskiajan kirjotusvälineet</a:t>
            </a:r>
            <a:r>
              <a:rPr lang="fi-FI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ja vastatkaa kysymyksiin: 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Ketkä olivat kirjoitustaitoisia keskiajalla?</a:t>
            </a:r>
          </a:p>
          <a:p>
            <a:pPr marL="285750" indent="-285750">
              <a:buClr>
                <a:srgbClr val="FFC000"/>
              </a:buClr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chemeClr val="accent4">
                    <a:lumMod val="60000"/>
                    <a:lumOff val="4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Millaisia kirjoitusvälineitä käytettiin keskiajalla? </a:t>
            </a:r>
          </a:p>
          <a:p>
            <a:pPr algn="ctr"/>
            <a:endParaRPr lang="fi-FI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seinä, sisä&#10;&#10;Kuvaus luotu automaattisesti">
            <a:extLst>
              <a:ext uri="{FF2B5EF4-FFF2-40B4-BE49-F238E27FC236}">
                <a16:creationId xmlns:a16="http://schemas.microsoft.com/office/drawing/2014/main" id="{30B4ABBA-1FBB-454B-9C0A-7C3A2AB64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50089" y="0"/>
            <a:ext cx="4893911" cy="6858000"/>
          </a:xfrm>
          <a:prstGeom prst="rect">
            <a:avLst/>
          </a:prstGeom>
        </p:spPr>
      </p:pic>
      <p:sp>
        <p:nvSpPr>
          <p:cNvPr id="151" name="Google Shape;151;g5cec1dffaa_0_43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572962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Kirkot kertovat keskiajan kulttuurista </a:t>
            </a:r>
            <a:endParaRPr dirty="0"/>
          </a:p>
        </p:txBody>
      </p:sp>
      <p:sp>
        <p:nvSpPr>
          <p:cNvPr id="153" name="Google Shape;153;g5cec1dffaa_0_43"/>
          <p:cNvSpPr txBox="1">
            <a:spLocks noGrp="1"/>
          </p:cNvSpPr>
          <p:nvPr>
            <p:ph type="body" idx="2"/>
          </p:nvPr>
        </p:nvSpPr>
        <p:spPr>
          <a:xfrm>
            <a:off x="496270" y="1690826"/>
            <a:ext cx="38862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r>
              <a:rPr lang="fi-FI" dirty="0"/>
              <a:t>Suomessa on säilynyt runsaasti keskiaikaisia kirkkoja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vanhimmat 1200-luvulta. </a:t>
            </a:r>
            <a:endParaRPr dirty="0"/>
          </a:p>
          <a:p>
            <a:pPr>
              <a:spcBef>
                <a:spcPts val="0"/>
              </a:spcBef>
            </a:pPr>
            <a:r>
              <a:rPr lang="fi-FI" dirty="0"/>
              <a:t>Kirkoissa oli runsaasti taidetta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seinämaalauksia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alttaritauluja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pyhimysveistoksia</a:t>
            </a:r>
            <a:endParaRPr dirty="0"/>
          </a:p>
          <a:p>
            <a:pPr lvl="1">
              <a:spcBef>
                <a:spcPts val="0"/>
              </a:spcBef>
            </a:pPr>
            <a:r>
              <a:rPr lang="fi-FI" dirty="0"/>
              <a:t>tekstiilejä. </a:t>
            </a:r>
            <a:endParaRPr dirty="0"/>
          </a:p>
        </p:txBody>
      </p:sp>
      <p:sp>
        <p:nvSpPr>
          <p:cNvPr id="154" name="Google Shape;154;g5cec1dffaa_0_43"/>
          <p:cNvSpPr/>
          <p:nvPr/>
        </p:nvSpPr>
        <p:spPr>
          <a:xfrm>
            <a:off x="4761532" y="4611874"/>
            <a:ext cx="3886200" cy="1881000"/>
          </a:xfrm>
          <a:prstGeom prst="roundRect">
            <a:avLst>
              <a:gd name="adj" fmla="val 16667"/>
            </a:avLst>
          </a:prstGeom>
          <a:solidFill>
            <a:srgbClr val="858A26"/>
          </a:solidFill>
          <a:ln w="9525" cap="flat" cmpd="sng">
            <a:solidFill>
              <a:srgbClr val="FCBD1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fi-FI" sz="2000" b="1" dirty="0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Tehtävä 5, s. 59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rgbClr val="FCBD1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Pohdi, miksi suurin osa keskiajalta säilyneistä rakennuksista tai taiteesta on lähinnä kirkollista alkuperää? </a:t>
            </a:r>
            <a:endParaRPr sz="2000" dirty="0">
              <a:solidFill>
                <a:srgbClr val="FCBD16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orakulmio 4">
            <a:extLst>
              <a:ext uri="{FF2B5EF4-FFF2-40B4-BE49-F238E27FC236}">
                <a16:creationId xmlns:a16="http://schemas.microsoft.com/office/drawing/2014/main" id="{CCF5EDC4-632A-4A63-8148-2C5196A17CCD}"/>
              </a:ext>
            </a:extLst>
          </p:cNvPr>
          <p:cNvSpPr/>
          <p:nvPr/>
        </p:nvSpPr>
        <p:spPr>
          <a:xfrm>
            <a:off x="0" y="6004419"/>
            <a:ext cx="9144000" cy="853581"/>
          </a:xfrm>
          <a:prstGeom prst="rect">
            <a:avLst/>
          </a:prstGeom>
          <a:solidFill>
            <a:srgbClr val="B7A4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3" name="Kuva 2" descr="Kuva, joka sisältää kohteen rakennus, sisä, seinä&#10;&#10;Kuvaus luotu automaattisesti">
            <a:extLst>
              <a:ext uri="{FF2B5EF4-FFF2-40B4-BE49-F238E27FC236}">
                <a16:creationId xmlns:a16="http://schemas.microsoft.com/office/drawing/2014/main" id="{02D47751-4916-4718-B67D-964520C31F0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39542"/>
            <a:ext cx="9144000" cy="6043961"/>
          </a:xfrm>
          <a:prstGeom prst="rect">
            <a:avLst/>
          </a:prstGeom>
        </p:spPr>
      </p:pic>
      <p:sp>
        <p:nvSpPr>
          <p:cNvPr id="165" name="Google Shape;165;g5cec1dffaa_0_50"/>
          <p:cNvSpPr/>
          <p:nvPr/>
        </p:nvSpPr>
        <p:spPr>
          <a:xfrm>
            <a:off x="245327" y="89722"/>
            <a:ext cx="3842503" cy="1527717"/>
          </a:xfrm>
          <a:prstGeom prst="flowChartAlternateProcess">
            <a:avLst/>
          </a:prstGeom>
          <a:solidFill>
            <a:srgbClr val="FFFFC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rgbClr val="501F1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Kuolema johdattaa hautaan ihmisiä eri yhteiskuntaluokista. Kuvassa on ilmeisesti talonpoika, pappi ja porvari. </a:t>
            </a:r>
            <a:endParaRPr sz="2000" dirty="0">
              <a:solidFill>
                <a:srgbClr val="501F1C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6" name="Google Shape;166;g5cec1dffaa_0_50"/>
          <p:cNvSpPr/>
          <p:nvPr/>
        </p:nvSpPr>
        <p:spPr>
          <a:xfrm>
            <a:off x="5054521" y="3429000"/>
            <a:ext cx="3598825" cy="1981084"/>
          </a:xfrm>
          <a:prstGeom prst="flowChartAlternateProcess">
            <a:avLst/>
          </a:prstGeom>
          <a:solidFill>
            <a:srgbClr val="FFFFC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 algn="ctr"/>
            <a:r>
              <a:rPr lang="fi-FI" sz="2000" dirty="0">
                <a:solidFill>
                  <a:srgbClr val="4C1C19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Maalaus muistuttaa elämän rajallisuudesta ja kuoleman yleismaailmallisuudesta – kuolema vie hautaan kaikki yhteiskunnallisesta asemasta  riippumatta. </a:t>
            </a:r>
            <a:endParaRPr sz="2000" dirty="0">
              <a:solidFill>
                <a:srgbClr val="4C1C19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7" name="Google Shape;167;g5cec1dffaa_0_50"/>
          <p:cNvSpPr/>
          <p:nvPr/>
        </p:nvSpPr>
        <p:spPr>
          <a:xfrm>
            <a:off x="374737" y="3614746"/>
            <a:ext cx="3370673" cy="1881000"/>
          </a:xfrm>
          <a:prstGeom prst="roundRect">
            <a:avLst>
              <a:gd name="adj" fmla="val 16667"/>
            </a:avLst>
          </a:prstGeom>
          <a:solidFill>
            <a:srgbClr val="FFFFCC"/>
          </a:solidFill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2000" dirty="0">
                <a:solidFill>
                  <a:srgbClr val="4B1C17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Kuolemantanssiaiheet olivat suosittuja Euroopassa keskiajalla. Niitä maalattiin erityisesti ruton riehuessa 1350-luvulla.  </a:t>
            </a:r>
            <a:endParaRPr sz="2000" dirty="0">
              <a:solidFill>
                <a:srgbClr val="4B1C17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3F5BD86F-3853-4485-AD37-A39EC0A8BE19}"/>
              </a:ext>
            </a:extLst>
          </p:cNvPr>
          <p:cNvSpPr/>
          <p:nvPr/>
        </p:nvSpPr>
        <p:spPr>
          <a:xfrm>
            <a:off x="903249" y="6004419"/>
            <a:ext cx="733750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fi-FI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Inkoon Pyhän Nikolauksen kirkon kuolemantanssi-maalaus, 1510–1520-luvuilta.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0" dur="5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1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5" grpId="0" animBg="1"/>
      <p:bldP spid="165" grpId="1" animBg="1"/>
      <p:bldP spid="166" grpId="0" animBg="1"/>
      <p:bldP spid="167" grpId="0" animBg="1"/>
      <p:bldP spid="16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5cec1dffaa_0_63"/>
          <p:cNvSpPr txBox="1">
            <a:spLocks noGrp="1"/>
          </p:cNvSpPr>
          <p:nvPr>
            <p:ph type="title"/>
          </p:nvPr>
        </p:nvSpPr>
        <p:spPr>
          <a:xfrm>
            <a:off x="628650" y="499925"/>
            <a:ext cx="7886700" cy="13257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i-FI" dirty="0"/>
              <a:t>Maallinen taide keskiajalla</a:t>
            </a:r>
            <a:endParaRPr dirty="0"/>
          </a:p>
        </p:txBody>
      </p:sp>
      <p:sp>
        <p:nvSpPr>
          <p:cNvPr id="173" name="Google Shape;173;g5cec1dffaa_0_63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42900" algn="l" rtl="0">
              <a:spcBef>
                <a:spcPts val="100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Maallisesta taiteesta on säilynyt vain vähän jälkiä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seinävaatteita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koruja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hartauskuvia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rahvaan esineistöä tai asumuksia ei ole juurikaan säilynyt.</a:t>
            </a: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Musiikkia saattoi kuulla kirkossa laulun muodossa, lisäksi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hoveissa oli muusikoita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fi-FI" dirty="0"/>
              <a:t>kansanlauluista on vaikea osoittaa keskiaikaista perinnettä.</a:t>
            </a:r>
            <a:endParaRPr dirty="0"/>
          </a:p>
          <a:p>
            <a:pPr marL="45720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-teema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573</Words>
  <Application>Microsoft Office PowerPoint</Application>
  <PresentationFormat>Näytössä katseltava diaesitys (4:3)</PresentationFormat>
  <Paragraphs>87</Paragraphs>
  <Slides>12</Slides>
  <Notes>11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12</vt:i4>
      </vt:variant>
    </vt:vector>
  </HeadingPairs>
  <TitlesOfParts>
    <vt:vector size="16" baseType="lpstr">
      <vt:lpstr>Arial</vt:lpstr>
      <vt:lpstr>Calibri</vt:lpstr>
      <vt:lpstr>Times New Roman</vt:lpstr>
      <vt:lpstr>Office-teema</vt:lpstr>
      <vt:lpstr>6. Uusi maailmankuva välittyy</vt:lpstr>
      <vt:lpstr>Itämaan kieliolot </vt:lpstr>
      <vt:lpstr>Itämaan kieliolot </vt:lpstr>
      <vt:lpstr>Opintie aukeaa harvoille </vt:lpstr>
      <vt:lpstr>Opintie aukeaa harvoille </vt:lpstr>
      <vt:lpstr>Turun katedraalikoulu</vt:lpstr>
      <vt:lpstr>Kirkot kertovat keskiajan kulttuurista </vt:lpstr>
      <vt:lpstr>PowerPoint-esitys</vt:lpstr>
      <vt:lpstr>Maallinen taide keskiajalla</vt:lpstr>
      <vt:lpstr>Kirkot kertovat kertovat keskiajan kulttuurista</vt:lpstr>
      <vt:lpstr>PowerPoint-esitys</vt:lpstr>
      <vt:lpstr>Esimerkkejä keskiaikaa käsittelevistä ylioppilaskoetehtävistä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6. Uusi maailmankuva välittyy</dc:title>
  <dc:creator>Minna Sallanen</dc:creator>
  <cp:lastModifiedBy>Minna Sallanen</cp:lastModifiedBy>
  <cp:revision>14</cp:revision>
  <dcterms:created xsi:type="dcterms:W3CDTF">2019-05-29T10:24:56Z</dcterms:created>
  <dcterms:modified xsi:type="dcterms:W3CDTF">2019-08-09T11:53:25Z</dcterms:modified>
</cp:coreProperties>
</file>