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</p:sldMasterIdLst>
  <p:notesMasterIdLst>
    <p:notesMasterId r:id="rId28"/>
  </p:notesMasterIdLst>
  <p:sldIdLst>
    <p:sldId id="319" r:id="rId3"/>
    <p:sldId id="313" r:id="rId4"/>
    <p:sldId id="263" r:id="rId5"/>
    <p:sldId id="301" r:id="rId6"/>
    <p:sldId id="298" r:id="rId7"/>
    <p:sldId id="320" r:id="rId8"/>
    <p:sldId id="290" r:id="rId9"/>
    <p:sldId id="309" r:id="rId10"/>
    <p:sldId id="287" r:id="rId11"/>
    <p:sldId id="317" r:id="rId12"/>
    <p:sldId id="318" r:id="rId13"/>
    <p:sldId id="316" r:id="rId14"/>
    <p:sldId id="285" r:id="rId15"/>
    <p:sldId id="284" r:id="rId16"/>
    <p:sldId id="277" r:id="rId17"/>
    <p:sldId id="281" r:id="rId18"/>
    <p:sldId id="271" r:id="rId19"/>
    <p:sldId id="270" r:id="rId20"/>
    <p:sldId id="274" r:id="rId21"/>
    <p:sldId id="308" r:id="rId22"/>
    <p:sldId id="310" r:id="rId23"/>
    <p:sldId id="273" r:id="rId24"/>
    <p:sldId id="306" r:id="rId25"/>
    <p:sldId id="315" r:id="rId26"/>
    <p:sldId id="314" r:id="rId2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C0C"/>
    <a:srgbClr val="37BAE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8" autoAdjust="0"/>
    <p:restoredTop sz="94660"/>
  </p:normalViewPr>
  <p:slideViewPr>
    <p:cSldViewPr>
      <p:cViewPr varScale="1">
        <p:scale>
          <a:sx n="86" d="100"/>
          <a:sy n="86" d="100"/>
        </p:scale>
        <p:origin x="18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19FD2-973C-4C28-A186-25962B51BE8F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06BFC-49FC-4193-A92A-6D444C7A29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936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6BFC-49FC-4193-A92A-6D444C7A29C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939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27067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1159431"/>
      </p:ext>
    </p:extLst>
  </p:cSld>
  <p:clrMapOvr>
    <a:masterClrMapping/>
  </p:clrMapOvr>
  <p:transition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455447"/>
      </p:ext>
    </p:extLst>
  </p:cSld>
  <p:clrMapOvr>
    <a:masterClrMapping/>
  </p:clrMapOvr>
  <p:transition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5273638"/>
      </p:ext>
    </p:extLst>
  </p:cSld>
  <p:clrMapOvr>
    <a:masterClrMapping/>
  </p:clrMapOvr>
  <p:transition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0083603"/>
      </p:ext>
    </p:extLst>
  </p:cSld>
  <p:clrMapOvr>
    <a:masterClrMapping/>
  </p:clrMapOvr>
  <p:transition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0165715"/>
      </p:ext>
    </p:extLst>
  </p:cSld>
  <p:clrMapOvr>
    <a:masterClrMapping/>
  </p:clrMapOvr>
  <p:transition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8967688"/>
      </p:ext>
    </p:extLst>
  </p:cSld>
  <p:clrMapOvr>
    <a:masterClrMapping/>
  </p:clrMapOvr>
  <p:transition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798134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79378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30839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60138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188581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52954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045761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817639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877426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62792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62676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341348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833639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105910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277483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45042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455996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854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161442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91678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868428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48331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46251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32077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76529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74702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3233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advTm="500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4B7D-699D-496E-8307-8EFA0D641953}" type="datetimeFigureOut">
              <a:rPr lang="fi-FI" smtClean="0"/>
              <a:t>6.1.2020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65D2CD-502B-4D5F-B693-B84C5E6190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69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ransition advTm="5000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eda.net/iitti/lukio/oppiaineet/ranska/kielihaaste2018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eda.net/veraja/iitti/lukio/ranska/escalier1/2/oppilaat" TargetMode="Externa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28717" y="1124744"/>
            <a:ext cx="7715283" cy="360040"/>
          </a:xfrm>
        </p:spPr>
        <p:txBody>
          <a:bodyPr>
            <a:noAutofit/>
          </a:bodyPr>
          <a:lstStyle/>
          <a:p>
            <a:r>
              <a:rPr lang="fi-FI" sz="3600" dirty="0" smtClean="0"/>
              <a:t>Kielihaasteen päävoitto Iittiin ranskan opiskelijoille (8. </a:t>
            </a:r>
            <a:r>
              <a:rPr lang="fi-FI" sz="3600" dirty="0" err="1" smtClean="0"/>
              <a:t>lk</a:t>
            </a:r>
            <a:r>
              <a:rPr lang="fi-FI" sz="3600" dirty="0" smtClean="0"/>
              <a:t>)</a:t>
            </a:r>
            <a:endParaRPr lang="fi-FI" sz="36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91680" y="5731717"/>
            <a:ext cx="6600451" cy="1126283"/>
          </a:xfrm>
        </p:spPr>
        <p:txBody>
          <a:bodyPr>
            <a:normAutofit/>
          </a:bodyPr>
          <a:lstStyle/>
          <a:p>
            <a:r>
              <a:rPr lang="fi-FI" sz="3600" dirty="0">
                <a:hlinkClick r:id="rId2"/>
              </a:rPr>
              <a:t>#</a:t>
            </a:r>
            <a:r>
              <a:rPr lang="fi-FI" sz="3600" dirty="0" smtClean="0">
                <a:hlinkClick r:id="rId2"/>
              </a:rPr>
              <a:t>kielihaaste2018 </a:t>
            </a:r>
            <a:endParaRPr lang="fi-FI" sz="36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16" y="1589371"/>
            <a:ext cx="73056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7437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0" y="202642"/>
            <a:ext cx="12838518" cy="6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4507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273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288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1 VALOKUVA-ARKISTO\2016\2016_09_29 kasien tunti\20160929_0832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70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0890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vi\Desktop\KUVAESITYS RANSKA\2014-04-03 13.45.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911" y="-243408"/>
            <a:ext cx="9842060" cy="73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4481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9509"/>
            <a:ext cx="718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0902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P_20150321_08_46_29_P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091" y="19270"/>
            <a:ext cx="12117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55364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Kuvat\Kuvat-Hilma\2 lk\2 TALVI\Francais\classe 9 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308" y="7938"/>
            <a:ext cx="10350319" cy="6900910"/>
          </a:xfrm>
          <a:prstGeom prst="rect">
            <a:avLst/>
          </a:prstGeom>
          <a:noFill/>
        </p:spPr>
      </p:pic>
      <p:sp>
        <p:nvSpPr>
          <p:cNvPr id="27658" name="AutoShape 10" descr="notre_men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266416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E:\IMG_6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6266" y="0"/>
            <a:ext cx="11232102" cy="748883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IMG_1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6" y="-444396"/>
            <a:ext cx="10903498" cy="7269739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upload.wikimedia.org/wikipedia/en/thumb/5/53/Amelie_poster.jpg/215px-Amelie_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1872208" cy="2708171"/>
          </a:xfrm>
          <a:prstGeom prst="rect">
            <a:avLst/>
          </a:prstGeom>
          <a:noFill/>
        </p:spPr>
      </p:pic>
      <p:pic>
        <p:nvPicPr>
          <p:cNvPr id="34820" name="Picture 4" descr="http://userserve-ak.last.fm/serve/252/48786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645024"/>
            <a:ext cx="2400300" cy="3212976"/>
          </a:xfrm>
          <a:prstGeom prst="rect">
            <a:avLst/>
          </a:prstGeom>
          <a:noFill/>
        </p:spPr>
      </p:pic>
      <p:pic>
        <p:nvPicPr>
          <p:cNvPr id="34822" name="Picture 6" descr="http://www.celinedion.com/sites/cdion/files/cover_cdion_sansattendre-digipack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645024"/>
            <a:ext cx="3635896" cy="3212976"/>
          </a:xfrm>
          <a:prstGeom prst="rect">
            <a:avLst/>
          </a:prstGeom>
          <a:noFill/>
        </p:spPr>
      </p:pic>
      <p:pic>
        <p:nvPicPr>
          <p:cNvPr id="34824" name="Picture 8" descr="http://filmsdefrance.com/img/La_Gloire_de_mon_Pere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9073" y="0"/>
            <a:ext cx="3572055" cy="2708920"/>
          </a:xfrm>
          <a:prstGeom prst="rect">
            <a:avLst/>
          </a:prstGeom>
          <a:noFill/>
        </p:spPr>
      </p:pic>
      <p:sp>
        <p:nvSpPr>
          <p:cNvPr id="34828" name="AutoShape 12" descr="http://5emedecouverture.files.wordpress.com/2009/11/la-gloire-de-mon-pere-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4832" name="AutoShape 16" descr="http://5emedecouverture.files.wordpress.com/2009/11/la-gloire-de-mon-pere-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4834" name="AutoShape 18" descr="http://5emedecouverture.files.wordpress.com/2009/11/la-gloire-de-mon-pere-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4838" name="AutoShape 22" descr="http://www.frenchcinemalondon.com/wp-content/uploads/2012/11/D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4840" name="AutoShape 24" descr="http://www.frenchcinemalondon.com/wp-content/uploads/2012/11/D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34842" name="Picture 26" descr="http://www.frontrowreviews.co.uk/wordpress/wp-content/uploads/2012/11/Cover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-2"/>
            <a:ext cx="2195736" cy="2708921"/>
          </a:xfrm>
          <a:prstGeom prst="rect">
            <a:avLst/>
          </a:prstGeom>
          <a:noFill/>
        </p:spPr>
      </p:pic>
      <p:pic>
        <p:nvPicPr>
          <p:cNvPr id="34852" name="Picture 36" descr="http://userserve-ak.last.fm/serve/500/77336720/Jacques+br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45024"/>
            <a:ext cx="3212976" cy="3212976"/>
          </a:xfrm>
          <a:prstGeom prst="rect">
            <a:avLst/>
          </a:prstGeom>
          <a:noFill/>
        </p:spPr>
      </p:pic>
      <p:pic>
        <p:nvPicPr>
          <p:cNvPr id="34854" name="Picture 38" descr="http://www.cosmik.com/aa-marchapril05/ev/pics/ev-choru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835696" cy="2708920"/>
          </a:xfrm>
          <a:prstGeom prst="rect">
            <a:avLst/>
          </a:prstGeom>
          <a:noFill/>
        </p:spPr>
      </p:pic>
      <p:pic>
        <p:nvPicPr>
          <p:cNvPr id="34858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1119062" y="1919262"/>
            <a:ext cx="1012972" cy="2448271"/>
          </a:xfrm>
          <a:prstGeom prst="rect">
            <a:avLst/>
          </a:prstGeom>
          <a:noFill/>
        </p:spPr>
      </p:pic>
      <p:pic>
        <p:nvPicPr>
          <p:cNvPr id="24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506486" y="1919262"/>
            <a:ext cx="1012972" cy="2448271"/>
          </a:xfrm>
          <a:prstGeom prst="rect">
            <a:avLst/>
          </a:prstGeom>
          <a:noFill/>
        </p:spPr>
      </p:pic>
      <p:pic>
        <p:nvPicPr>
          <p:cNvPr id="25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1833265" y="1919262"/>
            <a:ext cx="1012972" cy="2448271"/>
          </a:xfrm>
          <a:prstGeom prst="rect">
            <a:avLst/>
          </a:prstGeom>
          <a:noFill/>
        </p:spPr>
      </p:pic>
      <p:pic>
        <p:nvPicPr>
          <p:cNvPr id="26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1257201" y="1919262"/>
            <a:ext cx="1012972" cy="2448271"/>
          </a:xfrm>
          <a:prstGeom prst="rect">
            <a:avLst/>
          </a:prstGeom>
          <a:noFill/>
        </p:spPr>
      </p:pic>
      <p:pic>
        <p:nvPicPr>
          <p:cNvPr id="27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717650" y="1919263"/>
            <a:ext cx="1012972" cy="2448271"/>
          </a:xfrm>
          <a:prstGeom prst="rect">
            <a:avLst/>
          </a:prstGeom>
          <a:noFill/>
        </p:spPr>
      </p:pic>
      <p:pic>
        <p:nvPicPr>
          <p:cNvPr id="28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105074" y="1919263"/>
            <a:ext cx="1012972" cy="2448271"/>
          </a:xfrm>
          <a:prstGeom prst="rect">
            <a:avLst/>
          </a:prstGeom>
          <a:noFill/>
        </p:spPr>
      </p:pic>
      <p:pic>
        <p:nvPicPr>
          <p:cNvPr id="29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137522" y="1919263"/>
            <a:ext cx="1012972" cy="2448271"/>
          </a:xfrm>
          <a:prstGeom prst="rect">
            <a:avLst/>
          </a:prstGeom>
          <a:noFill/>
        </p:spPr>
      </p:pic>
      <p:pic>
        <p:nvPicPr>
          <p:cNvPr id="30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561458" y="1919263"/>
            <a:ext cx="1012972" cy="2448271"/>
          </a:xfrm>
          <a:prstGeom prst="rect">
            <a:avLst/>
          </a:prstGeom>
          <a:noFill/>
        </p:spPr>
      </p:pic>
      <p:pic>
        <p:nvPicPr>
          <p:cNvPr id="31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985394" y="1919263"/>
            <a:ext cx="1012972" cy="2448271"/>
          </a:xfrm>
          <a:prstGeom prst="rect">
            <a:avLst/>
          </a:prstGeom>
          <a:noFill/>
        </p:spPr>
      </p:pic>
      <p:pic>
        <p:nvPicPr>
          <p:cNvPr id="32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409330" y="1919263"/>
            <a:ext cx="1012972" cy="2448271"/>
          </a:xfrm>
          <a:prstGeom prst="rect">
            <a:avLst/>
          </a:prstGeom>
          <a:noFill/>
        </p:spPr>
      </p:pic>
      <p:pic>
        <p:nvPicPr>
          <p:cNvPr id="33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441778" y="1919263"/>
            <a:ext cx="1012972" cy="2448271"/>
          </a:xfrm>
          <a:prstGeom prst="rect">
            <a:avLst/>
          </a:prstGeom>
          <a:noFill/>
        </p:spPr>
      </p:pic>
      <p:pic>
        <p:nvPicPr>
          <p:cNvPr id="34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865714" y="1919263"/>
            <a:ext cx="1012972" cy="2448271"/>
          </a:xfrm>
          <a:prstGeom prst="rect">
            <a:avLst/>
          </a:prstGeom>
          <a:noFill/>
        </p:spPr>
      </p:pic>
      <p:pic>
        <p:nvPicPr>
          <p:cNvPr id="35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289650" y="1919263"/>
            <a:ext cx="1012972" cy="2448271"/>
          </a:xfrm>
          <a:prstGeom prst="rect">
            <a:avLst/>
          </a:prstGeom>
          <a:noFill/>
        </p:spPr>
      </p:pic>
      <p:pic>
        <p:nvPicPr>
          <p:cNvPr id="36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713586" y="1919263"/>
            <a:ext cx="1012972" cy="2448271"/>
          </a:xfrm>
          <a:prstGeom prst="rect">
            <a:avLst/>
          </a:prstGeom>
          <a:noFill/>
        </p:spPr>
      </p:pic>
      <p:pic>
        <p:nvPicPr>
          <p:cNvPr id="37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7593906" y="1919263"/>
            <a:ext cx="1012972" cy="2448271"/>
          </a:xfrm>
          <a:prstGeom prst="rect">
            <a:avLst/>
          </a:prstGeom>
          <a:noFill/>
        </p:spPr>
      </p:pic>
      <p:pic>
        <p:nvPicPr>
          <p:cNvPr id="38" name="Picture 42" descr="http://4.bp.blogspot.com/_JLZsQZ8vLl0/S7kfMFXQ7yI/AAAAAAAAACA/00UDRN7O-pM/S1600-R/film_strip_gif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7017842" y="1919263"/>
            <a:ext cx="1012972" cy="2448271"/>
          </a:xfrm>
          <a:prstGeom prst="rect">
            <a:avLst/>
          </a:prstGeom>
          <a:noFill/>
        </p:spPr>
      </p:pic>
      <p:sp>
        <p:nvSpPr>
          <p:cNvPr id="39" name="Suorakulmio 38"/>
          <p:cNvSpPr/>
          <p:nvPr/>
        </p:nvSpPr>
        <p:spPr>
          <a:xfrm>
            <a:off x="1487890" y="2708920"/>
            <a:ext cx="61682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E0C0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istral" pitchFamily="66" charset="0"/>
              </a:rPr>
              <a:t>Elokuvia &amp; Musiikkia</a:t>
            </a:r>
            <a:endParaRPr lang="fi-FI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BE0C0C"/>
              </a:solidFill>
              <a:effectLst>
                <a:outerShdw blurRad="50800" algn="tl" rotWithShape="0">
                  <a:srgbClr val="000000"/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35088" y="69937"/>
            <a:ext cx="820891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Ranskan opintomatkoja</a:t>
            </a:r>
          </a:p>
          <a:p>
            <a:endParaRPr lang="fi-FI" sz="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Pariisi (2006)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Bryssel 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Lille</a:t>
            </a: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Lille</a:t>
            </a: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(2009)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Clermond-Ferrand</a:t>
            </a: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(2007</a:t>
            </a: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Québec </a:t>
            </a:r>
            <a:r>
              <a:rPr lang="fi-FI" sz="2400" i="1" dirty="0">
                <a:latin typeface="Arial" panose="020B0604020202020204" pitchFamily="34" charset="0"/>
                <a:cs typeface="Arial" panose="020B0604020202020204" pitchFamily="34" charset="0"/>
              </a:rPr>
              <a:t>(2008</a:t>
            </a:r>
            <a:r>
              <a:rPr lang="fi-FI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Pariisi </a:t>
            </a:r>
            <a:r>
              <a:rPr lang="fi-FI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</a:t>
            </a:r>
            <a:r>
              <a:rPr lang="fi-FI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Bretagne </a:t>
            </a:r>
            <a:r>
              <a:rPr lang="fi-FI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</a:t>
            </a: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Bretagne (2014)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Pariisi </a:t>
            </a:r>
            <a:r>
              <a:rPr lang="fi-FI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</a:t>
            </a:r>
            <a:r>
              <a:rPr lang="fi-FI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Bretagne </a:t>
            </a:r>
            <a:r>
              <a:rPr lang="fi-FI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Nizza ja Monaco (2017)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Bretagne (2017)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Nizza ja Monaco (2018)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Bretagne (2018</a:t>
            </a:r>
            <a:r>
              <a:rPr lang="fi-FI" sz="24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Nizza ja Monaco (</a:t>
            </a:r>
            <a:r>
              <a:rPr lang="fi-FI" sz="2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2019)</a:t>
            </a:r>
            <a:endParaRPr lang="fi-FI" sz="2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400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:\11 VALOKUVA-ARKISTO\1 OPINTOMATKAT\2015 PARIS\13.5.2015 ke\IMG_5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94" y="248357"/>
            <a:ext cx="3192801" cy="478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5672843" y="5229200"/>
            <a:ext cx="3168352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TULOSSA</a:t>
            </a:r>
            <a:r>
              <a:rPr lang="fi-FI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i-FI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Nizza ja Monaco </a:t>
            </a:r>
            <a:r>
              <a:rPr lang="fi-FI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i-FI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2020, 2021)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476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014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011" y="1434581"/>
            <a:ext cx="7999985" cy="449999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3" y="-459432"/>
            <a:ext cx="4283968" cy="7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038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H:\Kuvat\Kuvat-Hilma\2 lk\2 TALVI\Francais\IMG_7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31420"/>
            <a:ext cx="10483218" cy="6988812"/>
          </a:xfrm>
          <a:prstGeom prst="rect">
            <a:avLst/>
          </a:prstGeom>
          <a:noFill/>
        </p:spPr>
      </p:pic>
      <p:pic>
        <p:nvPicPr>
          <p:cNvPr id="32774" name="Picture 6" descr="H:\Kuvat\Kuvat-Hilma\1 lk\3 KEVÄT\Ranskan matka KUVAT Tarja Virtanen\2012_04_30 Bretagne\IMG_7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920" y="3334380"/>
            <a:ext cx="2349080" cy="3523620"/>
          </a:xfrm>
          <a:prstGeom prst="rect">
            <a:avLst/>
          </a:prstGeom>
          <a:noFill/>
        </p:spPr>
      </p:pic>
      <p:pic>
        <p:nvPicPr>
          <p:cNvPr id="32775" name="Picture 7" descr="H:\Kuvat\Kuvat-Hilma\1 lk\3 KEVÄT\Ranskan matka KUVAT Tarja Virtanen\2012_05_01 Bretagne\IMG_7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-53365"/>
            <a:ext cx="2339752" cy="350962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7969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hsacrebleu.files.wordpress.com/2012/01/ts_cliche_frenchman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2222" y="2060848"/>
            <a:ext cx="2966349" cy="3981677"/>
          </a:xfrm>
          <a:prstGeom prst="rect">
            <a:avLst/>
          </a:prstGeom>
          <a:noFill/>
        </p:spPr>
      </p:pic>
      <p:sp>
        <p:nvSpPr>
          <p:cNvPr id="5" name="Tekstikehys 4"/>
          <p:cNvSpPr txBox="1"/>
          <p:nvPr/>
        </p:nvSpPr>
        <p:spPr>
          <a:xfrm>
            <a:off x="5580112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-2016082" y="598271"/>
            <a:ext cx="5328593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i-FI" sz="3000" b="0" cap="none" spc="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arlow Solid Italic" pitchFamily="82" charset="0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73804" y="75051"/>
            <a:ext cx="374458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 hyvää syytä</a:t>
            </a:r>
          </a:p>
          <a:p>
            <a:pPr algn="ctr"/>
            <a:r>
              <a:rPr lang="fi-FI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opiskella ranskaa</a:t>
            </a:r>
            <a:endParaRPr lang="fi-FI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3635896" y="260646"/>
            <a:ext cx="5870126" cy="65248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Ranskaa puhutaan ympäri maailmaa</a:t>
            </a:r>
          </a:p>
          <a:p>
            <a:pPr marL="342900" indent="-342900">
              <a:buFont typeface="+mj-lt"/>
              <a:buAutoNum type="arabicPeriod"/>
            </a:pPr>
            <a:endParaRPr lang="fi-FI" sz="22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Ranskan kieli tuo töitä</a:t>
            </a:r>
          </a:p>
          <a:p>
            <a:pPr marL="342900" indent="-342900">
              <a:buFont typeface="+mj-lt"/>
              <a:buAutoNum type="arabicPeriod"/>
            </a:pPr>
            <a:endParaRPr lang="fi-FI" sz="22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Kulttuurin kieli</a:t>
            </a:r>
          </a:p>
          <a:p>
            <a:pPr marL="342900" indent="-342900">
              <a:buFont typeface="+mj-lt"/>
              <a:buAutoNum type="arabicPeriod"/>
            </a:pPr>
            <a:endParaRPr lang="fi-FI" sz="2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Matkailun kieli</a:t>
            </a:r>
          </a:p>
          <a:p>
            <a:pPr marL="342900" indent="-342900">
              <a:buFont typeface="+mj-lt"/>
              <a:buAutoNum type="arabicPeriod"/>
            </a:pPr>
            <a:endParaRPr lang="fi-FI" sz="22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Kieli jonka avulla oppii muita kieliä</a:t>
            </a:r>
          </a:p>
          <a:p>
            <a:pPr marL="342900" indent="-342900">
              <a:buFont typeface="+mj-lt"/>
              <a:buAutoNum type="arabicPeriod"/>
            </a:pPr>
            <a:endParaRPr lang="fi-FI" sz="2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Opinnot ranskalaisessa yliopistossa</a:t>
            </a:r>
          </a:p>
          <a:p>
            <a:pPr marL="342900" indent="-342900">
              <a:buFont typeface="+mj-lt"/>
              <a:buAutoNum type="arabicPeriod"/>
            </a:pPr>
            <a:endParaRPr lang="fi-FI" sz="22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Kansainvälisten suhteiden kieli</a:t>
            </a:r>
          </a:p>
          <a:p>
            <a:pPr marL="342900" indent="-342900">
              <a:buFont typeface="+mj-lt"/>
              <a:buAutoNum type="arabicPeriod"/>
            </a:pPr>
            <a:endParaRPr lang="fi-FI" sz="2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Maailmaa avartava kieli</a:t>
            </a:r>
          </a:p>
          <a:p>
            <a:pPr marL="342900" indent="-342900">
              <a:buFont typeface="+mj-lt"/>
              <a:buAutoNum type="arabicPeriod"/>
            </a:pPr>
            <a:endParaRPr lang="fi-FI" sz="22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Ranskaa on mukava opiskella</a:t>
            </a:r>
          </a:p>
          <a:p>
            <a:pPr marL="342900" indent="-342900">
              <a:buFont typeface="+mj-lt"/>
              <a:buAutoNum type="arabicPeriod"/>
            </a:pPr>
            <a:endParaRPr lang="fi-FI" sz="2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Rakkauden ja älyn kieli</a:t>
            </a:r>
            <a:endParaRPr lang="fi-FI" sz="2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72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12 VALOKUVA-ARKISTO\2012\2012_10_17 Qui suis-je\2012-10-17 12.51.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481" y="0"/>
            <a:ext cx="9419481" cy="706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23528" y="3429000"/>
            <a:ext cx="2592288" cy="1152128"/>
          </a:xfrm>
          <a:prstGeom prst="wedgeRectCallout">
            <a:avLst>
              <a:gd name="adj1" fmla="val 72054"/>
              <a:gd name="adj2" fmla="val -19188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Bonjour, X.</a:t>
            </a:r>
            <a:endParaRPr kumimoji="0" 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Ça va?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716016" y="4725144"/>
            <a:ext cx="3744416" cy="1408127"/>
          </a:xfrm>
          <a:prstGeom prst="wedgeRectCallout">
            <a:avLst>
              <a:gd name="adj1" fmla="val 29262"/>
              <a:gd name="adj2" fmla="val -8825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Bonjour, Y.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Ça va bien, et toi?</a:t>
            </a:r>
            <a:endParaRPr lang="fr-FR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539552" y="5572897"/>
            <a:ext cx="3144785" cy="700088"/>
          </a:xfrm>
          <a:prstGeom prst="wedgeRectCallout">
            <a:avLst>
              <a:gd name="adj1" fmla="val 37915"/>
              <a:gd name="adj2" fmla="val -27274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Ça va, ça va.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7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611560" y="1628800"/>
            <a:ext cx="79208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6600" b="1" dirty="0" smtClean="0">
                <a:solidFill>
                  <a:srgbClr val="BE0C0C"/>
                </a:solidFill>
              </a:rPr>
              <a:t>Kielillä </a:t>
            </a:r>
            <a:r>
              <a:rPr lang="fi-FI" sz="6600" b="1" dirty="0">
                <a:solidFill>
                  <a:srgbClr val="BE0C0C"/>
                </a:solidFill>
              </a:rPr>
              <a:t>töitä </a:t>
            </a:r>
            <a:endParaRPr lang="fi-FI" sz="6600" dirty="0">
              <a:solidFill>
                <a:srgbClr val="BE0C0C"/>
              </a:solidFill>
            </a:endParaRPr>
          </a:p>
          <a:p>
            <a:pPr algn="ctr"/>
            <a:endParaRPr lang="fi-FI" sz="4400" dirty="0" smtClean="0"/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764704"/>
            <a:ext cx="8064896" cy="4896544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Tx/>
              <a:buChar char="•"/>
            </a:pPr>
            <a:r>
              <a:rPr lang="fi-FI" altLang="fi-FI" sz="4000" dirty="0">
                <a:latin typeface="Comic Sans MS" pitchFamily="66" charset="0"/>
                <a:ea typeface="ＭＳ Ｐゴシック" pitchFamily="34" charset="-128"/>
              </a:rPr>
              <a:t>J</a:t>
            </a:r>
            <a:r>
              <a:rPr lang="fi-FI" altLang="fi-FI" sz="4000" dirty="0" smtClean="0">
                <a:latin typeface="Comic Sans MS" pitchFamily="66" charset="0"/>
                <a:ea typeface="ＭＳ Ｐゴシック" pitchFamily="34" charset="-128"/>
              </a:rPr>
              <a:t>okainen </a:t>
            </a:r>
            <a:r>
              <a:rPr lang="fi-FI" altLang="fi-FI" sz="4000" dirty="0" smtClean="0">
                <a:latin typeface="Comic Sans MS" pitchFamily="66" charset="0"/>
                <a:ea typeface="ＭＳ Ｐゴシック" pitchFamily="34" charset="-128"/>
              </a:rPr>
              <a:t>voi opiskella vieraita kieliä </a:t>
            </a:r>
          </a:p>
          <a:p>
            <a:pPr eaLnBrk="1" hangingPunct="1">
              <a:buFontTx/>
              <a:buChar char="•"/>
            </a:pPr>
            <a:r>
              <a:rPr lang="fi-FI" altLang="fi-FI" sz="400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O</a:t>
            </a:r>
            <a:r>
              <a:rPr lang="fi-FI" altLang="fi-FI" sz="400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ppijan </a:t>
            </a:r>
            <a:r>
              <a:rPr lang="fi-FI" altLang="fi-FI" sz="400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oma motivaatio on tärkeä</a:t>
            </a:r>
            <a:r>
              <a:rPr lang="fi-FI" altLang="fi-FI" sz="4000" dirty="0" smtClean="0">
                <a:solidFill>
                  <a:srgbClr val="BE0C0C"/>
                </a:solidFill>
                <a:latin typeface="Comic Sans MS" pitchFamily="66" charset="0"/>
                <a:ea typeface="ＭＳ Ｐゴシック" pitchFamily="34" charset="-128"/>
              </a:rPr>
              <a:t>ä</a:t>
            </a:r>
          </a:p>
          <a:p>
            <a:pPr eaLnBrk="1" hangingPunct="1">
              <a:buFontTx/>
              <a:buChar char="•"/>
            </a:pPr>
            <a:r>
              <a:rPr lang="fi-FI" altLang="fi-FI" sz="4000" dirty="0">
                <a:latin typeface="Comic Sans MS" pitchFamily="66" charset="0"/>
                <a:ea typeface="ＭＳ Ｐゴシック" pitchFamily="34" charset="-128"/>
              </a:rPr>
              <a:t>V</a:t>
            </a:r>
            <a:r>
              <a:rPr lang="fi-FI" altLang="fi-FI" sz="4000" dirty="0" smtClean="0">
                <a:latin typeface="Comic Sans MS" pitchFamily="66" charset="0"/>
                <a:ea typeface="ＭＳ Ｐゴシック" pitchFamily="34" charset="-128"/>
              </a:rPr>
              <a:t>anhempien </a:t>
            </a:r>
            <a:r>
              <a:rPr lang="fi-FI" altLang="fi-FI" sz="4000" dirty="0" smtClean="0">
                <a:latin typeface="Comic Sans MS" pitchFamily="66" charset="0"/>
                <a:ea typeface="ＭＳ Ｐゴシック" pitchFamily="34" charset="-128"/>
              </a:rPr>
              <a:t>ei tarvitse osata kyseistä kieltä</a:t>
            </a:r>
          </a:p>
          <a:p>
            <a:pPr eaLnBrk="1" hangingPunct="1">
              <a:buFontTx/>
              <a:buChar char="•"/>
            </a:pPr>
            <a:r>
              <a:rPr lang="fi-FI" altLang="fi-FI" sz="4000" dirty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V</a:t>
            </a:r>
            <a:r>
              <a:rPr lang="fi-FI" altLang="fi-FI" sz="400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ieraissa </a:t>
            </a:r>
            <a:r>
              <a:rPr lang="fi-FI" altLang="fi-FI" sz="400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kielissä voi olla monta päämäärää; todistuksen arvosana ei ole tärkein</a:t>
            </a:r>
          </a:p>
          <a:p>
            <a:pPr marL="0" indent="0">
              <a:buNone/>
            </a:pPr>
            <a:endParaRPr lang="fi-FI" altLang="fi-FI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948083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-74284"/>
            <a:ext cx="7772400" cy="7842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i-FI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charset="-128"/>
              </a:rPr>
              <a:t>Miksi opiskella kieliä?</a:t>
            </a:r>
            <a:endParaRPr lang="fi-FI" sz="3600" dirty="0" smtClean="0">
              <a:ea typeface="ＭＳ Ｐゴシック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951455"/>
            <a:ext cx="8316416" cy="5538043"/>
          </a:xfrm>
        </p:spPr>
        <p:txBody>
          <a:bodyPr>
            <a:normAutofit fontScale="92500" lnSpcReduction="20000"/>
          </a:bodyPr>
          <a:lstStyle/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yhä kansainvälisempi Suomi</a:t>
            </a:r>
          </a:p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</a:rPr>
              <a:t>englannin kieli ei riitä</a:t>
            </a:r>
          </a:p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kielten osaaminen avartaa </a:t>
            </a:r>
            <a:r>
              <a:rPr lang="fi-FI" altLang="fi-FI" sz="3500" dirty="0" smtClean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maailmankuvaa</a:t>
            </a:r>
            <a:endParaRPr lang="fi-FI" altLang="fi-FI" sz="3500" dirty="0" smtClean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00B050"/>
                </a:solidFill>
                <a:latin typeface="Comic Sans MS" pitchFamily="66" charset="0"/>
                <a:ea typeface="ＭＳ Ｐゴシック" pitchFamily="34" charset="-128"/>
              </a:rPr>
              <a:t>eri kulttuurien tunteminen ja ymmärtäminen lisää suvaitsevaisuutta</a:t>
            </a:r>
          </a:p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</a:rPr>
              <a:t>saattaa mahdollistaa opiskelupaikan ulkomailla </a:t>
            </a:r>
          </a:p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kielitaito voi olla ratkaiseva tekijä työn saamisessa</a:t>
            </a:r>
          </a:p>
          <a:p>
            <a:pPr marL="285750" indent="-285750" algn="l" eaLnBrk="1" hangingPunct="1">
              <a:buFontTx/>
              <a:buChar char="•"/>
            </a:pPr>
            <a:r>
              <a:rPr lang="fi-FI" altLang="fi-FI" sz="3500" dirty="0" smtClean="0">
                <a:solidFill>
                  <a:srgbClr val="00B050"/>
                </a:solidFill>
                <a:latin typeface="Comic Sans MS" pitchFamily="66" charset="0"/>
                <a:ea typeface="ＭＳ Ｐゴシック" pitchFamily="34" charset="-128"/>
              </a:rPr>
              <a:t>aivojumppaa: kielten opiskelu treenaa muistia tehokkaasti</a:t>
            </a:r>
          </a:p>
          <a:p>
            <a:pPr marL="285750" indent="-285750" algn="l" eaLnBrk="1" hangingPunct="1"/>
            <a:endParaRPr lang="fi-FI" altLang="fi-FI" dirty="0" smtClean="0">
              <a:ea typeface="ＭＳ Ｐゴシック" pitchFamily="34" charset="-128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12700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pic>
        <p:nvPicPr>
          <p:cNvPr id="6149" name="Kuva 1" descr="4liput roikku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7" y="59531"/>
            <a:ext cx="31003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611560" y="1628800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6600" b="1" dirty="0" smtClean="0">
                <a:solidFill>
                  <a:srgbClr val="BE0C0C"/>
                </a:solidFill>
              </a:rPr>
              <a:t>Ranskan oppiminen on hauskaa</a:t>
            </a:r>
            <a:endParaRPr lang="fi-FI" sz="4400" dirty="0" smtClean="0"/>
          </a:p>
        </p:txBody>
      </p:sp>
    </p:spTree>
    <p:extLst>
      <p:ext uri="{BB962C8B-B14F-4D97-AF65-F5344CB8AC3E}">
        <p14:creationId xmlns:p14="http://schemas.microsoft.com/office/powerpoint/2010/main" val="24467048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12 VALOKUVA-ARKISTO\2014\2014_01_16 kasit ja KAHOOT\2014-01-16 13.05.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"/>
            <a:ext cx="5122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2173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0915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 descr="E:\Frenc 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28799"/>
            <a:ext cx="4040188" cy="144017"/>
          </a:xfrm>
        </p:spPr>
        <p:txBody>
          <a:bodyPr>
            <a:normAutofit fontScale="25000" lnSpcReduction="20000"/>
          </a:bodyPr>
          <a:lstStyle/>
          <a:p>
            <a:endParaRPr lang="fi-FI" b="0" i="1" dirty="0">
              <a:latin typeface="Showcard Gothic" pitchFamily="82" charset="0"/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412775"/>
            <a:ext cx="4041775" cy="288033"/>
          </a:xfrm>
        </p:spPr>
        <p:txBody>
          <a:bodyPr>
            <a:normAutofit fontScale="62500" lnSpcReduction="20000"/>
          </a:bodyPr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Picture 3" descr="H:\Kuvat\Kuvat-Hilma\2 lk\2 TALVI\Francais\300120121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27384"/>
            <a:ext cx="9505056" cy="7128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68755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Piiri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Piiri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iri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227</Words>
  <Application>Microsoft Office PowerPoint</Application>
  <PresentationFormat>Näytössä katseltava diaesitys (4:3)</PresentationFormat>
  <Paragraphs>63</Paragraphs>
  <Slides>25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25</vt:i4>
      </vt:variant>
    </vt:vector>
  </HeadingPairs>
  <TitlesOfParts>
    <vt:vector size="38" baseType="lpstr">
      <vt:lpstr>ＭＳ Ｐゴシック</vt:lpstr>
      <vt:lpstr>Arial</vt:lpstr>
      <vt:lpstr>Calibri</vt:lpstr>
      <vt:lpstr>Century Gothic</vt:lpstr>
      <vt:lpstr>Comic Sans MS</vt:lpstr>
      <vt:lpstr>Harlow Solid Italic</vt:lpstr>
      <vt:lpstr>Mistral</vt:lpstr>
      <vt:lpstr>Showcard Gothic</vt:lpstr>
      <vt:lpstr>Trebuchet MS</vt:lpstr>
      <vt:lpstr>Tw Cen MT</vt:lpstr>
      <vt:lpstr>Wingdings 3</vt:lpstr>
      <vt:lpstr>Piiri</vt:lpstr>
      <vt:lpstr>Kuiskaus</vt:lpstr>
      <vt:lpstr>Kielihaasteen päävoitto Iittiin ranskan opiskelijoille (8. lk)</vt:lpstr>
      <vt:lpstr>PowerPoint-esitys</vt:lpstr>
      <vt:lpstr>PowerPoint-esitys</vt:lpstr>
      <vt:lpstr>PowerPoint-esitys</vt:lpstr>
      <vt:lpstr>Miksi opiskella kieliä?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BenQ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BenQ CUSTOMER</dc:creator>
  <cp:lastModifiedBy>Tarja Virtanen</cp:lastModifiedBy>
  <cp:revision>114</cp:revision>
  <dcterms:created xsi:type="dcterms:W3CDTF">2012-12-15T08:48:05Z</dcterms:created>
  <dcterms:modified xsi:type="dcterms:W3CDTF">2020-01-06T16:56:24Z</dcterms:modified>
</cp:coreProperties>
</file>