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f5e8e9544_0_2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10f5e8e95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f5e8e9544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6" name="Google Shape;106;g10f5e8e95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f5e8e9544_0_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3" name="Google Shape;113;g10f5e8e954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3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 dirty="0"/>
              <a:t>18. Neuvostoliiton varjosta Euroopan unioniin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fi-FI" dirty="0"/>
            </a:br>
            <a:r>
              <a:rPr lang="fi-FI" dirty="0"/>
              <a:t>Tietoisku: Suomen ja Neuvostoliiton kauppa kylmän sodan aikana</a:t>
            </a:r>
            <a:endParaRPr dirty="0"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3</a:t>
            </a: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Suomen ja Neuvostoliiton kauppa kylmän sodan aikana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84250" lvl="0" indent="-85725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5600" dirty="0"/>
              <a:t>Suomen ja Neuvostoliiton kaupankäynnistä käytetään yleisesti käsitettä </a:t>
            </a:r>
            <a:r>
              <a:rPr lang="fi-FI" sz="5600" b="1" dirty="0"/>
              <a:t>idänkauppa.</a:t>
            </a:r>
            <a:endParaRPr lang="fi-FI" sz="5600" dirty="0"/>
          </a:p>
          <a:p>
            <a:pPr marL="984250" lvl="0" indent="-85725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5600" dirty="0"/>
              <a:t>Toisinaan käsitettä käytetään myös laajemmin. Sillä voidaan tarkoittaa esimerkiksi kaikkea Suomen kauppaa sosialistisiin maihin tai Suomen ja Venäjän/NL:n kauppaa yleisesti. </a:t>
            </a:r>
          </a:p>
          <a:p>
            <a:pPr marL="984250" lvl="0" indent="-85725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5600" dirty="0"/>
              <a:t>Sotakorvaukset kehittivät metalliteollisuutta ja loivat pohjan kylmän sodan aikaiselle idänkaupalle. Kun korvaukset oli maksettu vuonna 1952, kauppasuhteet syntyivät.</a:t>
            </a:r>
            <a:endParaRPr sz="5600" dirty="0"/>
          </a:p>
        </p:txBody>
      </p:sp>
      <p:sp>
        <p:nvSpPr>
          <p:cNvPr id="93" name="Google Shape;93;p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3, Luku 18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Suomen ja Neuvostoliiton kauppasuhteet kylmän sodan aikana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CA3E3B2-47C9-4448-9686-90645F067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84250" indent="-857250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800" dirty="0"/>
              <a:t>Kuviossa näkyy Suomen tavaraviennin maajakauma vuosina 1870–2015.</a:t>
            </a:r>
          </a:p>
          <a:p>
            <a:pPr marL="984250" indent="-857250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800" dirty="0"/>
              <a:t>Kuviosta näkee, miten merkittävä osa Suomen viennistä kohdistui Neuvostoliittoon 1950–1990-luvuilla.</a:t>
            </a:r>
          </a:p>
          <a:p>
            <a:pPr marL="984250" indent="-857250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800" dirty="0"/>
              <a:t>Suomi vei Neuvostoliittoon paljon teollisuustuotteita, kuten koneita ja laitteita. Suomi vei myös kulutustavaroita, kuten kenkiä ja vaatteita.</a:t>
            </a:r>
          </a:p>
          <a:p>
            <a:pPr marL="984250" indent="-857250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800" dirty="0"/>
              <a:t>Suomi toi Neuvostoliitosta pääasiassa raaka-aineita, kuten öljyä ja maakaasua.</a:t>
            </a:r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Historia 3, Luku 18</a:t>
            </a:r>
            <a:endParaRPr dirty="0"/>
          </a:p>
        </p:txBody>
      </p:sp>
      <p:pic>
        <p:nvPicPr>
          <p:cNvPr id="101" name="Google Shape;101;p12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192000" y="2691474"/>
            <a:ext cx="12035073" cy="907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Suomen ja Neuvostoliiton kauppa kylmän sodan aikana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8" name="Google Shape;108;p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84250" lvl="0" indent="-857250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dirty="0"/>
              <a:t>Suomen ja Neuvostoliiton välinen kauppa oli bilateraalista: kumpikin maa vei toisilleen saman summan edestä hyödykkeitä. Ostojen summasta sovittiin yhdessä vuosittain. Näin maiden välinen kauppatase pysyi tasapainossa. </a:t>
            </a:r>
            <a:endParaRPr dirty="0"/>
          </a:p>
          <a:p>
            <a:pPr marL="984250" lvl="0" indent="-857250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dirty="0"/>
              <a:t>Rahaa kaupassa ei liikkunut, vaan se oli vaihtokauppaa.</a:t>
            </a:r>
          </a:p>
          <a:p>
            <a:pPr marL="984250" lvl="0" indent="-857250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dirty="0"/>
              <a:t>Koska Suomi toi Neuvostoliitosta paljon öljyä, sen hinnan muutokset vaikuttivat suuresti maiden välisen kaupan arvoon. </a:t>
            </a:r>
          </a:p>
          <a:p>
            <a:pPr marL="984250" lvl="0" indent="-857250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dirty="0"/>
              <a:t>Esimerkiksi kun öljyn hinta nousi jyrkästi 1970-luvun öljykriisin seurauksena, Suomen vientiä Neuvostoliittoon kasvatettiin saman verran. Tämä lisäsi vientiä huomattavasti.</a:t>
            </a:r>
            <a:endParaRPr dirty="0"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3, Luku 18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Suomen ja Neuvostoliiton kauppa kylmän sodan aikana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84250" lvl="0" indent="-857250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dirty="0"/>
              <a:t>1980-luvulla Neuvostoliiton kanssa käydyn tavaravaihdon osuus Suomen ulkomaankaupasta oli suurimmillaan, noin 20–25 %.</a:t>
            </a:r>
            <a:endParaRPr dirty="0"/>
          </a:p>
          <a:p>
            <a:pPr marL="984250" lvl="0" indent="-857250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dirty="0"/>
              <a:t>Kun Neuvostoliitto hajosi vuonna 1991, kauppa itään muuttui dollaripohjaiseksi. Samalla kaupasta jäi jäljelle vain noin viidesosa, mikä aiheutti työttömyysaallon Suomessa.</a:t>
            </a:r>
          </a:p>
          <a:p>
            <a:pPr marL="984250" lvl="0" indent="-857250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dirty="0"/>
              <a:t>Idänkaupan hiipuminen syvensi rahoitusalalta alkunsa saanutta vaikeaa talouslamaa vuosina 1991–1994.</a:t>
            </a:r>
            <a:endParaRPr dirty="0"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3, Luku 18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307</Words>
  <Application>Microsoft Office PowerPoint</Application>
  <PresentationFormat>Mukautettu</PresentationFormat>
  <Paragraphs>26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18. Neuvostoliiton varjosta Euroopan unioniin  Tietoisku: Suomen ja Neuvostoliiton kauppa kylmän sodan aikana</vt:lpstr>
      <vt:lpstr>Suomen ja Neuvostoliiton kauppa kylmän sodan aikana</vt:lpstr>
      <vt:lpstr>Suomen ja Neuvostoliiton kauppasuhteet kylmän sodan aikana</vt:lpstr>
      <vt:lpstr>Suomen ja Neuvostoliiton kauppa kylmän sodan aikana</vt:lpstr>
      <vt:lpstr>Suomen ja Neuvostoliiton kauppa kylmän sodan aikana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ja Neuvostoliiton kauppa kylmän sodan aikana</dc:title>
  <dc:creator>Kaartinen Minna</dc:creator>
  <cp:lastModifiedBy>Kaartinen Minna</cp:lastModifiedBy>
  <cp:revision>3</cp:revision>
  <dcterms:modified xsi:type="dcterms:W3CDTF">2024-02-12T17:51:34Z</dcterms:modified>
</cp:coreProperties>
</file>