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sldIdLst>
    <p:sldId id="256" r:id="rId2"/>
    <p:sldId id="263" r:id="rId3"/>
    <p:sldId id="265" r:id="rId4"/>
    <p:sldId id="264" r:id="rId5"/>
    <p:sldId id="266" r:id="rId6"/>
    <p:sldId id="258" r:id="rId7"/>
    <p:sldId id="259" r:id="rId8"/>
    <p:sldId id="262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284890-85D2-4D7B-8EF5-15A9C1DB8F42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1645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6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9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321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866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1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30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45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3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82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60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664C608-40B1-4030-A28D-5B74BC98ADC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593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872867" y="1861851"/>
            <a:ext cx="7491470" cy="1690361"/>
          </a:xfr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fi-FI" sz="11500" b="1" dirty="0" smtClean="0">
                <a:solidFill>
                  <a:srgbClr val="FFFF00"/>
                </a:solidFill>
              </a:rPr>
              <a:t>Sijamuodot</a:t>
            </a:r>
            <a:endParaRPr lang="fi-FI" sz="11500" b="1" dirty="0">
              <a:solidFill>
                <a:srgbClr val="FFFF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56841" y="4776578"/>
            <a:ext cx="9140952" cy="175170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 smtClean="0"/>
              <a:t>Suomen kielessä on 15 sijamuotoa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800" dirty="0" smtClean="0"/>
              <a:t>Sijamuodoissa taipuvat substantiivit, pronominit, adjektiivit ja numeraalit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80618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5812" y="372533"/>
            <a:ext cx="11134164" cy="59718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b="1" dirty="0" smtClean="0">
                <a:solidFill>
                  <a:srgbClr val="00B0F0"/>
                </a:solidFill>
              </a:rPr>
              <a:t>14) Instruktiivi</a:t>
            </a:r>
          </a:p>
          <a:p>
            <a:r>
              <a:rPr lang="fi-FI" sz="3200" dirty="0" smtClean="0"/>
              <a:t>Ilmaisee olemisen tapaa, esim. </a:t>
            </a:r>
            <a:r>
              <a:rPr lang="fi-FI" sz="3200" i="1" dirty="0" smtClean="0"/>
              <a:t>Kuljen kouluun </a:t>
            </a:r>
            <a:r>
              <a:rPr lang="fi-FI" sz="3200" i="1" dirty="0" smtClean="0">
                <a:solidFill>
                  <a:srgbClr val="FF0000"/>
                </a:solidFill>
              </a:rPr>
              <a:t>jalan</a:t>
            </a:r>
            <a:r>
              <a:rPr lang="fi-FI" sz="3200" i="1" dirty="0" smtClean="0"/>
              <a:t>.</a:t>
            </a:r>
          </a:p>
          <a:p>
            <a:pPr marL="0" indent="0">
              <a:buNone/>
            </a:pPr>
            <a:r>
              <a:rPr lang="fi-FI" sz="3200" dirty="0" smtClean="0"/>
              <a:t>Pääte: </a:t>
            </a:r>
            <a:r>
              <a:rPr lang="fi-FI" sz="3200" dirty="0" smtClean="0">
                <a:solidFill>
                  <a:srgbClr val="FF0000"/>
                </a:solidFill>
              </a:rPr>
              <a:t>-n</a:t>
            </a:r>
          </a:p>
          <a:p>
            <a:pPr marL="0" indent="0"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3200" b="1" dirty="0" smtClean="0">
                <a:solidFill>
                  <a:srgbClr val="00B0F0"/>
                </a:solidFill>
              </a:rPr>
              <a:t>15) Akkusatiivi</a:t>
            </a:r>
          </a:p>
          <a:p>
            <a:r>
              <a:rPr lang="fi-FI" sz="3200" dirty="0" smtClean="0"/>
              <a:t>Ilmaisee tekemisen kohdetta silloin, kun se on persoonapronomini tai kuka-sana, esim.</a:t>
            </a:r>
          </a:p>
          <a:p>
            <a:pPr marL="0" indent="0">
              <a:buNone/>
            </a:pPr>
            <a:r>
              <a:rPr lang="fi-FI" sz="3200" i="1" dirty="0"/>
              <a:t>	</a:t>
            </a:r>
            <a:r>
              <a:rPr lang="fi-FI" sz="3200" i="1" dirty="0" smtClean="0"/>
              <a:t>Näin </a:t>
            </a:r>
            <a:r>
              <a:rPr lang="fi-FI" sz="3200" i="1" dirty="0" smtClean="0">
                <a:solidFill>
                  <a:srgbClr val="FF0000"/>
                </a:solidFill>
              </a:rPr>
              <a:t>sinut</a:t>
            </a:r>
            <a:r>
              <a:rPr lang="fi-FI" sz="3200" i="1" dirty="0" smtClean="0"/>
              <a:t> perjantaina Veturissa.</a:t>
            </a:r>
          </a:p>
          <a:p>
            <a:pPr marL="0" indent="0">
              <a:buNone/>
            </a:pPr>
            <a:r>
              <a:rPr lang="fi-FI" sz="3200" dirty="0" smtClean="0"/>
              <a:t>Vain seuraavat sanat: </a:t>
            </a:r>
            <a:r>
              <a:rPr lang="fi-FI" sz="3200" i="1" dirty="0" smtClean="0">
                <a:solidFill>
                  <a:srgbClr val="FF0000"/>
                </a:solidFill>
              </a:rPr>
              <a:t>minut, sinut, hänet, meidät, teidät, heidät, kenet</a:t>
            </a:r>
            <a:endParaRPr lang="fi-FI" sz="3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1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6600" dirty="0" smtClean="0"/>
              <a:t>* Kieliopilliset sijat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09966" y="1673817"/>
            <a:ext cx="5469041" cy="46355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2400" b="1" dirty="0" smtClean="0"/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024128" y="2324746"/>
            <a:ext cx="75929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5400" dirty="0" smtClean="0">
                <a:solidFill>
                  <a:srgbClr val="FF0000"/>
                </a:solidFill>
              </a:rPr>
              <a:t>Nominatiivi</a:t>
            </a:r>
          </a:p>
          <a:p>
            <a:r>
              <a:rPr lang="fi-FI" sz="5400" dirty="0" smtClean="0">
                <a:solidFill>
                  <a:srgbClr val="FF0000"/>
                </a:solidFill>
              </a:rPr>
              <a:t>Partitiivi</a:t>
            </a:r>
          </a:p>
          <a:p>
            <a:r>
              <a:rPr lang="fi-FI" sz="5400" dirty="0" smtClean="0">
                <a:solidFill>
                  <a:srgbClr val="FF0000"/>
                </a:solidFill>
              </a:rPr>
              <a:t>Genetiivi</a:t>
            </a:r>
          </a:p>
          <a:p>
            <a:r>
              <a:rPr lang="fi-FI" sz="5400" dirty="0" smtClean="0">
                <a:solidFill>
                  <a:srgbClr val="FF0000"/>
                </a:solidFill>
              </a:rPr>
              <a:t>Akkusatiivi</a:t>
            </a:r>
            <a:endParaRPr lang="fi-FI" sz="5400" dirty="0">
              <a:solidFill>
                <a:srgbClr val="FF0000"/>
              </a:solidFill>
            </a:endParaRPr>
          </a:p>
        </p:txBody>
      </p:sp>
      <p:sp>
        <p:nvSpPr>
          <p:cNvPr id="6" name="Oikea aaltosulje 5"/>
          <p:cNvSpPr/>
          <p:nvPr/>
        </p:nvSpPr>
        <p:spPr>
          <a:xfrm>
            <a:off x="5408908" y="2084832"/>
            <a:ext cx="650929" cy="33395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 b="1" dirty="0"/>
          </a:p>
        </p:txBody>
      </p:sp>
      <p:sp>
        <p:nvSpPr>
          <p:cNvPr id="8" name="Tekstiruutu 7"/>
          <p:cNvSpPr txBox="1"/>
          <p:nvPr/>
        </p:nvSpPr>
        <p:spPr>
          <a:xfrm>
            <a:off x="6510605" y="2463245"/>
            <a:ext cx="4959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= ilmaisevat lauseessa kieliopillisia suhteita, esim. subjektin, objektin ja predikatiivin sijoja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500259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b="1" dirty="0">
                <a:solidFill>
                  <a:srgbClr val="FFFF00"/>
                </a:solidFill>
              </a:rPr>
              <a:t>1) Nominatiivi</a:t>
            </a:r>
            <a:r>
              <a:rPr lang="fi-FI" sz="5400" b="1" dirty="0"/>
              <a:t/>
            </a:r>
            <a:br>
              <a:rPr lang="fi-FI" sz="5400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07150" y="2813355"/>
            <a:ext cx="10723589" cy="4023360"/>
          </a:xfrm>
        </p:spPr>
        <p:txBody>
          <a:bodyPr/>
          <a:lstStyle/>
          <a:p>
            <a:r>
              <a:rPr lang="fi-FI" sz="4800" dirty="0" smtClean="0"/>
              <a:t>Sanan </a:t>
            </a:r>
            <a:r>
              <a:rPr lang="fi-FI" sz="4800" dirty="0"/>
              <a:t>perusmuoto</a:t>
            </a:r>
          </a:p>
          <a:p>
            <a:pPr marL="0" indent="0">
              <a:buNone/>
            </a:pPr>
            <a:r>
              <a:rPr lang="fi-FI" sz="4800" dirty="0"/>
              <a:t>	esim. </a:t>
            </a:r>
            <a:r>
              <a:rPr lang="fi-FI" sz="4800" i="1" dirty="0">
                <a:solidFill>
                  <a:srgbClr val="FF0000"/>
                </a:solidFill>
              </a:rPr>
              <a:t>kissa, </a:t>
            </a:r>
            <a:r>
              <a:rPr lang="fi-FI" sz="4800" i="1" dirty="0" smtClean="0">
                <a:solidFill>
                  <a:srgbClr val="FF0000"/>
                </a:solidFill>
              </a:rPr>
              <a:t>kissat</a:t>
            </a:r>
          </a:p>
          <a:p>
            <a:pPr marL="0" indent="0">
              <a:buNone/>
            </a:pPr>
            <a:r>
              <a:rPr lang="fi-FI" sz="4800" dirty="0" smtClean="0"/>
              <a:t>Pääte</a:t>
            </a:r>
            <a:r>
              <a:rPr lang="fi-FI" sz="4800" dirty="0"/>
              <a:t>: yksikössä </a:t>
            </a:r>
            <a:r>
              <a:rPr lang="fi-FI" sz="4800" dirty="0">
                <a:solidFill>
                  <a:srgbClr val="FF0000"/>
                </a:solidFill>
              </a:rPr>
              <a:t>ei päätettä</a:t>
            </a:r>
            <a:r>
              <a:rPr lang="fi-FI" sz="4800" dirty="0"/>
              <a:t>, monikossa </a:t>
            </a:r>
            <a:r>
              <a:rPr lang="fi-FI" sz="4800" dirty="0">
                <a:solidFill>
                  <a:srgbClr val="FF0000"/>
                </a:solidFill>
              </a:rPr>
              <a:t>-t</a:t>
            </a:r>
          </a:p>
          <a:p>
            <a:endParaRPr lang="fi-FI" dirty="0"/>
          </a:p>
        </p:txBody>
      </p:sp>
      <p:pic>
        <p:nvPicPr>
          <p:cNvPr id="5" name="Kuva 4" descr="Purge Clipart | Clipart Panda - Free Clipart Imag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9147" y="608773"/>
            <a:ext cx="2059523" cy="1839840"/>
          </a:xfrm>
          <a:prstGeom prst="rect">
            <a:avLst/>
          </a:prstGeom>
        </p:spPr>
      </p:pic>
      <p:pic>
        <p:nvPicPr>
          <p:cNvPr id="6" name="Kuva 5" descr="Child Sleeping Clipart | Clipart Panda - Free Clipart Imag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529" y="312534"/>
            <a:ext cx="1844129" cy="170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71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5400" b="1" dirty="0">
                <a:solidFill>
                  <a:srgbClr val="FFFF00"/>
                </a:solidFill>
              </a:rPr>
              <a:t>2) Genetiivi</a:t>
            </a:r>
            <a:r>
              <a:rPr lang="fi-FI" sz="5400" b="1" dirty="0"/>
              <a:t/>
            </a:r>
            <a:br>
              <a:rPr lang="fi-FI" sz="5400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9720073" cy="4023360"/>
          </a:xfrm>
        </p:spPr>
        <p:txBody>
          <a:bodyPr/>
          <a:lstStyle/>
          <a:p>
            <a:r>
              <a:rPr lang="fi-FI" sz="4800" dirty="0" smtClean="0"/>
              <a:t>Ilmaisee </a:t>
            </a:r>
            <a:r>
              <a:rPr lang="fi-FI" sz="4800" dirty="0"/>
              <a:t>omistajaa ja tekemisen kohdetta, </a:t>
            </a:r>
          </a:p>
          <a:p>
            <a:pPr marL="0" indent="0">
              <a:buNone/>
            </a:pPr>
            <a:r>
              <a:rPr lang="fi-FI" sz="4800" dirty="0"/>
              <a:t>	esim. Kissa on </a:t>
            </a:r>
            <a:r>
              <a:rPr lang="fi-FI" sz="4800" i="1" dirty="0">
                <a:solidFill>
                  <a:srgbClr val="FF0000"/>
                </a:solidFill>
              </a:rPr>
              <a:t>minun</a:t>
            </a:r>
            <a:r>
              <a:rPr lang="fi-FI" sz="4800" dirty="0"/>
              <a:t>. Ruokin </a:t>
            </a:r>
            <a:r>
              <a:rPr lang="fi-FI" sz="4800" i="1" dirty="0">
                <a:solidFill>
                  <a:srgbClr val="FF0000"/>
                </a:solidFill>
              </a:rPr>
              <a:t>kissan</a:t>
            </a:r>
            <a:r>
              <a:rPr lang="fi-FI" sz="4800" dirty="0"/>
              <a:t>.</a:t>
            </a:r>
          </a:p>
          <a:p>
            <a:pPr marL="0" indent="0">
              <a:buNone/>
            </a:pPr>
            <a:r>
              <a:rPr lang="fi-FI" sz="4800" dirty="0"/>
              <a:t>Päätteet: </a:t>
            </a:r>
            <a:r>
              <a:rPr lang="fi-FI" sz="4800" dirty="0">
                <a:solidFill>
                  <a:srgbClr val="FF0000"/>
                </a:solidFill>
              </a:rPr>
              <a:t>-n, -en, -in, -</a:t>
            </a:r>
            <a:r>
              <a:rPr lang="fi-FI" sz="4800" dirty="0" err="1">
                <a:solidFill>
                  <a:srgbClr val="FF0000"/>
                </a:solidFill>
              </a:rPr>
              <a:t>den</a:t>
            </a:r>
            <a:r>
              <a:rPr lang="fi-FI" sz="4800" dirty="0">
                <a:solidFill>
                  <a:srgbClr val="FF0000"/>
                </a:solidFill>
              </a:rPr>
              <a:t>, -</a:t>
            </a:r>
            <a:r>
              <a:rPr lang="fi-FI" sz="4800" dirty="0" err="1">
                <a:solidFill>
                  <a:srgbClr val="FF0000"/>
                </a:solidFill>
              </a:rPr>
              <a:t>ten</a:t>
            </a:r>
            <a:r>
              <a:rPr lang="fi-FI" sz="4800" dirty="0">
                <a:solidFill>
                  <a:srgbClr val="FF0000"/>
                </a:solidFill>
              </a:rPr>
              <a:t>, -</a:t>
            </a:r>
            <a:r>
              <a:rPr lang="fi-FI" sz="4800" dirty="0" err="1">
                <a:solidFill>
                  <a:srgbClr val="FF0000"/>
                </a:solidFill>
              </a:rPr>
              <a:t>tten</a:t>
            </a:r>
            <a:endParaRPr lang="fi-FI" sz="4800" dirty="0">
              <a:solidFill>
                <a:srgbClr val="FF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884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FFFF00"/>
                </a:solidFill>
              </a:rPr>
              <a:t>3) Partitiivi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24126" y="1627322"/>
            <a:ext cx="10367128" cy="4682038"/>
          </a:xfrm>
        </p:spPr>
        <p:txBody>
          <a:bodyPr/>
          <a:lstStyle/>
          <a:p>
            <a:pPr marL="0" indent="0">
              <a:buNone/>
            </a:pPr>
            <a:r>
              <a:rPr lang="fi-FI" sz="4400" dirty="0" smtClean="0"/>
              <a:t>Ilmaisee </a:t>
            </a:r>
            <a:r>
              <a:rPr lang="fi-FI" sz="4400" dirty="0"/>
              <a:t>rajaamattomuutta ja tekemisen kohdetta, </a:t>
            </a:r>
          </a:p>
          <a:p>
            <a:pPr marL="0" indent="0">
              <a:buNone/>
            </a:pPr>
            <a:r>
              <a:rPr lang="fi-FI" sz="4400" dirty="0" smtClean="0"/>
              <a:t>esim</a:t>
            </a:r>
            <a:r>
              <a:rPr lang="fi-FI" sz="4400" dirty="0"/>
              <a:t>. </a:t>
            </a:r>
            <a:r>
              <a:rPr lang="fi-FI" sz="4400" dirty="0" smtClean="0"/>
              <a:t>	Ämpärissä </a:t>
            </a:r>
            <a:r>
              <a:rPr lang="fi-FI" sz="4400" dirty="0"/>
              <a:t>on </a:t>
            </a:r>
            <a:r>
              <a:rPr lang="fi-FI" sz="4400" i="1" dirty="0">
                <a:solidFill>
                  <a:srgbClr val="FF0000"/>
                </a:solidFill>
              </a:rPr>
              <a:t>vettä</a:t>
            </a:r>
            <a:r>
              <a:rPr lang="fi-FI" sz="4400" dirty="0"/>
              <a:t>. </a:t>
            </a:r>
            <a:endParaRPr lang="fi-FI" sz="4400" dirty="0" smtClean="0"/>
          </a:p>
          <a:p>
            <a:pPr marL="0" indent="0">
              <a:buNone/>
            </a:pPr>
            <a:r>
              <a:rPr lang="fi-FI" sz="4400" dirty="0"/>
              <a:t>	</a:t>
            </a:r>
            <a:r>
              <a:rPr lang="fi-FI" sz="4400" dirty="0" smtClean="0"/>
              <a:t>	Syötkö </a:t>
            </a:r>
            <a:r>
              <a:rPr lang="fi-FI" sz="4400" i="1" dirty="0">
                <a:solidFill>
                  <a:srgbClr val="FF0000"/>
                </a:solidFill>
              </a:rPr>
              <a:t>puuroa</a:t>
            </a:r>
            <a:r>
              <a:rPr lang="fi-FI" sz="4400" dirty="0"/>
              <a:t>? </a:t>
            </a:r>
            <a:endParaRPr lang="fi-FI" sz="4400" dirty="0" smtClean="0"/>
          </a:p>
          <a:p>
            <a:pPr marL="0" indent="0">
              <a:buNone/>
            </a:pPr>
            <a:r>
              <a:rPr lang="fi-FI" sz="4400" dirty="0" smtClean="0"/>
              <a:t>Päätteet</a:t>
            </a:r>
            <a:r>
              <a:rPr lang="fi-FI" sz="4400" i="1" dirty="0" smtClean="0"/>
              <a:t>:</a:t>
            </a:r>
            <a:r>
              <a:rPr lang="fi-FI" sz="4400" i="1" dirty="0" smtClean="0">
                <a:solidFill>
                  <a:srgbClr val="FF0000"/>
                </a:solidFill>
              </a:rPr>
              <a:t> -</a:t>
            </a:r>
            <a:r>
              <a:rPr lang="fi-FI" sz="4400" i="1" dirty="0" err="1" smtClean="0">
                <a:solidFill>
                  <a:srgbClr val="FF0000"/>
                </a:solidFill>
              </a:rPr>
              <a:t>ta</a:t>
            </a:r>
            <a:r>
              <a:rPr lang="fi-FI" sz="4400" i="1" dirty="0" smtClean="0">
                <a:solidFill>
                  <a:srgbClr val="FF0000"/>
                </a:solidFill>
              </a:rPr>
              <a:t>, -</a:t>
            </a:r>
            <a:r>
              <a:rPr lang="fi-FI" sz="4400" i="1" dirty="0" err="1" smtClean="0">
                <a:solidFill>
                  <a:srgbClr val="FF0000"/>
                </a:solidFill>
              </a:rPr>
              <a:t>tä</a:t>
            </a:r>
            <a:r>
              <a:rPr lang="fi-FI" sz="4400" i="1" dirty="0">
                <a:solidFill>
                  <a:srgbClr val="FF0000"/>
                </a:solidFill>
              </a:rPr>
              <a:t> </a:t>
            </a:r>
            <a:r>
              <a:rPr lang="fi-FI" sz="4400" i="1" dirty="0" smtClean="0">
                <a:solidFill>
                  <a:srgbClr val="FF0000"/>
                </a:solidFill>
              </a:rPr>
              <a:t>(-</a:t>
            </a:r>
            <a:r>
              <a:rPr lang="fi-FI" sz="4400" i="1" dirty="0" err="1" smtClean="0">
                <a:solidFill>
                  <a:srgbClr val="FF0000"/>
                </a:solidFill>
              </a:rPr>
              <a:t>ttä</a:t>
            </a:r>
            <a:r>
              <a:rPr lang="fi-FI" sz="4400" i="1" dirty="0" smtClean="0">
                <a:solidFill>
                  <a:srgbClr val="FF0000"/>
                </a:solidFill>
              </a:rPr>
              <a:t>)</a:t>
            </a:r>
            <a:endParaRPr lang="fi-FI" sz="44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4400" dirty="0"/>
              <a:t>	</a:t>
            </a:r>
            <a:r>
              <a:rPr lang="fi-FI" sz="4400" dirty="0" smtClean="0"/>
              <a:t>	</a:t>
            </a:r>
            <a:endParaRPr lang="fi-FI" sz="4400" dirty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5" name="Kuva 4" descr="Porridge Clipart – Clipart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156" y="3849519"/>
            <a:ext cx="2646542" cy="2743367"/>
          </a:xfrm>
          <a:prstGeom prst="rect">
            <a:avLst/>
          </a:prstGeom>
        </p:spPr>
      </p:pic>
      <p:pic>
        <p:nvPicPr>
          <p:cNvPr id="6" name="Kuva 5" descr="Beach Bucket Carson De Losa Clipar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417" y="3849518"/>
            <a:ext cx="2017776" cy="274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79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6925" y="264406"/>
            <a:ext cx="5811399" cy="6301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3200" b="1" dirty="0">
                <a:solidFill>
                  <a:srgbClr val="FFFF00"/>
                </a:solidFill>
              </a:rPr>
              <a:t>4) </a:t>
            </a:r>
            <a:r>
              <a:rPr lang="fi-FI" sz="3200" b="1" dirty="0" smtClean="0">
                <a:solidFill>
                  <a:srgbClr val="FFFF00"/>
                </a:solidFill>
              </a:rPr>
              <a:t>Essiivi</a:t>
            </a:r>
            <a:endParaRPr lang="fi-FI" sz="3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fi-FI" sz="3200" dirty="0" smtClean="0"/>
              <a:t>Ilmaisee olotilaa ja aikaa,</a:t>
            </a:r>
          </a:p>
          <a:p>
            <a:pPr marL="0" indent="0">
              <a:buNone/>
            </a:pPr>
            <a:r>
              <a:rPr lang="fi-FI" sz="3200" dirty="0" smtClean="0"/>
              <a:t>esim. 	</a:t>
            </a:r>
            <a:r>
              <a:rPr lang="fi-FI" sz="3200" i="1" dirty="0" smtClean="0">
                <a:solidFill>
                  <a:srgbClr val="FF0000"/>
                </a:solidFill>
              </a:rPr>
              <a:t>Kipeänä</a:t>
            </a:r>
            <a:r>
              <a:rPr lang="fi-FI" sz="3200" dirty="0" smtClean="0"/>
              <a:t> ei saa tulla kouluun. </a:t>
            </a:r>
          </a:p>
          <a:p>
            <a:pPr marL="0" indent="0">
              <a:buNone/>
            </a:pPr>
            <a:r>
              <a:rPr lang="fi-FI" sz="3200" dirty="0"/>
              <a:t>	</a:t>
            </a:r>
            <a:r>
              <a:rPr lang="fi-FI" sz="3200" dirty="0" smtClean="0"/>
              <a:t>Sain uudet kengät </a:t>
            </a:r>
            <a:r>
              <a:rPr lang="fi-FI" sz="3200" i="1" dirty="0" smtClean="0">
                <a:solidFill>
                  <a:srgbClr val="FF0000"/>
                </a:solidFill>
              </a:rPr>
              <a:t>tiistaina</a:t>
            </a:r>
            <a:r>
              <a:rPr lang="fi-FI" sz="3200" dirty="0" smtClean="0"/>
              <a:t>.</a:t>
            </a:r>
          </a:p>
          <a:p>
            <a:pPr marL="0" indent="0">
              <a:buNone/>
            </a:pPr>
            <a:r>
              <a:rPr lang="fi-FI" sz="3200" dirty="0" smtClean="0"/>
              <a:t>Pääte: </a:t>
            </a:r>
            <a:r>
              <a:rPr lang="fi-FI" sz="3200" dirty="0" smtClean="0">
                <a:solidFill>
                  <a:srgbClr val="FF0000"/>
                </a:solidFill>
              </a:rPr>
              <a:t>-</a:t>
            </a:r>
            <a:r>
              <a:rPr lang="fi-FI" sz="3200" dirty="0" err="1" smtClean="0">
                <a:solidFill>
                  <a:srgbClr val="FF0000"/>
                </a:solidFill>
              </a:rPr>
              <a:t>na</a:t>
            </a:r>
            <a:r>
              <a:rPr lang="fi-FI" sz="3200" dirty="0" smtClean="0">
                <a:solidFill>
                  <a:srgbClr val="FF0000"/>
                </a:solidFill>
              </a:rPr>
              <a:t>, -</a:t>
            </a:r>
            <a:r>
              <a:rPr lang="fi-FI" sz="3200" dirty="0" err="1" smtClean="0">
                <a:solidFill>
                  <a:srgbClr val="FF0000"/>
                </a:solidFill>
              </a:rPr>
              <a:t>nä</a:t>
            </a:r>
            <a:endParaRPr lang="fi-FI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3200" b="1" dirty="0" smtClean="0">
                <a:solidFill>
                  <a:srgbClr val="FFFF00"/>
                </a:solidFill>
              </a:rPr>
              <a:t>5) Translatiivi</a:t>
            </a:r>
            <a:endParaRPr lang="fi-FI" sz="3200" b="1" dirty="0">
              <a:solidFill>
                <a:srgbClr val="FFFF00"/>
              </a:solidFill>
            </a:endParaRPr>
          </a:p>
          <a:p>
            <a:r>
              <a:rPr lang="fi-FI" sz="3200" dirty="0" smtClean="0"/>
              <a:t>Ilmaisee olotilan muutosta, esim. Sää muuttui </a:t>
            </a:r>
            <a:r>
              <a:rPr lang="fi-FI" sz="3200" i="1" dirty="0" smtClean="0">
                <a:solidFill>
                  <a:srgbClr val="FF0000"/>
                </a:solidFill>
              </a:rPr>
              <a:t>aurinkoiseksi</a:t>
            </a:r>
            <a:r>
              <a:rPr lang="fi-FI" sz="3200" dirty="0" smtClean="0"/>
              <a:t>.</a:t>
            </a:r>
          </a:p>
          <a:p>
            <a:pPr marL="0" indent="0">
              <a:buNone/>
            </a:pPr>
            <a:r>
              <a:rPr lang="fi-FI" sz="3200" dirty="0" smtClean="0"/>
              <a:t>Pääte: </a:t>
            </a:r>
            <a:r>
              <a:rPr lang="fi-FI" sz="3200" dirty="0" smtClean="0">
                <a:solidFill>
                  <a:srgbClr val="FF0000"/>
                </a:solidFill>
              </a:rPr>
              <a:t>-</a:t>
            </a:r>
            <a:r>
              <a:rPr lang="fi-FI" sz="3200" dirty="0" err="1" smtClean="0">
                <a:solidFill>
                  <a:srgbClr val="FF0000"/>
                </a:solidFill>
              </a:rPr>
              <a:t>ksi</a:t>
            </a:r>
            <a:endParaRPr lang="fi-FI" sz="3200" dirty="0">
              <a:solidFill>
                <a:srgbClr val="FF0000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1" y="568411"/>
            <a:ext cx="5437725" cy="551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718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03945" y="0"/>
            <a:ext cx="10058400" cy="1609344"/>
          </a:xfrm>
        </p:spPr>
        <p:txBody>
          <a:bodyPr>
            <a:normAutofit/>
          </a:bodyPr>
          <a:lstStyle/>
          <a:p>
            <a:r>
              <a:rPr lang="fi-FI" sz="5400" dirty="0" smtClean="0">
                <a:solidFill>
                  <a:srgbClr val="FFFF00"/>
                </a:solidFill>
              </a:rPr>
              <a:t>Paikallissijat</a:t>
            </a:r>
            <a:endParaRPr lang="fi-FI" sz="5400" dirty="0">
              <a:solidFill>
                <a:srgbClr val="FFFF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1405" y="1354947"/>
            <a:ext cx="11050435" cy="5304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000" b="1" dirty="0" smtClean="0">
                <a:solidFill>
                  <a:srgbClr val="00B050"/>
                </a:solidFill>
              </a:rPr>
              <a:t>Sisäpaikallissijat	</a:t>
            </a:r>
            <a:r>
              <a:rPr lang="fi-FI" sz="3000" b="1" dirty="0" smtClean="0"/>
              <a:t>		</a:t>
            </a:r>
          </a:p>
          <a:p>
            <a:pPr marL="0" indent="0">
              <a:buNone/>
            </a:pPr>
            <a:r>
              <a:rPr lang="fi-FI" sz="3000" b="1" dirty="0" smtClean="0">
                <a:solidFill>
                  <a:srgbClr val="00B0F0"/>
                </a:solidFill>
              </a:rPr>
              <a:t>6) Inessiivi</a:t>
            </a:r>
            <a:r>
              <a:rPr lang="fi-FI" sz="3000" b="1" dirty="0" smtClean="0"/>
              <a:t>,</a:t>
            </a:r>
            <a:r>
              <a:rPr lang="fi-FI" sz="3000" dirty="0" smtClean="0"/>
              <a:t> </a:t>
            </a:r>
            <a:r>
              <a:rPr lang="fi-FI" sz="3000" dirty="0" smtClean="0">
                <a:solidFill>
                  <a:srgbClr val="FF0000"/>
                </a:solidFill>
              </a:rPr>
              <a:t>-</a:t>
            </a:r>
            <a:r>
              <a:rPr lang="fi-FI" sz="3000" dirty="0" err="1" smtClean="0">
                <a:solidFill>
                  <a:srgbClr val="FF0000"/>
                </a:solidFill>
              </a:rPr>
              <a:t>ssa</a:t>
            </a:r>
            <a:r>
              <a:rPr lang="fi-FI" sz="3000" dirty="0" smtClean="0">
                <a:solidFill>
                  <a:srgbClr val="FF0000"/>
                </a:solidFill>
              </a:rPr>
              <a:t>, -</a:t>
            </a:r>
            <a:r>
              <a:rPr lang="fi-FI" sz="3000" dirty="0" err="1" smtClean="0">
                <a:solidFill>
                  <a:srgbClr val="FF0000"/>
                </a:solidFill>
              </a:rPr>
              <a:t>ssä</a:t>
            </a:r>
            <a:r>
              <a:rPr lang="fi-FI" sz="3000" dirty="0" smtClean="0">
                <a:solidFill>
                  <a:srgbClr val="FF0000"/>
                </a:solidFill>
              </a:rPr>
              <a:t>	</a:t>
            </a:r>
            <a:r>
              <a:rPr lang="fi-FI" sz="3000" dirty="0" smtClean="0"/>
              <a:t>			</a:t>
            </a:r>
          </a:p>
          <a:p>
            <a:r>
              <a:rPr lang="fi-FI" sz="3000" dirty="0" smtClean="0"/>
              <a:t>Ilmaisee jonkin sisässä olemista, esim.		Pallo on </a:t>
            </a:r>
            <a:r>
              <a:rPr lang="fi-FI" sz="3000" dirty="0" smtClean="0">
                <a:solidFill>
                  <a:srgbClr val="FF0000"/>
                </a:solidFill>
              </a:rPr>
              <a:t>maalissa</a:t>
            </a:r>
            <a:r>
              <a:rPr lang="fi-FI" sz="3000" dirty="0" smtClean="0"/>
              <a:t>.				</a:t>
            </a:r>
          </a:p>
          <a:p>
            <a:pPr marL="0" indent="0">
              <a:buNone/>
            </a:pPr>
            <a:r>
              <a:rPr lang="fi-FI" sz="3000" b="1" dirty="0" smtClean="0">
                <a:solidFill>
                  <a:srgbClr val="00B0F0"/>
                </a:solidFill>
              </a:rPr>
              <a:t>7) Elatiivi</a:t>
            </a:r>
            <a:r>
              <a:rPr lang="fi-FI" sz="3000" b="1" dirty="0" smtClean="0"/>
              <a:t>, </a:t>
            </a:r>
            <a:r>
              <a:rPr lang="fi-FI" sz="3000" dirty="0" smtClean="0">
                <a:solidFill>
                  <a:srgbClr val="FF0000"/>
                </a:solidFill>
              </a:rPr>
              <a:t>-</a:t>
            </a:r>
            <a:r>
              <a:rPr lang="fi-FI" sz="3000" dirty="0" err="1" smtClean="0">
                <a:solidFill>
                  <a:srgbClr val="FF0000"/>
                </a:solidFill>
              </a:rPr>
              <a:t>sta</a:t>
            </a:r>
            <a:r>
              <a:rPr lang="fi-FI" sz="3000" dirty="0" smtClean="0">
                <a:solidFill>
                  <a:srgbClr val="FF0000"/>
                </a:solidFill>
              </a:rPr>
              <a:t>, -</a:t>
            </a:r>
            <a:r>
              <a:rPr lang="fi-FI" sz="3000" dirty="0" err="1" smtClean="0">
                <a:solidFill>
                  <a:srgbClr val="FF0000"/>
                </a:solidFill>
              </a:rPr>
              <a:t>stä</a:t>
            </a:r>
            <a:r>
              <a:rPr lang="fi-FI" sz="3000" dirty="0" smtClean="0">
                <a:solidFill>
                  <a:srgbClr val="FF0000"/>
                </a:solidFill>
              </a:rPr>
              <a:t>	</a:t>
            </a:r>
            <a:r>
              <a:rPr lang="fi-FI" sz="3000" dirty="0" smtClean="0"/>
              <a:t>		</a:t>
            </a:r>
          </a:p>
          <a:p>
            <a:pPr marL="0" indent="0">
              <a:buNone/>
            </a:pPr>
            <a:r>
              <a:rPr lang="fi-FI" sz="3000" dirty="0" smtClean="0"/>
              <a:t>Ilmaisee jostakin ulos tulemista, esim.	</a:t>
            </a:r>
            <a:r>
              <a:rPr lang="fi-FI" sz="3000" dirty="0"/>
              <a:t>	</a:t>
            </a:r>
            <a:r>
              <a:rPr lang="fi-FI" sz="3000" dirty="0" smtClean="0"/>
              <a:t>Erkki tulee </a:t>
            </a:r>
            <a:r>
              <a:rPr lang="fi-FI" sz="3000" dirty="0" smtClean="0">
                <a:solidFill>
                  <a:srgbClr val="FF0000"/>
                </a:solidFill>
              </a:rPr>
              <a:t>koulusta</a:t>
            </a:r>
            <a:r>
              <a:rPr lang="fi-FI" sz="3000" dirty="0" smtClean="0"/>
              <a:t>.		</a:t>
            </a:r>
            <a:endParaRPr lang="fi-FI" sz="3000" b="1" dirty="0" smtClean="0"/>
          </a:p>
          <a:p>
            <a:pPr marL="0" indent="0">
              <a:buNone/>
            </a:pPr>
            <a:r>
              <a:rPr lang="fi-FI" sz="3000" b="1" dirty="0" smtClean="0">
                <a:solidFill>
                  <a:srgbClr val="00B0F0"/>
                </a:solidFill>
              </a:rPr>
              <a:t>8) Illatiivi</a:t>
            </a:r>
            <a:r>
              <a:rPr lang="fi-FI" sz="3000" b="1" dirty="0" smtClean="0"/>
              <a:t>, </a:t>
            </a:r>
            <a:r>
              <a:rPr lang="fi-FI" sz="3000" dirty="0" smtClean="0">
                <a:solidFill>
                  <a:srgbClr val="FF0000"/>
                </a:solidFill>
              </a:rPr>
              <a:t>-</a:t>
            </a:r>
            <a:r>
              <a:rPr lang="fi-FI" sz="3000" dirty="0" err="1" smtClean="0">
                <a:solidFill>
                  <a:srgbClr val="FF0000"/>
                </a:solidFill>
              </a:rPr>
              <a:t>Vn</a:t>
            </a:r>
            <a:r>
              <a:rPr lang="fi-FI" sz="3000" dirty="0" smtClean="0">
                <a:solidFill>
                  <a:srgbClr val="FF0000"/>
                </a:solidFill>
              </a:rPr>
              <a:t>, -</a:t>
            </a:r>
            <a:r>
              <a:rPr lang="fi-FI" sz="3000" dirty="0" err="1" smtClean="0">
                <a:solidFill>
                  <a:srgbClr val="FF0000"/>
                </a:solidFill>
              </a:rPr>
              <a:t>hVn</a:t>
            </a:r>
            <a:r>
              <a:rPr lang="fi-FI" sz="3000" dirty="0" smtClean="0">
                <a:solidFill>
                  <a:srgbClr val="FF0000"/>
                </a:solidFill>
              </a:rPr>
              <a:t>, -</a:t>
            </a:r>
            <a:r>
              <a:rPr lang="fi-FI" sz="3000" dirty="0" err="1" smtClean="0">
                <a:solidFill>
                  <a:srgbClr val="FF0000"/>
                </a:solidFill>
              </a:rPr>
              <a:t>seen</a:t>
            </a:r>
            <a:r>
              <a:rPr lang="fi-FI" sz="3000" dirty="0" smtClean="0">
                <a:solidFill>
                  <a:srgbClr val="FF0000"/>
                </a:solidFill>
              </a:rPr>
              <a:t>, -</a:t>
            </a:r>
            <a:r>
              <a:rPr lang="fi-FI" sz="3000" dirty="0" err="1" smtClean="0">
                <a:solidFill>
                  <a:srgbClr val="FF0000"/>
                </a:solidFill>
              </a:rPr>
              <a:t>siin</a:t>
            </a:r>
            <a:r>
              <a:rPr lang="fi-FI" sz="3000" dirty="0" smtClean="0"/>
              <a:t>	</a:t>
            </a:r>
            <a:r>
              <a:rPr lang="fi-FI" sz="3000" b="1" dirty="0" smtClean="0"/>
              <a:t>	</a:t>
            </a:r>
          </a:p>
          <a:p>
            <a:pPr marL="0" indent="0">
              <a:buNone/>
            </a:pPr>
            <a:r>
              <a:rPr lang="fi-FI" sz="3000" dirty="0" smtClean="0"/>
              <a:t>Ilmaisee johonkin sisään menemistä, esim.		Käsi sujahti </a:t>
            </a:r>
            <a:r>
              <a:rPr lang="fi-FI" sz="3000" dirty="0" smtClean="0">
                <a:solidFill>
                  <a:srgbClr val="FF0000"/>
                </a:solidFill>
              </a:rPr>
              <a:t>taskuun</a:t>
            </a:r>
            <a:r>
              <a:rPr lang="fi-FI" sz="3000" dirty="0" smtClean="0"/>
              <a:t>.	</a:t>
            </a:r>
            <a:r>
              <a:rPr lang="fi-FI" sz="2600" dirty="0" smtClean="0"/>
              <a:t>				</a:t>
            </a:r>
            <a:endParaRPr lang="fi-FI" sz="2600" dirty="0"/>
          </a:p>
          <a:p>
            <a:pPr marL="0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493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9848" y="537881"/>
            <a:ext cx="11122152" cy="6033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b="1" dirty="0" smtClean="0">
                <a:solidFill>
                  <a:srgbClr val="00B050"/>
                </a:solidFill>
              </a:rPr>
              <a:t>Ulkopaikallissijat</a:t>
            </a:r>
          </a:p>
          <a:p>
            <a:pPr marL="0" indent="0">
              <a:buNone/>
            </a:pPr>
            <a:endParaRPr lang="fi-FI" sz="2000" b="1" dirty="0" smtClean="0"/>
          </a:p>
          <a:p>
            <a:pPr marL="0" indent="0">
              <a:buNone/>
            </a:pPr>
            <a:r>
              <a:rPr lang="fi-FI" sz="3600" b="1" dirty="0" smtClean="0">
                <a:solidFill>
                  <a:srgbClr val="00B0F0"/>
                </a:solidFill>
              </a:rPr>
              <a:t>9</a:t>
            </a:r>
            <a:r>
              <a:rPr lang="fi-FI" sz="3600" b="1" dirty="0">
                <a:solidFill>
                  <a:srgbClr val="00B0F0"/>
                </a:solidFill>
              </a:rPr>
              <a:t>) Adessiivi</a:t>
            </a:r>
            <a:r>
              <a:rPr lang="fi-FI" sz="3600" b="1" dirty="0"/>
              <a:t>, </a:t>
            </a:r>
            <a:r>
              <a:rPr lang="fi-FI" sz="3600" dirty="0">
                <a:solidFill>
                  <a:srgbClr val="FF0000"/>
                </a:solidFill>
              </a:rPr>
              <a:t>-</a:t>
            </a:r>
            <a:r>
              <a:rPr lang="fi-FI" sz="3600" dirty="0" err="1">
                <a:solidFill>
                  <a:srgbClr val="FF0000"/>
                </a:solidFill>
              </a:rPr>
              <a:t>lla</a:t>
            </a:r>
            <a:r>
              <a:rPr lang="fi-FI" sz="3600" dirty="0">
                <a:solidFill>
                  <a:srgbClr val="FF0000"/>
                </a:solidFill>
              </a:rPr>
              <a:t>, -</a:t>
            </a:r>
            <a:r>
              <a:rPr lang="fi-FI" sz="3600" dirty="0" err="1" smtClean="0">
                <a:solidFill>
                  <a:srgbClr val="FF0000"/>
                </a:solidFill>
              </a:rPr>
              <a:t>llä</a:t>
            </a:r>
            <a:endParaRPr lang="fi-FI" sz="3600" dirty="0" smtClean="0">
              <a:solidFill>
                <a:srgbClr val="FF0000"/>
              </a:solidFill>
            </a:endParaRPr>
          </a:p>
          <a:p>
            <a:r>
              <a:rPr lang="fi-FI" sz="3600" dirty="0" smtClean="0"/>
              <a:t>ilmaisee </a:t>
            </a:r>
            <a:r>
              <a:rPr lang="fi-FI" sz="3600" dirty="0"/>
              <a:t>jonkin päällä olemista, esim</a:t>
            </a:r>
            <a:r>
              <a:rPr lang="fi-FI" sz="3600" dirty="0" smtClean="0"/>
              <a:t>. </a:t>
            </a:r>
            <a:r>
              <a:rPr lang="fi-FI" sz="3600" dirty="0"/>
              <a:t>Omena on </a:t>
            </a:r>
            <a:r>
              <a:rPr lang="fi-FI" sz="3600" dirty="0">
                <a:solidFill>
                  <a:srgbClr val="FF0000"/>
                </a:solidFill>
              </a:rPr>
              <a:t>pöydällä</a:t>
            </a:r>
            <a:r>
              <a:rPr lang="fi-FI" sz="3600" dirty="0" smtClean="0"/>
              <a:t>.</a:t>
            </a: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 smtClean="0">
                <a:solidFill>
                  <a:srgbClr val="00B0F0"/>
                </a:solidFill>
              </a:rPr>
              <a:t>10</a:t>
            </a:r>
            <a:r>
              <a:rPr lang="fi-FI" sz="3600" b="1" dirty="0">
                <a:solidFill>
                  <a:srgbClr val="00B0F0"/>
                </a:solidFill>
              </a:rPr>
              <a:t>) Ablatiivi</a:t>
            </a:r>
            <a:r>
              <a:rPr lang="fi-FI" sz="3600" b="1" dirty="0"/>
              <a:t>, </a:t>
            </a:r>
            <a:r>
              <a:rPr lang="fi-FI" sz="3600" dirty="0">
                <a:solidFill>
                  <a:srgbClr val="FF0000"/>
                </a:solidFill>
              </a:rPr>
              <a:t>-</a:t>
            </a:r>
            <a:r>
              <a:rPr lang="fi-FI" sz="3600" dirty="0" err="1">
                <a:solidFill>
                  <a:srgbClr val="FF0000"/>
                </a:solidFill>
              </a:rPr>
              <a:t>lta</a:t>
            </a:r>
            <a:r>
              <a:rPr lang="fi-FI" sz="3600" dirty="0">
                <a:solidFill>
                  <a:srgbClr val="FF0000"/>
                </a:solidFill>
              </a:rPr>
              <a:t>, -</a:t>
            </a:r>
            <a:r>
              <a:rPr lang="fi-FI" sz="3600" dirty="0" err="1">
                <a:solidFill>
                  <a:srgbClr val="FF0000"/>
                </a:solidFill>
              </a:rPr>
              <a:t>ltä</a:t>
            </a:r>
            <a:endParaRPr lang="fi-FI" sz="3600" dirty="0">
              <a:solidFill>
                <a:srgbClr val="FF0000"/>
              </a:solidFill>
            </a:endParaRPr>
          </a:p>
          <a:p>
            <a:r>
              <a:rPr lang="fi-FI" sz="3600" dirty="0" smtClean="0"/>
              <a:t>ilmaisee </a:t>
            </a:r>
            <a:r>
              <a:rPr lang="fi-FI" sz="3600" dirty="0"/>
              <a:t>jonkin päältä tulemista, esim</a:t>
            </a:r>
            <a:r>
              <a:rPr lang="fi-FI" sz="3600" dirty="0" smtClean="0"/>
              <a:t>.</a:t>
            </a:r>
            <a:r>
              <a:rPr lang="fi-FI" sz="3600" dirty="0"/>
              <a:t> Erkki putosi </a:t>
            </a:r>
            <a:r>
              <a:rPr lang="fi-FI" sz="3600" dirty="0">
                <a:solidFill>
                  <a:srgbClr val="FF0000"/>
                </a:solidFill>
              </a:rPr>
              <a:t>tuolilta</a:t>
            </a:r>
            <a:r>
              <a:rPr lang="fi-FI" sz="3600" dirty="0" smtClean="0"/>
              <a:t>.</a:t>
            </a: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 smtClean="0">
                <a:solidFill>
                  <a:srgbClr val="00B0F0"/>
                </a:solidFill>
              </a:rPr>
              <a:t>11</a:t>
            </a:r>
            <a:r>
              <a:rPr lang="fi-FI" sz="3600" b="1" dirty="0">
                <a:solidFill>
                  <a:srgbClr val="00B0F0"/>
                </a:solidFill>
              </a:rPr>
              <a:t>) Allatiivi</a:t>
            </a:r>
            <a:r>
              <a:rPr lang="fi-FI" sz="3600" b="1" dirty="0"/>
              <a:t>, </a:t>
            </a:r>
            <a:r>
              <a:rPr lang="fi-FI" sz="3600" dirty="0">
                <a:solidFill>
                  <a:srgbClr val="FF0000"/>
                </a:solidFill>
              </a:rPr>
              <a:t>-</a:t>
            </a:r>
            <a:r>
              <a:rPr lang="fi-FI" sz="3600" dirty="0" err="1" smtClean="0">
                <a:solidFill>
                  <a:srgbClr val="FF0000"/>
                </a:solidFill>
              </a:rPr>
              <a:t>lle</a:t>
            </a:r>
            <a:endParaRPr lang="fi-FI" sz="3600" dirty="0" smtClean="0">
              <a:solidFill>
                <a:srgbClr val="FF0000"/>
              </a:solidFill>
            </a:endParaRPr>
          </a:p>
          <a:p>
            <a:r>
              <a:rPr lang="fi-FI" sz="3600" dirty="0" smtClean="0"/>
              <a:t>ilmaisee </a:t>
            </a:r>
            <a:r>
              <a:rPr lang="fi-FI" sz="3600" dirty="0"/>
              <a:t>jonkin päälle menemistä, esim</a:t>
            </a:r>
            <a:r>
              <a:rPr lang="fi-FI" sz="3600" dirty="0" smtClean="0"/>
              <a:t>.</a:t>
            </a:r>
            <a:r>
              <a:rPr lang="fi-FI" sz="3600" dirty="0"/>
              <a:t> </a:t>
            </a:r>
            <a:r>
              <a:rPr lang="fi-FI" sz="3600" dirty="0" smtClean="0"/>
              <a:t>Kiipesin </a:t>
            </a:r>
            <a:r>
              <a:rPr lang="fi-FI" sz="3600" dirty="0" smtClean="0">
                <a:solidFill>
                  <a:srgbClr val="FF0000"/>
                </a:solidFill>
              </a:rPr>
              <a:t>vuorelle</a:t>
            </a:r>
            <a:r>
              <a:rPr lang="fi-FI" sz="3600" dirty="0"/>
              <a:t>.</a:t>
            </a:r>
            <a:r>
              <a:rPr lang="fi-FI" sz="2800" dirty="0"/>
              <a:t>	</a:t>
            </a:r>
            <a:endParaRPr lang="fi-FI" sz="2800" dirty="0">
              <a:solidFill>
                <a:srgbClr val="FF0000"/>
              </a:solidFill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>
              <a:solidFill>
                <a:srgbClr val="FF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222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236" y="0"/>
            <a:ext cx="10058400" cy="1609344"/>
          </a:xfrm>
        </p:spPr>
        <p:txBody>
          <a:bodyPr/>
          <a:lstStyle/>
          <a:p>
            <a:r>
              <a:rPr lang="fi-FI" dirty="0" smtClean="0">
                <a:solidFill>
                  <a:srgbClr val="FFFF00"/>
                </a:solidFill>
              </a:rPr>
              <a:t>Harvinaiset sijat</a:t>
            </a:r>
            <a:endParaRPr lang="fi-FI" dirty="0">
              <a:solidFill>
                <a:srgbClr val="FFFF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9848" y="1389529"/>
            <a:ext cx="10772196" cy="53386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 smtClean="0">
                <a:solidFill>
                  <a:srgbClr val="00B0F0"/>
                </a:solidFill>
              </a:rPr>
              <a:t>12) Abessiivi</a:t>
            </a:r>
          </a:p>
          <a:p>
            <a:r>
              <a:rPr lang="fi-FI" sz="3200" dirty="0" smtClean="0"/>
              <a:t>Ilmaisee jotakin ilman olemista, esim. </a:t>
            </a:r>
            <a:r>
              <a:rPr lang="fi-FI" sz="3200" i="1" dirty="0" smtClean="0">
                <a:solidFill>
                  <a:srgbClr val="FF0000"/>
                </a:solidFill>
              </a:rPr>
              <a:t>Rahatta</a:t>
            </a:r>
            <a:r>
              <a:rPr lang="fi-FI" sz="3200" i="1" dirty="0" smtClean="0"/>
              <a:t> ei voi matkustella.</a:t>
            </a:r>
          </a:p>
          <a:p>
            <a:pPr marL="0" indent="0">
              <a:buNone/>
            </a:pPr>
            <a:r>
              <a:rPr lang="fi-FI" sz="3200" dirty="0" smtClean="0"/>
              <a:t>Pääte: </a:t>
            </a:r>
            <a:r>
              <a:rPr lang="fi-FI" sz="3200" dirty="0" smtClean="0">
                <a:solidFill>
                  <a:srgbClr val="FF0000"/>
                </a:solidFill>
              </a:rPr>
              <a:t>-</a:t>
            </a:r>
            <a:r>
              <a:rPr lang="fi-FI" sz="3200" dirty="0" err="1" smtClean="0">
                <a:solidFill>
                  <a:srgbClr val="FF0000"/>
                </a:solidFill>
              </a:rPr>
              <a:t>tta</a:t>
            </a:r>
            <a:r>
              <a:rPr lang="fi-FI" sz="3200" dirty="0" smtClean="0">
                <a:solidFill>
                  <a:srgbClr val="FF0000"/>
                </a:solidFill>
              </a:rPr>
              <a:t>, -</a:t>
            </a:r>
            <a:r>
              <a:rPr lang="fi-FI" sz="3200" dirty="0" err="1" smtClean="0">
                <a:solidFill>
                  <a:srgbClr val="FF0000"/>
                </a:solidFill>
              </a:rPr>
              <a:t>ttä</a:t>
            </a:r>
            <a:endParaRPr lang="fi-F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200" b="1" dirty="0" smtClean="0"/>
          </a:p>
          <a:p>
            <a:pPr marL="0" indent="0">
              <a:buNone/>
            </a:pPr>
            <a:r>
              <a:rPr lang="fi-FI" sz="3200" b="1" dirty="0" smtClean="0">
                <a:solidFill>
                  <a:srgbClr val="00B0F0"/>
                </a:solidFill>
              </a:rPr>
              <a:t>13) Komitatiivi</a:t>
            </a:r>
          </a:p>
          <a:p>
            <a:r>
              <a:rPr lang="fi-FI" sz="3200" dirty="0" smtClean="0"/>
              <a:t>Ilmaisee jonkin kanssa olemista, esim. esim. </a:t>
            </a:r>
            <a:r>
              <a:rPr lang="fi-FI" sz="3200" i="1" dirty="0" smtClean="0"/>
              <a:t>Mummo muutti </a:t>
            </a:r>
            <a:r>
              <a:rPr lang="fi-FI" sz="3200" i="1" dirty="0" smtClean="0">
                <a:solidFill>
                  <a:srgbClr val="FF0000"/>
                </a:solidFill>
              </a:rPr>
              <a:t>kissoineen</a:t>
            </a:r>
            <a:r>
              <a:rPr lang="fi-FI" sz="3200" i="1" dirty="0" smtClean="0"/>
              <a:t> pois.</a:t>
            </a:r>
          </a:p>
          <a:p>
            <a:pPr marL="0" indent="0">
              <a:buNone/>
            </a:pPr>
            <a:r>
              <a:rPr lang="fi-FI" sz="3200" dirty="0" smtClean="0"/>
              <a:t>Pääte: </a:t>
            </a:r>
            <a:r>
              <a:rPr lang="fi-FI" sz="3200" dirty="0" smtClean="0">
                <a:solidFill>
                  <a:srgbClr val="FF0000"/>
                </a:solidFill>
              </a:rPr>
              <a:t>-i + ne </a:t>
            </a:r>
            <a:r>
              <a:rPr lang="fi-FI" sz="3200" dirty="0" smtClean="0"/>
              <a:t>(+omistusliite)</a:t>
            </a:r>
          </a:p>
          <a:p>
            <a:pPr marL="0" indent="0">
              <a:buNone/>
            </a:pP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222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107</TotalTime>
  <Words>441</Words>
  <Application>Microsoft Office PowerPoint</Application>
  <PresentationFormat>Laajakuva</PresentationFormat>
  <Paragraphs>69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Integraali</vt:lpstr>
      <vt:lpstr>Sijamuodot</vt:lpstr>
      <vt:lpstr>* Kieliopilliset sijat </vt:lpstr>
      <vt:lpstr>1) Nominatiivi </vt:lpstr>
      <vt:lpstr>2) Genetiivi </vt:lpstr>
      <vt:lpstr>3) Partitiivi </vt:lpstr>
      <vt:lpstr>PowerPoint-esitys</vt:lpstr>
      <vt:lpstr>Paikallissijat</vt:lpstr>
      <vt:lpstr>PowerPoint-esitys</vt:lpstr>
      <vt:lpstr>Harvinaiset sijat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Sijamuodot</dc:title>
  <dc:creator>Virtanen Ulla</dc:creator>
  <cp:lastModifiedBy>Virtanen Ulla</cp:lastModifiedBy>
  <cp:revision>14</cp:revision>
  <dcterms:created xsi:type="dcterms:W3CDTF">2018-02-07T09:42:18Z</dcterms:created>
  <dcterms:modified xsi:type="dcterms:W3CDTF">2020-01-21T09:41:27Z</dcterms:modified>
</cp:coreProperties>
</file>