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684" r:id="rId4"/>
  </p:sldMasterIdLst>
  <p:notesMasterIdLst>
    <p:notesMasterId r:id="rId16"/>
  </p:notesMasterIdLst>
  <p:sldIdLst>
    <p:sldId id="298" r:id="rId5"/>
    <p:sldId id="264" r:id="rId6"/>
    <p:sldId id="258" r:id="rId7"/>
    <p:sldId id="274" r:id="rId8"/>
    <p:sldId id="304" r:id="rId9"/>
    <p:sldId id="263" r:id="rId10"/>
    <p:sldId id="306" r:id="rId11"/>
    <p:sldId id="307" r:id="rId12"/>
    <p:sldId id="308" r:id="rId13"/>
    <p:sldId id="259" r:id="rId14"/>
    <p:sldId id="309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9D7"/>
    <a:srgbClr val="FFFF00"/>
    <a:srgbClr val="FFE800"/>
    <a:srgbClr val="FFCF00"/>
    <a:srgbClr val="FFDF00"/>
    <a:srgbClr val="FFFF97"/>
    <a:srgbClr val="FFF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F24704-14D3-42C1-9508-6ED27A4D949F}" v="1" dt="2026-08-12T11:40:25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83656" autoAdjust="0"/>
  </p:normalViewPr>
  <p:slideViewPr>
    <p:cSldViewPr snapToGrid="0" showGuides="1">
      <p:cViewPr varScale="1">
        <p:scale>
          <a:sx n="62" d="100"/>
          <a:sy n="62" d="100"/>
        </p:scale>
        <p:origin x="828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3606D-24B9-4411-97F1-BF4C292D772D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893F6-5F87-4500-B820-66F2E36063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1373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893F6-5F87-4500-B820-66F2E3606304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8620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893F6-5F87-4500-B820-66F2E3606304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9069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https://www.lyyti.fi/reg/SEAMK_Toisen_asteen_vaylaopinnot_SYKSY</a:t>
            </a:r>
            <a:r>
              <a:rPr lang="fi-FI"/>
              <a:t>_2026_7789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893F6-5F87-4500-B820-66F2E3606304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4168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893F6-5F87-4500-B820-66F2E3606304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661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0.jpe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0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4A71C3-4869-7652-5B11-437BBBE08D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74905" y="3448946"/>
            <a:ext cx="9144000" cy="1292491"/>
          </a:xfrm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i-FI" dirty="0"/>
              <a:t>Esitykselle otsikko tarvittaessa</a:t>
            </a:r>
            <a:br>
              <a:rPr lang="fi-FI" dirty="0"/>
            </a:br>
            <a:r>
              <a:rPr lang="fi-FI" dirty="0"/>
              <a:t>usealle riville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C473CB-1E39-CD2C-F02F-76C478656C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6247888" y="5473556"/>
            <a:ext cx="2705868" cy="365125"/>
          </a:xfrm>
        </p:spPr>
        <p:txBody>
          <a:bodyPr/>
          <a:lstStyle>
            <a:lvl1pPr algn="l"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i-FI"/>
              <a:t>Etunimi Sukunimi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AEC9DA-97CC-522D-D526-4EB0C75F05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>
          <a:xfrm>
            <a:off x="4614958" y="5480297"/>
            <a:ext cx="1481042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8D38C933-E793-4072-AD12-299AF65B3647}" type="datetime1">
              <a:rPr lang="fi-FI" smtClean="0"/>
              <a:t>25.8.2026</a:t>
            </a:fld>
            <a:endParaRPr lang="fi-FI" dirty="0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3D60AEA8-E2B0-21AB-65CD-4CD72E052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05" y="464602"/>
            <a:ext cx="7800016" cy="2601862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14BA4A31-26F3-C554-1EBB-B16A90274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41923"/>
            <a:ext cx="8245965" cy="269917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7AE58BE-C62D-CD1B-E2A7-FA4D37D1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79" y="5923405"/>
            <a:ext cx="10703842" cy="66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34923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SEAMK-teksti vasemma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122" y="365125"/>
            <a:ext cx="8972677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122" y="1825625"/>
            <a:ext cx="8972678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9EF7F86-D55C-B292-A2DE-47A84A6B2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7" y="0"/>
            <a:ext cx="2292533" cy="685800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B5B6D15-2DB8-C0F5-8313-5ECD696316D5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76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259E85-0BF7-6366-5428-5AE50D78B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84" y="1704068"/>
            <a:ext cx="5090571" cy="2299698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414287-CC84-1509-BE55-B50872E49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71" y="837129"/>
            <a:ext cx="6138631" cy="4103878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F8A903CD-C67A-B75C-2F40-2317CE9AA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3E208-6EEB-96C8-87EB-268236D0874F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70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dia, keltainen taust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1DC73-E732-6968-62A2-47ACB8233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92072"/>
            <a:ext cx="10515600" cy="1133475"/>
          </a:xfrm>
        </p:spPr>
        <p:txBody>
          <a:bodyPr anchor="ctr">
            <a:normAutofit/>
          </a:bodyPr>
          <a:lstStyle>
            <a:lvl1pPr algn="ctr">
              <a:defRPr sz="4400" b="1">
                <a:latin typeface="Arial Narrow" panose="020B0606020202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E5F8C2-B703-807A-4738-476FC1A25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71225"/>
            <a:ext cx="10515600" cy="9525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734009B-874D-E92C-F57C-89A452ABA93C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588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5EFB58-49BC-3202-8966-69EC44C4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1021286" cy="1600200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4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Kaavion paikkamerkki 5">
            <a:extLst>
              <a:ext uri="{FF2B5EF4-FFF2-40B4-BE49-F238E27FC236}">
                <a16:creationId xmlns:a16="http://schemas.microsoft.com/office/drawing/2014/main" id="{9DDCA5AA-4E71-2195-0EF5-1B83A2217125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181225"/>
            <a:ext cx="10977563" cy="374931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fi-FI" dirty="0"/>
              <a:t>Kaavion otsikko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D089E7C-BE73-1CAB-2B0F-6D60C101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3489C97-2BFA-C335-F746-A8ECDF5AC8A8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7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lila SEAMK-kehy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432"/>
            <a:ext cx="10515600" cy="1205872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4031"/>
            <a:ext cx="10515600" cy="429293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268CCEE-FE45-94E9-0EF6-A807C3BBA408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/>
              <a:t>‹#›</a:t>
            </a:fld>
            <a:endParaRPr lang="fi-FI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99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eltainen SEAMK-kehy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422" y="888275"/>
            <a:ext cx="10215155" cy="1084852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422" y="2063931"/>
            <a:ext cx="10215155" cy="390579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6FEFEC8-35D9-4290-7577-AA21F093F47D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62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uvallinen SEAMK-teksti yläpalkis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3353"/>
            <a:ext cx="10515600" cy="1104768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949"/>
            <a:ext cx="10515600" cy="2251573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5" name="Kuva 14" descr="Kuva, joka sisältää kohteen piha-, taivas, rakennus, puu&#10;&#10;Kuvaus luotu automaattisesti">
            <a:extLst>
              <a:ext uri="{FF2B5EF4-FFF2-40B4-BE49-F238E27FC236}">
                <a16:creationId xmlns:a16="http://schemas.microsoft.com/office/drawing/2014/main" id="{713F863C-9B01-2390-3D5D-47F24E91F6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6509" y="52248"/>
            <a:ext cx="8229600" cy="2775107"/>
          </a:xfrm>
          <a:prstGeom prst="rect">
            <a:avLst/>
          </a:prstGeom>
        </p:spPr>
      </p:pic>
      <p:pic>
        <p:nvPicPr>
          <p:cNvPr id="11" name="Kuva 10" descr="Kuva, joka sisältää kohteen Fontti, teksti, Grafiikka, logo&#10;&#10;Kuvaus luotu automaattisesti">
            <a:extLst>
              <a:ext uri="{FF2B5EF4-FFF2-40B4-BE49-F238E27FC236}">
                <a16:creationId xmlns:a16="http://schemas.microsoft.com/office/drawing/2014/main" id="{515E6DEB-4AFB-40A7-91F6-FBCC51B038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" b="5328"/>
          <a:stretch/>
        </p:blipFill>
        <p:spPr>
          <a:xfrm>
            <a:off x="1523603" y="52998"/>
            <a:ext cx="9144793" cy="2775107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FC71034-40A1-046F-6357-5BC03A362A03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867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uvallinen SEAMK-teksti vasemm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517" y="365125"/>
            <a:ext cx="6376282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517" y="1825625"/>
            <a:ext cx="6376282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1BC94F5-6C55-19D4-ED35-E7286417C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81320" cy="685800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5D5E3EB-22A8-4237-54B2-020837DBB614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70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uvallinen avainsanapil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517" y="365125"/>
            <a:ext cx="6376282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517" y="1825625"/>
            <a:ext cx="6376282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A20E27F-3490-F7BA-542F-FCB91E547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1" y="0"/>
            <a:ext cx="4834395" cy="685800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44A0AC6-2F11-1CAE-AD72-928954A54DB9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8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otsikkoa, sisältöä ja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8" y="136526"/>
            <a:ext cx="6877869" cy="1085842"/>
          </a:xfrm>
        </p:spPr>
        <p:txBody>
          <a:bodyPr>
            <a:normAutofit/>
          </a:bodyPr>
          <a:lstStyle>
            <a:lvl1pPr>
              <a:defRPr sz="3600"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16" y="1224230"/>
            <a:ext cx="6869918" cy="1740196"/>
          </a:xfrm>
        </p:spPr>
        <p:txBody>
          <a:bodyPr>
            <a:normAutofit/>
          </a:bodyPr>
          <a:lstStyle>
            <a:lvl1pPr>
              <a:defRPr sz="2000"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05D5FED6-E277-81CE-3246-CE703555E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80000" cy="3378200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DD0D0BA8-2B28-ABA0-5455-1DF6C8281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951"/>
            <a:ext cx="5117174" cy="3477118"/>
          </a:xfrm>
          <a:prstGeom prst="rect">
            <a:avLst/>
          </a:prstGeom>
        </p:spPr>
      </p:pic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F875178-F717-F77A-0507-27491C5758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7637" y="3466688"/>
            <a:ext cx="6993798" cy="97257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3600" b="1" kern="1200" dirty="0" err="1" smtClean="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A0E599D8-41DF-2332-B09E-34F6940BD2C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7637" y="4468760"/>
            <a:ext cx="6993798" cy="1850922"/>
          </a:xfrm>
        </p:spPr>
        <p:txBody>
          <a:bodyPr>
            <a:normAutofit/>
          </a:bodyPr>
          <a:lstStyle>
            <a:lvl1pPr>
              <a:defRPr sz="2000"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BA156B4-C142-1F65-C6F8-F4F0A4250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610" y="3465171"/>
            <a:ext cx="5013390" cy="3346438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554646A-FE0A-F235-ABAE-2C5B72495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78610" y="3413096"/>
            <a:ext cx="5013387" cy="3390475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5BED2DC-EB5F-968F-2E24-E55C29DD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86472D-ABF3-553A-8C57-DE77932238E9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/>
              <a:t>‹#›</a:t>
            </a:fld>
            <a:endParaRPr lang="fi-FI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20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000"/>
    </mc:Choice>
    <mc:Fallback xmlns="">
      <p:transition spd="slow" advTm="17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D0108B4-43D1-74DB-DB86-55E59A645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8939C7-42C3-3E9E-99A8-30DDD5FAB5D9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944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eri keltaista aluetta nostoil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ECC8D0-A37F-E038-8284-9DA6900A22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9521" y="-1419441"/>
            <a:ext cx="11732319" cy="1325563"/>
          </a:xfrm>
        </p:spPr>
        <p:txBody>
          <a:bodyPr>
            <a:normAutofit/>
          </a:bodyPr>
          <a:lstStyle>
            <a:lvl1pPr>
              <a:defRPr sz="56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F0C4F7-6D3A-2FFA-7C7C-EB8A25A6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21" y="2588342"/>
            <a:ext cx="4006289" cy="1460091"/>
          </a:xfr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56109727-C3F8-BAA4-DE28-E84A00AEE8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84144" y="2588342"/>
            <a:ext cx="3905346" cy="1460091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6663B2E-9AA0-AF0D-F90B-A43ECE2734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41178" y="2588342"/>
            <a:ext cx="3859874" cy="1533832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68106C5-0231-18C4-12CC-DFD0FFAB1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91B06-0401-8249-738C-F78AB7D425E9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792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ltainen pohja otsikolle, sisällölle ja nostoil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>
            <a:extLst>
              <a:ext uri="{FF2B5EF4-FFF2-40B4-BE49-F238E27FC236}">
                <a16:creationId xmlns:a16="http://schemas.microsoft.com/office/drawing/2014/main" id="{8C5B8252-1FAD-08DD-44CF-2FEEFBE7B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596" y="458755"/>
            <a:ext cx="7991683" cy="1649318"/>
          </a:xfrm>
        </p:spPr>
        <p:txBody>
          <a:bodyPr>
            <a:noAutofit/>
          </a:bodyPr>
          <a:lstStyle>
            <a:lvl1pPr algn="ctr"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9DC7428-DBE9-A6AF-68C4-826C912CF1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8238" y="2509404"/>
            <a:ext cx="7973041" cy="362815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56109727-C3F8-BAA4-DE28-E84A00AEE8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9799" y="2569196"/>
            <a:ext cx="1828802" cy="132735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F0C4F7-6D3A-2FFA-7C7C-EB8A25A6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60" y="2569196"/>
            <a:ext cx="1807970" cy="1327355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FD5C4D76-E9A2-DC33-FBED-B908C5425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F9B6EFD-12B4-5BF9-7F13-D917C8877AD6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925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ltainen pohja otsikolle, sisällölle ja nostol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3A508-BD91-22AB-8663-3DC82A737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72" y="868450"/>
            <a:ext cx="9421091" cy="1325563"/>
          </a:xfrm>
        </p:spPr>
        <p:txBody>
          <a:bodyPr>
            <a:noAutofit/>
          </a:bodyPr>
          <a:lstStyle>
            <a:lvl1pPr algn="ctr"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F0C4F7-6D3A-2FFA-7C7C-EB8A25A6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60" y="1971597"/>
            <a:ext cx="1807970" cy="1460091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9DC7428-DBE9-A6AF-68C4-826C912CF1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98472" y="2706920"/>
            <a:ext cx="10029345" cy="328263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89D475C-9B50-1120-05E9-93C1E795D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4F08ADB-CD8A-DBDE-DA44-E86BF99597E6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11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ltainen pohja, otsikko ja sisältö">
    <p:bg>
      <p:bgPr>
        <a:solidFill>
          <a:srgbClr val="FFE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34F68B-72D9-2AF2-64B1-30A452D2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59" y="808335"/>
            <a:ext cx="11078055" cy="1325563"/>
          </a:xfrm>
        </p:spPr>
        <p:txBody>
          <a:bodyPr>
            <a:normAutofit/>
          </a:bodyPr>
          <a:lstStyle>
            <a:lvl1pPr algn="ctr"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9DC7428-DBE9-A6AF-68C4-826C912CF1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460" y="2447172"/>
            <a:ext cx="11078055" cy="328263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1DFBCE81-437C-F706-D859-D3E1A6D6A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71FE9BE-36CF-0BE9-5CB0-D134FD869C91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28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A378A-3125-8F30-278F-F9FEAF7225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84249" y="-1371577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pic>
        <p:nvPicPr>
          <p:cNvPr id="6" name="Kuva 5" descr="Seinäjoen ammattikorkeakoulu -logo">
            <a:extLst>
              <a:ext uri="{FF2B5EF4-FFF2-40B4-BE49-F238E27FC236}">
                <a16:creationId xmlns:a16="http://schemas.microsoft.com/office/drawing/2014/main" id="{7EC09DCC-6E84-8324-FC5D-A4DC46BB1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85" y="4868245"/>
            <a:ext cx="4350429" cy="148810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1561580-4405-F7DC-CBA1-5FF73C645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855199"/>
            <a:ext cx="7315200" cy="2563083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03399842-609C-BEB1-4C99-F524BF954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15" y="718584"/>
            <a:ext cx="7973411" cy="286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6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A378A-3125-8F30-278F-F9FEAF7225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84249" y="-1371577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pic>
        <p:nvPicPr>
          <p:cNvPr id="6" name="Kuva 5" descr="Seinäjoen ammattikorkeakoulu -logo">
            <a:extLst>
              <a:ext uri="{FF2B5EF4-FFF2-40B4-BE49-F238E27FC236}">
                <a16:creationId xmlns:a16="http://schemas.microsoft.com/office/drawing/2014/main" id="{7EC09DCC-6E84-8324-FC5D-A4DC46BB1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85" y="4868245"/>
            <a:ext cx="4350429" cy="1488105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8CC48D0E-DA25-B8BF-820E-029F9DBD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6836" y="986763"/>
            <a:ext cx="8843155" cy="2273841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F2B8315-B644-97CF-844C-E93AC3BFB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92" y="931027"/>
            <a:ext cx="8964613" cy="237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605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4A71C3-4869-7652-5B11-437BBBE08D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74905" y="3448946"/>
            <a:ext cx="9144000" cy="1292491"/>
          </a:xfrm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i-FI" dirty="0"/>
              <a:t>Esitykselle otsikko tarvittaessa</a:t>
            </a:r>
            <a:br>
              <a:rPr lang="fi-FI" dirty="0"/>
            </a:br>
            <a:r>
              <a:rPr lang="fi-FI" dirty="0"/>
              <a:t>usealle riville</a:t>
            </a:r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3D60AEA8-E2B0-21AB-65CD-4CD72E052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705" y="464602"/>
            <a:ext cx="7800016" cy="2601862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14BA4A31-26F3-C554-1EBB-B16A90274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41923"/>
            <a:ext cx="8245965" cy="269917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97AE58BE-C62D-CD1B-E2A7-FA4D37D1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79" y="5923405"/>
            <a:ext cx="10703842" cy="660877"/>
          </a:xfrm>
          <a:prstGeom prst="rect">
            <a:avLst/>
          </a:prstGeom>
        </p:spPr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B3A5DC7-A038-44CB-2EB3-8B3514B91A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5661726"/>
            <a:ext cx="1905000" cy="25670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fi-FI" dirty="0"/>
              <a:t>Etunimi Sukunimi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6A70B7A-E094-692E-AE0C-DD9508DB53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5225" y="5661726"/>
            <a:ext cx="1120775" cy="252020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fi-FI" dirty="0"/>
              <a:t>PVM</a:t>
            </a:r>
          </a:p>
        </p:txBody>
      </p:sp>
    </p:spTree>
    <p:extLst>
      <p:ext uri="{BB962C8B-B14F-4D97-AF65-F5344CB8AC3E}">
        <p14:creationId xmlns:p14="http://schemas.microsoft.com/office/powerpoint/2010/main" val="3279366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D0108B4-43D1-74DB-DB86-55E59A645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72278"/>
            <a:ext cx="912811" cy="365124"/>
          </a:xfrm>
          <a:prstGeom prst="rect">
            <a:avLst/>
          </a:prstGeom>
        </p:spPr>
      </p:pic>
      <p:sp>
        <p:nvSpPr>
          <p:cNvPr id="10" name="Alatunnisteen paikkamerkki 9">
            <a:extLst>
              <a:ext uri="{FF2B5EF4-FFF2-40B4-BE49-F238E27FC236}">
                <a16:creationId xmlns:a16="http://schemas.microsoft.com/office/drawing/2014/main" id="{D0E36A3F-B234-EEA9-EBB1-63C3E49E1C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1066197" y="6339069"/>
            <a:ext cx="292625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EAFCAE70-3016-86D4-49C2-CE72D6C6A4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5604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htoehtoinen otsikkodi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1DC73-E732-6968-62A2-47ACB8233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23" y="1650313"/>
            <a:ext cx="4657153" cy="1986506"/>
          </a:xfrm>
        </p:spPr>
        <p:txBody>
          <a:bodyPr anchor="ctr">
            <a:normAutofit/>
          </a:bodyPr>
          <a:lstStyle>
            <a:lvl1pPr>
              <a:defRPr sz="4400" b="1">
                <a:latin typeface="Arial Narrow" panose="020B0606020202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F6BD2ABF-1D5E-4AF5-3C14-C6EDA7AF0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3A112DC-EEA2-FD81-FE9D-B983207A5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72559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SEAMK-alapal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1747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A228125-4D16-2D08-76E0-ED3B21FB6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195374"/>
            <a:ext cx="12192000" cy="714103"/>
          </a:xfrm>
          <a:prstGeom prst="rect">
            <a:avLst/>
          </a:prstGeom>
        </p:spPr>
      </p:pic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56D9F51D-9AC3-B348-88D9-BC1DCB51C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4"/>
          </p:nvPr>
        </p:nvSpPr>
        <p:spPr>
          <a:solidFill>
            <a:schemeClr val="bg1"/>
          </a:solidFill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3F82E8-9A9E-93F8-C13A-5A7D120F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802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htoehtoinen otsikkodi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1DC73-E732-6968-62A2-47ACB8233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23" y="1650313"/>
            <a:ext cx="4657153" cy="1986506"/>
          </a:xfrm>
        </p:spPr>
        <p:txBody>
          <a:bodyPr anchor="ctr">
            <a:normAutofit/>
          </a:bodyPr>
          <a:lstStyle>
            <a:lvl1pPr>
              <a:defRPr sz="4400" b="1">
                <a:latin typeface="Arial Narrow" panose="020B0606020202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1582A36E-5E83-760D-36AF-48198143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3198" y="4269798"/>
            <a:ext cx="2619951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algn="l"/>
            <a:r>
              <a:rPr lang="fi-FI" dirty="0"/>
              <a:t>Etunimi Sukunimi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DE12AB-FC82-780E-7A69-CCD664DF6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4269798"/>
            <a:ext cx="1193331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6DEA8BC9-4DFD-4038-B56E-C77C4CA35A6B}" type="datetime1">
              <a:rPr lang="fi-FI" smtClean="0"/>
              <a:pPr/>
              <a:t>25.8.2026</a:t>
            </a:fld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F6BD2ABF-1D5E-4AF5-3C14-C6EDA7AF0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71824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SEAMK-taust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63" y="1110781"/>
            <a:ext cx="10429172" cy="1178286"/>
          </a:xfrm>
        </p:spPr>
        <p:txBody>
          <a:bodyPr anchor="ctr"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9067"/>
            <a:ext cx="10423035" cy="339985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DC06AB0-39E0-9D1C-336F-26F25035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solidFill>
            <a:schemeClr val="bg1"/>
          </a:solidFill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4CB2C09-107B-C9CD-C31E-647847819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1697788" y="6420587"/>
            <a:ext cx="378403" cy="307612"/>
          </a:xfrm>
          <a:solidFill>
            <a:schemeClr val="bg1"/>
          </a:solidFill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15682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visuaalinen elemen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5EFB58-49BC-3202-8966-69EC44C4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082792" cy="1600200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4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350BCC-4E65-2814-8669-345589FCB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21562"/>
            <a:ext cx="5082792" cy="364742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0B2A58B7-D9DE-BA71-4046-7D99B94363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3625" y="457201"/>
            <a:ext cx="5881361" cy="54117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91DCED0-9166-6DB2-588F-0BF12DBD1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31057"/>
            <a:ext cx="912811" cy="365124"/>
          </a:xfrm>
          <a:prstGeom prst="rect">
            <a:avLst/>
          </a:prstGeom>
        </p:spPr>
      </p:pic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1168D8B-235C-01BC-F4DD-008610F79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5"/>
          </p:nvPr>
        </p:nvSpPr>
        <p:spPr>
          <a:xfrm>
            <a:off x="1066197" y="6407332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91439BB3-7E4B-817D-FD4B-BCB8EBFD7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6"/>
          </p:nvPr>
        </p:nvSpPr>
        <p:spPr>
          <a:xfrm>
            <a:off x="11697788" y="6400801"/>
            <a:ext cx="378403" cy="307612"/>
          </a:xfrm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9505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92DF892-981C-9EB2-9683-C02B81903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" r="27945"/>
          <a:stretch/>
        </p:blipFill>
        <p:spPr>
          <a:xfrm>
            <a:off x="3326726" y="0"/>
            <a:ext cx="8857900" cy="6858000"/>
          </a:xfrm>
          <a:prstGeom prst="rect">
            <a:avLst/>
          </a:prstGeom>
        </p:spPr>
      </p:pic>
      <p:sp>
        <p:nvSpPr>
          <p:cNvPr id="6" name="Puolivapaa piirto 7">
            <a:extLst>
              <a:ext uri="{FF2B5EF4-FFF2-40B4-BE49-F238E27FC236}">
                <a16:creationId xmlns:a16="http://schemas.microsoft.com/office/drawing/2014/main" id="{415E1288-A9D3-384D-DC3B-02EDB7F51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74" y="-653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814157 w 12192000"/>
              <a:gd name="connsiteY1" fmla="*/ 0 h 6858000"/>
              <a:gd name="connsiteX2" fmla="*/ 5294753 w 12192000"/>
              <a:gd name="connsiteY2" fmla="*/ 1846374 h 6858000"/>
              <a:gd name="connsiteX3" fmla="*/ 5949673 w 12192000"/>
              <a:gd name="connsiteY3" fmla="*/ 4316023 h 6858000"/>
              <a:gd name="connsiteX4" fmla="*/ 8499199 w 12192000"/>
              <a:gd name="connsiteY4" fmla="*/ 4483354 h 6858000"/>
              <a:gd name="connsiteX5" fmla="*/ 12188608 w 12192000"/>
              <a:gd name="connsiteY5" fmla="*/ 0 h 6858000"/>
              <a:gd name="connsiteX6" fmla="*/ 12192000 w 12192000"/>
              <a:gd name="connsiteY6" fmla="*/ 0 h 6858000"/>
              <a:gd name="connsiteX7" fmla="*/ 12192000 w 12192000"/>
              <a:gd name="connsiteY7" fmla="*/ 2173885 h 6858000"/>
              <a:gd name="connsiteX8" fmla="*/ 12160892 w 12192000"/>
              <a:gd name="connsiteY8" fmla="*/ 2162939 h 6858000"/>
              <a:gd name="connsiteX9" fmla="*/ 10443375 w 12192000"/>
              <a:gd name="connsiteY9" fmla="*/ 2541130 h 6858000"/>
              <a:gd name="connsiteX10" fmla="*/ 6890969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814157" y="0"/>
                </a:lnTo>
                <a:lnTo>
                  <a:pt x="5294753" y="1846374"/>
                </a:lnTo>
                <a:cubicBezTo>
                  <a:pt x="4771623" y="2482079"/>
                  <a:pt x="5064742" y="3587801"/>
                  <a:pt x="5949673" y="4316023"/>
                </a:cubicBezTo>
                <a:cubicBezTo>
                  <a:pt x="6834605" y="5044244"/>
                  <a:pt x="7976070" y="5119059"/>
                  <a:pt x="8499199" y="4483354"/>
                </a:cubicBezTo>
                <a:lnTo>
                  <a:pt x="12188608" y="0"/>
                </a:lnTo>
                <a:lnTo>
                  <a:pt x="12192000" y="0"/>
                </a:lnTo>
                <a:lnTo>
                  <a:pt x="12192000" y="2173885"/>
                </a:lnTo>
                <a:lnTo>
                  <a:pt x="12160892" y="2162939"/>
                </a:lnTo>
                <a:cubicBezTo>
                  <a:pt x="11492136" y="1957665"/>
                  <a:pt x="10822919" y="2079910"/>
                  <a:pt x="10443375" y="2541130"/>
                </a:cubicBezTo>
                <a:lnTo>
                  <a:pt x="689096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21F5AECD-A6D6-8284-B009-D0DFEF93A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15" y="365125"/>
            <a:ext cx="4530634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36BD613F-DD03-34A8-2548-2FD3E1CD8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15" y="1825625"/>
            <a:ext cx="4530634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D0108B4-43D1-74DB-DB86-55E59A645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17995"/>
            <a:ext cx="912811" cy="365124"/>
          </a:xfrm>
          <a:prstGeom prst="rect">
            <a:avLst/>
          </a:prstGeom>
        </p:spPr>
      </p:pic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C0806537-9ECE-BB4F-0C98-5130B8156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1085960" y="6359249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FA779EF7-E39A-5D74-72FA-92899221B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7438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yläpalkk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5411"/>
            <a:ext cx="10515600" cy="1068498"/>
          </a:xfrm>
        </p:spPr>
        <p:txBody>
          <a:bodyPr/>
          <a:lstStyle>
            <a:lvl1pPr algn="ctr"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24946"/>
            <a:ext cx="10515600" cy="2686954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6F51A1B-281F-3AA3-E445-4B04FD823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67"/>
            <a:ext cx="12192000" cy="2540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0E0C1D2-0983-13E1-009F-4A5B7544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37588"/>
            <a:ext cx="912811" cy="365124"/>
          </a:xfrm>
          <a:prstGeom prst="rect">
            <a:avLst/>
          </a:prstGeom>
        </p:spPr>
      </p:pic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23C1789-442B-C219-414B-093CAAB5F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1092909" y="6400801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867C40F-28A4-5249-2C65-6A8863A03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81290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yläpal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8880"/>
            <a:ext cx="10515600" cy="1094621"/>
          </a:xfrm>
        </p:spPr>
        <p:txBody>
          <a:bodyPr/>
          <a:lstStyle>
            <a:lvl1pPr algn="ctr"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24946"/>
            <a:ext cx="10515600" cy="268695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6F51A1B-281F-3AA3-E445-4B04FD823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9567"/>
            <a:ext cx="12192000" cy="2540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5CBFB58-E462-EE88-1493-B937BB153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31057"/>
            <a:ext cx="912811" cy="365124"/>
          </a:xfrm>
          <a:prstGeom prst="rect">
            <a:avLst/>
          </a:prstGeom>
        </p:spPr>
      </p:pic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05813337-142F-F282-B41D-31997639A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1034130" y="6400801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B1AB2A0-D358-5413-55EC-F8A453406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12356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SEAMK-teksti vasemma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122" y="365125"/>
            <a:ext cx="8972677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122" y="1825625"/>
            <a:ext cx="8972678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9EF7F86-D55C-B292-A2DE-47A84A6B2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7" y="0"/>
            <a:ext cx="2292533" cy="6858000"/>
          </a:xfrm>
          <a:prstGeom prst="rect">
            <a:avLst/>
          </a:prstGeom>
        </p:spPr>
      </p:pic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3C34AB31-876F-389C-7801-CD76DAF3B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2381122" y="6413863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B2F333EE-5EB6-6364-470A-53E56EEA1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67214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259E85-0BF7-6366-5428-5AE50D78B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84" y="1704068"/>
            <a:ext cx="5090571" cy="2299698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C414287-CC84-1509-BE55-B50872E49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71" y="837129"/>
            <a:ext cx="6138631" cy="4103878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F8A903CD-C67A-B75C-2F40-2317CE9AA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7DE55D4-7B5D-C184-7F49-50B73A097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86867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dia, keltainen taust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31DC73-E732-6968-62A2-47ACB8233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92072"/>
            <a:ext cx="10515600" cy="1133475"/>
          </a:xfrm>
        </p:spPr>
        <p:txBody>
          <a:bodyPr anchor="ctr">
            <a:normAutofit/>
          </a:bodyPr>
          <a:lstStyle>
            <a:lvl1pPr algn="ctr">
              <a:defRPr sz="4400" b="1">
                <a:latin typeface="Arial Narrow" panose="020B0606020202030204" pitchFamily="34" charset="0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E5F8C2-B703-807A-4738-476FC1A25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71225"/>
            <a:ext cx="10515600" cy="9525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99A2393-D357-E07F-442E-590F3009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61521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5EFB58-49BC-3202-8966-69EC44C4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1021286" cy="1600200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4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Kaavion paikkamerkki 5">
            <a:extLst>
              <a:ext uri="{FF2B5EF4-FFF2-40B4-BE49-F238E27FC236}">
                <a16:creationId xmlns:a16="http://schemas.microsoft.com/office/drawing/2014/main" id="{9DDCA5AA-4E71-2195-0EF5-1B83A2217125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2181225"/>
            <a:ext cx="10977563" cy="374931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</a:lstStyle>
          <a:p>
            <a:r>
              <a:rPr lang="fi-FI" dirty="0"/>
              <a:t>Kaavion otsikko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D089E7C-BE73-1CAB-2B0F-6D60C101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50650"/>
            <a:ext cx="912811" cy="365124"/>
          </a:xfrm>
          <a:prstGeom prst="rect">
            <a:avLst/>
          </a:prstGeom>
        </p:spPr>
      </p:pic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B18A57C6-92A7-E7F9-0A9F-DD82527C6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5"/>
          </p:nvPr>
        </p:nvSpPr>
        <p:spPr>
          <a:xfrm>
            <a:off x="1112520" y="6420394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E4F5EA2E-03EF-7835-ABDD-883DF558D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6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98346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lila SEAMK-kehy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432"/>
            <a:ext cx="10515600" cy="1205872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4031"/>
            <a:ext cx="10515600" cy="429293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753EF36-4B3D-00C0-6AC1-0BF31ABD9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492057" y="6421029"/>
            <a:ext cx="3256144" cy="307612"/>
          </a:xfrm>
          <a:solidFill>
            <a:schemeClr val="bg1"/>
          </a:solidFill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51B211D-0564-D59B-6B2F-B55B430BB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11697788" y="6426741"/>
            <a:ext cx="378403" cy="307612"/>
          </a:xfrm>
          <a:solidFill>
            <a:schemeClr val="bg1"/>
          </a:solidFill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0301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SEAMK-alapal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1747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3F82E8-9A9E-93F8-C13A-5A7D120F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A228125-4D16-2D08-76E0-ED3B21FB69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195374"/>
            <a:ext cx="12192000" cy="71410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A63E1FD-96E4-48F5-94E0-9656E9A0F23B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250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eltainen SEAMK-kehy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422" y="888275"/>
            <a:ext cx="10215155" cy="1084852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422" y="2063931"/>
            <a:ext cx="10215155" cy="390579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235028C-9B9A-C8B8-33E3-08CF1433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988422" y="6413863"/>
            <a:ext cx="3256144" cy="307612"/>
          </a:xfrm>
          <a:solidFill>
            <a:schemeClr val="bg1"/>
          </a:solidFill>
        </p:spPr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5263BB1-2C96-528D-D04C-1FB22AD99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0028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uvallinen SEAMK-teksti yläpalkis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3353"/>
            <a:ext cx="10515600" cy="1104768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949"/>
            <a:ext cx="10515600" cy="2251573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EF15D3-94E0-599F-C697-720ECBE6D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B6933B-4A34-F89B-2C1C-656E34693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713F863C-9B01-2390-3D5D-47F24E91F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6509" y="52248"/>
            <a:ext cx="8229600" cy="277510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515E6DEB-4AFB-40A7-91F6-FBCC51B03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" b="5328"/>
          <a:stretch/>
        </p:blipFill>
        <p:spPr>
          <a:xfrm>
            <a:off x="1523603" y="52998"/>
            <a:ext cx="9144793" cy="277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456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3353"/>
            <a:ext cx="10515600" cy="1104768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949"/>
            <a:ext cx="10515600" cy="2251573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EF15D3-94E0-599F-C697-720ECBE6D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3B6933B-4A34-F89B-2C1C-656E34693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713F863C-9B01-2390-3D5D-47F24E91F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6509" y="52248"/>
            <a:ext cx="8229600" cy="277510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515E6DEB-4AFB-40A7-91F6-FBCC51B03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" b="5328"/>
          <a:stretch/>
        </p:blipFill>
        <p:spPr>
          <a:xfrm>
            <a:off x="1523603" y="52998"/>
            <a:ext cx="9144793" cy="277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34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uvallinen SEAMK-teksti vasemm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517" y="365125"/>
            <a:ext cx="6376282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517" y="1825625"/>
            <a:ext cx="6376282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D3FA691-B995-2C7B-F6DA-AB38E91AF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4977517" y="6420394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92E3207-C895-4D33-CE5D-EEA3EE09C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1BC94F5-6C55-19D4-ED35-E7286417C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81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041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kuvallinen avainsanapilv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517" y="365125"/>
            <a:ext cx="6376282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517" y="1825625"/>
            <a:ext cx="6376282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39D9FD67-CB2F-F4D7-26B7-A2C7D8AEA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>
          <a:xfrm>
            <a:off x="4977517" y="6420394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BC2DB613-2587-D0A6-8462-08DFFC720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A20E27F-3490-F7BA-542F-FCB91E547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1" y="0"/>
            <a:ext cx="48343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30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otsikkoa, sisältöä ja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8" y="136526"/>
            <a:ext cx="6877869" cy="1085842"/>
          </a:xfrm>
        </p:spPr>
        <p:txBody>
          <a:bodyPr>
            <a:normAutofit/>
          </a:bodyPr>
          <a:lstStyle>
            <a:lvl1pPr>
              <a:defRPr sz="3600"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16" y="1224230"/>
            <a:ext cx="6869918" cy="1740196"/>
          </a:xfrm>
        </p:spPr>
        <p:txBody>
          <a:bodyPr>
            <a:normAutofit/>
          </a:bodyPr>
          <a:lstStyle>
            <a:lvl1pPr>
              <a:defRPr sz="2000"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05D5FED6-E277-81CE-3246-CE703555E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80000" cy="3378200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DD0D0BA8-2B28-ABA0-5455-1DF6C8281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111"/>
            <a:ext cx="5117174" cy="3477118"/>
          </a:xfrm>
          <a:prstGeom prst="rect">
            <a:avLst/>
          </a:prstGeom>
        </p:spPr>
      </p:pic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F875178-F717-F77A-0507-27491C5758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7637" y="3466688"/>
            <a:ext cx="6993798" cy="97257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3600" b="1" kern="1200" dirty="0" err="1" smtClean="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A0E599D8-41DF-2332-B09E-34F6940BD2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7637" y="4468760"/>
            <a:ext cx="6993798" cy="1850922"/>
          </a:xfrm>
        </p:spPr>
        <p:txBody>
          <a:bodyPr>
            <a:normAutofit/>
          </a:bodyPr>
          <a:lstStyle>
            <a:lvl1pPr>
              <a:defRPr sz="2000"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BA156B4-C142-1F65-C6F8-F4F0A4250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610" y="3465171"/>
            <a:ext cx="5013390" cy="3346438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554646A-FE0A-F235-ABAE-2C5B72495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78610" y="3413096"/>
            <a:ext cx="5013387" cy="3390475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5BED2DC-EB5F-968F-2E24-E55C29DD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50650"/>
            <a:ext cx="912811" cy="365124"/>
          </a:xfrm>
          <a:prstGeom prst="rect">
            <a:avLst/>
          </a:prstGeom>
        </p:spPr>
      </p:pic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075EB0E-1176-5354-A448-415F859D0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1066576" y="6396374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B3174FD-9F50-2C19-DF21-16A5877CD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solidFill>
            <a:schemeClr val="bg1"/>
          </a:solidFill>
        </p:spPr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965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000"/>
    </mc:Choice>
    <mc:Fallback xmlns="">
      <p:transition spd="slow" advTm="179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eri keltaista aluetta nostoil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ECC8D0-A37F-E038-8284-9DA6900A22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49521" y="-1419441"/>
            <a:ext cx="11732319" cy="1325563"/>
          </a:xfrm>
        </p:spPr>
        <p:txBody>
          <a:bodyPr>
            <a:normAutofit/>
          </a:bodyPr>
          <a:lstStyle>
            <a:lvl1pPr>
              <a:defRPr sz="56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F0C4F7-6D3A-2FFA-7C7C-EB8A25A6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21" y="2588342"/>
            <a:ext cx="4006289" cy="1460091"/>
          </a:xfr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56109727-C3F8-BAA4-DE28-E84A00AEE8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84144" y="2588342"/>
            <a:ext cx="3905346" cy="1460091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6663B2E-9AA0-AF0D-F90B-A43ECE2734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41178" y="2588342"/>
            <a:ext cx="3859874" cy="1533832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4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68106C5-0231-18C4-12CC-DFD0FFAB1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57181"/>
            <a:ext cx="912811" cy="365124"/>
          </a:xfrm>
          <a:prstGeom prst="rect">
            <a:avLst/>
          </a:prstGeom>
        </p:spPr>
      </p:pic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428BD11-9C32-A3FB-64A9-3C5499AE5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5"/>
          </p:nvPr>
        </p:nvSpPr>
        <p:spPr>
          <a:xfrm>
            <a:off x="1066197" y="6413863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4E5025B-CBBA-F2CE-E2F7-F2099C8B9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6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90296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ltainen pohja otsikolle, sisällölle ja nostoil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tsikko 12">
            <a:extLst>
              <a:ext uri="{FF2B5EF4-FFF2-40B4-BE49-F238E27FC236}">
                <a16:creationId xmlns:a16="http://schemas.microsoft.com/office/drawing/2014/main" id="{8C5B8252-1FAD-08DD-44CF-2FEEFBE7B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596" y="458755"/>
            <a:ext cx="7991683" cy="1649318"/>
          </a:xfrm>
        </p:spPr>
        <p:txBody>
          <a:bodyPr>
            <a:noAutofit/>
          </a:bodyPr>
          <a:lstStyle>
            <a:lvl1pPr algn="ctr"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F0C4F7-6D3A-2FFA-7C7C-EB8A25A6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60" y="2569196"/>
            <a:ext cx="1807970" cy="1327355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kstin paikkamerkki 4">
            <a:extLst>
              <a:ext uri="{FF2B5EF4-FFF2-40B4-BE49-F238E27FC236}">
                <a16:creationId xmlns:a16="http://schemas.microsoft.com/office/drawing/2014/main" id="{56109727-C3F8-BAA4-DE28-E84A00AEE8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9799" y="2569196"/>
            <a:ext cx="1828802" cy="132735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9DC7428-DBE9-A6AF-68C4-826C912CF1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58238" y="2509404"/>
            <a:ext cx="7973041" cy="362815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FD5C4D76-E9A2-DC33-FBED-B908C5425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70243"/>
            <a:ext cx="912811" cy="365124"/>
          </a:xfrm>
          <a:prstGeom prst="rect">
            <a:avLst/>
          </a:prstGeom>
        </p:spPr>
      </p:pic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846E098-ADEC-252C-397F-5144EE247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1105992" y="6420394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85ADA072-373B-A455-0066-E76CB7710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92097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ltainen pohja otsikolle, sisällölle ja nostoll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3A508-BD91-22AB-8663-3DC82A737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472" y="868450"/>
            <a:ext cx="9421091" cy="1325563"/>
          </a:xfrm>
        </p:spPr>
        <p:txBody>
          <a:bodyPr>
            <a:noAutofit/>
          </a:bodyPr>
          <a:lstStyle>
            <a:lvl1pPr algn="ctr"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F0C4F7-6D3A-2FFA-7C7C-EB8A25A64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60" y="1971597"/>
            <a:ext cx="1807970" cy="1460091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9DC7428-DBE9-A6AF-68C4-826C912CF1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98472" y="2706920"/>
            <a:ext cx="10029345" cy="328263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89D475C-9B50-1120-05E9-93C1E795D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44119"/>
            <a:ext cx="912811" cy="365124"/>
          </a:xfrm>
          <a:prstGeom prst="rect">
            <a:avLst/>
          </a:prstGeom>
        </p:spPr>
      </p:pic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4F09253-2300-DA36-0580-E1CDFD147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1066197" y="6407967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D7D0BB8-FF79-149F-F3AC-C35D81586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9732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ltainen pohja, otsikko ja sisältö">
    <p:bg>
      <p:bgPr>
        <a:solidFill>
          <a:srgbClr val="FFE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34F68B-72D9-2AF2-64B1-30A452D26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59" y="808335"/>
            <a:ext cx="11078055" cy="1325563"/>
          </a:xfrm>
        </p:spPr>
        <p:txBody>
          <a:bodyPr>
            <a:normAutofit/>
          </a:bodyPr>
          <a:lstStyle>
            <a:lvl1pPr algn="ctr">
              <a:defRPr sz="6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9DC7428-DBE9-A6AF-68C4-826C912CF1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460" y="2447172"/>
            <a:ext cx="11078055" cy="328263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1DFBCE81-437C-F706-D859-D3E1A6D6A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363712"/>
            <a:ext cx="912811" cy="365124"/>
          </a:xfrm>
          <a:prstGeom prst="rect">
            <a:avLst/>
          </a:prstGeom>
        </p:spPr>
      </p:pic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B8F9AFE-13AE-F08D-EF6A-1F19475B9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1105990" y="6420394"/>
            <a:ext cx="3256144" cy="30761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0CEF8235-7B3B-4768-BD4B-8969B0DEF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/>
        <p:txBody>
          <a:bodyPr/>
          <a:lstStyle/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920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SEAMK-tausta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63" y="1110781"/>
            <a:ext cx="10429172" cy="1178286"/>
          </a:xfrm>
        </p:spPr>
        <p:txBody>
          <a:bodyPr anchor="ctr"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9067"/>
            <a:ext cx="10423035" cy="3399851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AC98A2B-0532-F20B-1B90-CB221358FC7F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288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A378A-3125-8F30-278F-F9FEAF722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84249" y="-1371577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1561580-4405-F7DC-CBA1-5FF73C645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855199"/>
            <a:ext cx="7315200" cy="2563083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03399842-609C-BEB1-4C99-F524BF954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15" y="718584"/>
            <a:ext cx="7973411" cy="2864733"/>
          </a:xfrm>
          <a:prstGeom prst="rect">
            <a:avLst/>
          </a:prstGeom>
        </p:spPr>
      </p:pic>
      <p:pic>
        <p:nvPicPr>
          <p:cNvPr id="3" name="Kuva 2" descr="Kuva, joka sisältää kohteen teksti, Fontti, logo, Grafiikka&#10;&#10;Tekoälyn generoima sisältö voi olla virheellistä.">
            <a:extLst>
              <a:ext uri="{FF2B5EF4-FFF2-40B4-BE49-F238E27FC236}">
                <a16:creationId xmlns:a16="http://schemas.microsoft.com/office/drawing/2014/main" id="{ADA71280-2EAF-9C5C-3536-4F3B21DBDD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511" y="5139494"/>
            <a:ext cx="2307075" cy="141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783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A378A-3125-8F30-278F-F9FEAF722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84249" y="-1371577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CC48D0E-DA25-B8BF-820E-029F9DBD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6836" y="986763"/>
            <a:ext cx="8843155" cy="2273841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F2B8315-B644-97CF-844C-E93AC3BFB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92" y="931027"/>
            <a:ext cx="8964613" cy="2375623"/>
          </a:xfrm>
          <a:prstGeom prst="rect">
            <a:avLst/>
          </a:prstGeom>
        </p:spPr>
      </p:pic>
      <p:pic>
        <p:nvPicPr>
          <p:cNvPr id="3" name="Kuva 2" descr="Kuva, joka sisältää kohteen teksti, Fontti, logo, Grafiikka&#10;&#10;Tekoälyn generoima sisältö voi olla virheellistä.">
            <a:extLst>
              <a:ext uri="{FF2B5EF4-FFF2-40B4-BE49-F238E27FC236}">
                <a16:creationId xmlns:a16="http://schemas.microsoft.com/office/drawing/2014/main" id="{ADA71280-2EAF-9C5C-3536-4F3B21DBDDD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460" y="5164208"/>
            <a:ext cx="2307075" cy="141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83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visuaalinen elemen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5EFB58-49BC-3202-8966-69EC44C4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082792" cy="1600200"/>
          </a:xfr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4400" b="1" kern="1200" dirty="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8350BCC-4E65-2814-8669-345589FCB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21562"/>
            <a:ext cx="5082792" cy="364742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0B2A58B7-D9DE-BA71-4046-7D99B943639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3625" y="457201"/>
            <a:ext cx="5881361" cy="54117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91DCED0-9166-6DB2-588F-0BF12DBD1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16F4472-CBFE-6A42-0E5D-FF5A270D494C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62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piha-, ruoho, talo, puu&#10;&#10;Kuvaus luotu automaattisesti">
            <a:extLst>
              <a:ext uri="{FF2B5EF4-FFF2-40B4-BE49-F238E27FC236}">
                <a16:creationId xmlns:a16="http://schemas.microsoft.com/office/drawing/2014/main" id="{E92DF892-981C-9EB2-9683-C02B81903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" r="27945"/>
          <a:stretch/>
        </p:blipFill>
        <p:spPr>
          <a:xfrm>
            <a:off x="3326726" y="0"/>
            <a:ext cx="8857900" cy="6858000"/>
          </a:xfrm>
          <a:prstGeom prst="rect">
            <a:avLst/>
          </a:prstGeom>
        </p:spPr>
      </p:pic>
      <p:sp>
        <p:nvSpPr>
          <p:cNvPr id="6" name="Puolivapaa piirto 7">
            <a:extLst>
              <a:ext uri="{FF2B5EF4-FFF2-40B4-BE49-F238E27FC236}">
                <a16:creationId xmlns:a16="http://schemas.microsoft.com/office/drawing/2014/main" id="{415E1288-A9D3-384D-DC3B-02EDB7F5140D}"/>
              </a:ext>
            </a:extLst>
          </p:cNvPr>
          <p:cNvSpPr/>
          <p:nvPr userDrawn="1"/>
        </p:nvSpPr>
        <p:spPr>
          <a:xfrm>
            <a:off x="7374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814157 w 12192000"/>
              <a:gd name="connsiteY1" fmla="*/ 0 h 6858000"/>
              <a:gd name="connsiteX2" fmla="*/ 5294753 w 12192000"/>
              <a:gd name="connsiteY2" fmla="*/ 1846374 h 6858000"/>
              <a:gd name="connsiteX3" fmla="*/ 5949673 w 12192000"/>
              <a:gd name="connsiteY3" fmla="*/ 4316023 h 6858000"/>
              <a:gd name="connsiteX4" fmla="*/ 8499199 w 12192000"/>
              <a:gd name="connsiteY4" fmla="*/ 4483354 h 6858000"/>
              <a:gd name="connsiteX5" fmla="*/ 12188608 w 12192000"/>
              <a:gd name="connsiteY5" fmla="*/ 0 h 6858000"/>
              <a:gd name="connsiteX6" fmla="*/ 12192000 w 12192000"/>
              <a:gd name="connsiteY6" fmla="*/ 0 h 6858000"/>
              <a:gd name="connsiteX7" fmla="*/ 12192000 w 12192000"/>
              <a:gd name="connsiteY7" fmla="*/ 2173885 h 6858000"/>
              <a:gd name="connsiteX8" fmla="*/ 12160892 w 12192000"/>
              <a:gd name="connsiteY8" fmla="*/ 2162939 h 6858000"/>
              <a:gd name="connsiteX9" fmla="*/ 10443375 w 12192000"/>
              <a:gd name="connsiteY9" fmla="*/ 2541130 h 6858000"/>
              <a:gd name="connsiteX10" fmla="*/ 6890969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814157" y="0"/>
                </a:lnTo>
                <a:lnTo>
                  <a:pt x="5294753" y="1846374"/>
                </a:lnTo>
                <a:cubicBezTo>
                  <a:pt x="4771623" y="2482079"/>
                  <a:pt x="5064742" y="3587801"/>
                  <a:pt x="5949673" y="4316023"/>
                </a:cubicBezTo>
                <a:cubicBezTo>
                  <a:pt x="6834605" y="5044244"/>
                  <a:pt x="7976070" y="5119059"/>
                  <a:pt x="8499199" y="4483354"/>
                </a:cubicBezTo>
                <a:lnTo>
                  <a:pt x="12188608" y="0"/>
                </a:lnTo>
                <a:lnTo>
                  <a:pt x="12192000" y="0"/>
                </a:lnTo>
                <a:lnTo>
                  <a:pt x="12192000" y="2173885"/>
                </a:lnTo>
                <a:lnTo>
                  <a:pt x="12160892" y="2162939"/>
                </a:lnTo>
                <a:cubicBezTo>
                  <a:pt x="11492136" y="1957665"/>
                  <a:pt x="10822919" y="2079910"/>
                  <a:pt x="10443375" y="2541130"/>
                </a:cubicBezTo>
                <a:lnTo>
                  <a:pt x="689096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D0108B4-43D1-74DB-DB86-55E59A645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8939C7-42C3-3E9E-99A8-30DDD5FAB5D9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21F5AECD-A6D6-8284-B009-D0DFEF93A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15" y="365125"/>
            <a:ext cx="4530634" cy="1325563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36BD613F-DD03-34A8-2548-2FD3E1CD8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15" y="1825625"/>
            <a:ext cx="4530634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388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yläpalkk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5411"/>
            <a:ext cx="10515600" cy="1068498"/>
          </a:xfrm>
        </p:spPr>
        <p:txBody>
          <a:bodyPr/>
          <a:lstStyle>
            <a:lvl1pPr algn="ctr"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24946"/>
            <a:ext cx="10515600" cy="2686954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6F51A1B-281F-3AA3-E445-4B04FD823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67"/>
            <a:ext cx="12192000" cy="2540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0E0C1D2-0983-13E1-009F-4A5B75447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6AD396B-17AD-C125-9D42-E3022E2750A7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62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, yläpal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D8057-963A-7408-DCE0-48B48FBC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8880"/>
            <a:ext cx="10515600" cy="1094621"/>
          </a:xfrm>
        </p:spPr>
        <p:txBody>
          <a:bodyPr/>
          <a:lstStyle>
            <a:lvl1pPr algn="ctr">
              <a:defRPr b="1">
                <a:latin typeface="Arial Narrow" panose="020B0606020202030204" pitchFamily="34" charset="0"/>
              </a:defRPr>
            </a:lvl1pPr>
          </a:lstStyle>
          <a:p>
            <a:r>
              <a:rPr lang="fi-FI" noProof="0"/>
              <a:t>Muokkaa ots. perustyyl. napsautt.</a:t>
            </a:r>
            <a:endParaRPr lang="fi-FI" noProof="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EE3CDD-FFCC-9BF0-B9C3-C45BEE1D7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24946"/>
            <a:ext cx="10515600" cy="268695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 sz="26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2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6F51A1B-281F-3AA3-E445-4B04FD823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9567"/>
            <a:ext cx="12192000" cy="2540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5CBFB58-E462-EE88-1493-B937BB153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5" y="6298402"/>
            <a:ext cx="912811" cy="36512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47586C-0552-E4DC-5CDF-8CDF1A56F8A8}"/>
              </a:ext>
            </a:extLst>
          </p:cNvPr>
          <p:cNvSpPr txBox="1">
            <a:spLocks/>
          </p:cNvSpPr>
          <p:nvPr userDrawn="1"/>
        </p:nvSpPr>
        <p:spPr>
          <a:xfrm>
            <a:off x="9325895" y="6396374"/>
            <a:ext cx="2743200" cy="365124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DE5B2B-557B-4D3C-99F9-E6A0DE1A7D66}" type="slidenum">
              <a:rPr lang="fi-FI" sz="1400" smtClean="0">
                <a:latin typeface="Arial Narrow" panose="020B0606020202030204" pitchFamily="34" charset="0"/>
              </a:rPr>
              <a:pPr/>
              <a:t>‹#›</a:t>
            </a:fld>
            <a:endParaRPr lang="fi-FI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134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D5BC74A-DD1C-757D-3B14-2B379D001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7D87E2B-72E3-DC11-FB38-D9C48FC92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AC8507-C09D-6155-65BA-1C258D7302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CA4D44CA-7ABF-40C3-BDD1-1A1798EF9759}" type="datetimeFigureOut">
              <a:rPr lang="fi-FI" smtClean="0"/>
              <a:pPr/>
              <a:t>25.8.2026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71B2A76-249F-4AA7-6B8F-B7C0E63BC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153416-9070-7FF3-062C-3F768646B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683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BB01CDB7-F789-C5C0-15F9-50521E0ED5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094913" y="63500"/>
            <a:ext cx="20589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i-FI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Luottamuksellinen - Confidential (3Y)</a:t>
            </a:r>
          </a:p>
        </p:txBody>
      </p:sp>
    </p:spTree>
    <p:extLst>
      <p:ext uri="{BB962C8B-B14F-4D97-AF65-F5344CB8AC3E}">
        <p14:creationId xmlns:p14="http://schemas.microsoft.com/office/powerpoint/2010/main" val="411734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60" r:id="rId4"/>
    <p:sldLayoutId id="2147483661" r:id="rId5"/>
    <p:sldLayoutId id="2147483657" r:id="rId6"/>
    <p:sldLayoutId id="2147483683" r:id="rId7"/>
    <p:sldLayoutId id="2147483663" r:id="rId8"/>
    <p:sldLayoutId id="2147483672" r:id="rId9"/>
    <p:sldLayoutId id="2147483664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3" r:id="rId17"/>
    <p:sldLayoutId id="2147483674" r:id="rId18"/>
    <p:sldLayoutId id="2147483675" r:id="rId19"/>
    <p:sldLayoutId id="2147483677" r:id="rId20"/>
    <p:sldLayoutId id="2147483679" r:id="rId21"/>
    <p:sldLayoutId id="2147483680" r:id="rId22"/>
    <p:sldLayoutId id="2147483681" r:id="rId23"/>
    <p:sldLayoutId id="2147483678" r:id="rId24"/>
    <p:sldLayoutId id="2147483682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D5BC74A-DD1C-757D-3B14-2B379D001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7D87E2B-72E3-DC11-FB38-D9C48FC92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71B2A76-249F-4AA7-6B8F-B7C0E63BC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21029"/>
            <a:ext cx="3256144" cy="3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AC8507-C09D-6155-65BA-1C258D730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22427" y="6420394"/>
            <a:ext cx="944880" cy="3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153416-9070-7FF3-062C-3F768646B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788" y="6413863"/>
            <a:ext cx="378403" cy="307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257F031-6859-4FFE-B1BB-6B1F3FB1A3F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93DEC82-7617-C90C-493F-439B443066B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094913" y="63500"/>
            <a:ext cx="20589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i-FI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Luottamuksellinen - Confidential (3Y)</a:t>
            </a:r>
          </a:p>
        </p:txBody>
      </p:sp>
    </p:spTree>
    <p:extLst>
      <p:ext uri="{BB962C8B-B14F-4D97-AF65-F5344CB8AC3E}">
        <p14:creationId xmlns:p14="http://schemas.microsoft.com/office/powerpoint/2010/main" val="224365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atkuva.oppiminen@seamk.fi" TargetMode="External"/><Relationship Id="rId2" Type="http://schemas.openxmlformats.org/officeDocument/2006/relationships/hyperlink" Target="mailto:outi.rinta-homi@seamk.fi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seamk.fi/tietoa-seamkista/kampus/maakuntakorkeakoulu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amk.fi/koulutus/toisen-asteen-vaylaopinno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la.eduplan.fi/seamk" TargetMode="External"/><Relationship Id="rId2" Type="http://schemas.openxmlformats.org/officeDocument/2006/relationships/hyperlink" Target="https://www.seamk.fi/hakeminen/opoille/opintojaksot-toisen-asteen-oppilaitoksille/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amk.fi/koulutus/toisen-asteen-vaylaopinnot/toisen-asteen-vaylaopiskelijan-opas/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amk.fi/hakuaika/toisen-asteen-vaylahaku/" TargetMode="External"/><Relationship Id="rId2" Type="http://schemas.openxmlformats.org/officeDocument/2006/relationships/hyperlink" Target="mailto:hakijapalvelut@seamk.fi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piha-, taivas, puu, vesi&#10;&#10;Kuvaus luotu automaattisesti">
            <a:extLst>
              <a:ext uri="{FF2B5EF4-FFF2-40B4-BE49-F238E27FC236}">
                <a16:creationId xmlns:a16="http://schemas.microsoft.com/office/drawing/2014/main" id="{3F65C1C3-4C49-DD2A-F24D-B895C34C95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8" r="39004"/>
          <a:stretch/>
        </p:blipFill>
        <p:spPr>
          <a:xfrm>
            <a:off x="3897922" y="-13855"/>
            <a:ext cx="8285429" cy="6904365"/>
          </a:xfrm>
          <a:prstGeom prst="rect">
            <a:avLst/>
          </a:prstGeom>
        </p:spPr>
      </p:pic>
      <p:sp>
        <p:nvSpPr>
          <p:cNvPr id="3" name="Puolivapaa piirto 6">
            <a:extLst>
              <a:ext uri="{FF2B5EF4-FFF2-40B4-BE49-F238E27FC236}">
                <a16:creationId xmlns:a16="http://schemas.microsoft.com/office/drawing/2014/main" id="{803DA7B0-44ED-2551-D7A4-7DD6C55DA7E9}"/>
              </a:ext>
            </a:extLst>
          </p:cNvPr>
          <p:cNvSpPr/>
          <p:nvPr/>
        </p:nvSpPr>
        <p:spPr>
          <a:xfrm>
            <a:off x="8649" y="-13854"/>
            <a:ext cx="12206989" cy="6858000"/>
          </a:xfrm>
          <a:custGeom>
            <a:avLst/>
            <a:gdLst>
              <a:gd name="connsiteX0" fmla="*/ 0 w 12206989"/>
              <a:gd name="connsiteY0" fmla="*/ 0 h 6858000"/>
              <a:gd name="connsiteX1" fmla="*/ 6456262 w 12206989"/>
              <a:gd name="connsiteY1" fmla="*/ 0 h 6858000"/>
              <a:gd name="connsiteX2" fmla="*/ 6436438 w 12206989"/>
              <a:gd name="connsiteY2" fmla="*/ 11139 h 6858000"/>
              <a:gd name="connsiteX3" fmla="*/ 5905828 w 12206989"/>
              <a:gd name="connsiteY3" fmla="*/ 1999181 h 6858000"/>
              <a:gd name="connsiteX4" fmla="*/ 7879817 w 12206989"/>
              <a:gd name="connsiteY4" fmla="*/ 2579888 h 6858000"/>
              <a:gd name="connsiteX5" fmla="*/ 12206989 w 12206989"/>
              <a:gd name="connsiteY5" fmla="*/ 148449 h 6858000"/>
              <a:gd name="connsiteX6" fmla="*/ 12206989 w 12206989"/>
              <a:gd name="connsiteY6" fmla="*/ 310583 h 6858000"/>
              <a:gd name="connsiteX7" fmla="*/ 6928617 w 12206989"/>
              <a:gd name="connsiteY7" fmla="*/ 3276499 h 6858000"/>
              <a:gd name="connsiteX8" fmla="*/ 6398006 w 12206989"/>
              <a:gd name="connsiteY8" fmla="*/ 5264540 h 6858000"/>
              <a:gd name="connsiteX9" fmla="*/ 8371995 w 12206989"/>
              <a:gd name="connsiteY9" fmla="*/ 5845248 h 6858000"/>
              <a:gd name="connsiteX10" fmla="*/ 12206989 w 12206989"/>
              <a:gd name="connsiteY10" fmla="*/ 3690364 h 6858000"/>
              <a:gd name="connsiteX11" fmla="*/ 12206989 w 12206989"/>
              <a:gd name="connsiteY11" fmla="*/ 3843011 h 6858000"/>
              <a:gd name="connsiteX12" fmla="*/ 9689303 w 12206989"/>
              <a:gd name="connsiteY12" fmla="*/ 5257697 h 6858000"/>
              <a:gd name="connsiteX13" fmla="*/ 8976191 w 12206989"/>
              <a:gd name="connsiteY13" fmla="*/ 6690483 h 6858000"/>
              <a:gd name="connsiteX14" fmla="*/ 9013301 w 12206989"/>
              <a:gd name="connsiteY14" fmla="*/ 6858000 h 6858000"/>
              <a:gd name="connsiteX15" fmla="*/ 0 w 12206989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06989" h="6858000">
                <a:moveTo>
                  <a:pt x="0" y="0"/>
                </a:moveTo>
                <a:lnTo>
                  <a:pt x="6456262" y="0"/>
                </a:lnTo>
                <a:lnTo>
                  <a:pt x="6436438" y="11139"/>
                </a:lnTo>
                <a:cubicBezTo>
                  <a:pt x="5744880" y="399726"/>
                  <a:pt x="5507227" y="1289802"/>
                  <a:pt x="5905828" y="1999181"/>
                </a:cubicBezTo>
                <a:cubicBezTo>
                  <a:pt x="6304428" y="2708559"/>
                  <a:pt x="7188259" y="2968474"/>
                  <a:pt x="7879817" y="2579888"/>
                </a:cubicBezTo>
                <a:lnTo>
                  <a:pt x="12206989" y="148449"/>
                </a:lnTo>
                <a:lnTo>
                  <a:pt x="12206989" y="310583"/>
                </a:lnTo>
                <a:lnTo>
                  <a:pt x="6928617" y="3276499"/>
                </a:lnTo>
                <a:cubicBezTo>
                  <a:pt x="6237058" y="3665085"/>
                  <a:pt x="5999406" y="4555162"/>
                  <a:pt x="6398006" y="5264540"/>
                </a:cubicBezTo>
                <a:cubicBezTo>
                  <a:pt x="6796606" y="5973919"/>
                  <a:pt x="7680436" y="6233833"/>
                  <a:pt x="8371995" y="5845248"/>
                </a:cubicBezTo>
                <a:lnTo>
                  <a:pt x="12206989" y="3690364"/>
                </a:lnTo>
                <a:lnTo>
                  <a:pt x="12206989" y="3843011"/>
                </a:lnTo>
                <a:lnTo>
                  <a:pt x="9689303" y="5257697"/>
                </a:lnTo>
                <a:cubicBezTo>
                  <a:pt x="9170635" y="5549137"/>
                  <a:pt x="8907288" y="6122665"/>
                  <a:pt x="8976191" y="6690483"/>
                </a:cubicBezTo>
                <a:lnTo>
                  <a:pt x="90133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fi-FI" dirty="0"/>
              <a:t>X</a:t>
            </a:r>
          </a:p>
        </p:txBody>
      </p:sp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C7692B54-D0B0-30B9-9A3B-05A59D66EA9F}"/>
              </a:ext>
            </a:extLst>
          </p:cNvPr>
          <p:cNvSpPr/>
          <p:nvPr/>
        </p:nvSpPr>
        <p:spPr>
          <a:xfrm>
            <a:off x="171053" y="-13856"/>
            <a:ext cx="12020948" cy="6918222"/>
          </a:xfrm>
          <a:custGeom>
            <a:avLst/>
            <a:gdLst>
              <a:gd name="connsiteX0" fmla="*/ 0 w 12206989"/>
              <a:gd name="connsiteY0" fmla="*/ 0 h 6858000"/>
              <a:gd name="connsiteX1" fmla="*/ 6456262 w 12206989"/>
              <a:gd name="connsiteY1" fmla="*/ 0 h 6858000"/>
              <a:gd name="connsiteX2" fmla="*/ 6436438 w 12206989"/>
              <a:gd name="connsiteY2" fmla="*/ 11139 h 6858000"/>
              <a:gd name="connsiteX3" fmla="*/ 5905828 w 12206989"/>
              <a:gd name="connsiteY3" fmla="*/ 1999181 h 6858000"/>
              <a:gd name="connsiteX4" fmla="*/ 7879817 w 12206989"/>
              <a:gd name="connsiteY4" fmla="*/ 2579888 h 6858000"/>
              <a:gd name="connsiteX5" fmla="*/ 12206989 w 12206989"/>
              <a:gd name="connsiteY5" fmla="*/ 148449 h 6858000"/>
              <a:gd name="connsiteX6" fmla="*/ 12206989 w 12206989"/>
              <a:gd name="connsiteY6" fmla="*/ 310583 h 6858000"/>
              <a:gd name="connsiteX7" fmla="*/ 6928617 w 12206989"/>
              <a:gd name="connsiteY7" fmla="*/ 3276499 h 6858000"/>
              <a:gd name="connsiteX8" fmla="*/ 6398006 w 12206989"/>
              <a:gd name="connsiteY8" fmla="*/ 5264540 h 6858000"/>
              <a:gd name="connsiteX9" fmla="*/ 8371995 w 12206989"/>
              <a:gd name="connsiteY9" fmla="*/ 5845248 h 6858000"/>
              <a:gd name="connsiteX10" fmla="*/ 12206989 w 12206989"/>
              <a:gd name="connsiteY10" fmla="*/ 3690364 h 6858000"/>
              <a:gd name="connsiteX11" fmla="*/ 12206989 w 12206989"/>
              <a:gd name="connsiteY11" fmla="*/ 3843011 h 6858000"/>
              <a:gd name="connsiteX12" fmla="*/ 9689303 w 12206989"/>
              <a:gd name="connsiteY12" fmla="*/ 5257697 h 6858000"/>
              <a:gd name="connsiteX13" fmla="*/ 8976191 w 12206989"/>
              <a:gd name="connsiteY13" fmla="*/ 6690483 h 6858000"/>
              <a:gd name="connsiteX14" fmla="*/ 9013301 w 12206989"/>
              <a:gd name="connsiteY14" fmla="*/ 6858000 h 6858000"/>
              <a:gd name="connsiteX15" fmla="*/ 0 w 12206989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06989" h="6858000">
                <a:moveTo>
                  <a:pt x="0" y="0"/>
                </a:moveTo>
                <a:lnTo>
                  <a:pt x="6456262" y="0"/>
                </a:lnTo>
                <a:lnTo>
                  <a:pt x="6436438" y="11139"/>
                </a:lnTo>
                <a:cubicBezTo>
                  <a:pt x="5744880" y="399726"/>
                  <a:pt x="5507227" y="1289802"/>
                  <a:pt x="5905828" y="1999181"/>
                </a:cubicBezTo>
                <a:cubicBezTo>
                  <a:pt x="6304428" y="2708559"/>
                  <a:pt x="7188259" y="2968474"/>
                  <a:pt x="7879817" y="2579888"/>
                </a:cubicBezTo>
                <a:lnTo>
                  <a:pt x="12206989" y="148449"/>
                </a:lnTo>
                <a:lnTo>
                  <a:pt x="12206989" y="310583"/>
                </a:lnTo>
                <a:lnTo>
                  <a:pt x="6928617" y="3276499"/>
                </a:lnTo>
                <a:cubicBezTo>
                  <a:pt x="6237058" y="3665085"/>
                  <a:pt x="5999406" y="4555162"/>
                  <a:pt x="6398006" y="5264540"/>
                </a:cubicBezTo>
                <a:cubicBezTo>
                  <a:pt x="6796606" y="5973919"/>
                  <a:pt x="7680436" y="6233833"/>
                  <a:pt x="8371995" y="5845248"/>
                </a:cubicBezTo>
                <a:lnTo>
                  <a:pt x="12206989" y="3690364"/>
                </a:lnTo>
                <a:lnTo>
                  <a:pt x="12206989" y="3843011"/>
                </a:lnTo>
                <a:lnTo>
                  <a:pt x="9689303" y="5257697"/>
                </a:lnTo>
                <a:cubicBezTo>
                  <a:pt x="9170635" y="5549137"/>
                  <a:pt x="8907288" y="6122665"/>
                  <a:pt x="8976191" y="6690483"/>
                </a:cubicBezTo>
                <a:lnTo>
                  <a:pt x="90133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fi-FI" dirty="0"/>
              <a:t>X</a:t>
            </a:r>
          </a:p>
        </p:txBody>
      </p:sp>
      <p:sp>
        <p:nvSpPr>
          <p:cNvPr id="12" name="Päivämäärän paikkamerkki 4">
            <a:extLst>
              <a:ext uri="{FF2B5EF4-FFF2-40B4-BE49-F238E27FC236}">
                <a16:creationId xmlns:a16="http://schemas.microsoft.com/office/drawing/2014/main" id="{EB9A2FA1-FF15-83EC-E98C-F80B29D2D494}"/>
              </a:ext>
            </a:extLst>
          </p:cNvPr>
          <p:cNvSpPr txBox="1">
            <a:spLocks/>
          </p:cNvSpPr>
          <p:nvPr/>
        </p:nvSpPr>
        <p:spPr>
          <a:xfrm>
            <a:off x="302397" y="4594056"/>
            <a:ext cx="1344386" cy="3507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12.8.2026</a:t>
            </a:r>
          </a:p>
        </p:txBody>
      </p:sp>
      <p:sp>
        <p:nvSpPr>
          <p:cNvPr id="13" name="Päivämäärän paikkamerkki 4">
            <a:extLst>
              <a:ext uri="{FF2B5EF4-FFF2-40B4-BE49-F238E27FC236}">
                <a16:creationId xmlns:a16="http://schemas.microsoft.com/office/drawing/2014/main" id="{65609259-5D42-6AF9-88CA-3F2E859B9AC2}"/>
              </a:ext>
            </a:extLst>
          </p:cNvPr>
          <p:cNvSpPr txBox="1">
            <a:spLocks/>
          </p:cNvSpPr>
          <p:nvPr/>
        </p:nvSpPr>
        <p:spPr>
          <a:xfrm>
            <a:off x="1312711" y="45940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600" dirty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Outi Rinta-Homi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AC0308DB-EB7F-DA1E-DEC2-7F686860DB4D}"/>
              </a:ext>
            </a:extLst>
          </p:cNvPr>
          <p:cNvSpPr txBox="1">
            <a:spLocks/>
          </p:cNvSpPr>
          <p:nvPr/>
        </p:nvSpPr>
        <p:spPr>
          <a:xfrm>
            <a:off x="291523" y="1650313"/>
            <a:ext cx="5102280" cy="1986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fi-FI" dirty="0"/>
              <a:t>SEAMK Toisen asteen väyläopinnot, syksy 2026 -infotilaisuus</a:t>
            </a:r>
          </a:p>
        </p:txBody>
      </p:sp>
      <p:pic>
        <p:nvPicPr>
          <p:cNvPr id="5" name="Kuva 4" descr="Kuva, joka sisältää kohteen Fontti, Grafiikka, graafinen suunnittelu, teksti&#10;&#10;Kuvaus luotu automaattisesti">
            <a:extLst>
              <a:ext uri="{FF2B5EF4-FFF2-40B4-BE49-F238E27FC236}">
                <a16:creationId xmlns:a16="http://schemas.microsoft.com/office/drawing/2014/main" id="{A294ACA1-1229-D6CC-B82D-5A1D792722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52" y="6321611"/>
            <a:ext cx="909603" cy="36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1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799000"/>
    </mc:Choice>
    <mc:Fallback xmlns="">
      <p:transition spd="slow" advClick="0" advTm="1079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C313EE-BE23-ACF5-BD18-4B55F9319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Lisätiedot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35C32A-6426-A1BD-11DE-7F82478F8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482" y="2275609"/>
            <a:ext cx="10423035" cy="3399851"/>
          </a:xfrm>
        </p:spPr>
        <p:txBody>
          <a:bodyPr/>
          <a:lstStyle/>
          <a:p>
            <a:r>
              <a:rPr lang="fi-FI" dirty="0"/>
              <a:t>Mikäli kysyttävää herää, voit aina olla yhteydessä </a:t>
            </a:r>
            <a:r>
              <a:rPr lang="fi-FI" dirty="0">
                <a:hlinkClick r:id="rId2"/>
              </a:rPr>
              <a:t>outi.rinta-homi@seamk.fi</a:t>
            </a:r>
            <a:r>
              <a:rPr lang="fi-FI" dirty="0"/>
              <a:t>, 050 401 0027!</a:t>
            </a:r>
          </a:p>
          <a:p>
            <a:r>
              <a:rPr lang="fi-FI" dirty="0"/>
              <a:t>Opiskelijat voivat olla yhteydessä suoraan Outiin tai osoitteeseen </a:t>
            </a:r>
            <a:r>
              <a:rPr lang="fi-FI" dirty="0">
                <a:hlinkClick r:id="rId3"/>
              </a:rPr>
              <a:t>jatkuva.oppiminen@seamk.fi</a:t>
            </a:r>
            <a:r>
              <a:rPr lang="fi-FI" dirty="0"/>
              <a:t>. </a:t>
            </a:r>
          </a:p>
          <a:p>
            <a:r>
              <a:rPr lang="fi-FI" dirty="0"/>
              <a:t>Apuna myös </a:t>
            </a:r>
            <a:r>
              <a:rPr lang="fi-FI" dirty="0">
                <a:hlinkClick r:id="rId4"/>
              </a:rPr>
              <a:t>SEAMK Maakuntakorkeakoulun aluekehittäjät!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28632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D989D6-1CC1-BBE5-1695-414A9A30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71577"/>
            <a:ext cx="12192000" cy="1325563"/>
          </a:xfrm>
        </p:spPr>
        <p:txBody>
          <a:bodyPr/>
          <a:lstStyle/>
          <a:p>
            <a:r>
              <a:rPr lang="fi-FI" dirty="0"/>
              <a:t>Kiitos-dia</a:t>
            </a:r>
          </a:p>
        </p:txBody>
      </p:sp>
    </p:spTree>
    <p:extLst>
      <p:ext uri="{BB962C8B-B14F-4D97-AF65-F5344CB8AC3E}">
        <p14:creationId xmlns:p14="http://schemas.microsoft.com/office/powerpoint/2010/main" val="248622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5D6E5E-8E74-9CE3-7861-A55641336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SEAMK Toisen asteen väyläopinnot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3ACCD5-2B5E-2416-5A1A-5F9BDB73B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Väyläopinnot tarjoavat SEAMKin yhteistyöoppilaitosten toisen asteen tutkinto-opiskelijoille mahdollisuuden suorittaa korkeakouluopintoja jo toisen asteen ammatillisen koulutuksen tai lukiokoulutuksen aikana.</a:t>
            </a:r>
          </a:p>
          <a:p>
            <a:r>
              <a:rPr lang="fi-FI" dirty="0"/>
              <a:t>Väyläopinnoissa opiskelija voi suorittaa n. 15 op SEAMKin opintoja toisen asteen opintojen yhteydessä.</a:t>
            </a:r>
          </a:p>
          <a:p>
            <a:r>
              <a:rPr lang="fi-FI" dirty="0"/>
              <a:t>Toisen asteen opiskelija voi valita väyläopinnot oman mielenkiinnon mukaan. </a:t>
            </a:r>
          </a:p>
          <a:p>
            <a:r>
              <a:rPr lang="fi-FI" dirty="0"/>
              <a:t>Tarjonta julkaistaan keväisin ja syksyisin.</a:t>
            </a:r>
          </a:p>
          <a:p>
            <a:r>
              <a:rPr lang="fi-FI" dirty="0"/>
              <a:t>Opinnot ovat maksuttomia yhteistyöoppilaitosten opiskelijoille.</a:t>
            </a:r>
          </a:p>
        </p:txBody>
      </p:sp>
    </p:spTree>
    <p:extLst>
      <p:ext uri="{BB962C8B-B14F-4D97-AF65-F5344CB8AC3E}">
        <p14:creationId xmlns:p14="http://schemas.microsoft.com/office/powerpoint/2010/main" val="97711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E6B6C2-0925-5962-171A-A9ECB867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i-FI" dirty="0"/>
              <a:t>Seuraava ilmoittautuminen väyläopintoihin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9780AF-730B-F2BD-FA6A-B5141EE9C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955" y="1064872"/>
            <a:ext cx="11091923" cy="5023412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sz="2400" b="0" i="0" dirty="0">
                <a:solidFill>
                  <a:srgbClr val="0A0A0A"/>
                </a:solidFill>
                <a:effectLst/>
              </a:rPr>
              <a:t>Ilmoittautumisaika 15.8.-</a:t>
            </a:r>
            <a:r>
              <a:rPr lang="fi-FI" sz="2400" dirty="0">
                <a:solidFill>
                  <a:srgbClr val="0A0A0A"/>
                </a:solidFill>
              </a:rPr>
              <a:t>1</a:t>
            </a:r>
            <a:r>
              <a:rPr lang="fi-FI" sz="2400" b="0" i="0" dirty="0">
                <a:solidFill>
                  <a:srgbClr val="0A0A0A"/>
                </a:solidFill>
                <a:effectLst/>
              </a:rPr>
              <a:t>5.9.2026 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0A0A0A"/>
                </a:solidFill>
              </a:rPr>
              <a:t>Tarjolla olevat väylät </a:t>
            </a:r>
            <a:r>
              <a:rPr lang="fi-FI" sz="2400" dirty="0">
                <a:solidFill>
                  <a:schemeClr val="accent5"/>
                </a:solidFill>
              </a:rPr>
              <a:t>(+päivitykset):</a:t>
            </a:r>
          </a:p>
          <a:p>
            <a:pPr lvl="1">
              <a:lnSpc>
                <a:spcPct val="120000"/>
              </a:lnSpc>
            </a:pPr>
            <a:r>
              <a:rPr lang="fi-FI" sz="2400" dirty="0">
                <a:solidFill>
                  <a:schemeClr val="accent5"/>
                </a:solidFill>
              </a:rPr>
              <a:t>Insinööri (AMK) Rakennustekniikka ja Rakennusmestari (AMK) Rakennustekniikka -väylä (lisätty!)</a:t>
            </a:r>
          </a:p>
          <a:p>
            <a:pPr lvl="1">
              <a:lnSpc>
                <a:spcPct val="120000"/>
              </a:lnSpc>
            </a:pPr>
            <a:r>
              <a:rPr lang="fi-FI" sz="2400" dirty="0"/>
              <a:t>Agrologi (AMK), Restonomi (AMK) ja Insinööri (AMK), Bio- ja elintarviketekniikka -väylä</a:t>
            </a:r>
          </a:p>
          <a:p>
            <a:pPr lvl="1">
              <a:lnSpc>
                <a:spcPct val="120000"/>
              </a:lnSpc>
            </a:pPr>
            <a:r>
              <a:rPr lang="fi-FI" sz="2400" dirty="0"/>
              <a:t>Tradenomi (AMK) Liiketalous, pk-yrittäjyys ja digitaalinen liiketoiminta -väylä</a:t>
            </a:r>
          </a:p>
          <a:p>
            <a:pPr lvl="1">
              <a:lnSpc>
                <a:spcPct val="120000"/>
              </a:lnSpc>
            </a:pPr>
            <a:r>
              <a:rPr lang="fi-FI" sz="2400" dirty="0"/>
              <a:t>Tradenomi (AMK) Liiketalous, pk-yrittäjyys ja digitaalinen liiketoiminta -urheiluakatemiaväylä</a:t>
            </a:r>
          </a:p>
          <a:p>
            <a:pPr lvl="1">
              <a:lnSpc>
                <a:spcPct val="120000"/>
              </a:lnSpc>
            </a:pPr>
            <a:r>
              <a:rPr lang="fi-FI" sz="2400" dirty="0"/>
              <a:t>Sosiaali- ja terveysalan väylä (Sairaanhoitaja, terveydenhoitaja, fysioterapeutti, sosionomi, </a:t>
            </a:r>
            <a:r>
              <a:rPr lang="fi-FI" sz="2400" dirty="0" err="1"/>
              <a:t>geronomi</a:t>
            </a:r>
            <a:r>
              <a:rPr lang="fi-FI" sz="2400" dirty="0"/>
              <a:t>)</a:t>
            </a:r>
          </a:p>
          <a:p>
            <a:pPr>
              <a:lnSpc>
                <a:spcPct val="120000"/>
              </a:lnSpc>
            </a:pPr>
            <a:r>
              <a:rPr lang="fi-FI" sz="2400" dirty="0"/>
              <a:t>Opetussuunnitelmat (pienet muutokset mahdollisia): </a:t>
            </a:r>
            <a:r>
              <a:rPr lang="fi-FI" sz="2400" dirty="0">
                <a:hlinkClick r:id="rId3"/>
              </a:rPr>
              <a:t>Toisen asteen väyläopinnot | SEAMK.fi</a:t>
            </a:r>
            <a:endParaRPr lang="fi-FI" sz="2400" dirty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fi-FI" b="1" dirty="0">
              <a:solidFill>
                <a:srgbClr val="0A0A0A"/>
              </a:solidFill>
              <a:latin typeface="Source Sans Pro" panose="020B0503030403020204" pitchFamily="34" charset="0"/>
            </a:endParaRPr>
          </a:p>
          <a:p>
            <a:pPr lvl="1"/>
            <a:endParaRPr lang="fi-FI" b="1" i="0" dirty="0">
              <a:solidFill>
                <a:srgbClr val="0A0A0A"/>
              </a:solidFill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94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D25914-61A3-EDBD-70FA-F71F10595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8540" y="1131144"/>
            <a:ext cx="6376282" cy="4933990"/>
          </a:xfrm>
        </p:spPr>
        <p:txBody>
          <a:bodyPr>
            <a:normAutofit/>
          </a:bodyPr>
          <a:lstStyle/>
          <a:p>
            <a:r>
              <a:rPr lang="fi-FI" dirty="0"/>
              <a:t>Ilmoittautuessa opiskelijan täytyy valita yksi väylä tarjolla olevista väylistä.</a:t>
            </a:r>
          </a:p>
          <a:p>
            <a:r>
              <a:rPr lang="fi-FI" dirty="0"/>
              <a:t>Tarjolla olevista väylistä osa on yhteisväyliä, joihin kuuluu useampi tutkinto-ohjelma. Yhteisväylän opiskelija opiskelee tutkinto-ohjelmien yhteisiä opintoja/valitsee itseään kiinnostavat opinnot.</a:t>
            </a:r>
          </a:p>
          <a:p>
            <a:r>
              <a:rPr lang="fi-FI" dirty="0"/>
              <a:t>Yhteisväylän käytyään opiskelijan tulee hakuvaiheessa valita väylään sisältyvä tutkinto-ohjelma, johon hän hakee toisen asteen väylähaussa.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1978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E3A26-4618-C89D-D986-E81988676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Ilmoittautuminen väyläopintoihin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AD5C69-50C0-E1FB-B64F-8A85B35D7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982"/>
            <a:ext cx="10515600" cy="4181747"/>
          </a:xfrm>
        </p:spPr>
        <p:txBody>
          <a:bodyPr>
            <a:normAutofit fontScale="85000" lnSpcReduction="20000"/>
          </a:bodyPr>
          <a:lstStyle/>
          <a:p>
            <a:r>
              <a:rPr lang="fi-FI" dirty="0">
                <a:solidFill>
                  <a:srgbClr val="1E1E1E"/>
                </a:solidFill>
                <a:ea typeface="Source Sans Pro" panose="020B0503030403020204" pitchFamily="34" charset="0"/>
                <a:cs typeface="Times New Roman"/>
              </a:rPr>
              <a:t>Opiskelijan tulee keskustella </a:t>
            </a:r>
            <a:r>
              <a:rPr lang="fi-FI" sz="2800" dirty="0">
                <a:solidFill>
                  <a:srgbClr val="1E1E1E"/>
                </a:solidFill>
                <a:ea typeface="Source Sans Pro" panose="020B0503030403020204" pitchFamily="34" charset="0"/>
                <a:cs typeface="Times New Roman"/>
              </a:rPr>
              <a:t>opinto-ohjaajansa kanssa ennen ilmoittautumista!</a:t>
            </a:r>
          </a:p>
          <a:p>
            <a:r>
              <a:rPr lang="fi-FI" sz="2800" dirty="0">
                <a:effectLst/>
                <a:ea typeface="Source Sans Pro" panose="020B0503030403020204" pitchFamily="34" charset="0"/>
              </a:rPr>
              <a:t>Väyläopinnot ovat hyvä mahdollisuus niille</a:t>
            </a:r>
            <a:r>
              <a:rPr lang="fi-FI" sz="2800" dirty="0">
                <a:ea typeface="Source Sans Pro" panose="020B0503030403020204" pitchFamily="34" charset="0"/>
              </a:rPr>
              <a:t>, joilla on motivaatiota korkeakouluopintojen kokeilemiseen jo toisen asteen aikana ja valmiudet opetella uusia opiskelun tapoja.</a:t>
            </a:r>
          </a:p>
          <a:p>
            <a:r>
              <a:rPr lang="fi-FI" sz="2800" dirty="0">
                <a:ea typeface="Source Sans Pro" panose="020B0503030403020204" pitchFamily="34" charset="0"/>
              </a:rPr>
              <a:t>Väylissä opiskellaan suomen kielellä. </a:t>
            </a:r>
            <a:r>
              <a:rPr lang="fi-FI" dirty="0"/>
              <a:t>Toivomme, että keskustelette opiskelijoiden kanssa ennen ilmoittautumista myös siitä, onko suomen kielen taito riittävällä tasolla.</a:t>
            </a:r>
          </a:p>
          <a:p>
            <a:r>
              <a:rPr lang="fi-FI" sz="2800" dirty="0">
                <a:effectLst/>
                <a:ea typeface="Source Sans Pro" panose="020B0503030403020204" pitchFamily="34" charset="0"/>
              </a:rPr>
              <a:t>Ilmoittautuneet saavat toisen asteen oppilaitoksen sähköpostiin aloitusviestin, jonk</a:t>
            </a:r>
            <a:r>
              <a:rPr lang="fi-FI" sz="2800" dirty="0">
                <a:ea typeface="Source Sans Pro" panose="020B0503030403020204" pitchFamily="34" charset="0"/>
              </a:rPr>
              <a:t>a avulla he pääsevät suorittamaan </a:t>
            </a:r>
            <a:r>
              <a:rPr lang="fi-FI" dirty="0">
                <a:ea typeface="Source Sans Pro" panose="020B0503030403020204" pitchFamily="34" charset="0"/>
              </a:rPr>
              <a:t>orientaatiokurssia (ent. pääsykoeopintojakso)</a:t>
            </a:r>
            <a:r>
              <a:rPr lang="fi-FI" sz="2800" dirty="0">
                <a:ea typeface="Source Sans Pro" panose="020B0503030403020204" pitchFamily="34" charset="0"/>
              </a:rPr>
              <a:t> SEAMKin Moodlessa.</a:t>
            </a:r>
          </a:p>
          <a:p>
            <a:r>
              <a:rPr lang="fi-FI" b="1" dirty="0">
                <a:effectLst/>
                <a:ea typeface="Source Sans Pro" panose="020B0503030403020204" pitchFamily="34" charset="0"/>
              </a:rPr>
              <a:t>Tarkennusta viime kertoihin:</a:t>
            </a:r>
          </a:p>
          <a:p>
            <a:pPr lvl="1"/>
            <a:r>
              <a:rPr lang="fi-FI" dirty="0"/>
              <a:t>Ilmoittautumiseen liitettävästä todistuksesta tulee ilmetä toisen asteen oppilaitos, jossa opiskelet, kenelle todistus kuuluu ja opintojen arvioitu päättymisaika</a:t>
            </a:r>
          </a:p>
          <a:p>
            <a:pPr lvl="1"/>
            <a:r>
              <a:rPr lang="fi-FI" dirty="0"/>
              <a:t>Jatkossa lomakkeella kysytään opiskelijan henkilökohtainen sähköpostiosoite, ei koulun sähköpostia </a:t>
            </a:r>
            <a:endParaRPr lang="fi-FI" b="1" dirty="0">
              <a:effectLst/>
              <a:ea typeface="Source Sans Pro" panose="020B0503030403020204" pitchFamily="34" charset="0"/>
            </a:endParaRPr>
          </a:p>
          <a:p>
            <a:pPr lvl="1"/>
            <a:endParaRPr lang="fi-FI" b="1" dirty="0">
              <a:effectLst/>
              <a:ea typeface="Source Sans Pro" panose="020B0503030403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541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6F6130-B03B-7CEA-04A9-4CD0472EB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8305"/>
            <a:ext cx="10515600" cy="1068498"/>
          </a:xfrm>
        </p:spPr>
        <p:txBody>
          <a:bodyPr/>
          <a:lstStyle/>
          <a:p>
            <a:pPr algn="l"/>
            <a:r>
              <a:rPr lang="fi-FI" dirty="0"/>
              <a:t>Orientaatiokurssi (ent. väyläpääsykoe)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B8BEEA-3AE4-0CDC-4DEE-76A884F55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46803"/>
            <a:ext cx="10515600" cy="2686954"/>
          </a:xfrm>
        </p:spPr>
        <p:txBody>
          <a:bodyPr>
            <a:normAutofit fontScale="85000" lnSpcReduction="20000"/>
          </a:bodyPr>
          <a:lstStyle/>
          <a:p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Orientaatiokurssi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 (Korkeakouluopiskelu ja urasuunnittelu/</a:t>
            </a:r>
            <a:r>
              <a:rPr lang="fi-FI" sz="2800" b="0" i="0" dirty="0" err="1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Academic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 </a:t>
            </a:r>
            <a:r>
              <a:rPr lang="fi-FI" sz="2800" b="0" i="0" dirty="0" err="1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Studies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 and </a:t>
            </a:r>
            <a:r>
              <a:rPr lang="fi-FI" sz="2800" b="0" i="0" dirty="0" err="1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Career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 Planning) on laajuudeltaan 2 opintopistettä</a:t>
            </a:r>
          </a:p>
          <a:p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Itsenäinen s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uoritus aikavälillä 1.10. - 15.11.2026.</a:t>
            </a:r>
          </a:p>
          <a:p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H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yväksytyn suorituksen jälkeen opiskelija saa tiedon pääsystä väyläopintoihin, ja voi aloittaa valitsemissaan väyläopinnoissa</a:t>
            </a:r>
            <a:r>
              <a:rPr lang="fi-FI" sz="2800" dirty="0">
                <a:solidFill>
                  <a:srgbClr val="0A0A0A"/>
                </a:solidFill>
                <a:ea typeface="Source Sans Pro" panose="020B0503030403020204" pitchFamily="34" charset="0"/>
              </a:rPr>
              <a:t> kevät</a:t>
            </a:r>
            <a:r>
              <a:rPr lang="fi-FI" sz="2800" b="0" i="0" dirty="0">
                <a:solidFill>
                  <a:srgbClr val="0A0A0A"/>
                </a:solidFill>
                <a:effectLst/>
                <a:ea typeface="Source Sans Pro" panose="020B0503030403020204" pitchFamily="34" charset="0"/>
              </a:rPr>
              <a:t>lukukaudella 2027</a:t>
            </a:r>
          </a:p>
          <a:p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Orientaatiokurssi arvioidaan </a:t>
            </a:r>
            <a:r>
              <a:rPr lang="fi-FI" dirty="0" err="1">
                <a:solidFill>
                  <a:srgbClr val="0A0A0A"/>
                </a:solidFill>
                <a:ea typeface="Source Sans Pro" panose="020B0503030403020204" pitchFamily="34" charset="0"/>
              </a:rPr>
              <a:t>hyv</a:t>
            </a:r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/</a:t>
            </a:r>
            <a:r>
              <a:rPr lang="fi-FI" dirty="0" err="1">
                <a:solidFill>
                  <a:srgbClr val="0A0A0A"/>
                </a:solidFill>
                <a:ea typeface="Source Sans Pro" panose="020B0503030403020204" pitchFamily="34" charset="0"/>
              </a:rPr>
              <a:t>hyl</a:t>
            </a:r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. Jos tarvetta lisäkursseille, niitä voi katsoa esimerkiksi </a:t>
            </a:r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  <a:hlinkClick r:id="rId2"/>
              </a:rPr>
              <a:t>SEAMKin Opinlakeusverkoston tarjonnasta </a:t>
            </a:r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tai </a:t>
            </a:r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  <a:hlinkClick r:id="rId3"/>
              </a:rPr>
              <a:t>avoimesta AMK:sta</a:t>
            </a:r>
            <a:r>
              <a:rPr lang="fi-FI" dirty="0">
                <a:solidFill>
                  <a:srgbClr val="0A0A0A"/>
                </a:solidFill>
                <a:ea typeface="Source Sans Pro" panose="020B0503030403020204" pitchFamily="34" charset="0"/>
              </a:rPr>
              <a:t>.</a:t>
            </a:r>
            <a:endParaRPr lang="fi-FI" sz="2800" b="0" i="0" dirty="0">
              <a:solidFill>
                <a:srgbClr val="0A0A0A"/>
              </a:solidFill>
              <a:effectLst/>
              <a:ea typeface="Source Sans Pro" panose="020B0503030403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7863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680C66-80F8-E23B-5F51-576D28FA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Opiskelu väyläopinnoissa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84648A-42B4-CBE3-DA4F-62F3A6C63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135"/>
            <a:ext cx="10515600" cy="4514238"/>
          </a:xfrm>
        </p:spPr>
        <p:txBody>
          <a:bodyPr>
            <a:normAutofit/>
          </a:bodyPr>
          <a:lstStyle/>
          <a:p>
            <a:pPr marL="356870" lvl="1" indent="-356870"/>
            <a:r>
              <a:rPr lang="fi-FI" sz="2800" dirty="0">
                <a:solidFill>
                  <a:srgbClr val="1E1E1E"/>
                </a:solidFill>
                <a:cs typeface="Times New Roman"/>
              </a:rPr>
              <a:t>Opinnot tarjotaan verkko-opintoina.</a:t>
            </a:r>
          </a:p>
          <a:p>
            <a:pPr marL="356870" lvl="1" indent="-356870"/>
            <a:r>
              <a:rPr lang="fi-FI" sz="2800" dirty="0">
                <a:solidFill>
                  <a:srgbClr val="1E1E1E"/>
                </a:solidFill>
                <a:cs typeface="Times New Roman"/>
              </a:rPr>
              <a:t>Opiskelija aktivoi SEAMKin tunnukset ja ottaa SEAMKin sähköpostin käyttöönsä. Opiskelijat saavat tervetuloviestin mukana ohjeet tunnusten aktivointiin ja järjestelmien käyttöön. Opiskelijoille järjestetään väyläopintojen aloitustapaaminen </a:t>
            </a:r>
            <a:r>
              <a:rPr lang="fi-FI" sz="2800" dirty="0" err="1">
                <a:solidFill>
                  <a:srgbClr val="1E1E1E"/>
                </a:solidFill>
                <a:cs typeface="Times New Roman"/>
              </a:rPr>
              <a:t>Teamsissa</a:t>
            </a:r>
            <a:r>
              <a:rPr lang="fi-FI" sz="2800" dirty="0">
                <a:solidFill>
                  <a:srgbClr val="1E1E1E"/>
                </a:solidFill>
                <a:cs typeface="Times New Roman"/>
              </a:rPr>
              <a:t>.</a:t>
            </a:r>
          </a:p>
          <a:p>
            <a:pPr marL="356870" lvl="1" indent="-356870"/>
            <a:r>
              <a:rPr lang="fi-FI" sz="2800" dirty="0">
                <a:solidFill>
                  <a:srgbClr val="1E1E1E"/>
                </a:solidFill>
                <a:cs typeface="Times New Roman"/>
              </a:rPr>
              <a:t>SEAMKin opinto-ohjaaja lähettää opiskelijalle henkilökohtaisen opintosuunnitelman eli </a:t>
            </a:r>
            <a:r>
              <a:rPr lang="fi-FI" sz="2800" dirty="0" err="1">
                <a:solidFill>
                  <a:srgbClr val="1E1E1E"/>
                </a:solidFill>
                <a:cs typeface="Times New Roman"/>
              </a:rPr>
              <a:t>HOPSin</a:t>
            </a:r>
            <a:r>
              <a:rPr lang="fi-FI" sz="2800" dirty="0">
                <a:solidFill>
                  <a:srgbClr val="1E1E1E"/>
                </a:solidFill>
                <a:cs typeface="Times New Roman"/>
              </a:rPr>
              <a:t> ja ilmoittaa opintojaksoille.</a:t>
            </a:r>
          </a:p>
          <a:p>
            <a:pPr marL="356870" lvl="1" indent="-356870"/>
            <a:r>
              <a:rPr lang="fi-FI" sz="2800" b="1" dirty="0">
                <a:solidFill>
                  <a:srgbClr val="1E1E1E"/>
                </a:solidFill>
                <a:cs typeface="Times New Roman"/>
              </a:rPr>
              <a:t>Lisää ohjeistusta väyläopiskelijoille ja ohjaajille julkaistu: </a:t>
            </a:r>
            <a:r>
              <a:rPr lang="fi-FI" sz="2800" b="1" dirty="0">
                <a:hlinkClick r:id="rId2"/>
              </a:rPr>
              <a:t>Toisen asteen väyläopiskelijan opas | SEAMK.fi</a:t>
            </a:r>
            <a:endParaRPr lang="fi-FI" sz="2800" b="1" dirty="0"/>
          </a:p>
        </p:txBody>
      </p:sp>
    </p:spTree>
    <p:extLst>
      <p:ext uri="{BB962C8B-B14F-4D97-AF65-F5344CB8AC3E}">
        <p14:creationId xmlns:p14="http://schemas.microsoft.com/office/powerpoint/2010/main" val="1271492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07EC1B-0DA3-3B82-03BC-99F585CF6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Väyläopintojen eteneminen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38EFFA-339F-C149-89AD-4E11E9EC5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516"/>
            <a:ext cx="10515600" cy="4181747"/>
          </a:xfrm>
        </p:spPr>
        <p:txBody>
          <a:bodyPr>
            <a:normAutofit fontScale="92500"/>
          </a:bodyPr>
          <a:lstStyle/>
          <a:p>
            <a:pPr marL="285750" indent="-285750"/>
            <a:r>
              <a:rPr lang="fi-FI" sz="2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Väyläo</a:t>
            </a:r>
            <a:r>
              <a:rPr lang="fi-FI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piskelijoiden opiskeluoikeusaika on voimassa kaksi lukuvuotta </a:t>
            </a:r>
            <a:r>
              <a:rPr lang="fi-FI" kern="100" dirty="0">
                <a:ea typeface="Calibri" panose="020F0502020204030204" pitchFamily="34" charset="0"/>
                <a:cs typeface="Times New Roman" panose="02020603050405020304" pitchFamily="18" charset="0"/>
              </a:rPr>
              <a:t>orientaatiokurssin</a:t>
            </a:r>
            <a:r>
              <a:rPr lang="fi-FI" sz="2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aloituksesta laskien (riippumatta toisen asteen tutkinnon valmistumisesta).</a:t>
            </a:r>
          </a:p>
          <a:p>
            <a:pPr marL="285750" indent="-285750"/>
            <a:r>
              <a:rPr lang="fi-FI" sz="2800" dirty="0">
                <a:solidFill>
                  <a:srgbClr val="1E1E1E"/>
                </a:solidFill>
                <a:cs typeface="Times New Roman"/>
              </a:rPr>
              <a:t>SEAMKin opo päivittää opiskelijan </a:t>
            </a:r>
            <a:r>
              <a:rPr lang="fi-FI" sz="2800" dirty="0" err="1">
                <a:solidFill>
                  <a:srgbClr val="1E1E1E"/>
                </a:solidFill>
                <a:cs typeface="Times New Roman"/>
              </a:rPr>
              <a:t>HOPSia</a:t>
            </a:r>
            <a:r>
              <a:rPr lang="fi-FI" sz="2800" dirty="0">
                <a:solidFill>
                  <a:srgbClr val="1E1E1E"/>
                </a:solidFill>
                <a:cs typeface="Times New Roman"/>
              </a:rPr>
              <a:t> tarvittaessa ja tekee opintojaksoilmoittautumiset.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1E1E1E"/>
                </a:solidFill>
                <a:cs typeface="Times New Roman"/>
              </a:rPr>
              <a:t>Opiskelijoiden kannattaa olla matalalla kynnyksellä yhteydessä SEAMKin opoon sähköpostitse.</a:t>
            </a:r>
            <a:endParaRPr lang="fi-FI" sz="2800" dirty="0">
              <a:solidFill>
                <a:srgbClr val="1E1E1E"/>
              </a:solidFill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rgbClr val="1E1E1E"/>
                </a:solidFill>
                <a:cs typeface="Times New Roman"/>
              </a:rPr>
              <a:t>Opintosuoritukset näkyvät </a:t>
            </a:r>
            <a:r>
              <a:rPr lang="fi-FI" sz="2800" dirty="0" err="1">
                <a:solidFill>
                  <a:srgbClr val="1E1E1E"/>
                </a:solidFill>
                <a:cs typeface="Times New Roman"/>
              </a:rPr>
              <a:t>Tuudo</a:t>
            </a:r>
            <a:r>
              <a:rPr lang="fi-FI" sz="2800" dirty="0">
                <a:solidFill>
                  <a:srgbClr val="1E1E1E"/>
                </a:solidFill>
                <a:cs typeface="Times New Roman"/>
              </a:rPr>
              <a:t>-sovelluksessa ja Oma Opintopolku -palvelussa.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rgbClr val="1E1E1E"/>
                </a:solidFill>
                <a:cs typeface="Times New Roman"/>
              </a:rPr>
              <a:t>Opiskelija voi pyytää myös paperisen opintosuoritusotteen </a:t>
            </a:r>
            <a:r>
              <a:rPr lang="fi-FI" sz="2800" dirty="0" err="1">
                <a:solidFill>
                  <a:srgbClr val="1E1E1E"/>
                </a:solidFill>
                <a:cs typeface="Times New Roman"/>
              </a:rPr>
              <a:t>SEAMKilta</a:t>
            </a:r>
            <a:r>
              <a:rPr lang="fi-FI" sz="2800" dirty="0">
                <a:solidFill>
                  <a:srgbClr val="1E1E1E"/>
                </a:solidFill>
                <a:cs typeface="Times New Roman"/>
              </a:rPr>
              <a:t> osoitteesta jatkuva.oppiminen@seamk.fi.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3830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E014FE-ED04-4C7F-86FD-F53D7AD9B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Tutkinto-opiskelijaksi siirtyminen: Toisen asteen väylähaku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B342A0-54DD-7394-9404-C099AF20D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Toisen asteen väylähaku on tarkoitettu toisen asteen tutkinnon suorittaneille opiskelijoille, jotka ovat suorittaneet väyläopetussuunnitelman mukaiset opinnot (15 op) </a:t>
            </a:r>
            <a:r>
              <a:rPr lang="fi-FI" dirty="0" err="1"/>
              <a:t>SEAMKissa</a:t>
            </a:r>
            <a:r>
              <a:rPr lang="fi-FI" dirty="0"/>
              <a:t>.</a:t>
            </a:r>
          </a:p>
          <a:p>
            <a:r>
              <a:rPr lang="fi-FI" sz="2800" dirty="0">
                <a:solidFill>
                  <a:srgbClr val="1E1E1E"/>
                </a:solidFill>
                <a:ea typeface="Source Sans Pro" panose="020B0503030403020204" pitchFamily="34" charset="0"/>
                <a:cs typeface="Times New Roman"/>
              </a:rPr>
              <a:t>SEAMK määrittää valintaperusteissa opiskelijan hakukelpoisuuden ja julkaisee erillishaun Opintopolku.fi -palvelussa. Toisen asteen väylähaun hakukelpoisuus koskee sitä tutkinto-ohjelmaa, minkä väyläopinnot opiskelija on suorittanut.</a:t>
            </a:r>
          </a:p>
          <a:p>
            <a:r>
              <a:rPr lang="fi-FI" sz="2800" dirty="0">
                <a:solidFill>
                  <a:srgbClr val="1E1E1E"/>
                </a:solidFill>
                <a:ea typeface="Source Sans Pro" panose="020B0503030403020204" pitchFamily="34" charset="0"/>
                <a:cs typeface="Times New Roman"/>
              </a:rPr>
              <a:t>Lisätietoja Toisen asteen väylähausta: </a:t>
            </a:r>
            <a:r>
              <a:rPr lang="fi-FI" b="0" i="0" u="none" strike="noStrike" dirty="0">
                <a:solidFill>
                  <a:srgbClr val="5237EB"/>
                </a:solidFill>
                <a:effectLst/>
                <a:ea typeface="Source Sans Pro" panose="020B0503030403020204" pitchFamily="34" charset="0"/>
                <a:hlinkClick r:id="rId2"/>
              </a:rPr>
              <a:t>hakijapalvelut@seamk.fi</a:t>
            </a:r>
            <a:r>
              <a:rPr lang="fi-FI" b="0" i="0" u="none" strike="noStrike" dirty="0">
                <a:solidFill>
                  <a:srgbClr val="5237EB"/>
                </a:solidFill>
                <a:effectLst/>
                <a:ea typeface="Source Sans Pro" panose="020B0503030403020204" pitchFamily="34" charset="0"/>
              </a:rPr>
              <a:t> </a:t>
            </a:r>
            <a:r>
              <a:rPr lang="fi-FI" b="0" i="0" u="none" strike="noStrike" dirty="0">
                <a:effectLst/>
                <a:ea typeface="Source Sans Pro" panose="020B0503030403020204" pitchFamily="34" charset="0"/>
              </a:rPr>
              <a:t>ja</a:t>
            </a:r>
            <a:r>
              <a:rPr lang="fi-FI" b="0" i="0" u="none" strike="noStrike" dirty="0">
                <a:solidFill>
                  <a:srgbClr val="5237EB"/>
                </a:solidFill>
                <a:effectLst/>
                <a:ea typeface="Source Sans Pro" panose="020B0503030403020204" pitchFamily="34" charset="0"/>
              </a:rPr>
              <a:t> </a:t>
            </a:r>
            <a:r>
              <a:rPr lang="fi-FI" sz="2800" u="sng" kern="100" dirty="0">
                <a:solidFill>
                  <a:srgbClr val="0000FF"/>
                </a:solidFill>
                <a:effectLst/>
                <a:ea typeface="Source Sans Pro" panose="020B0503030403020204" pitchFamily="34" charset="0"/>
                <a:cs typeface="Times New Roman" panose="02020603050405020304" pitchFamily="18" charset="0"/>
                <a:hlinkClick r:id="rId3"/>
              </a:rPr>
              <a:t>Toisen asteen väylähaku | SEAMK.fi</a:t>
            </a:r>
            <a:r>
              <a:rPr lang="fi-FI" sz="2800" kern="100" dirty="0">
                <a:effectLst/>
                <a:ea typeface="Source Sans Pro" panose="020B050303040302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fi-FI" dirty="0">
                <a:solidFill>
                  <a:srgbClr val="1E1E1E"/>
                </a:solidFill>
                <a:ea typeface="Source Sans Pro" panose="020B0503030403020204" pitchFamily="34" charset="0"/>
                <a:cs typeface="Times New Roman"/>
              </a:rPr>
              <a:t>Seuraava haku on </a:t>
            </a:r>
            <a:r>
              <a:rPr lang="fi-FI" b="1" dirty="0">
                <a:solidFill>
                  <a:srgbClr val="1E1E1E"/>
                </a:solidFill>
                <a:ea typeface="Source Sans Pro" panose="020B0503030403020204" pitchFamily="34" charset="0"/>
                <a:cs typeface="Times New Roman"/>
              </a:rPr>
              <a:t>loka-marraskuussa.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16321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SeAMK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542583"/>
      </a:accent1>
      <a:accent2>
        <a:srgbClr val="C7E6F7"/>
      </a:accent2>
      <a:accent3>
        <a:srgbClr val="ACD195"/>
      </a:accent3>
      <a:accent4>
        <a:srgbClr val="0F9ED5"/>
      </a:accent4>
      <a:accent5>
        <a:srgbClr val="A02B93"/>
      </a:accent5>
      <a:accent6>
        <a:srgbClr val="95928B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sitys1" id="{D2230D1B-2CA8-426A-ACFC-430DCB30A1A8}" vid="{F5C2981E-9900-459D-A622-D52BB77865AD}"/>
    </a:ext>
  </a:extLst>
</a:theme>
</file>

<file path=ppt/theme/theme2.xml><?xml version="1.0" encoding="utf-8"?>
<a:theme xmlns:a="http://schemas.openxmlformats.org/drawingml/2006/main" name="1_Office-teema">
  <a:themeElements>
    <a:clrScheme name="SeAMK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542583"/>
      </a:accent1>
      <a:accent2>
        <a:srgbClr val="C7E6F7"/>
      </a:accent2>
      <a:accent3>
        <a:srgbClr val="ACD195"/>
      </a:accent3>
      <a:accent4>
        <a:srgbClr val="0F9ED5"/>
      </a:accent4>
      <a:accent5>
        <a:srgbClr val="A02B93"/>
      </a:accent5>
      <a:accent6>
        <a:srgbClr val="95928B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sitys1" id="{2C7F08F8-AD62-4113-8422-28106F223F4C}" vid="{CD2FD037-08D8-4050-8ABF-1B302C03F762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9578E5B3AD3994387975835B9ABF325" ma:contentTypeVersion="8" ma:contentTypeDescription="Luo uusi asiakirja." ma:contentTypeScope="" ma:versionID="1feeab1196235b93d7cdc256677048eb">
  <xsd:schema xmlns:xsd="http://www.w3.org/2001/XMLSchema" xmlns:xs="http://www.w3.org/2001/XMLSchema" xmlns:p="http://schemas.microsoft.com/office/2006/metadata/properties" xmlns:ns2="0962d241-03fa-4d7a-bc5d-22c612ef1e31" xmlns:ns3="01147001-be4d-46a0-9e67-a2e58dca756c" targetNamespace="http://schemas.microsoft.com/office/2006/metadata/properties" ma:root="true" ma:fieldsID="3138fc2d1e44ad4826fc921d5acdfad6" ns2:_="" ns3:_="">
    <xsd:import namespace="0962d241-03fa-4d7a-bc5d-22c612ef1e31"/>
    <xsd:import namespace="01147001-be4d-46a0-9e67-a2e58dca75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2d241-03fa-4d7a-bc5d-22c612ef1e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147001-be4d-46a0-9e67-a2e58dca75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916CA-F38A-4394-9CD6-5D7899CA73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B526F9-C786-424B-972F-64D386E25D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2d241-03fa-4d7a-bc5d-22c612ef1e31"/>
    <ds:schemaRef ds:uri="01147001-be4d-46a0-9e67-a2e58dca75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d450db0-bd77-4f6d-8c24-f5b8eb41301d}" enabled="1" method="Standard" siteId="{8e83a730-1a46-40ed-8797-1d2d98cac2d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Väyläinfo 8.1.2025</Template>
  <TotalTime>6418</TotalTime>
  <Words>676</Words>
  <Application>Microsoft Office PowerPoint</Application>
  <PresentationFormat>Laajakuva</PresentationFormat>
  <Paragraphs>62</Paragraphs>
  <Slides>11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9" baseType="lpstr">
      <vt:lpstr>Aptos</vt:lpstr>
      <vt:lpstr>Arial</vt:lpstr>
      <vt:lpstr>Arial Narrow</vt:lpstr>
      <vt:lpstr>Calibri</vt:lpstr>
      <vt:lpstr>Source Sans Pro</vt:lpstr>
      <vt:lpstr>Times New Roman</vt:lpstr>
      <vt:lpstr>Office-teema</vt:lpstr>
      <vt:lpstr>1_Office-teema</vt:lpstr>
      <vt:lpstr>PowerPoint-esitys</vt:lpstr>
      <vt:lpstr>SEAMK Toisen asteen väyläopinnot</vt:lpstr>
      <vt:lpstr>Seuraava ilmoittautuminen väyläopintoihin</vt:lpstr>
      <vt:lpstr>PowerPoint-esitys</vt:lpstr>
      <vt:lpstr>Ilmoittautuminen väyläopintoihin</vt:lpstr>
      <vt:lpstr>Orientaatiokurssi (ent. väyläpääsykoe)</vt:lpstr>
      <vt:lpstr>Opiskelu väyläopinnoissa</vt:lpstr>
      <vt:lpstr>Väyläopintojen eteneminen</vt:lpstr>
      <vt:lpstr>Tutkinto-opiskelijaksi siirtyminen: Toisen asteen väylähaku</vt:lpstr>
      <vt:lpstr>Lisätiedot</vt:lpstr>
      <vt:lpstr>Kiitos-dia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Rinta-Homi, Outi</dc:creator>
  <cp:lastModifiedBy>Yli-sissala Anne-maarit</cp:lastModifiedBy>
  <cp:revision>5</cp:revision>
  <dcterms:created xsi:type="dcterms:W3CDTF">2025-01-02T09:54:48Z</dcterms:created>
  <dcterms:modified xsi:type="dcterms:W3CDTF">2026-08-25T12:25:48Z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Office-teema:8\1_Office-teema:8</vt:lpwstr>
  </property>
  <property fmtid="{D5CDD505-2E9C-101B-9397-08002B2CF9AE}" pid="3" name="ClassificationContentMarkingHeaderText">
    <vt:lpwstr>Luottamuksellinen - Confidential (3Y)</vt:lpwstr>
  </property>
</Properties>
</file>