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2"/>
  </p:notesMasterIdLst>
  <p:handoutMasterIdLst>
    <p:handoutMasterId r:id="rId13"/>
  </p:handoutMasterIdLst>
  <p:sldIdLst>
    <p:sldId id="256" r:id="rId5"/>
    <p:sldId id="263" r:id="rId6"/>
    <p:sldId id="260" r:id="rId7"/>
    <p:sldId id="264" r:id="rId8"/>
    <p:sldId id="262" r:id="rId9"/>
    <p:sldId id="261" r:id="rId10"/>
    <p:sldId id="265" r:id="rId11"/>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63"/>
            <p14:sldId id="260"/>
            <p14:sldId id="264"/>
            <p14:sldId id="262"/>
            <p14:sldId id="261"/>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3"/>
    <a:srgbClr val="BD8400"/>
    <a:srgbClr val="AA5501"/>
    <a:srgbClr val="00A87E"/>
    <a:srgbClr val="0C845B"/>
    <a:srgbClr val="E53663"/>
    <a:srgbClr val="E6009D"/>
    <a:srgbClr val="A45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83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16.4.2023</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Forum</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16.4.2023</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Forum</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Forum Yhteiskuntaoppi 2</a:t>
            </a:r>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a:t>Muokkaa perustyylejä naps.</a:t>
            </a:r>
            <a:endParaRPr lang="en-US"/>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a:bodyPr>
          <a:lstStyle/>
          <a:p>
            <a:r>
              <a:rPr lang="fi-FI" dirty="0"/>
              <a:t>5. Miten kansantaloutta mitataan?</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2</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Forum Yhteiskuntaoppi</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
        <p:nvSpPr>
          <p:cNvPr id="7" name="Otsikko 6">
            <a:extLst>
              <a:ext uri="{FF2B5EF4-FFF2-40B4-BE49-F238E27FC236}">
                <a16:creationId xmlns:a16="http://schemas.microsoft.com/office/drawing/2014/main" id="{6D8BA20A-722E-4F1B-AEA8-AE3A4FEBA825}"/>
              </a:ext>
            </a:extLst>
          </p:cNvPr>
          <p:cNvSpPr>
            <a:spLocks noGrp="1"/>
          </p:cNvSpPr>
          <p:nvPr>
            <p:ph type="title"/>
          </p:nvPr>
        </p:nvSpPr>
        <p:spPr>
          <a:xfrm>
            <a:off x="1676400" y="5532437"/>
            <a:ext cx="21031200" cy="2651126"/>
          </a:xfrm>
        </p:spPr>
        <p:txBody>
          <a:bodyPr/>
          <a:lstStyle/>
          <a:p>
            <a:r>
              <a:rPr lang="fi" dirty="0"/>
              <a:t>Taitotehtävä: </a:t>
            </a:r>
            <a:r>
              <a:rPr lang="fi-FI" sz="8800" dirty="0"/>
              <a:t>Tutki kuviota BKT:stä</a:t>
            </a:r>
            <a:endParaRPr lang="fi-FI" dirty="0"/>
          </a:p>
        </p:txBody>
      </p:sp>
    </p:spTree>
    <p:extLst>
      <p:ext uri="{BB962C8B-B14F-4D97-AF65-F5344CB8AC3E}">
        <p14:creationId xmlns:p14="http://schemas.microsoft.com/office/powerpoint/2010/main" val="3979113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4C10F-8433-47D9-8FF0-6518CC3F0AD2}"/>
              </a:ext>
            </a:extLst>
          </p:cNvPr>
          <p:cNvSpPr>
            <a:spLocks noGrp="1"/>
          </p:cNvSpPr>
          <p:nvPr>
            <p:ph type="title"/>
          </p:nvPr>
        </p:nvSpPr>
        <p:spPr/>
        <p:txBody>
          <a:bodyPr>
            <a:normAutofit/>
          </a:bodyPr>
          <a:lstStyle/>
          <a:p>
            <a:r>
              <a:rPr lang="fi-FI" sz="8000" dirty="0"/>
              <a:t>Tehtävässä harjoiteltavat taidot</a:t>
            </a:r>
          </a:p>
        </p:txBody>
      </p:sp>
      <p:sp>
        <p:nvSpPr>
          <p:cNvPr id="3" name="Sisällön paikkamerkki 2">
            <a:extLst>
              <a:ext uri="{FF2B5EF4-FFF2-40B4-BE49-F238E27FC236}">
                <a16:creationId xmlns:a16="http://schemas.microsoft.com/office/drawing/2014/main" id="{C2A5BBCE-B8CF-4128-9ABC-B4D4BC86073A}"/>
              </a:ext>
            </a:extLst>
          </p:cNvPr>
          <p:cNvSpPr>
            <a:spLocks noGrp="1"/>
          </p:cNvSpPr>
          <p:nvPr>
            <p:ph sz="quarter" idx="12"/>
          </p:nvPr>
        </p:nvSpPr>
        <p:spPr/>
        <p:txBody>
          <a:bodyPr>
            <a:normAutofit/>
          </a:bodyPr>
          <a:lstStyle/>
          <a:p>
            <a:pPr marL="857250" indent="-857250">
              <a:buFont typeface="Arial" panose="020B0604020202020204" pitchFamily="34" charset="0"/>
              <a:buChar char="•"/>
            </a:pPr>
            <a:r>
              <a:rPr lang="fi-FI" dirty="0"/>
              <a:t>kuvion lukeminen</a:t>
            </a:r>
          </a:p>
          <a:p>
            <a:pPr marL="857250" indent="-857250">
              <a:buFont typeface="Arial" panose="020B0604020202020204" pitchFamily="34" charset="0"/>
              <a:buChar char="•"/>
            </a:pPr>
            <a:r>
              <a:rPr lang="fi-FI" dirty="0"/>
              <a:t>lähdekritiikki, kriittinen tulkinta</a:t>
            </a:r>
          </a:p>
        </p:txBody>
      </p:sp>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3220316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4C10F-8433-47D9-8FF0-6518CC3F0AD2}"/>
              </a:ext>
            </a:extLst>
          </p:cNvPr>
          <p:cNvSpPr>
            <a:spLocks noGrp="1"/>
          </p:cNvSpPr>
          <p:nvPr>
            <p:ph type="title"/>
          </p:nvPr>
        </p:nvSpPr>
        <p:spPr>
          <a:xfrm>
            <a:off x="1649187" y="730250"/>
            <a:ext cx="21463874" cy="1621063"/>
          </a:xfrm>
        </p:spPr>
        <p:txBody>
          <a:bodyPr anchor="ctr">
            <a:normAutofit/>
          </a:bodyPr>
          <a:lstStyle/>
          <a:p>
            <a:r>
              <a:rPr lang="fi-FI"/>
              <a:t>Tutki kuviota BKT:stä</a:t>
            </a:r>
          </a:p>
        </p:txBody>
      </p:sp>
      <p:sp>
        <p:nvSpPr>
          <p:cNvPr id="3" name="Sisällön paikkamerkki 2">
            <a:extLst>
              <a:ext uri="{FF2B5EF4-FFF2-40B4-BE49-F238E27FC236}">
                <a16:creationId xmlns:a16="http://schemas.microsoft.com/office/drawing/2014/main" id="{C2A5BBCE-B8CF-4128-9ABC-B4D4BC86073A}"/>
              </a:ext>
            </a:extLst>
          </p:cNvPr>
          <p:cNvSpPr>
            <a:spLocks noGrp="1"/>
          </p:cNvSpPr>
          <p:nvPr>
            <p:ph sz="quarter" idx="12"/>
          </p:nvPr>
        </p:nvSpPr>
        <p:spPr>
          <a:xfrm>
            <a:off x="1676400" y="3061052"/>
            <a:ext cx="10069463" cy="8337296"/>
          </a:xfrm>
        </p:spPr>
        <p:txBody>
          <a:bodyPr>
            <a:normAutofit fontScale="92500" lnSpcReduction="10000"/>
          </a:bodyPr>
          <a:lstStyle/>
          <a:p>
            <a:r>
              <a:rPr lang="fi" sz="4000" dirty="0"/>
              <a:t>Tutki kuviota BKT:stä ja vastaa, onko väite oikein. Kerro myös, jos väitettä ei voi perustella kuvion perusteella.</a:t>
            </a:r>
            <a:br>
              <a:rPr lang="fi" sz="4000" dirty="0"/>
            </a:br>
            <a:endParaRPr lang="fi" sz="4000" dirty="0"/>
          </a:p>
          <a:p>
            <a:pPr marL="1143000" indent="-1143000">
              <a:buFont typeface="+mj-lt"/>
              <a:buAutoNum type="alphaLcParenR"/>
            </a:pPr>
            <a:r>
              <a:rPr lang="fi-FI" sz="4000" dirty="0"/>
              <a:t>Suomen kansantalous kasvoi 1980-luvulla.</a:t>
            </a:r>
          </a:p>
          <a:p>
            <a:pPr marL="1143000" indent="-1143000">
              <a:buFont typeface="+mj-lt"/>
              <a:buAutoNum type="alphaLcParenR"/>
            </a:pPr>
            <a:r>
              <a:rPr lang="fi-FI" sz="4000" dirty="0"/>
              <a:t>Bruttokansantuote supistui 1990-luvun alussa.</a:t>
            </a:r>
          </a:p>
          <a:p>
            <a:pPr marL="1143000" indent="-1143000">
              <a:buFont typeface="+mj-lt"/>
              <a:buAutoNum type="alphaLcParenR"/>
            </a:pPr>
            <a:r>
              <a:rPr lang="fi-FI" sz="4000" dirty="0"/>
              <a:t>Bruttokansantuote supistui vuonna 2001 suhteessa vuoteen 2000.</a:t>
            </a:r>
          </a:p>
          <a:p>
            <a:pPr marL="1143000" indent="-1143000">
              <a:buFont typeface="+mj-lt"/>
              <a:buAutoNum type="alphaLcParenR"/>
            </a:pPr>
            <a:r>
              <a:rPr lang="fi-FI" sz="4000" dirty="0"/>
              <a:t>1990-luvun loppu oli talouden kannalta hyvää aikaa.</a:t>
            </a:r>
          </a:p>
          <a:p>
            <a:pPr marL="1143000" indent="-1143000">
              <a:buFont typeface="+mj-lt"/>
              <a:buAutoNum type="alphaLcParenR"/>
            </a:pPr>
            <a:r>
              <a:rPr lang="fi-FI" sz="4000" dirty="0"/>
              <a:t>Suomen talouskasvu oli heikkoa 2010-luvulla.</a:t>
            </a:r>
          </a:p>
          <a:p>
            <a:pPr marL="1143000" indent="-1143000">
              <a:buFont typeface="+mj-lt"/>
              <a:buAutoNum type="alphaLcParenR"/>
            </a:pPr>
            <a:r>
              <a:rPr lang="fi-FI" sz="4000" dirty="0"/>
              <a:t>Vuonna 1997 oli moninkertainen BKT verrattuna 2010-luvun vuosiin.</a:t>
            </a:r>
          </a:p>
        </p:txBody>
      </p:sp>
      <p:pic>
        <p:nvPicPr>
          <p:cNvPr id="8" name="Sisällön paikkamerkki 7">
            <a:extLst>
              <a:ext uri="{FF2B5EF4-FFF2-40B4-BE49-F238E27FC236}">
                <a16:creationId xmlns:a16="http://schemas.microsoft.com/office/drawing/2014/main" id="{E68C6D17-6DA5-4854-BB8A-936391E80144}"/>
              </a:ext>
            </a:extLst>
          </p:cNvPr>
          <p:cNvPicPr>
            <a:picLocks noGrp="1" noChangeAspect="1"/>
          </p:cNvPicPr>
          <p:nvPr>
            <p:ph sz="quarter" idx="13"/>
          </p:nvPr>
        </p:nvPicPr>
        <p:blipFill>
          <a:blip r:embed="rId2"/>
          <a:stretch>
            <a:fillRect/>
          </a:stretch>
        </p:blipFill>
        <p:spPr>
          <a:xfrm>
            <a:off x="11745863" y="4007304"/>
            <a:ext cx="11877886" cy="5701392"/>
          </a:xfrm>
          <a:noFill/>
        </p:spPr>
      </p:pic>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a:xfrm>
            <a:off x="17624213" y="12255499"/>
            <a:ext cx="5486400" cy="730250"/>
          </a:xfrm>
        </p:spPr>
        <p:txBody>
          <a:bodyPr anchor="b">
            <a:normAutofit/>
          </a:bodyPr>
          <a:lstStyle/>
          <a:p>
            <a:pPr>
              <a:spcAft>
                <a:spcPts val="600"/>
              </a:spcAft>
            </a:pPr>
            <a:fld id="{701E4971-310B-774B-8DEE-5F834C23301A}" type="slidenum">
              <a:rPr lang="fi-FI" smtClean="0"/>
              <a:pPr>
                <a:spcAft>
                  <a:spcPts val="600"/>
                </a:spcAft>
              </a:pPr>
              <a:t>4</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4"/>
          </p:nvPr>
        </p:nvSpPr>
        <p:spPr>
          <a:xfrm>
            <a:off x="1621944" y="12255499"/>
            <a:ext cx="8229600" cy="730250"/>
          </a:xfrm>
        </p:spPr>
        <p:txBody>
          <a:bodyPr anchor="b">
            <a:normAutofit/>
          </a:bodyPr>
          <a:lstStyle/>
          <a:p>
            <a:pPr>
              <a:spcAft>
                <a:spcPts val="600"/>
              </a:spcAft>
            </a:pPr>
            <a:r>
              <a:rPr lang="fi-FI" dirty="0"/>
              <a:t>Forum Yhteiskuntaoppi 2</a:t>
            </a:r>
            <a:endParaRPr lang="fi-FI"/>
          </a:p>
        </p:txBody>
      </p:sp>
    </p:spTree>
    <p:extLst>
      <p:ext uri="{BB962C8B-B14F-4D97-AF65-F5344CB8AC3E}">
        <p14:creationId xmlns:p14="http://schemas.microsoft.com/office/powerpoint/2010/main" val="34871597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lstStyle/>
          <a:p>
            <a:r>
              <a:rPr lang="fi-FI" dirty="0"/>
              <a:t>Opettajalle</a:t>
            </a:r>
          </a:p>
        </p:txBody>
      </p:sp>
    </p:spTree>
    <p:extLst>
      <p:ext uri="{BB962C8B-B14F-4D97-AF65-F5344CB8AC3E}">
        <p14:creationId xmlns:p14="http://schemas.microsoft.com/office/powerpoint/2010/main" val="1052635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07492-B725-400D-A34A-12BED3390D39}"/>
              </a:ext>
            </a:extLst>
          </p:cNvPr>
          <p:cNvSpPr>
            <a:spLocks noGrp="1"/>
          </p:cNvSpPr>
          <p:nvPr>
            <p:ph type="title"/>
          </p:nvPr>
        </p:nvSpPr>
        <p:spPr/>
        <p:txBody>
          <a:bodyPr/>
          <a:lstStyle/>
          <a:p>
            <a:r>
              <a:rPr lang="fi-FI" dirty="0"/>
              <a:t>Näkökulmia tehtävään</a:t>
            </a:r>
          </a:p>
        </p:txBody>
      </p:sp>
      <p:sp>
        <p:nvSpPr>
          <p:cNvPr id="3" name="Sisällön paikkamerkki 2">
            <a:extLst>
              <a:ext uri="{FF2B5EF4-FFF2-40B4-BE49-F238E27FC236}">
                <a16:creationId xmlns:a16="http://schemas.microsoft.com/office/drawing/2014/main" id="{B868B638-6C8E-4C14-8404-0D7F3A0C5411}"/>
              </a:ext>
            </a:extLst>
          </p:cNvPr>
          <p:cNvSpPr>
            <a:spLocks noGrp="1"/>
          </p:cNvSpPr>
          <p:nvPr>
            <p:ph sz="quarter" idx="12"/>
          </p:nvPr>
        </p:nvSpPr>
        <p:spPr/>
        <p:txBody>
          <a:bodyPr>
            <a:normAutofit lnSpcReduction="10000"/>
          </a:bodyPr>
          <a:lstStyle/>
          <a:p>
            <a:pPr marL="1143000" indent="-1143000">
              <a:buFont typeface="+mj-lt"/>
              <a:buAutoNum type="alphaLcParenR"/>
            </a:pPr>
            <a:r>
              <a:rPr lang="fi-FI" sz="6000" dirty="0"/>
              <a:t>Suomen kansantalous kasvoi 1980-luvulla.</a:t>
            </a:r>
          </a:p>
          <a:p>
            <a:pPr marL="2514600" lvl="1" indent="-1143000"/>
            <a:r>
              <a:rPr lang="fi-FI" dirty="0"/>
              <a:t>Totta.</a:t>
            </a:r>
          </a:p>
          <a:p>
            <a:pPr marL="1143000" indent="-1143000">
              <a:buFont typeface="+mj-lt"/>
              <a:buAutoNum type="alphaLcParenR"/>
            </a:pPr>
            <a:r>
              <a:rPr lang="fi-FI" sz="6000" dirty="0"/>
              <a:t>Bruttokansantuote supistui 1990-luvun alussa.</a:t>
            </a:r>
          </a:p>
          <a:p>
            <a:pPr marL="2514600" lvl="1" indent="-1143000"/>
            <a:r>
              <a:rPr lang="fi-FI" dirty="0"/>
              <a:t>Totta. Vuosina 1991–1993 Suomen BKT:n volyymi oli edellisvuottaan pienempi. </a:t>
            </a:r>
          </a:p>
          <a:p>
            <a:pPr marL="1143000" indent="-1143000">
              <a:buFont typeface="+mj-lt"/>
              <a:buAutoNum type="alphaLcParenR"/>
            </a:pPr>
            <a:r>
              <a:rPr lang="fi-FI" sz="6000" dirty="0"/>
              <a:t>Bruttokansantuote supistui vuonna 2001 suhteessa vuoteen 2000.</a:t>
            </a:r>
          </a:p>
          <a:p>
            <a:pPr marL="2514600" lvl="1" indent="-1143000"/>
            <a:r>
              <a:rPr lang="fi-FI" dirty="0"/>
              <a:t>Väite ei ole totta. Talouskasvu oli edellisvuotta hitaampaa, mutta talous kuitenkin kasvoi. Suomen BKT:n loppusumma oli vuonna 2001 2,6 % suurempi kuin vuotta aiemmin.</a:t>
            </a:r>
          </a:p>
        </p:txBody>
      </p:sp>
      <p:sp>
        <p:nvSpPr>
          <p:cNvPr id="4" name="Dian numeron paikkamerkki 3">
            <a:extLst>
              <a:ext uri="{FF2B5EF4-FFF2-40B4-BE49-F238E27FC236}">
                <a16:creationId xmlns:a16="http://schemas.microsoft.com/office/drawing/2014/main" id="{CD449546-90B2-4777-B2D4-7F5585E63EC3}"/>
              </a:ext>
            </a:extLst>
          </p:cNvPr>
          <p:cNvSpPr>
            <a:spLocks noGrp="1"/>
          </p:cNvSpPr>
          <p:nvPr>
            <p:ph type="sldNum" sz="quarter" idx="4"/>
          </p:nvPr>
        </p:nvSpPr>
        <p:spPr/>
        <p:txBody>
          <a:bodyPr/>
          <a:lstStyle/>
          <a:p>
            <a:fld id="{701E4971-310B-774B-8DEE-5F834C23301A}" type="slidenum">
              <a:rPr lang="fi-FI" smtClean="0"/>
              <a:pPr/>
              <a:t>6</a:t>
            </a:fld>
            <a:endParaRPr lang="fi-FI" dirty="0"/>
          </a:p>
        </p:txBody>
      </p:sp>
      <p:sp>
        <p:nvSpPr>
          <p:cNvPr id="5" name="Alatunnisteen paikkamerkki 4">
            <a:extLst>
              <a:ext uri="{FF2B5EF4-FFF2-40B4-BE49-F238E27FC236}">
                <a16:creationId xmlns:a16="http://schemas.microsoft.com/office/drawing/2014/main" id="{F6FE5299-3270-46B3-B3D3-CF2440B4CDD4}"/>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3089154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07492-B725-400D-A34A-12BED3390D39}"/>
              </a:ext>
            </a:extLst>
          </p:cNvPr>
          <p:cNvSpPr>
            <a:spLocks noGrp="1"/>
          </p:cNvSpPr>
          <p:nvPr>
            <p:ph type="title"/>
          </p:nvPr>
        </p:nvSpPr>
        <p:spPr/>
        <p:txBody>
          <a:bodyPr/>
          <a:lstStyle/>
          <a:p>
            <a:r>
              <a:rPr lang="fi-FI" dirty="0"/>
              <a:t>Näkökulmia tehtävään</a:t>
            </a:r>
          </a:p>
        </p:txBody>
      </p:sp>
      <p:sp>
        <p:nvSpPr>
          <p:cNvPr id="3" name="Sisällön paikkamerkki 2">
            <a:extLst>
              <a:ext uri="{FF2B5EF4-FFF2-40B4-BE49-F238E27FC236}">
                <a16:creationId xmlns:a16="http://schemas.microsoft.com/office/drawing/2014/main" id="{B868B638-6C8E-4C14-8404-0D7F3A0C5411}"/>
              </a:ext>
            </a:extLst>
          </p:cNvPr>
          <p:cNvSpPr>
            <a:spLocks noGrp="1"/>
          </p:cNvSpPr>
          <p:nvPr>
            <p:ph sz="quarter" idx="12"/>
          </p:nvPr>
        </p:nvSpPr>
        <p:spPr/>
        <p:txBody>
          <a:bodyPr>
            <a:normAutofit fontScale="85000" lnSpcReduction="10000"/>
          </a:bodyPr>
          <a:lstStyle/>
          <a:p>
            <a:pPr marL="1143000" indent="-1143000">
              <a:buFont typeface="+mj-lt"/>
              <a:buAutoNum type="alphaLcParenR" startAt="4"/>
            </a:pPr>
            <a:r>
              <a:rPr lang="fi-FI" sz="6000" dirty="0"/>
              <a:t>1990-luvun loppu oli talouden kannalta hyvää aikaa.</a:t>
            </a:r>
          </a:p>
          <a:p>
            <a:pPr marL="2514600" lvl="1" indent="-1143000"/>
            <a:r>
              <a:rPr lang="fi-FI" dirty="0"/>
              <a:t>Väite on osittain totta, mutta sen todenperäisyyttä ei voi täysin päätellä kuviosta. Suomen BKT:n muutos kuvaa hyvin Suomen talouden yleistä kehitystä, mutta yksittäisten toimijoiden kohdalla voi olla vaihtelua.</a:t>
            </a:r>
          </a:p>
          <a:p>
            <a:pPr marL="1143000" indent="-1143000">
              <a:buFont typeface="+mj-lt"/>
              <a:buAutoNum type="alphaLcParenR" startAt="4"/>
            </a:pPr>
            <a:r>
              <a:rPr lang="fi-FI" sz="6000" dirty="0"/>
              <a:t>Suomen talouskasvu oli heikkoa 2010-luvulla.</a:t>
            </a:r>
          </a:p>
          <a:p>
            <a:pPr marL="2514600" lvl="1" indent="-1143000"/>
            <a:r>
              <a:rPr lang="fi-FI" dirty="0"/>
              <a:t>Totta. BKT on hyvä mittari tähän.</a:t>
            </a:r>
          </a:p>
          <a:p>
            <a:pPr marL="1143000" indent="-1143000">
              <a:buFont typeface="+mj-lt"/>
              <a:buAutoNum type="alphaLcParenR" startAt="4"/>
            </a:pPr>
            <a:r>
              <a:rPr lang="fi-FI" sz="6000" dirty="0"/>
              <a:t>Vuonna 1997 oli moninkertainen BKT verrattuna 2010-luvun vuosiin.</a:t>
            </a:r>
          </a:p>
          <a:p>
            <a:pPr marL="2514600" lvl="1" indent="-1143000"/>
            <a:r>
              <a:rPr lang="fi-FI" dirty="0"/>
              <a:t>Väite ei ole totta. BKT:n volyymin muutoksen lukuja ei käytetä tällaisiin vertauksiin ja päätelmiin. Vuosien 1997 ja 2010 välissä on monia kasvun vuosia, joten kuviosta voi kuitenkin päätellä, että kokonaisuudessaan BKT on kasvanut tällä aikavälillä. Vuonna 1997 BKT oli 110 miljardia, 2010-luvulla 188–240 miljardia.</a:t>
            </a:r>
          </a:p>
        </p:txBody>
      </p:sp>
      <p:sp>
        <p:nvSpPr>
          <p:cNvPr id="4" name="Dian numeron paikkamerkki 3">
            <a:extLst>
              <a:ext uri="{FF2B5EF4-FFF2-40B4-BE49-F238E27FC236}">
                <a16:creationId xmlns:a16="http://schemas.microsoft.com/office/drawing/2014/main" id="{CD449546-90B2-4777-B2D4-7F5585E63EC3}"/>
              </a:ext>
            </a:extLst>
          </p:cNvPr>
          <p:cNvSpPr>
            <a:spLocks noGrp="1"/>
          </p:cNvSpPr>
          <p:nvPr>
            <p:ph type="sldNum" sz="quarter" idx="4"/>
          </p:nvPr>
        </p:nvSpPr>
        <p:spPr/>
        <p:txBody>
          <a:bodyPr/>
          <a:lstStyle/>
          <a:p>
            <a:fld id="{701E4971-310B-774B-8DEE-5F834C23301A}" type="slidenum">
              <a:rPr lang="fi-FI" smtClean="0"/>
              <a:pPr/>
              <a:t>7</a:t>
            </a:fld>
            <a:endParaRPr lang="fi-FI" dirty="0"/>
          </a:p>
        </p:txBody>
      </p:sp>
      <p:sp>
        <p:nvSpPr>
          <p:cNvPr id="5" name="Alatunnisteen paikkamerkki 4">
            <a:extLst>
              <a:ext uri="{FF2B5EF4-FFF2-40B4-BE49-F238E27FC236}">
                <a16:creationId xmlns:a16="http://schemas.microsoft.com/office/drawing/2014/main" id="{F6FE5299-3270-46B3-B3D3-CF2440B4CDD4}"/>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26188084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899A2BFBF1068343A90051A953165CA4" ma:contentTypeVersion="12" ma:contentTypeDescription="Luo uusi asiakirja." ma:contentTypeScope="" ma:versionID="54b432a60c30a7b560d48447365ee0c5">
  <xsd:schema xmlns:xsd="http://www.w3.org/2001/XMLSchema" xmlns:xs="http://www.w3.org/2001/XMLSchema" xmlns:p="http://schemas.microsoft.com/office/2006/metadata/properties" xmlns:ns2="6b080df9-d422-4e15-b43b-0ba7a8b09457" xmlns:ns3="eb72b648-3eb6-41aa-b4f2-3d22a76a6594" targetNamespace="http://schemas.microsoft.com/office/2006/metadata/properties" ma:root="true" ma:fieldsID="0d29f4af9fe79f3416692831880e8dc3" ns2:_="" ns3:_="">
    <xsd:import namespace="6b080df9-d422-4e15-b43b-0ba7a8b09457"/>
    <xsd:import namespace="eb72b648-3eb6-41aa-b4f2-3d22a76a6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80df9-d422-4e15-b43b-0ba7a8b09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2b648-3eb6-41aa-b4f2-3d22a76a6594"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D2F0D0-8F4F-4C1E-BF9B-EC70314015DD}">
  <ds:schemaRefs>
    <ds:schemaRef ds:uri="http://purl.org/dc/elements/1.1/"/>
    <ds:schemaRef ds:uri="http://schemas.microsoft.com/office/infopath/2007/PartnerControls"/>
    <ds:schemaRef ds:uri="6b080df9-d422-4e15-b43b-0ba7a8b09457"/>
    <ds:schemaRef ds:uri="http://purl.org/dc/terms/"/>
    <ds:schemaRef ds:uri="http://schemas.microsoft.com/office/2006/documentManagement/types"/>
    <ds:schemaRef ds:uri="http://schemas.openxmlformats.org/package/2006/metadata/core-properties"/>
    <ds:schemaRef ds:uri="eb72b648-3eb6-41aa-b4f2-3d22a76a6594"/>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32A0139-EB78-48F8-8E89-0C0A8A9A9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80df9-d422-4e15-b43b-0ba7a8b09457"/>
    <ds:schemaRef ds:uri="eb72b648-3eb6-41aa-b4f2-3d22a76a6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8B2766-E22E-46A6-A972-01474FC9A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TotalTime>
  <Words>301</Words>
  <Application>Microsoft Office PowerPoint</Application>
  <PresentationFormat>Mukautettu</PresentationFormat>
  <Paragraphs>40</Paragraphs>
  <Slides>7</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Calibri</vt:lpstr>
      <vt:lpstr>Office-teema</vt:lpstr>
      <vt:lpstr>5. Miten kansantaloutta mitataan?</vt:lpstr>
      <vt:lpstr>Taitotehtävä: Tutki kuviota BKT:stä</vt:lpstr>
      <vt:lpstr>Tehtävässä harjoiteltavat taidot</vt:lpstr>
      <vt:lpstr>Tutki kuviota BKT:stä</vt:lpstr>
      <vt:lpstr>Opettajalle</vt:lpstr>
      <vt:lpstr>Näkökulmia tehtävään</vt:lpstr>
      <vt:lpstr>Näkökulmia tehtävään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 Luku / I jakso</dc:title>
  <dc:creator>Väänänen Anna</dc:creator>
  <cp:keywords/>
  <cp:lastModifiedBy>Kaartinen Minna</cp:lastModifiedBy>
  <cp:revision>20</cp:revision>
  <cp:lastPrinted>2017-11-30T08:45:33Z</cp:lastPrinted>
  <dcterms:created xsi:type="dcterms:W3CDTF">2020-05-05T09:10:38Z</dcterms:created>
  <dcterms:modified xsi:type="dcterms:W3CDTF">2023-04-16T11:52:36Z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0x010100899A2BFBF1068343A90051A953165CA4</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