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ADFDEF-84AE-4D3B-878D-7F04DE756BBF}" type="datetimeFigureOut">
              <a:rPr lang="sv-FI" smtClean="0"/>
              <a:pPr/>
              <a:t>29.1.2015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F6982A-1C21-4167-9C9B-42B5FAB28E2E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00" y="5157192"/>
            <a:ext cx="6858000" cy="1512168"/>
          </a:xfrm>
        </p:spPr>
        <p:txBody>
          <a:bodyPr/>
          <a:lstStyle/>
          <a:p>
            <a:r>
              <a:rPr lang="sv-FI" dirty="0" smtClean="0"/>
              <a:t>USA – FRÅN INDIANRIKE TILL STORMAKT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 dirty="0"/>
          </a:p>
        </p:txBody>
      </p:sp>
      <p:pic>
        <p:nvPicPr>
          <p:cNvPr id="4" name="Bildobjekt 3" descr="640px-Flag_of_the_United_States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7760" y="0"/>
            <a:ext cx="4206240" cy="2214848"/>
          </a:xfrm>
          <a:prstGeom prst="rect">
            <a:avLst/>
          </a:prstGeom>
        </p:spPr>
      </p:pic>
      <p:pic>
        <p:nvPicPr>
          <p:cNvPr id="5" name="Bildobjekt 4" descr="Map_of_USA_with_state_names_2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0"/>
            <a:ext cx="3933444" cy="2430780"/>
          </a:xfrm>
          <a:prstGeom prst="rect">
            <a:avLst/>
          </a:prstGeom>
        </p:spPr>
      </p:pic>
      <p:pic>
        <p:nvPicPr>
          <p:cNvPr id="6" name="Bildobjekt 5" descr="old west rein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2996952"/>
            <a:ext cx="2857500" cy="2286000"/>
          </a:xfrm>
          <a:prstGeom prst="rect">
            <a:avLst/>
          </a:prstGeom>
        </p:spPr>
      </p:pic>
      <p:pic>
        <p:nvPicPr>
          <p:cNvPr id="7" name="Bildobjekt 6" descr="1375233632_Elvis-Presle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636912"/>
            <a:ext cx="3556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80728"/>
          </a:xfrm>
        </p:spPr>
        <p:txBody>
          <a:bodyPr/>
          <a:lstStyle/>
          <a:p>
            <a:r>
              <a:rPr lang="sv-FI" dirty="0" smtClean="0"/>
              <a:t>slavplantager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sv-FI" dirty="0" smtClean="0"/>
              <a:t>I södra USA användes </a:t>
            </a:r>
            <a:r>
              <a:rPr lang="sv-FI" u="sng" dirty="0" smtClean="0"/>
              <a:t>slavar</a:t>
            </a:r>
            <a:r>
              <a:rPr lang="sv-FI" dirty="0" smtClean="0"/>
              <a:t> som skeppats dit från Afrika på </a:t>
            </a:r>
            <a:r>
              <a:rPr lang="sv-FI" u="sng" dirty="0" smtClean="0"/>
              <a:t>tobaks- och bomullsplantager</a:t>
            </a:r>
          </a:p>
          <a:p>
            <a:endParaRPr lang="sv-FI" u="sng" dirty="0" smtClean="0"/>
          </a:p>
          <a:p>
            <a:r>
              <a:rPr lang="sv-FI" dirty="0" smtClean="0"/>
              <a:t>På 1850-talet fanns det ca en och en halv miljon slavar i de södra delstaterna</a:t>
            </a:r>
            <a:endParaRPr lang="sv-FI" dirty="0"/>
          </a:p>
        </p:txBody>
      </p:sp>
      <p:pic>
        <p:nvPicPr>
          <p:cNvPr id="4" name="Bildobjekt 3" descr="slave-ship-load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4023361"/>
            <a:ext cx="3781958" cy="2664562"/>
          </a:xfrm>
          <a:prstGeom prst="rect">
            <a:avLst/>
          </a:prstGeom>
        </p:spPr>
      </p:pic>
      <p:pic>
        <p:nvPicPr>
          <p:cNvPr id="5" name="Bildobjekt 4" descr="3-usa-slave-sale-po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068960"/>
            <a:ext cx="2546238" cy="355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Amerikanska inbördeskriget</a:t>
            </a:r>
            <a:endParaRPr lang="sv-FI" dirty="0"/>
          </a:p>
        </p:txBody>
      </p:sp>
      <p:pic>
        <p:nvPicPr>
          <p:cNvPr id="4" name="Platshållare för innehåll 3" descr="The_Storming_of_Ft_Wagn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00808"/>
            <a:ext cx="6443663" cy="44402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Stridande sidor</a:t>
            </a:r>
            <a:endParaRPr lang="sv-FI" dirty="0"/>
          </a:p>
        </p:txBody>
      </p:sp>
      <p:pic>
        <p:nvPicPr>
          <p:cNvPr id="10" name="Platshållare för innehåll 9" descr="Confederate_Rebel_Flag.svg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780928"/>
            <a:ext cx="3657600" cy="2310063"/>
          </a:xfrm>
        </p:spPr>
      </p:pic>
      <p:sp>
        <p:nvSpPr>
          <p:cNvPr id="5" name="Platshållare för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v-FI" dirty="0" smtClean="0"/>
              <a:t>Nordstaterna</a:t>
            </a:r>
            <a:endParaRPr lang="sv-FI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FI" dirty="0" smtClean="0"/>
              <a:t>Sydstaterna</a:t>
            </a:r>
            <a:endParaRPr lang="sv-FI" dirty="0"/>
          </a:p>
        </p:txBody>
      </p:sp>
      <p:pic>
        <p:nvPicPr>
          <p:cNvPr id="12" name="Platshållare för innehåll 11" descr="US-flagga-35-stars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0" y="3068960"/>
            <a:ext cx="3314700" cy="1756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orsaker</a:t>
            </a:r>
            <a:endParaRPr lang="sv-FI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u="sng" dirty="0" smtClean="0"/>
              <a:t>Slavfrågan</a:t>
            </a:r>
          </a:p>
          <a:p>
            <a:endParaRPr lang="sv-FI" dirty="0" smtClean="0"/>
          </a:p>
          <a:p>
            <a:r>
              <a:rPr lang="sv-FI" dirty="0" smtClean="0"/>
              <a:t>Tävlan om </a:t>
            </a:r>
            <a:r>
              <a:rPr lang="sv-FI" u="sng" dirty="0" smtClean="0"/>
              <a:t>områdena i väst</a:t>
            </a:r>
          </a:p>
          <a:p>
            <a:endParaRPr lang="sv-FI" dirty="0" smtClean="0"/>
          </a:p>
          <a:p>
            <a:r>
              <a:rPr lang="sv-FI" dirty="0" smtClean="0"/>
              <a:t>Nordstaterna var för en </a:t>
            </a:r>
            <a:r>
              <a:rPr lang="sv-FI" u="sng" dirty="0" smtClean="0"/>
              <a:t>stark federal stat</a:t>
            </a:r>
          </a:p>
          <a:p>
            <a:endParaRPr lang="sv-FI" u="sng" dirty="0" smtClean="0"/>
          </a:p>
          <a:p>
            <a:r>
              <a:rPr lang="sv-FI" dirty="0" smtClean="0"/>
              <a:t>Sydstaterna </a:t>
            </a:r>
            <a:r>
              <a:rPr lang="sv-FI" u="sng" dirty="0" smtClean="0"/>
              <a:t>jordbruksdominerat</a:t>
            </a:r>
            <a:r>
              <a:rPr lang="sv-FI" dirty="0" smtClean="0"/>
              <a:t>: </a:t>
            </a:r>
            <a:r>
              <a:rPr lang="sv-FI" u="sng" dirty="0" smtClean="0"/>
              <a:t>för frihandel</a:t>
            </a:r>
            <a:r>
              <a:rPr lang="sv-FI" dirty="0" smtClean="0"/>
              <a:t> och </a:t>
            </a:r>
            <a:r>
              <a:rPr lang="sv-FI" u="sng" dirty="0" smtClean="0"/>
              <a:t>mot skyddstullar</a:t>
            </a:r>
          </a:p>
          <a:p>
            <a:endParaRPr lang="sv-FI" u="sng" dirty="0" smtClean="0"/>
          </a:p>
          <a:p>
            <a:r>
              <a:rPr lang="sv-FI" dirty="0" smtClean="0"/>
              <a:t>Nordstaterna </a:t>
            </a:r>
            <a:r>
              <a:rPr lang="sv-FI" u="sng" dirty="0" smtClean="0"/>
              <a:t>industrialiserade</a:t>
            </a:r>
            <a:r>
              <a:rPr lang="sv-FI" dirty="0" smtClean="0"/>
              <a:t>: </a:t>
            </a:r>
            <a:r>
              <a:rPr lang="sv-FI" u="sng" dirty="0" smtClean="0"/>
              <a:t>mot frihandel</a:t>
            </a:r>
            <a:r>
              <a:rPr lang="sv-FI" dirty="0" smtClean="0"/>
              <a:t> och </a:t>
            </a:r>
            <a:r>
              <a:rPr lang="sv-FI" u="sng" dirty="0" smtClean="0"/>
              <a:t>för skyddstullar</a:t>
            </a:r>
          </a:p>
          <a:p>
            <a:endParaRPr lang="sv-FI" dirty="0" smtClean="0"/>
          </a:p>
          <a:p>
            <a:endParaRPr lang="sv-FI" dirty="0"/>
          </a:p>
        </p:txBody>
      </p:sp>
      <p:pic>
        <p:nvPicPr>
          <p:cNvPr id="10" name="Bildobjekt 9" descr="89955-004-063A0A0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9420" y="0"/>
            <a:ext cx="3874580" cy="32274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Uppgifter (s.99-101)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Vem valdes till president i USA år 1860 och vad blev följden av det?</a:t>
            </a:r>
          </a:p>
          <a:p>
            <a:endParaRPr lang="sv-FI" dirty="0" smtClean="0"/>
          </a:p>
          <a:p>
            <a:r>
              <a:rPr lang="sv-FI" dirty="0" smtClean="0"/>
              <a:t>Varför vann nordstaterna kriget?</a:t>
            </a:r>
          </a:p>
          <a:p>
            <a:endParaRPr lang="sv-FI" dirty="0" smtClean="0"/>
          </a:p>
          <a:p>
            <a:r>
              <a:rPr lang="sv-FI" dirty="0" smtClean="0"/>
              <a:t>Vilka nya saker användes i krigföringen?</a:t>
            </a:r>
          </a:p>
          <a:p>
            <a:endParaRPr lang="sv-FI" dirty="0" smtClean="0"/>
          </a:p>
          <a:p>
            <a:r>
              <a:rPr lang="sv-FI" dirty="0" smtClean="0"/>
              <a:t>Vad hände med slaveriet i USA?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417638"/>
          </a:xfrm>
        </p:spPr>
        <p:txBody>
          <a:bodyPr>
            <a:normAutofit fontScale="90000"/>
          </a:bodyPr>
          <a:lstStyle/>
          <a:p>
            <a:r>
              <a:rPr lang="sv-FI" dirty="0" smtClean="0"/>
              <a:t>Vem valdes till president i USA år 1860 och vad blev följden av det?</a:t>
            </a:r>
            <a:br>
              <a:rPr lang="sv-FI" dirty="0" smtClean="0"/>
            </a:b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Abraham Lincoln</a:t>
            </a:r>
          </a:p>
          <a:p>
            <a:endParaRPr lang="sv-FI" dirty="0" smtClean="0"/>
          </a:p>
          <a:p>
            <a:r>
              <a:rPr lang="sv-FI" dirty="0" smtClean="0"/>
              <a:t>De södra delstaterna gick ut ur federationen och grundade en egen union</a:t>
            </a:r>
            <a:endParaRPr lang="sv-FI" dirty="0"/>
          </a:p>
        </p:txBody>
      </p:sp>
      <p:pic>
        <p:nvPicPr>
          <p:cNvPr id="4" name="Bildobjekt 3" descr="225px-Abraham_Lincoln_November_18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717032"/>
            <a:ext cx="2143125" cy="2647950"/>
          </a:xfrm>
          <a:prstGeom prst="rect">
            <a:avLst/>
          </a:prstGeom>
        </p:spPr>
      </p:pic>
      <p:pic>
        <p:nvPicPr>
          <p:cNvPr id="5" name="Bildobjekt 4" descr="civil_war007-firstCSAfl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3378891" cy="3310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Varför vann nordstaterna kriget?</a:t>
            </a:r>
            <a:br>
              <a:rPr lang="sv-FI" dirty="0" smtClean="0"/>
            </a:b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I norr fanns </a:t>
            </a:r>
            <a:r>
              <a:rPr lang="sv-FI" u="sng" dirty="0" smtClean="0"/>
              <a:t>flera soldater</a:t>
            </a:r>
            <a:r>
              <a:rPr lang="sv-FI" dirty="0" smtClean="0"/>
              <a:t> och </a:t>
            </a:r>
            <a:r>
              <a:rPr lang="sv-FI" u="sng" dirty="0" smtClean="0"/>
              <a:t>fabriker</a:t>
            </a:r>
          </a:p>
          <a:p>
            <a:endParaRPr lang="sv-FI" dirty="0" smtClean="0"/>
          </a:p>
          <a:p>
            <a:r>
              <a:rPr lang="sv-FI" dirty="0" smtClean="0"/>
              <a:t>Det fanns också </a:t>
            </a:r>
            <a:r>
              <a:rPr lang="sv-FI" u="sng" dirty="0" smtClean="0"/>
              <a:t>järnproduktion</a:t>
            </a:r>
            <a:r>
              <a:rPr lang="sv-FI" dirty="0" smtClean="0"/>
              <a:t> och </a:t>
            </a:r>
            <a:r>
              <a:rPr lang="sv-FI" u="sng" dirty="0" smtClean="0"/>
              <a:t>järnvägar</a:t>
            </a:r>
          </a:p>
        </p:txBody>
      </p:sp>
      <p:pic>
        <p:nvPicPr>
          <p:cNvPr id="4" name="Bildobjekt 3" descr="american-civil-war-history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717032"/>
            <a:ext cx="3190875" cy="2524125"/>
          </a:xfrm>
          <a:prstGeom prst="rect">
            <a:avLst/>
          </a:prstGeom>
        </p:spPr>
      </p:pic>
      <p:pic>
        <p:nvPicPr>
          <p:cNvPr id="5" name="Bildobjekt 4" descr="Railroad_Cann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4215384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FI" dirty="0" smtClean="0"/>
              <a:t>Vilka nya saker användes i krigföringen?</a:t>
            </a:r>
            <a:br>
              <a:rPr lang="sv-FI" dirty="0" smtClean="0"/>
            </a:b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Maskingevär</a:t>
            </a:r>
          </a:p>
          <a:p>
            <a:endParaRPr lang="sv-FI" dirty="0" smtClean="0"/>
          </a:p>
          <a:p>
            <a:r>
              <a:rPr lang="sv-FI" dirty="0" smtClean="0"/>
              <a:t>Ubåtar</a:t>
            </a:r>
          </a:p>
          <a:p>
            <a:endParaRPr lang="sv-FI" dirty="0" smtClean="0"/>
          </a:p>
          <a:p>
            <a:r>
              <a:rPr lang="sv-FI" dirty="0" smtClean="0"/>
              <a:t>Fartyg av stål</a:t>
            </a:r>
          </a:p>
          <a:p>
            <a:endParaRPr lang="sv-FI" dirty="0" smtClean="0"/>
          </a:p>
          <a:p>
            <a:r>
              <a:rPr lang="sv-FI" dirty="0" smtClean="0"/>
              <a:t>Propellern</a:t>
            </a:r>
          </a:p>
          <a:p>
            <a:endParaRPr lang="sv-FI" dirty="0"/>
          </a:p>
        </p:txBody>
      </p:sp>
      <p:pic>
        <p:nvPicPr>
          <p:cNvPr id="4" name="Bildobjekt 3" descr="2913602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1052736"/>
            <a:ext cx="2134453" cy="2054474"/>
          </a:xfrm>
          <a:prstGeom prst="rect">
            <a:avLst/>
          </a:prstGeom>
        </p:spPr>
      </p:pic>
      <p:pic>
        <p:nvPicPr>
          <p:cNvPr id="5" name="Bildobjekt 4" descr="CSS_Hunl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1124744"/>
            <a:ext cx="3490913" cy="1976438"/>
          </a:xfrm>
          <a:prstGeom prst="rect">
            <a:avLst/>
          </a:prstGeom>
        </p:spPr>
      </p:pic>
      <p:pic>
        <p:nvPicPr>
          <p:cNvPr id="6" name="Bildobjekt 5" descr="Merrimac and Monitor, Currier and Ives, 18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3284984"/>
            <a:ext cx="3667125" cy="2236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Vad hände med slaveriet i </a:t>
            </a:r>
            <a:r>
              <a:rPr lang="sv-FI" dirty="0" err="1" smtClean="0"/>
              <a:t>usa</a:t>
            </a:r>
            <a:r>
              <a:rPr lang="sv-FI" dirty="0" smtClean="0"/>
              <a:t>?</a:t>
            </a:r>
            <a:br>
              <a:rPr lang="sv-FI" dirty="0" smtClean="0"/>
            </a:b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Det förbjöds efter kriget</a:t>
            </a:r>
            <a:endParaRPr lang="sv-FI" dirty="0"/>
          </a:p>
        </p:txBody>
      </p:sp>
      <p:pic>
        <p:nvPicPr>
          <p:cNvPr id="4" name="Bildobjekt 3" descr="end-of-slave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780928"/>
            <a:ext cx="2286000" cy="3152775"/>
          </a:xfrm>
          <a:prstGeom prst="rect">
            <a:avLst/>
          </a:prstGeom>
        </p:spPr>
      </p:pic>
      <p:pic>
        <p:nvPicPr>
          <p:cNvPr id="5" name="Bildobjekt 4" descr="LINCOLN-ASSASSIN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2708920"/>
            <a:ext cx="47625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Det moderna </a:t>
            </a:r>
            <a:r>
              <a:rPr lang="sv-FI" dirty="0" err="1" smtClean="0"/>
              <a:t>usa</a:t>
            </a:r>
            <a:r>
              <a:rPr lang="sv-FI" dirty="0" smtClean="0"/>
              <a:t> föds</a:t>
            </a:r>
            <a:endParaRPr lang="sv-FI" dirty="0"/>
          </a:p>
        </p:txBody>
      </p:sp>
      <p:pic>
        <p:nvPicPr>
          <p:cNvPr id="4" name="Platshållare för innehåll 3" descr="View_of_the_Empire_State_Building_from_the_Rockefeller_Center_observation_deck_NYC_-_18_August_20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5118" y="1600200"/>
            <a:ext cx="7311763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Indianernas land</a:t>
            </a:r>
            <a:endParaRPr lang="sv-FI" dirty="0"/>
          </a:p>
        </p:txBody>
      </p:sp>
      <p:pic>
        <p:nvPicPr>
          <p:cNvPr id="4" name="Platshållare för innehåll 3" descr="Plains-Indians_10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4229" y="1600200"/>
            <a:ext cx="7193542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sv-FI" dirty="0" smtClean="0"/>
              <a:t>Efter inbördeskriget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sv-FI" dirty="0" smtClean="0"/>
              <a:t>USA </a:t>
            </a:r>
            <a:r>
              <a:rPr lang="sv-FI" u="sng" dirty="0" smtClean="0"/>
              <a:t>industrialiserades snabbt</a:t>
            </a:r>
            <a:r>
              <a:rPr lang="sv-FI" dirty="0" smtClean="0"/>
              <a:t> och blev rikt och välmående</a:t>
            </a:r>
          </a:p>
          <a:p>
            <a:endParaRPr lang="sv-FI" u="sng" dirty="0" smtClean="0"/>
          </a:p>
          <a:p>
            <a:r>
              <a:rPr lang="sv-FI" dirty="0" smtClean="0"/>
              <a:t>”</a:t>
            </a:r>
            <a:r>
              <a:rPr lang="sv-FI" u="sng" dirty="0" smtClean="0"/>
              <a:t>den amerikanska drömmen</a:t>
            </a:r>
            <a:r>
              <a:rPr lang="sv-FI" dirty="0" smtClean="0"/>
              <a:t>” = det är beundransvärt att bli rik på eget hårt arbete</a:t>
            </a:r>
            <a:endParaRPr lang="sv-FI" dirty="0"/>
          </a:p>
        </p:txBody>
      </p:sp>
      <p:pic>
        <p:nvPicPr>
          <p:cNvPr id="4" name="Bildobjekt 3" descr="1024px-Anti-emigration.propaganda.186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3429000"/>
            <a:ext cx="4494468" cy="3173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4500563" cy="3280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979164" cy="554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836712"/>
          </a:xfrm>
        </p:spPr>
        <p:txBody>
          <a:bodyPr/>
          <a:lstStyle/>
          <a:p>
            <a:r>
              <a:rPr lang="sv-FI" dirty="0" smtClean="0"/>
              <a:t>USA – EN SMÄLTDEGEL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r>
              <a:rPr lang="sv-FI" dirty="0" smtClean="0"/>
              <a:t>Mängder av människor har anlänt till USA som </a:t>
            </a:r>
            <a:r>
              <a:rPr lang="sv-FI" u="sng" dirty="0" smtClean="0"/>
              <a:t>immigranter</a:t>
            </a:r>
          </a:p>
          <a:p>
            <a:endParaRPr lang="sv-FI" dirty="0" smtClean="0"/>
          </a:p>
          <a:p>
            <a:r>
              <a:rPr lang="sv-FI" dirty="0" smtClean="0"/>
              <a:t>Kulturer har </a:t>
            </a:r>
            <a:r>
              <a:rPr lang="sv-FI" u="sng" dirty="0" smtClean="0"/>
              <a:t>blandats</a:t>
            </a:r>
            <a:r>
              <a:rPr lang="sv-FI" dirty="0" smtClean="0"/>
              <a:t> och en </a:t>
            </a:r>
            <a:r>
              <a:rPr lang="sv-FI" u="sng" dirty="0" smtClean="0"/>
              <a:t>amerikansk kultur</a:t>
            </a:r>
            <a:r>
              <a:rPr lang="sv-FI" dirty="0" smtClean="0"/>
              <a:t> har </a:t>
            </a:r>
            <a:r>
              <a:rPr lang="sv-FI" u="sng" dirty="0" smtClean="0"/>
              <a:t>uppstått</a:t>
            </a:r>
            <a:endParaRPr lang="sv-FI" u="sng" dirty="0"/>
          </a:p>
        </p:txBody>
      </p:sp>
      <p:pic>
        <p:nvPicPr>
          <p:cNvPr id="4" name="Bildobjekt 3" descr="multicultural-graduatio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3284984"/>
            <a:ext cx="4085844" cy="3339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map-of-indi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929"/>
            <a:ext cx="9144000" cy="684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Indianernas land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När européerna kom till Nordamerika bebodde </a:t>
            </a:r>
            <a:r>
              <a:rPr lang="sv-FI" u="sng" dirty="0" smtClean="0"/>
              <a:t>hundratals olika indianstammar</a:t>
            </a:r>
            <a:r>
              <a:rPr lang="sv-FI" dirty="0" smtClean="0"/>
              <a:t> kontinenten</a:t>
            </a:r>
          </a:p>
          <a:p>
            <a:endParaRPr lang="sv-FI" dirty="0" smtClean="0"/>
          </a:p>
          <a:p>
            <a:r>
              <a:rPr lang="sv-FI" dirty="0" smtClean="0"/>
              <a:t>Miljontals indianer kom att dö då européerna började bosätta sig på grund av:</a:t>
            </a:r>
          </a:p>
          <a:p>
            <a:pPr lvl="1"/>
            <a:r>
              <a:rPr lang="sv-FI" dirty="0" smtClean="0"/>
              <a:t>Krig</a:t>
            </a:r>
          </a:p>
          <a:p>
            <a:pPr lvl="1"/>
            <a:r>
              <a:rPr lang="sv-FI" dirty="0" smtClean="0"/>
              <a:t>Sjukdomar</a:t>
            </a:r>
          </a:p>
          <a:p>
            <a:pPr lvl="1"/>
            <a:r>
              <a:rPr lang="sv-FI" dirty="0" smtClean="0"/>
              <a:t>Alkohol </a:t>
            </a:r>
          </a:p>
          <a:p>
            <a:endParaRPr lang="sv-FI" dirty="0" smtClean="0"/>
          </a:p>
          <a:p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404664"/>
            <a:ext cx="7467600" cy="6069288"/>
          </a:xfrm>
        </p:spPr>
        <p:txBody>
          <a:bodyPr/>
          <a:lstStyle/>
          <a:p>
            <a:r>
              <a:rPr lang="sv-FI" dirty="0" smtClean="0"/>
              <a:t>Många indianstammar var beroende av </a:t>
            </a:r>
            <a:r>
              <a:rPr lang="sv-FI" u="sng" dirty="0" smtClean="0"/>
              <a:t>bisonoxar</a:t>
            </a:r>
            <a:r>
              <a:rPr lang="sv-FI" dirty="0" smtClean="0"/>
              <a:t> för sin överlevnad</a:t>
            </a:r>
          </a:p>
          <a:p>
            <a:endParaRPr lang="sv-FI" dirty="0" smtClean="0"/>
          </a:p>
          <a:p>
            <a:r>
              <a:rPr lang="sv-FI" dirty="0" smtClean="0"/>
              <a:t>Bisonoxarna </a:t>
            </a:r>
            <a:r>
              <a:rPr lang="sv-FI" u="sng" dirty="0" smtClean="0"/>
              <a:t>utrotades nästan</a:t>
            </a:r>
            <a:r>
              <a:rPr lang="sv-FI" dirty="0" smtClean="0"/>
              <a:t> av européerna</a:t>
            </a:r>
            <a:endParaRPr lang="sv-FI" dirty="0"/>
          </a:p>
        </p:txBody>
      </p:sp>
      <p:pic>
        <p:nvPicPr>
          <p:cNvPr id="4" name="Bildobjekt 3" descr="Indians_hunting_buffa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4233164" cy="2823968"/>
          </a:xfrm>
          <a:prstGeom prst="rect">
            <a:avLst/>
          </a:prstGeom>
        </p:spPr>
      </p:pic>
      <p:pic>
        <p:nvPicPr>
          <p:cNvPr id="5" name="Bildobjekt 4" descr="Bison_skull_pile-restor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2181" y="3197474"/>
            <a:ext cx="4681819" cy="36605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0"/>
            <a:ext cx="7467600" cy="6473952"/>
          </a:xfrm>
        </p:spPr>
        <p:txBody>
          <a:bodyPr/>
          <a:lstStyle/>
          <a:p>
            <a:r>
              <a:rPr lang="sv-FI" dirty="0" smtClean="0"/>
              <a:t>Med tiden förlorade indianerna de flesta av sina landområden</a:t>
            </a:r>
          </a:p>
          <a:p>
            <a:endParaRPr lang="sv-FI" dirty="0" smtClean="0"/>
          </a:p>
          <a:p>
            <a:r>
              <a:rPr lang="sv-FI" dirty="0" smtClean="0"/>
              <a:t>Många indianstammar tvångsförflyttades till </a:t>
            </a:r>
            <a:r>
              <a:rPr lang="sv-FI" u="sng" dirty="0" smtClean="0"/>
              <a:t>reservat</a:t>
            </a:r>
            <a:endParaRPr lang="sv-FI" dirty="0"/>
          </a:p>
        </p:txBody>
      </p:sp>
      <p:pic>
        <p:nvPicPr>
          <p:cNvPr id="4" name="Bildobjekt 3" descr="Non-Native-American-Nations-Territorial-Claims-over-NAFTA-countries-1750-200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276872"/>
            <a:ext cx="3829050" cy="4288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Vägen västerut</a:t>
            </a:r>
            <a:endParaRPr lang="sv-FI" dirty="0"/>
          </a:p>
        </p:txBody>
      </p:sp>
      <p:pic>
        <p:nvPicPr>
          <p:cNvPr id="4" name="Platshållare för innehåll 3" descr="Homesteader_NE_1866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9712" y="1941512"/>
            <a:ext cx="5362575" cy="4191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r>
              <a:rPr lang="sv-FI" dirty="0" smtClean="0"/>
              <a:t>USA </a:t>
            </a:r>
            <a:r>
              <a:rPr lang="sv-FI" u="sng" dirty="0" smtClean="0"/>
              <a:t>växte snabbt till ytan</a:t>
            </a:r>
            <a:r>
              <a:rPr lang="sv-FI" dirty="0" smtClean="0"/>
              <a:t> efter sin självständighet år 1776</a:t>
            </a:r>
          </a:p>
          <a:p>
            <a:endParaRPr lang="sv-FI" dirty="0" smtClean="0"/>
          </a:p>
          <a:p>
            <a:r>
              <a:rPr lang="sv-FI" u="sng" dirty="0" smtClean="0"/>
              <a:t>Emigranter</a:t>
            </a:r>
            <a:r>
              <a:rPr lang="sv-FI" dirty="0" smtClean="0"/>
              <a:t> anlände för att starta ett nytt liv</a:t>
            </a:r>
          </a:p>
          <a:p>
            <a:pPr lvl="1"/>
            <a:r>
              <a:rPr lang="sv-FI" dirty="0" smtClean="0"/>
              <a:t>En ny lag gav familjer </a:t>
            </a:r>
            <a:r>
              <a:rPr lang="sv-FI" u="sng" dirty="0" smtClean="0"/>
              <a:t>gratis jord</a:t>
            </a:r>
            <a:r>
              <a:rPr lang="sv-FI" dirty="0" smtClean="0"/>
              <a:t> ifall de förband sig att </a:t>
            </a:r>
            <a:r>
              <a:rPr lang="sv-FI" u="sng" dirty="0" smtClean="0"/>
              <a:t>själva röja plats för sin farm</a:t>
            </a:r>
          </a:p>
          <a:p>
            <a:pPr>
              <a:buNone/>
            </a:pPr>
            <a:endParaRPr lang="sv-FI" dirty="0" smtClean="0"/>
          </a:p>
          <a:p>
            <a:r>
              <a:rPr lang="sv-FI" dirty="0" smtClean="0"/>
              <a:t>I början av 1900-talet bodde redan </a:t>
            </a:r>
            <a:r>
              <a:rPr lang="sv-FI" u="sng" dirty="0" smtClean="0"/>
              <a:t>över tio miljoner</a:t>
            </a:r>
            <a:r>
              <a:rPr lang="sv-FI" dirty="0" smtClean="0"/>
              <a:t> människor i västra USA</a:t>
            </a:r>
          </a:p>
        </p:txBody>
      </p:sp>
      <p:pic>
        <p:nvPicPr>
          <p:cNvPr id="4" name="Bildobjekt 3" descr="Statue_Liberty_Immigrants_drawing_1887_dbloc_adj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221088"/>
            <a:ext cx="3621881" cy="246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484784"/>
          </a:xfrm>
        </p:spPr>
        <p:txBody>
          <a:bodyPr/>
          <a:lstStyle/>
          <a:p>
            <a:r>
              <a:rPr lang="sv-FI" dirty="0" smtClean="0"/>
              <a:t>”vilda västern”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7467600" cy="4629128"/>
          </a:xfrm>
        </p:spPr>
        <p:txBody>
          <a:bodyPr/>
          <a:lstStyle/>
          <a:p>
            <a:endParaRPr lang="sv-FI" dirty="0" smtClean="0"/>
          </a:p>
          <a:p>
            <a:r>
              <a:rPr lang="sv-FI" dirty="0" smtClean="0"/>
              <a:t>Området i väst började snart kallas för ”</a:t>
            </a:r>
            <a:r>
              <a:rPr lang="sv-FI" u="sng" dirty="0" smtClean="0"/>
              <a:t>vilda västern</a:t>
            </a:r>
            <a:r>
              <a:rPr lang="sv-FI" dirty="0" smtClean="0"/>
              <a:t>”, eftersom brottsligheten var hög</a:t>
            </a:r>
          </a:p>
          <a:p>
            <a:pPr lvl="1"/>
            <a:r>
              <a:rPr lang="sv-FI" u="sng" dirty="0" smtClean="0"/>
              <a:t>Vapen</a:t>
            </a:r>
            <a:r>
              <a:rPr lang="sv-FI" dirty="0" smtClean="0"/>
              <a:t> ofta ett måste</a:t>
            </a:r>
          </a:p>
          <a:p>
            <a:pPr lvl="1"/>
            <a:endParaRPr lang="sv-FI" dirty="0" smtClean="0"/>
          </a:p>
          <a:p>
            <a:pPr>
              <a:buNone/>
            </a:pPr>
            <a:endParaRPr lang="sv-FI" dirty="0" smtClean="0"/>
          </a:p>
          <a:p>
            <a:r>
              <a:rPr lang="sv-FI" dirty="0" smtClean="0"/>
              <a:t>På prärien arbetade </a:t>
            </a:r>
            <a:r>
              <a:rPr lang="sv-FI" u="sng" dirty="0" smtClean="0"/>
              <a:t>cowboys</a:t>
            </a:r>
            <a:r>
              <a:rPr lang="sv-FI" dirty="0" smtClean="0"/>
              <a:t> med att övervaka boskapshjordar</a:t>
            </a:r>
          </a:p>
        </p:txBody>
      </p:sp>
      <p:pic>
        <p:nvPicPr>
          <p:cNvPr id="4" name="Bildobjekt 3" descr="22-1191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2780928"/>
            <a:ext cx="1381125" cy="1381125"/>
          </a:xfrm>
          <a:prstGeom prst="rect">
            <a:avLst/>
          </a:prstGeom>
        </p:spPr>
      </p:pic>
      <p:pic>
        <p:nvPicPr>
          <p:cNvPr id="5" name="Bildobjekt 4" descr="The_Cow_Boy_188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791710"/>
            <a:ext cx="2822575" cy="2066290"/>
          </a:xfrm>
          <a:prstGeom prst="rect">
            <a:avLst/>
          </a:prstGeom>
        </p:spPr>
      </p:pic>
      <p:pic>
        <p:nvPicPr>
          <p:cNvPr id="6" name="Bildobjekt 5" descr="wild_wes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0"/>
            <a:ext cx="4046220" cy="219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161</TotalTime>
  <Words>374</Words>
  <Application>Microsoft Office PowerPoint</Application>
  <PresentationFormat>Bildspel på skärmen (4:3)</PresentationFormat>
  <Paragraphs>82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3" baseType="lpstr">
      <vt:lpstr>Burspråk</vt:lpstr>
      <vt:lpstr>USA – FRÅN INDIANRIKE TILL STORMAKT</vt:lpstr>
      <vt:lpstr>Indianernas land</vt:lpstr>
      <vt:lpstr>Bild 3</vt:lpstr>
      <vt:lpstr>Indianernas land</vt:lpstr>
      <vt:lpstr>Bild 5</vt:lpstr>
      <vt:lpstr>Bild 6</vt:lpstr>
      <vt:lpstr>Vägen västerut</vt:lpstr>
      <vt:lpstr>Bild 8</vt:lpstr>
      <vt:lpstr>”vilda västern”</vt:lpstr>
      <vt:lpstr>slavplantager</vt:lpstr>
      <vt:lpstr>Amerikanska inbördeskriget</vt:lpstr>
      <vt:lpstr>Stridande sidor</vt:lpstr>
      <vt:lpstr>orsaker</vt:lpstr>
      <vt:lpstr>Uppgifter (s.99-101)</vt:lpstr>
      <vt:lpstr>Vem valdes till president i USA år 1860 och vad blev följden av det? </vt:lpstr>
      <vt:lpstr>Varför vann nordstaterna kriget? </vt:lpstr>
      <vt:lpstr>Vilka nya saker användes i krigföringen? </vt:lpstr>
      <vt:lpstr>Vad hände med slaveriet i usa? </vt:lpstr>
      <vt:lpstr>Det moderna usa föds</vt:lpstr>
      <vt:lpstr>Efter inbördeskriget</vt:lpstr>
      <vt:lpstr>Bild 21</vt:lpstr>
      <vt:lpstr>USA – EN SMÄLTDEGEL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– FRÅN INDIANRIKE TILL STORMAKT</dc:title>
  <dc:creator>Christian</dc:creator>
  <cp:lastModifiedBy>Christian</cp:lastModifiedBy>
  <cp:revision>18</cp:revision>
  <dcterms:created xsi:type="dcterms:W3CDTF">2015-01-11T17:06:26Z</dcterms:created>
  <dcterms:modified xsi:type="dcterms:W3CDTF">2015-01-29T16:24:51Z</dcterms:modified>
</cp:coreProperties>
</file>