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Amatic SC"/>
      <p:regular r:id="rId22"/>
      <p:bold r:id="rId23"/>
    </p:embeddedFont>
    <p:embeddedFont>
      <p:font typeface="Source Code Pr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maticSC-regular.fntdata"/><Relationship Id="rId21" Type="http://schemas.openxmlformats.org/officeDocument/2006/relationships/slide" Target="slides/slide16.xml"/><Relationship Id="rId24" Type="http://schemas.openxmlformats.org/officeDocument/2006/relationships/font" Target="fonts/SourceCodePro-regular.fntdata"/><Relationship Id="rId23" Type="http://schemas.openxmlformats.org/officeDocument/2006/relationships/font" Target="fonts/AmaticS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italic.fntdata"/><Relationship Id="rId25" Type="http://schemas.openxmlformats.org/officeDocument/2006/relationships/font" Target="fonts/SourceCodePro-bold.fntdata"/><Relationship Id="rId27" Type="http://schemas.openxmlformats.org/officeDocument/2006/relationships/font" Target="fonts/SourceCodePr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67e6ba27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67e6ba27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67e6ba27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67e6ba27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67e6ba27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67e6ba27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67e6ba27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67e6ba27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67e6ba27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67e6ba27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67e6ba27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67e6ba27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67e6ba270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67e6ba270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67e6ba270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67e6ba27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67e6ba27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67e6ba27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67e6ba27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67e6ba27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67e6ba27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67e6ba27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67e6ba27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67e6ba27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67e6ba27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67e6ba27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67e6ba27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67e6ba27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67e6ba27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67e6ba27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4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a:t>Seahtolaččaid eallin</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Seađokeahtes olbmot</a:t>
            </a:r>
            <a:endParaRPr/>
          </a:p>
        </p:txBody>
      </p:sp>
      <p:sp>
        <p:nvSpPr>
          <p:cNvPr id="113" name="Google Shape;113;p2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i">
                <a:solidFill>
                  <a:srgbClr val="262626"/>
                </a:solidFill>
                <a:highlight>
                  <a:srgbClr val="FFFFFF"/>
                </a:highlight>
                <a:latin typeface="Amatic SC"/>
                <a:ea typeface="Amatic SC"/>
                <a:cs typeface="Amatic SC"/>
                <a:sym typeface="Amatic SC"/>
              </a:rPr>
              <a:t>1800-logus seađokeahtes olbmuid joavku stuorui ja sivvan dasa lei industriija ovdáneapmi.</a:t>
            </a:r>
            <a:r>
              <a:rPr lang="fi">
                <a:solidFill>
                  <a:srgbClr val="262626"/>
                </a:solidFill>
                <a:highlight>
                  <a:srgbClr val="FFFFFF"/>
                </a:highlight>
                <a:latin typeface="Amatic SC"/>
                <a:ea typeface="Amatic SC"/>
                <a:cs typeface="Amatic SC"/>
                <a:sym typeface="Amatic SC"/>
              </a:rPr>
              <a:t> Eanandoalloguovlluin ledje bargoveahkan reaŋggaid, biiggáid ja niestedievdduid (</a:t>
            </a:r>
            <a:r>
              <a:rPr b="1" lang="fi">
                <a:solidFill>
                  <a:srgbClr val="262626"/>
                </a:solidFill>
                <a:highlight>
                  <a:srgbClr val="FFFFFF"/>
                </a:highlight>
                <a:latin typeface="Amatic SC"/>
                <a:ea typeface="Amatic SC"/>
                <a:cs typeface="Amatic SC"/>
                <a:sym typeface="Amatic SC"/>
              </a:rPr>
              <a:t>muonamiehiä)</a:t>
            </a:r>
            <a:r>
              <a:rPr lang="fi">
                <a:solidFill>
                  <a:srgbClr val="262626"/>
                </a:solidFill>
                <a:highlight>
                  <a:srgbClr val="FFFFFF"/>
                </a:highlight>
                <a:latin typeface="Amatic SC"/>
                <a:ea typeface="Amatic SC"/>
                <a:cs typeface="Amatic SC"/>
                <a:sym typeface="Amatic SC"/>
              </a:rPr>
              <a:t>.</a:t>
            </a:r>
            <a:endParaRPr>
              <a:solidFill>
                <a:srgbClr val="262626"/>
              </a:solidFill>
              <a:highlight>
                <a:srgbClr val="FFFFFF"/>
              </a:highlight>
              <a:latin typeface="Amatic SC"/>
              <a:ea typeface="Amatic SC"/>
              <a:cs typeface="Amatic SC"/>
              <a:sym typeface="Amatic SC"/>
            </a:endParaRPr>
          </a:p>
          <a:p>
            <a:pPr indent="0" lvl="0" marL="0" rtl="0" algn="l">
              <a:spcBef>
                <a:spcPts val="1600"/>
              </a:spcBef>
              <a:spcAft>
                <a:spcPts val="0"/>
              </a:spcAft>
              <a:buNone/>
            </a:pPr>
            <a:r>
              <a:t/>
            </a:r>
            <a:endParaRPr>
              <a:solidFill>
                <a:srgbClr val="262626"/>
              </a:solidFill>
              <a:highlight>
                <a:srgbClr val="FFFFFF"/>
              </a:highlight>
              <a:latin typeface="Amatic SC"/>
              <a:ea typeface="Amatic SC"/>
              <a:cs typeface="Amatic SC"/>
              <a:sym typeface="Amatic SC"/>
            </a:endParaRPr>
          </a:p>
          <a:p>
            <a:pPr indent="0" lvl="0" marL="0" rtl="0" algn="l">
              <a:spcBef>
                <a:spcPts val="1600"/>
              </a:spcBef>
              <a:spcAft>
                <a:spcPts val="1600"/>
              </a:spcAft>
              <a:buNone/>
            </a:pPr>
            <a:r>
              <a:rPr lang="fi">
                <a:solidFill>
                  <a:srgbClr val="262626"/>
                </a:solidFill>
                <a:highlight>
                  <a:srgbClr val="FFFFFF"/>
                </a:highlight>
                <a:latin typeface="Amatic SC"/>
                <a:ea typeface="Amatic SC"/>
                <a:cs typeface="Amatic SC"/>
                <a:sym typeface="Amatic SC"/>
              </a:rPr>
              <a:t>Niestedievddut barge ja ožžo oasi bálkkás biebmun. Lampuodat (lampuodit</a:t>
            </a:r>
            <a:r>
              <a:rPr b="1" lang="fi">
                <a:solidFill>
                  <a:srgbClr val="262626"/>
                </a:solidFill>
                <a:highlight>
                  <a:srgbClr val="FFFFFF"/>
                </a:highlight>
                <a:latin typeface="Amatic SC"/>
                <a:ea typeface="Amatic SC"/>
                <a:cs typeface="Amatic SC"/>
                <a:sym typeface="Amatic SC"/>
              </a:rPr>
              <a:t>) (rg.landbonde) </a:t>
            </a:r>
            <a:r>
              <a:rPr lang="fi">
                <a:solidFill>
                  <a:srgbClr val="262626"/>
                </a:solidFill>
                <a:highlight>
                  <a:srgbClr val="FFFFFF"/>
                </a:highlight>
                <a:latin typeface="Amatic SC"/>
                <a:ea typeface="Amatic SC"/>
                <a:cs typeface="Amatic SC"/>
                <a:sym typeface="Amatic SC"/>
              </a:rPr>
              <a:t>ja torpárat gilve láigobálsttáid. Sii barge dáloniidda ja ožžo oasi bálkkás biebmun "niestin". Lassin lei luovos bargoveahka nugo </a:t>
            </a:r>
            <a:r>
              <a:rPr b="1" lang="fi">
                <a:solidFill>
                  <a:srgbClr val="262626"/>
                </a:solidFill>
                <a:highlight>
                  <a:srgbClr val="FFFFFF"/>
                </a:highlight>
                <a:latin typeface="Amatic SC"/>
                <a:ea typeface="Amatic SC"/>
                <a:cs typeface="Amatic SC"/>
                <a:sym typeface="Amatic SC"/>
              </a:rPr>
              <a:t>mäkitupalaisia ja parasihtat/luhtehaččat (loisia), </a:t>
            </a:r>
            <a:r>
              <a:rPr lang="fi">
                <a:solidFill>
                  <a:srgbClr val="262626"/>
                </a:solidFill>
                <a:highlight>
                  <a:srgbClr val="FFFFFF"/>
                </a:highlight>
                <a:latin typeface="Amatic SC"/>
                <a:ea typeface="Amatic SC"/>
                <a:cs typeface="Amatic SC"/>
                <a:sym typeface="Amatic SC"/>
              </a:rPr>
              <a:t>sis eai lean ollenge bargosoahpamušat. Gávpogiin ledje maiddái biiggát ja reaŋggat</a:t>
            </a:r>
            <a:endParaRPr>
              <a:latin typeface="Amatic SC"/>
              <a:ea typeface="Amatic SC"/>
              <a:cs typeface="Amatic SC"/>
              <a:sym typeface="Amatic S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a:solidFill>
                  <a:srgbClr val="262626"/>
                </a:solidFill>
                <a:highlight>
                  <a:srgbClr val="FFFFFF"/>
                </a:highlight>
                <a:latin typeface="Amatic SC"/>
                <a:ea typeface="Amatic SC"/>
                <a:cs typeface="Amatic SC"/>
                <a:sym typeface="Amatic SC"/>
              </a:rPr>
              <a:t>Industrialisma šaddama maŋŋá 1800-logu loahpas gávpogiin orro maiddái olu industriijabargit. Eanandoalloguovlluin olbmo stáhtusa mearridii sosiála fierpmádagas su bargogaskavuohta dahje dán váilun. Lampuodit láigohedje olles eanandálu ja torpárat fas ožžo gilvit bálsttá, man oamastii dálu isit. Torpárat mákse láigguideaset torpá buvttadusain ja galge bargat beaivebarggu (taksvärkki) isidii. </a:t>
            </a:r>
            <a:r>
              <a:rPr b="1" lang="fi">
                <a:solidFill>
                  <a:srgbClr val="262626"/>
                </a:solidFill>
                <a:highlight>
                  <a:srgbClr val="FFFFFF"/>
                </a:highlight>
                <a:latin typeface="Amatic SC"/>
                <a:ea typeface="Amatic SC"/>
                <a:cs typeface="Amatic SC"/>
                <a:sym typeface="Amatic SC"/>
              </a:rPr>
              <a:t>Torpárlágádus lei eahpevuoigatvuođalaš torpáriidda, daningo beaivebargu lei losádus ja dávjá bargosoahpamuš lei njálmmálaš čielga mearreáiggi hága</a:t>
            </a:r>
            <a:r>
              <a:rPr lang="fi">
                <a:solidFill>
                  <a:srgbClr val="262626"/>
                </a:solidFill>
                <a:highlight>
                  <a:srgbClr val="FFFFFF"/>
                </a:highlight>
                <a:latin typeface="Amatic SC"/>
                <a:ea typeface="Amatic SC"/>
                <a:cs typeface="Amatic SC"/>
                <a:sym typeface="Amatic SC"/>
              </a:rPr>
              <a:t>. </a:t>
            </a:r>
            <a:r>
              <a:rPr b="1" lang="fi">
                <a:solidFill>
                  <a:srgbClr val="262626"/>
                </a:solidFill>
                <a:highlight>
                  <a:srgbClr val="FFFFFF"/>
                </a:highlight>
                <a:latin typeface="Amatic SC"/>
                <a:ea typeface="Amatic SC"/>
                <a:cs typeface="Amatic SC"/>
                <a:sym typeface="Amatic SC"/>
              </a:rPr>
              <a:t>Mäkitupalaiset </a:t>
            </a:r>
            <a:r>
              <a:rPr lang="fi">
                <a:solidFill>
                  <a:srgbClr val="262626"/>
                </a:solidFill>
                <a:highlight>
                  <a:srgbClr val="FFFFFF"/>
                </a:highlight>
                <a:latin typeface="Amatic SC"/>
                <a:ea typeface="Amatic SC"/>
                <a:cs typeface="Amatic SC"/>
                <a:sym typeface="Amatic SC"/>
              </a:rPr>
              <a:t>láigohedje alcceseaset</a:t>
            </a:r>
            <a:r>
              <a:rPr b="1" lang="fi">
                <a:solidFill>
                  <a:srgbClr val="262626"/>
                </a:solidFill>
                <a:highlight>
                  <a:srgbClr val="FFFFFF"/>
                </a:highlight>
                <a:latin typeface="Amatic SC"/>
                <a:ea typeface="Amatic SC"/>
                <a:cs typeface="Amatic SC"/>
                <a:sym typeface="Amatic SC"/>
              </a:rPr>
              <a:t> </a:t>
            </a:r>
            <a:r>
              <a:rPr lang="fi">
                <a:solidFill>
                  <a:srgbClr val="262626"/>
                </a:solidFill>
                <a:highlight>
                  <a:srgbClr val="FFFFFF"/>
                </a:highlight>
                <a:latin typeface="Amatic SC"/>
                <a:ea typeface="Amatic SC"/>
                <a:cs typeface="Amatic SC"/>
                <a:sym typeface="Amatic SC"/>
              </a:rPr>
              <a:t>viessobálsttá</a:t>
            </a:r>
            <a:r>
              <a:rPr b="1" lang="fi">
                <a:solidFill>
                  <a:srgbClr val="262626"/>
                </a:solidFill>
                <a:highlight>
                  <a:srgbClr val="FFFFFF"/>
                </a:highlight>
                <a:latin typeface="Amatic SC"/>
                <a:ea typeface="Amatic SC"/>
                <a:cs typeface="Amatic SC"/>
                <a:sym typeface="Amatic SC"/>
              </a:rPr>
              <a:t> </a:t>
            </a:r>
            <a:r>
              <a:rPr lang="fi">
                <a:solidFill>
                  <a:srgbClr val="262626"/>
                </a:solidFill>
                <a:highlight>
                  <a:srgbClr val="FFFFFF"/>
                </a:highlight>
                <a:latin typeface="Amatic SC"/>
                <a:ea typeface="Amatic SC"/>
                <a:cs typeface="Amatic SC"/>
                <a:sym typeface="Amatic SC"/>
              </a:rPr>
              <a:t>ja barge gaskaboddasaččat isidiidda. Eanandoalloguovlluin hierarkiijas vuolimužžan ledje biiggát ja reaŋggat, geat barge ja orro eanandálus</a:t>
            </a:r>
            <a:endParaRPr>
              <a:latin typeface="Amatic SC"/>
              <a:ea typeface="Amatic SC"/>
              <a:cs typeface="Amatic SC"/>
              <a:sym typeface="Amatic S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6" name="Google Shape;126;p24"/>
          <p:cNvPicPr preferRelativeResize="0"/>
          <p:nvPr/>
        </p:nvPicPr>
        <p:blipFill>
          <a:blip r:embed="rId3">
            <a:alphaModFix/>
          </a:blip>
          <a:stretch>
            <a:fillRect/>
          </a:stretch>
        </p:blipFill>
        <p:spPr>
          <a:xfrm>
            <a:off x="1121175" y="403600"/>
            <a:ext cx="6901651" cy="4739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fi">
                <a:solidFill>
                  <a:srgbClr val="262626"/>
                </a:solidFill>
                <a:highlight>
                  <a:srgbClr val="FFFFFF"/>
                </a:highlight>
                <a:latin typeface="Amatic SC"/>
                <a:ea typeface="Amatic SC"/>
                <a:cs typeface="Amatic SC"/>
                <a:sym typeface="Amatic SC"/>
              </a:rPr>
              <a:t>Parasihtta/luhtehaš lei eanandoalloguovllu geafimus joavku</a:t>
            </a:r>
            <a:r>
              <a:rPr lang="fi">
                <a:solidFill>
                  <a:srgbClr val="262626"/>
                </a:solidFill>
                <a:highlight>
                  <a:srgbClr val="FFFFFF"/>
                </a:highlight>
                <a:latin typeface="Amatic SC"/>
                <a:ea typeface="Amatic SC"/>
                <a:cs typeface="Amatic SC"/>
                <a:sym typeface="Amatic SC"/>
              </a:rPr>
              <a:t>. Sii manne viesus vissui ja barge gaskaboddosaš bargguid. Sis eai lean iežaset viesut dahje joba lanjaidge. Sii orro earáid nurkkiin, sávnniin dahje lovttain. Go dálvi šattai sii fertejedje dávjá gearjidit dahje johttát bargguid unnáneami dihte. Nuorta-Suomas ja Savos 1800-logus sin oasi álbmogiin ledje joba badjel 35 %.</a:t>
            </a:r>
            <a:endParaRPr>
              <a:latin typeface="Amatic SC"/>
              <a:ea typeface="Amatic SC"/>
              <a:cs typeface="Amatic SC"/>
              <a:sym typeface="Amatic S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fi">
                <a:solidFill>
                  <a:srgbClr val="262626"/>
                </a:solidFill>
                <a:highlight>
                  <a:srgbClr val="FFFFFF"/>
                </a:highlight>
                <a:latin typeface="Amatic SC"/>
                <a:ea typeface="Amatic SC"/>
                <a:cs typeface="Amatic SC"/>
                <a:sym typeface="Amatic SC"/>
              </a:rPr>
              <a:t>Eanandoalokeahtes </a:t>
            </a:r>
            <a:r>
              <a:rPr lang="fi">
                <a:solidFill>
                  <a:srgbClr val="262626"/>
                </a:solidFill>
                <a:highlight>
                  <a:srgbClr val="FFFFFF"/>
                </a:highlight>
                <a:latin typeface="Amatic SC"/>
                <a:ea typeface="Amatic SC"/>
                <a:cs typeface="Amatic SC"/>
                <a:sym typeface="Amatic SC"/>
              </a:rPr>
              <a:t>(tilattomat)</a:t>
            </a:r>
            <a:r>
              <a:rPr b="1" lang="fi">
                <a:solidFill>
                  <a:srgbClr val="262626"/>
                </a:solidFill>
                <a:highlight>
                  <a:srgbClr val="FFFFFF"/>
                </a:highlight>
                <a:latin typeface="Amatic SC"/>
                <a:ea typeface="Amatic SC"/>
                <a:cs typeface="Amatic SC"/>
                <a:sym typeface="Amatic SC"/>
              </a:rPr>
              <a:t> olbmot ja gávpogiid bargoveahka ledje šaddi álbmotjoavkku.</a:t>
            </a:r>
            <a:r>
              <a:rPr lang="fi">
                <a:solidFill>
                  <a:srgbClr val="262626"/>
                </a:solidFill>
                <a:highlight>
                  <a:srgbClr val="FFFFFF"/>
                </a:highlight>
                <a:latin typeface="Amatic SC"/>
                <a:ea typeface="Amatic SC"/>
                <a:cs typeface="Amatic SC"/>
                <a:sym typeface="Amatic SC"/>
              </a:rPr>
              <a:t> </a:t>
            </a:r>
            <a:r>
              <a:rPr b="1" lang="fi">
                <a:solidFill>
                  <a:srgbClr val="262626"/>
                </a:solidFill>
                <a:highlight>
                  <a:srgbClr val="FFFFFF"/>
                </a:highlight>
                <a:latin typeface="Amatic SC"/>
                <a:ea typeface="Amatic SC"/>
                <a:cs typeface="Amatic SC"/>
                <a:sym typeface="Amatic SC"/>
              </a:rPr>
              <a:t>Bálvalanbággu</a:t>
            </a:r>
            <a:r>
              <a:rPr lang="fi">
                <a:solidFill>
                  <a:srgbClr val="262626"/>
                </a:solidFill>
                <a:highlight>
                  <a:srgbClr val="FFFFFF"/>
                </a:highlight>
                <a:latin typeface="Amatic SC"/>
                <a:ea typeface="Amatic SC"/>
                <a:cs typeface="Amatic SC"/>
                <a:sym typeface="Amatic SC"/>
              </a:rPr>
              <a:t> (palveluspakko) sihkkarasttii dan, ahte juohke olbmos ferte leat dohkkehuvvon bálvalusgaskavuohta (palvelussuhde) dahje olmmoš, gean "suodjalusas" leat. Golgolažžan (irtolaiseksi) gohčoduvvui olbmuid, geat ledje barggu ja ruovttu haga. </a:t>
            </a:r>
            <a:r>
              <a:rPr b="1" lang="fi">
                <a:solidFill>
                  <a:srgbClr val="262626"/>
                </a:solidFill>
                <a:highlight>
                  <a:srgbClr val="FFFFFF"/>
                </a:highlight>
                <a:latin typeface="Amatic SC"/>
                <a:ea typeface="Amatic SC"/>
                <a:cs typeface="Amatic SC"/>
                <a:sym typeface="Amatic SC"/>
              </a:rPr>
              <a:t>Golgolaččat ledje áittan servodatráffái, dan dihte go jovdelasvuohta lasihii kriminalitehta ja eará váttisvuođaid.</a:t>
            </a:r>
            <a:endParaRPr>
              <a:latin typeface="Amatic SC"/>
              <a:ea typeface="Amatic SC"/>
              <a:cs typeface="Amatic SC"/>
              <a:sym typeface="Amatic S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https://yle.fi/aihe/artikkeli/2008/08/08/magnus-hovimaen-isannaksi#media=32668</a:t>
            </a:r>
            <a:endParaRPr/>
          </a:p>
        </p:txBody>
      </p:sp>
      <p:sp>
        <p:nvSpPr>
          <p:cNvPr id="144" name="Google Shape;144;p2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fi"/>
              <a:t>Kuva: Maaseudun väkeä</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fi"/>
              <a:t>https://www.slideshare.net/mobile/mellakkapoliisi/elm-1800-luvulla-taiteessa-ja-kuvissa?ref=https://historianluokka.wordpress.com/teemat/elamaa-1800-luvun-suomessa/</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i"/>
              <a:t>https://opepalvelu.otava.fi/maksulliset/forum7/sivu/sisalto/kuvat-ja-kartat/perhe-savutupansa-edessa/index#1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400">
                <a:solidFill>
                  <a:srgbClr val="262626"/>
                </a:solidFill>
                <a:highlight>
                  <a:srgbClr val="FFFFFF"/>
                </a:highlight>
                <a:latin typeface="Amatic SC"/>
                <a:ea typeface="Amatic SC"/>
                <a:cs typeface="Amatic SC"/>
                <a:sym typeface="Amatic SC"/>
              </a:rPr>
              <a:t>Hearráveahka čohkiidii máŋggálágán joavkkuin, mat ožžo ealáhusaid sierralágán ámmahiin. S</a:t>
            </a:r>
            <a:r>
              <a:rPr b="1" lang="fi" sz="2400">
                <a:solidFill>
                  <a:srgbClr val="262626"/>
                </a:solidFill>
                <a:highlight>
                  <a:srgbClr val="FFFFFF"/>
                </a:highlight>
                <a:latin typeface="Amatic SC"/>
                <a:ea typeface="Amatic SC"/>
                <a:cs typeface="Amatic SC"/>
                <a:sym typeface="Amatic SC"/>
              </a:rPr>
              <a:t>eahtolaččaide gulle doaktárat, offisearat, oahpaheaddjit, báhpat ja gávpeolbmot.</a:t>
            </a:r>
            <a:r>
              <a:rPr lang="fi" sz="2400">
                <a:solidFill>
                  <a:srgbClr val="262626"/>
                </a:solidFill>
                <a:highlight>
                  <a:srgbClr val="FFFFFF"/>
                </a:highlight>
                <a:latin typeface="Amatic SC"/>
                <a:ea typeface="Amatic SC"/>
                <a:cs typeface="Amatic SC"/>
                <a:sym typeface="Amatic SC"/>
              </a:rPr>
              <a:t> Guovddáš oassi sis ledje virgeolbmot. </a:t>
            </a:r>
            <a:endParaRPr sz="2400">
              <a:solidFill>
                <a:srgbClr val="262626"/>
              </a:solidFill>
              <a:highlight>
                <a:srgbClr val="FFFFFF"/>
              </a:highlight>
              <a:latin typeface="Amatic SC"/>
              <a:ea typeface="Amatic SC"/>
              <a:cs typeface="Amatic SC"/>
              <a:sym typeface="Amatic SC"/>
            </a:endParaRPr>
          </a:p>
          <a:p>
            <a:pPr indent="0" lvl="0" marL="0" rtl="0" algn="l">
              <a:spcBef>
                <a:spcPts val="1600"/>
              </a:spcBef>
              <a:spcAft>
                <a:spcPts val="1600"/>
              </a:spcAft>
              <a:buNone/>
            </a:pPr>
            <a:r>
              <a:rPr lang="fi" sz="2400">
                <a:solidFill>
                  <a:srgbClr val="262626"/>
                </a:solidFill>
                <a:highlight>
                  <a:srgbClr val="FFFFFF"/>
                </a:highlight>
                <a:latin typeface="Amatic SC"/>
                <a:ea typeface="Amatic SC"/>
                <a:cs typeface="Amatic SC"/>
                <a:sym typeface="Amatic SC"/>
              </a:rPr>
              <a:t>D</a:t>
            </a:r>
            <a:r>
              <a:rPr b="1" lang="fi" sz="2400">
                <a:solidFill>
                  <a:srgbClr val="262626"/>
                </a:solidFill>
                <a:highlight>
                  <a:srgbClr val="FFFFFF"/>
                </a:highlight>
                <a:latin typeface="Amatic SC"/>
                <a:ea typeface="Amatic SC"/>
                <a:cs typeface="Amatic SC"/>
                <a:sym typeface="Amatic SC"/>
              </a:rPr>
              <a:t>ábálaččat rumašlašbargu ii gullan seahtolaččaide</a:t>
            </a:r>
            <a:r>
              <a:rPr lang="fi" sz="2400">
                <a:solidFill>
                  <a:srgbClr val="262626"/>
                </a:solidFill>
                <a:highlight>
                  <a:srgbClr val="FFFFFF"/>
                </a:highlight>
                <a:latin typeface="Amatic SC"/>
                <a:ea typeface="Amatic SC"/>
                <a:cs typeface="Amatic SC"/>
                <a:sym typeface="Amatic SC"/>
              </a:rPr>
              <a:t>. Eanandoalloguovlluin seahtolaččat orro hearrágárdimiin ja gávpogiin virgeviesuin. Seahtolaččaid eallimiid mearridedje nanu osku iežas servodatluohká buorevuođas seahtokeahtes olbmuid hárrái. Hierarkiija bođii ovdan </a:t>
            </a:r>
            <a:r>
              <a:rPr b="1" lang="fi" sz="2400">
                <a:solidFill>
                  <a:srgbClr val="262626"/>
                </a:solidFill>
                <a:highlight>
                  <a:srgbClr val="FFFFFF"/>
                </a:highlight>
                <a:latin typeface="Amatic SC"/>
                <a:ea typeface="Amatic SC"/>
                <a:cs typeface="Amatic SC"/>
                <a:sym typeface="Amatic SC"/>
              </a:rPr>
              <a:t>lahtemiin, skuvlejumiin ja máilmmeoainnuin. Diđolašvuohta seađuin nannii servodaga stabiilavuođa.</a:t>
            </a:r>
            <a:endParaRPr sz="2400">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400">
                <a:solidFill>
                  <a:srgbClr val="262626"/>
                </a:solidFill>
                <a:highlight>
                  <a:srgbClr val="FFFFFF"/>
                </a:highlight>
                <a:latin typeface="Amatic SC"/>
                <a:ea typeface="Amatic SC"/>
                <a:cs typeface="Amatic SC"/>
                <a:sym typeface="Amatic SC"/>
              </a:rPr>
              <a:t>Seahtolaččat gulle ng. čuvgejuvvon olbmuide, geat ledje skuvlejuvvon. </a:t>
            </a:r>
            <a:r>
              <a:rPr b="1" lang="fi" sz="2400">
                <a:solidFill>
                  <a:srgbClr val="262626"/>
                </a:solidFill>
                <a:highlight>
                  <a:srgbClr val="FFFFFF"/>
                </a:highlight>
                <a:latin typeface="Amatic SC"/>
                <a:ea typeface="Amatic SC"/>
                <a:cs typeface="Amatic SC"/>
                <a:sym typeface="Amatic SC"/>
              </a:rPr>
              <a:t>Seahtolaččat hupme ruoŧagiela go dábálaš álbmot suomastii.</a:t>
            </a:r>
            <a:r>
              <a:rPr lang="fi" sz="2400">
                <a:solidFill>
                  <a:srgbClr val="262626"/>
                </a:solidFill>
                <a:highlight>
                  <a:srgbClr val="FFFFFF"/>
                </a:highlight>
                <a:latin typeface="Amatic SC"/>
                <a:ea typeface="Amatic SC"/>
                <a:cs typeface="Amatic SC"/>
                <a:sym typeface="Amatic SC"/>
              </a:rPr>
              <a:t> </a:t>
            </a:r>
            <a:r>
              <a:rPr b="1" lang="fi" sz="2400">
                <a:solidFill>
                  <a:srgbClr val="262626"/>
                </a:solidFill>
                <a:highlight>
                  <a:srgbClr val="FFFFFF"/>
                </a:highlight>
                <a:latin typeface="Amatic SC"/>
                <a:ea typeface="Amatic SC"/>
                <a:cs typeface="Amatic SC"/>
                <a:sym typeface="Amatic SC"/>
              </a:rPr>
              <a:t>Dáloniidda gullevaš ruoŧagiela hubmi sáhtii beassat studeret, ja studerema ja ruoŧa giellamáhtu bokte sii sáhtte beassat báhpa- dahje borgárseađuide.</a:t>
            </a:r>
            <a:r>
              <a:rPr lang="fi" sz="2400">
                <a:solidFill>
                  <a:srgbClr val="262626"/>
                </a:solidFill>
                <a:highlight>
                  <a:srgbClr val="FFFFFF"/>
                </a:highlight>
                <a:latin typeface="Amatic SC"/>
                <a:ea typeface="Amatic SC"/>
                <a:cs typeface="Amatic SC"/>
                <a:sym typeface="Amatic SC"/>
              </a:rPr>
              <a:t> </a:t>
            </a:r>
            <a:endParaRPr sz="2400">
              <a:solidFill>
                <a:srgbClr val="262626"/>
              </a:solidFill>
              <a:highlight>
                <a:srgbClr val="FFFFFF"/>
              </a:highlight>
              <a:latin typeface="Amatic SC"/>
              <a:ea typeface="Amatic SC"/>
              <a:cs typeface="Amatic SC"/>
              <a:sym typeface="Amatic SC"/>
            </a:endParaRPr>
          </a:p>
          <a:p>
            <a:pPr indent="0" lvl="0" marL="0" rtl="0" algn="l">
              <a:spcBef>
                <a:spcPts val="1600"/>
              </a:spcBef>
              <a:spcAft>
                <a:spcPts val="0"/>
              </a:spcAft>
              <a:buNone/>
            </a:pPr>
            <a:r>
              <a:t/>
            </a:r>
            <a:endParaRPr sz="2400">
              <a:solidFill>
                <a:srgbClr val="262626"/>
              </a:solidFill>
              <a:highlight>
                <a:srgbClr val="FFFFFF"/>
              </a:highlight>
              <a:latin typeface="Amatic SC"/>
              <a:ea typeface="Amatic SC"/>
              <a:cs typeface="Amatic SC"/>
              <a:sym typeface="Amatic SC"/>
            </a:endParaRPr>
          </a:p>
          <a:p>
            <a:pPr indent="0" lvl="0" marL="0" rtl="0" algn="l">
              <a:spcBef>
                <a:spcPts val="1600"/>
              </a:spcBef>
              <a:spcAft>
                <a:spcPts val="1600"/>
              </a:spcAft>
              <a:buNone/>
            </a:pPr>
            <a:r>
              <a:rPr lang="fi" sz="2400">
                <a:solidFill>
                  <a:srgbClr val="262626"/>
                </a:solidFill>
                <a:highlight>
                  <a:srgbClr val="FFFFFF"/>
                </a:highlight>
                <a:latin typeface="Amatic SC"/>
                <a:ea typeface="Amatic SC"/>
                <a:cs typeface="Amatic SC"/>
                <a:sym typeface="Amatic SC"/>
              </a:rPr>
              <a:t>Sullasaš seahtogierdu (säätykierto) lassanii vehážiid mielde, vaikko olbmot ain ohcege guimmiid seađuid siste. </a:t>
            </a:r>
            <a:r>
              <a:rPr b="1" lang="fi" sz="2400">
                <a:solidFill>
                  <a:srgbClr val="262626"/>
                </a:solidFill>
                <a:highlight>
                  <a:srgbClr val="FFFFFF"/>
                </a:highlight>
                <a:latin typeface="Amatic SC"/>
                <a:ea typeface="Amatic SC"/>
                <a:cs typeface="Amatic SC"/>
                <a:sym typeface="Amatic SC"/>
              </a:rPr>
              <a:t>Dát vuohki rievddai easka 1800-logu loahpas, goas ádeldievddut válde morssiid ádelkeahtes joavkkus.</a:t>
            </a:r>
            <a:endParaRPr sz="2400">
              <a:latin typeface="Amatic SC"/>
              <a:ea typeface="Amatic SC"/>
              <a:cs typeface="Amatic SC"/>
              <a:sym typeface="Amatic S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2" name="Google Shape;82;p17"/>
          <p:cNvPicPr preferRelativeResize="0"/>
          <p:nvPr/>
        </p:nvPicPr>
        <p:blipFill>
          <a:blip r:embed="rId3">
            <a:alphaModFix/>
          </a:blip>
          <a:stretch>
            <a:fillRect/>
          </a:stretch>
        </p:blipFill>
        <p:spPr>
          <a:xfrm>
            <a:off x="0" y="371475"/>
            <a:ext cx="9144000" cy="4400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9" name="Google Shape;89;p18"/>
          <p:cNvPicPr preferRelativeResize="0"/>
          <p:nvPr/>
        </p:nvPicPr>
        <p:blipFill>
          <a:blip r:embed="rId3">
            <a:alphaModFix/>
          </a:blip>
          <a:stretch>
            <a:fillRect/>
          </a:stretch>
        </p:blipFill>
        <p:spPr>
          <a:xfrm>
            <a:off x="0" y="39291"/>
            <a:ext cx="9144000" cy="50649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Seahtu mearridii olbmo sosiála báikki</a:t>
            </a:r>
            <a:endParaRPr/>
          </a:p>
        </p:txBody>
      </p:sp>
      <p:sp>
        <p:nvSpPr>
          <p:cNvPr id="95" name="Google Shape;95;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fi">
                <a:solidFill>
                  <a:srgbClr val="262626"/>
                </a:solidFill>
                <a:highlight>
                  <a:srgbClr val="FFFFFF"/>
                </a:highlight>
                <a:latin typeface="Amatic SC"/>
                <a:ea typeface="Amatic SC"/>
                <a:cs typeface="Amatic SC"/>
                <a:sym typeface="Amatic SC"/>
              </a:rPr>
              <a:t>1800-logu álggus seahtoservodat lei fámus Suomas.</a:t>
            </a:r>
            <a:r>
              <a:rPr lang="fi">
                <a:solidFill>
                  <a:srgbClr val="262626"/>
                </a:solidFill>
                <a:highlight>
                  <a:srgbClr val="FFFFFF"/>
                </a:highlight>
                <a:latin typeface="Amatic SC"/>
                <a:ea typeface="Amatic SC"/>
                <a:cs typeface="Amatic SC"/>
                <a:sym typeface="Amatic SC"/>
              </a:rPr>
              <a:t> Servodatluohkát ledje riegádan Supmii Ruoŧa válddi áigodagas ja jotke eallima Ruošša válddi vuoldege. Dat dárkkuhii dan ahte juohke olmmoš lei iežas sosiála saji servodagas, man sohkaduogáš mearridii, ja dakkár sajis hárve beasai eret. Seahtogierdin lei unnan ja servodat lei stabiila.</a:t>
            </a:r>
            <a:endParaRPr>
              <a:latin typeface="Amatic SC"/>
              <a:ea typeface="Amatic SC"/>
              <a:cs typeface="Amatic SC"/>
              <a:sym typeface="Amatic S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fi">
                <a:solidFill>
                  <a:srgbClr val="262626"/>
                </a:solidFill>
                <a:highlight>
                  <a:srgbClr val="FFFFFF"/>
                </a:highlight>
                <a:latin typeface="Amatic SC"/>
                <a:ea typeface="Amatic SC"/>
                <a:cs typeface="Amatic SC"/>
                <a:sym typeface="Amatic SC"/>
              </a:rPr>
              <a:t>Seahtojurddašeapmi mearridii buot eallimis ámmáhis guimmiid válljemii, dábiide ja gárvodeapmái.</a:t>
            </a:r>
            <a:r>
              <a:rPr lang="fi">
                <a:solidFill>
                  <a:srgbClr val="262626"/>
                </a:solidFill>
                <a:highlight>
                  <a:srgbClr val="FFFFFF"/>
                </a:highlight>
                <a:latin typeface="Amatic SC"/>
                <a:ea typeface="Amatic SC"/>
                <a:cs typeface="Amatic SC"/>
                <a:sym typeface="Amatic SC"/>
              </a:rPr>
              <a:t> Juohke vahkkosaš </a:t>
            </a:r>
            <a:r>
              <a:rPr b="1" lang="fi">
                <a:solidFill>
                  <a:srgbClr val="262626"/>
                </a:solidFill>
                <a:highlight>
                  <a:srgbClr val="FFFFFF"/>
                </a:highlight>
                <a:latin typeface="Amatic SC"/>
                <a:ea typeface="Amatic SC"/>
                <a:cs typeface="Amatic SC"/>
                <a:sym typeface="Amatic SC"/>
              </a:rPr>
              <a:t>girkus fitnan čájehii bures sihke seađuid ja sohkabeliid hierarkiija</a:t>
            </a:r>
            <a:r>
              <a:rPr lang="fi">
                <a:solidFill>
                  <a:srgbClr val="262626"/>
                </a:solidFill>
                <a:highlight>
                  <a:srgbClr val="FFFFFF"/>
                </a:highlight>
                <a:latin typeface="Amatic SC"/>
                <a:ea typeface="Amatic SC"/>
                <a:cs typeface="Amatic SC"/>
                <a:sym typeface="Amatic SC"/>
              </a:rPr>
              <a:t>. Ipmilbálvalusain girku ovddas čohkkájedje rikkis olbmot ja dábálaš álbmot lei maŋŋeoasis ja lovttas. Nissonat ja dievddut čohkkájedje maid sierra sajiin.</a:t>
            </a:r>
            <a:endParaRPr>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fi">
                <a:solidFill>
                  <a:srgbClr val="262626"/>
                </a:solidFill>
                <a:highlight>
                  <a:srgbClr val="FFFFFF"/>
                </a:highlight>
                <a:latin typeface="Amatic SC"/>
                <a:ea typeface="Amatic SC"/>
                <a:cs typeface="Amatic SC"/>
                <a:sym typeface="Amatic SC"/>
              </a:rPr>
              <a:t>Suoma seađuide gulle ádelat, báhpat, borgárat ja dálonat.</a:t>
            </a:r>
            <a:r>
              <a:rPr lang="fi">
                <a:solidFill>
                  <a:srgbClr val="262626"/>
                </a:solidFill>
                <a:highlight>
                  <a:srgbClr val="FFFFFF"/>
                </a:highlight>
                <a:latin typeface="Amatic SC"/>
                <a:ea typeface="Amatic SC"/>
                <a:cs typeface="Amatic SC"/>
                <a:sym typeface="Amatic SC"/>
              </a:rPr>
              <a:t> Daiguin joavkkuin ledje iežaset ovdavuoigatvuođat, mat geaisár lei nannen. Árgabeaivválaš eallimis seahtojuohku bođii ovdan juohkun seahtolaččaide ja dábálaš álbmogiidda. Seahtolaččaid oassi Suoma olbmuin ledje dušše 1.5%, muhto goittotge sis ledje alimus virggit servodagas. Daid seađuid lassin ledje maiddái dakkár olbmot, geat eai gullan mange sehtui.</a:t>
            </a:r>
            <a:endParaRPr>
              <a:latin typeface="Amatic SC"/>
              <a:ea typeface="Amatic SC"/>
              <a:cs typeface="Amatic SC"/>
              <a:sym typeface="Amatic SC"/>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