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oboto"/>
      <p:regular r:id="rId16"/>
      <p:bold r:id="rId17"/>
      <p:italic r:id="rId18"/>
      <p:boldItalic r:id="rId19"/>
    </p:embeddedFont>
    <p:embeddedFont>
      <p:font typeface="Merriweather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regular.fntdata"/><Relationship Id="rId11" Type="http://schemas.openxmlformats.org/officeDocument/2006/relationships/slide" Target="slides/slide6.xml"/><Relationship Id="rId22" Type="http://schemas.openxmlformats.org/officeDocument/2006/relationships/font" Target="fonts/Merriweather-italic.fntdata"/><Relationship Id="rId10" Type="http://schemas.openxmlformats.org/officeDocument/2006/relationships/slide" Target="slides/slide5.xml"/><Relationship Id="rId21" Type="http://schemas.openxmlformats.org/officeDocument/2006/relationships/font" Target="fonts/Merriweather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Merriweather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Italic.fntdata"/><Relationship Id="rId6" Type="http://schemas.openxmlformats.org/officeDocument/2006/relationships/slide" Target="slides/slide1.xml"/><Relationship Id="rId18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af3d15fe6e_0_4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af3d15fe6e_0_4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af3d15fe6e_0_3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af3d15fe6e_0_3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af3d15fe6e_0_3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af3d15fe6e_0_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af3d15fe6e_0_3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af3d15fe6e_0_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af3d15fe6e_0_3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af3d15fe6e_0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af3d15fe6e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af3d15fe6e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af3d15fe6e_0_3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af3d15fe6e_0_3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af3d15fe6e_0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af3d15fe6e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af3d15fe6e_0_3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af3d15fe6e_0_3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Yhteishaku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perusopetuksen jälkeiseen koulutukseen</a:t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311700" y="1878550"/>
            <a:ext cx="4242600" cy="165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000000"/>
                </a:solidFill>
              </a:rPr>
              <a:t>Oppilaanohjaaja Noora Piironen</a:t>
            </a:r>
            <a:endParaRPr sz="18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fi" sz="1300">
                <a:solidFill>
                  <a:schemeClr val="dk1"/>
                </a:solidFill>
              </a:rPr>
              <a:t>Sari-opon sijaisena maalis-huhtikuulle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fi" sz="1300">
                <a:solidFill>
                  <a:schemeClr val="dk1"/>
                </a:solidFill>
              </a:rPr>
              <a:t>Heinävaarassa keskiviikkoisin ja torstaisin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fi" sz="1300">
                <a:solidFill>
                  <a:schemeClr val="dk1"/>
                </a:solidFill>
              </a:rPr>
              <a:t>Yhteydenotot Wilmaan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2"/>
          <p:cNvSpPr txBox="1"/>
          <p:nvPr>
            <p:ph type="ctrTitle"/>
          </p:nvPr>
        </p:nvSpPr>
        <p:spPr>
          <a:xfrm>
            <a:off x="311700" y="313500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Kiitos!</a:t>
            </a:r>
            <a:endParaRPr/>
          </a:p>
        </p:txBody>
      </p:sp>
      <p:sp>
        <p:nvSpPr>
          <p:cNvPr id="132" name="Google Shape;132;p22"/>
          <p:cNvSpPr txBox="1"/>
          <p:nvPr>
            <p:ph idx="1" type="subTitle"/>
          </p:nvPr>
        </p:nvSpPr>
        <p:spPr>
          <a:xfrm>
            <a:off x="311700" y="1128450"/>
            <a:ext cx="6667500" cy="200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Toivon, että olisitte matalalla kynnyksellä yhteydessä, jotta yhteishaku ja opintosuunnitelmat saadaan sujuviksi jokaisen nuoren kohdalla. ☺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latin typeface="Merriweather"/>
                <a:ea typeface="Merriweather"/>
                <a:cs typeface="Merriweather"/>
                <a:sym typeface="Merriweather"/>
              </a:rPr>
              <a:t>“Jokaisen itseensä uskovan lapsen takana on vanhempi,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latin typeface="Merriweather"/>
                <a:ea typeface="Merriweather"/>
                <a:cs typeface="Merriweather"/>
                <a:sym typeface="Merriweather"/>
              </a:rPr>
              <a:t>joka uskoi häneen ensin.”</a:t>
            </a:r>
            <a:endParaRPr b="1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fi">
                <a:latin typeface="Merriweather"/>
                <a:ea typeface="Merriweather"/>
                <a:cs typeface="Merriweather"/>
                <a:sym typeface="Merriweather"/>
              </a:rPr>
              <a:t>-Matthew Jacobson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Mikä yhteishaku?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311700" y="1398550"/>
            <a:ext cx="8520600" cy="34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600">
                <a:solidFill>
                  <a:srgbClr val="000000"/>
                </a:solidFill>
              </a:rPr>
              <a:t>Yhteishaussa peruskoulunsa päättävä nuori hakee sähköisellä lomakkeella perusopetuksen jälkeiseen koulutukseen. Koulutukseen haetaan peruskoulun päättötodistuksella. Hakukohteita voi olla korkeintaan 7.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600">
                <a:solidFill>
                  <a:srgbClr val="000000"/>
                </a:solidFill>
              </a:rPr>
              <a:t>Yhteishakuaika on 18.2.-18.3.2025</a:t>
            </a:r>
            <a:endParaRPr b="1" sz="1600">
              <a:solidFill>
                <a:srgbClr val="000000"/>
              </a:solidFill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fi" sz="1600">
                <a:solidFill>
                  <a:srgbClr val="000000"/>
                </a:solidFill>
              </a:rPr>
              <a:t>Hakemus tehdään koululla opon ohjauksessa hakuaikana (halutessaan voi tehdä kotona)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fi" sz="1600">
                <a:solidFill>
                  <a:srgbClr val="000000"/>
                </a:solidFill>
              </a:rPr>
              <a:t>Yhteishaun tulokset tulevat oppilaan sähköpostiin aikaisintaan 12.6.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600"/>
              <a:buChar char="●"/>
            </a:pPr>
            <a:r>
              <a:rPr b="1" lang="fi" sz="1600">
                <a:solidFill>
                  <a:srgbClr val="0000FF"/>
                </a:solidFill>
              </a:rPr>
              <a:t>Opiskelupaikka tulee ottaa vastaan viimeistään 26.6.</a:t>
            </a:r>
            <a:endParaRPr b="1" sz="1600">
              <a:solidFill>
                <a:srgbClr val="0000FF"/>
              </a:solidFill>
            </a:endParaRPr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fi" sz="1600">
                <a:solidFill>
                  <a:srgbClr val="000000"/>
                </a:solidFill>
              </a:rPr>
              <a:t>Opiskelupaikan voi saada varasijalta 15.8. saakka</a:t>
            </a:r>
            <a:endParaRPr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Mihin 9-luokkalainen voi hakea yhteishaussa?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311700" y="1373400"/>
            <a:ext cx="4536300" cy="362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500">
                <a:solidFill>
                  <a:srgbClr val="000000"/>
                </a:solidFill>
              </a:rPr>
              <a:t>Toisen asteen koulutukset:</a:t>
            </a:r>
            <a:endParaRPr b="1"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fi" sz="1500">
                <a:solidFill>
                  <a:srgbClr val="000000"/>
                </a:solidFill>
              </a:rPr>
              <a:t>Ammatillinen perustutkinto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fi" sz="1500">
                <a:solidFill>
                  <a:srgbClr val="000000"/>
                </a:solidFill>
              </a:rPr>
              <a:t>Lukio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 sz="1500">
                <a:solidFill>
                  <a:srgbClr val="000000"/>
                </a:solidFill>
              </a:rPr>
              <a:t>Toiselle asteelle valmistavat koulutukset:</a:t>
            </a:r>
            <a:endParaRPr b="1"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fi" sz="1500">
                <a:solidFill>
                  <a:srgbClr val="000000"/>
                </a:solidFill>
              </a:rPr>
              <a:t>TUVA-koulutus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fi" sz="1500">
                <a:solidFill>
                  <a:srgbClr val="000000"/>
                </a:solidFill>
              </a:rPr>
              <a:t>TELMA-koulutus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fi" sz="1500">
                <a:solidFill>
                  <a:srgbClr val="000000"/>
                </a:solidFill>
              </a:rPr>
              <a:t>Opistovuosi oppivelvollisille (kansanopisto)</a:t>
            </a:r>
            <a:endParaRPr sz="15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Oppivelvollisuus päättyy, kun nuori täyttää 18 vuotta tai sitä ennen saa valmiiksi lukio-opinnot tai ammatillisen perustutkinnon (oppivelvollisuuden laajentaminen 2021).</a:t>
            </a:r>
            <a:endParaRPr b="1">
              <a:solidFill>
                <a:srgbClr val="000000"/>
              </a:solidFill>
            </a:endParaRPr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4500" y="1288925"/>
            <a:ext cx="4459500" cy="40406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/>
          <p:nvPr/>
        </p:nvSpPr>
        <p:spPr>
          <a:xfrm>
            <a:off x="5668375" y="3256775"/>
            <a:ext cx="3029400" cy="717900"/>
          </a:xfrm>
          <a:prstGeom prst="rect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5"/>
          <p:cNvSpPr/>
          <p:nvPr/>
        </p:nvSpPr>
        <p:spPr>
          <a:xfrm>
            <a:off x="4684500" y="1571125"/>
            <a:ext cx="692100" cy="36297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Toisen asteen opintoihin valmistavat koulutukset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>
            <a:off x="73600" y="1374750"/>
            <a:ext cx="2821800" cy="3689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200">
                <a:solidFill>
                  <a:srgbClr val="000000"/>
                </a:solidFill>
              </a:rPr>
              <a:t>TUVA</a:t>
            </a:r>
            <a:endParaRPr b="1"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200">
                <a:solidFill>
                  <a:srgbClr val="000000"/>
                </a:solidFill>
              </a:rPr>
              <a:t>Tu</a:t>
            </a:r>
            <a:r>
              <a:rPr lang="fi" sz="1200">
                <a:solidFill>
                  <a:srgbClr val="000000"/>
                </a:solidFill>
              </a:rPr>
              <a:t>tkintokoulutukseen </a:t>
            </a:r>
            <a:r>
              <a:rPr b="1" lang="fi" sz="1200">
                <a:solidFill>
                  <a:srgbClr val="000000"/>
                </a:solidFill>
              </a:rPr>
              <a:t>va</a:t>
            </a:r>
            <a:r>
              <a:rPr lang="fi" sz="1200">
                <a:solidFill>
                  <a:srgbClr val="000000"/>
                </a:solidFill>
              </a:rPr>
              <a:t>lmentava koulutus (0-1v)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Oppivelvollisille, jotka tarvitsevat valmiuksia tai tukea toisen asteen opintoihin siirtymiseen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peruskoulun arvosanojen korottaminen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koulunkäynnin taitojen kartuttaminen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koulutusvaihtoehtoihin tutustuminen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peruskoulun suorittaminen loppuun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Tavoitteena on siirtyä lukioon tai amikseen joustavalla aikataululla</a:t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87" name="Google Shape;87;p16"/>
          <p:cNvSpPr txBox="1"/>
          <p:nvPr>
            <p:ph idx="2" type="body"/>
          </p:nvPr>
        </p:nvSpPr>
        <p:spPr>
          <a:xfrm>
            <a:off x="3161100" y="1374750"/>
            <a:ext cx="2821800" cy="3689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Opistovuosi oppivelvollisille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Yhden lukuvuoden kestävä koulutus, jossa nuori vahvistaa opiskelutaitojaan ja osaamistaan.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“Itsenäistymisen vuosi”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opistossa asuminen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oman pääaineen valitseminen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>
                <a:solidFill>
                  <a:srgbClr val="000000"/>
                </a:solidFill>
              </a:rPr>
              <a:t>Tavoitteena on siirtyä opistovuoden jälkeen lukioon tai amikseen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8" name="Google Shape;88;p16"/>
          <p:cNvSpPr txBox="1"/>
          <p:nvPr>
            <p:ph idx="2" type="body"/>
          </p:nvPr>
        </p:nvSpPr>
        <p:spPr>
          <a:xfrm>
            <a:off x="6262350" y="1374750"/>
            <a:ext cx="2821800" cy="3689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TELMA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T</a:t>
            </a:r>
            <a:r>
              <a:rPr lang="fi">
                <a:solidFill>
                  <a:srgbClr val="000000"/>
                </a:solidFill>
              </a:rPr>
              <a:t>yöhön ja itsenäiseen</a:t>
            </a:r>
            <a:r>
              <a:rPr lang="fi">
                <a:solidFill>
                  <a:srgbClr val="000000"/>
                </a:solidFill>
              </a:rPr>
              <a:t> el</a:t>
            </a:r>
            <a:r>
              <a:rPr lang="fi">
                <a:solidFill>
                  <a:srgbClr val="000000"/>
                </a:solidFill>
              </a:rPr>
              <a:t>ämään valmentava koulutus (1-3v)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Nuorille, joilla ei sairauden tai vamman vuoksi ole mahdollisuutta siirtyä tutkintotavoitteiseen koulutukseen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itsenäinen selviytyminen arjessa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omatoimisuuden kehittäminen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työelämään tutustuminen ja sopivalla tavalla osallistuminen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Toisen asteen koulutukset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94" name="Google Shape;94;p17"/>
          <p:cNvSpPr txBox="1"/>
          <p:nvPr>
            <p:ph idx="1" type="body"/>
          </p:nvPr>
        </p:nvSpPr>
        <p:spPr>
          <a:xfrm>
            <a:off x="73500" y="1303325"/>
            <a:ext cx="4498500" cy="3761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AMMATILLINEN PERUSTUTKINTO (2-3v)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Ammatilliset perusvalmiudet ja alan työkenttä, myös valmiudet hakea korkeakouluun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Työelämä- ja työllistymistaidot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Ammattiin valmistuminen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Osa opinnoista pakollisia, osa valinnaisia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Käytännönläheinen opiskelu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taitojen harjoittelu käytännössä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osaamisen osoittaminen käytännössä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työssäoppimisjaksot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mahdollisuus työelämässä suoritettavaan oppisopimuskoulutukseen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fi">
                <a:solidFill>
                  <a:srgbClr val="0000FF"/>
                </a:solidFill>
              </a:rPr>
              <a:t>Kaksoistutkintoon</a:t>
            </a:r>
            <a:r>
              <a:rPr lang="fi">
                <a:solidFill>
                  <a:srgbClr val="000000"/>
                </a:solidFill>
              </a:rPr>
              <a:t> hakeudutaan hakemalla ammatilliseen perustutkintoon. Samalla ilmoitetaan halukkuus lukio-opintojen suorittamiseen.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95" name="Google Shape;95;p17"/>
          <p:cNvSpPr txBox="1"/>
          <p:nvPr>
            <p:ph idx="2" type="body"/>
          </p:nvPr>
        </p:nvSpPr>
        <p:spPr>
          <a:xfrm>
            <a:off x="4678950" y="1303325"/>
            <a:ext cx="4405200" cy="37611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LUKIO (3-4v)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Yleissivistys ja valmiudet hakea korkeakouluun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Opinnot tähtäävät ylioppilaskirjoituksiin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Ylioppilaaksi valmistuminen (lukion päättötodistus + yo-todistus)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Osa opinnoista pakollisia, osa valinnaisia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Opiskelijan arki on peruskoululaisen arjen kaltaista, mutta opintojen vauhti ja opiskeltavien aiheiden laajuus kasvaa huomattavasti lukioon siirryttäessä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75-minuuttiset oppitunnit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lukuvuosi jaettu periodeihin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jokaisen periodin lopussa koeviikko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yo-kokeisiin valmistautuminen alkaa jo 1. opiskeluvuonna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Koulutukseen valituksi tuleminen (valintaperusteet)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01" name="Google Shape;101;p18"/>
          <p:cNvSpPr txBox="1"/>
          <p:nvPr>
            <p:ph idx="1" type="body"/>
          </p:nvPr>
        </p:nvSpPr>
        <p:spPr>
          <a:xfrm>
            <a:off x="73600" y="1374750"/>
            <a:ext cx="4405200" cy="22728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200">
                <a:solidFill>
                  <a:srgbClr val="000000"/>
                </a:solidFill>
              </a:rPr>
              <a:t>AMMATILLINEN PERUSTUTKINTO (2-3v)</a:t>
            </a:r>
            <a:endParaRPr b="1"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Valintapisteet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Peruskoulun päättötodistuksen kaikkien aineiden keskiarvo (1-16p)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Painotettavat arvosanat (tata-aineet, 1-8p)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Mahdolliset pääsy- ja soveltuvuuskokeet (0-10p)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2 pistettä, jos ammatillinen koulutus on 1. hakutoive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Peruskoulun suorittaminen hakuvuonna tai sitä edeltävänä vuonna (6p)</a:t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102" name="Google Shape;102;p18"/>
          <p:cNvSpPr txBox="1"/>
          <p:nvPr>
            <p:ph idx="2" type="body"/>
          </p:nvPr>
        </p:nvSpPr>
        <p:spPr>
          <a:xfrm>
            <a:off x="4678950" y="1374750"/>
            <a:ext cx="4405200" cy="36897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200">
                <a:solidFill>
                  <a:srgbClr val="000000"/>
                </a:solidFill>
              </a:rPr>
              <a:t>LUKIO (3-4v)</a:t>
            </a:r>
            <a:endParaRPr b="1"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Peruskoulun päättötodistuksen lukuaineiden keskiarvo (4-10)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fi" sz="1200">
                <a:solidFill>
                  <a:srgbClr val="000000"/>
                </a:solidFill>
              </a:rPr>
              <a:t>äidinkieli ja kirjallisuus, toinen kotimainen kieli (ruotsi), vieraat kielet, uskonto/et, historia, yhteiskuntaoppi, matematiikka, fysiikka, kemia, biologia, terveystieto, maantieto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Erikoislinjoille tai -lukioihin voidaan painottaa joitain oppiaineista (esim. LUMA-lukio -&gt; LUMA-aineet)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Lukioon voi olla pääsykoe (esim. taide-/urheilulukio)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fi" sz="1200">
                <a:solidFill>
                  <a:srgbClr val="000000"/>
                </a:solidFill>
              </a:rPr>
              <a:t>Oppilaitos voi määrittää keskiarvolle alarajan (esim. Joensuun lukioissa 7.0 pl. Pyhäselän lukio)</a:t>
            </a:r>
            <a:endParaRPr sz="1200">
              <a:solidFill>
                <a:srgbClr val="000000"/>
              </a:solidFill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311650" y="3717150"/>
            <a:ext cx="3929100" cy="13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200">
                <a:latin typeface="Roboto"/>
                <a:ea typeface="Roboto"/>
                <a:cs typeface="Roboto"/>
                <a:sym typeface="Roboto"/>
              </a:rPr>
              <a:t>Valmistavien koulutusten järjestäjät määrittävät valintaperusteet itse.</a:t>
            </a:r>
            <a:endParaRPr b="1" sz="12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fi" sz="1200">
                <a:latin typeface="Roboto"/>
                <a:ea typeface="Roboto"/>
                <a:cs typeface="Roboto"/>
                <a:sym typeface="Roboto"/>
              </a:rPr>
              <a:t>HUOMIO! </a:t>
            </a:r>
            <a:r>
              <a:rPr lang="fi" sz="1200">
                <a:latin typeface="Roboto"/>
                <a:ea typeface="Roboto"/>
                <a:cs typeface="Roboto"/>
                <a:sym typeface="Roboto"/>
              </a:rPr>
              <a:t>Netissä</a:t>
            </a:r>
            <a:r>
              <a:rPr lang="fi" sz="1200">
                <a:solidFill>
                  <a:srgbClr val="4A86E8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fi" sz="1200">
                <a:solidFill>
                  <a:srgbClr val="0000FF"/>
                </a:solidFill>
                <a:latin typeface="Roboto"/>
                <a:ea typeface="Roboto"/>
                <a:cs typeface="Roboto"/>
                <a:sym typeface="Roboto"/>
              </a:rPr>
              <a:t>yhteishakulaskuri.fi</a:t>
            </a:r>
            <a:r>
              <a:rPr lang="fi" sz="1200">
                <a:solidFill>
                  <a:srgbClr val="4A86E8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fi" sz="1200">
                <a:latin typeface="Roboto"/>
                <a:ea typeface="Roboto"/>
                <a:cs typeface="Roboto"/>
                <a:sym typeface="Roboto"/>
              </a:rPr>
              <a:t>laskee sekä valintapisteet että keskiarvot. Kannattaa ehdottomasti tutustua yhdessä kotona.</a:t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Opiskelijavalinnan tekeminen ja pääsyrajat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09" name="Google Shape;109;p19"/>
          <p:cNvSpPr txBox="1"/>
          <p:nvPr>
            <p:ph idx="1" type="body"/>
          </p:nvPr>
        </p:nvSpPr>
        <p:spPr>
          <a:xfrm>
            <a:off x="311700" y="1505700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000000"/>
                </a:solidFill>
              </a:rPr>
              <a:t>Hakukohteet tulee laittaa mieluisuusjärjestykseen. Hakuajan päätyttyä järjestys on sitova. </a:t>
            </a:r>
            <a:r>
              <a:rPr b="1" lang="fi">
                <a:solidFill>
                  <a:srgbClr val="000000"/>
                </a:solidFill>
              </a:rPr>
              <a:t>Nuorelle tarjotaan vain yhtä koulupaikkaa</a:t>
            </a:r>
            <a:r>
              <a:rPr lang="fi">
                <a:solidFill>
                  <a:srgbClr val="000000"/>
                </a:solidFill>
              </a:rPr>
              <a:t>, eli hakutoiveista ylintä, johon keskiarvo tai valintapisteet riittävät.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240175" y="2171125"/>
            <a:ext cx="5917500" cy="280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300">
                <a:latin typeface="Roboto"/>
                <a:ea typeface="Roboto"/>
                <a:cs typeface="Roboto"/>
                <a:sym typeface="Roboto"/>
              </a:rPr>
              <a:t>Esimerkki hakutoivejärjestyksestä:</a:t>
            </a:r>
            <a:endParaRPr b="1" sz="1300">
              <a:latin typeface="Roboto"/>
              <a:ea typeface="Roboto"/>
              <a:cs typeface="Roboto"/>
              <a:sym typeface="Roboto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Roboto"/>
              <a:buAutoNum type="arabicPeriod"/>
            </a:pPr>
            <a:r>
              <a:rPr lang="fi" sz="1300">
                <a:latin typeface="Roboto"/>
                <a:ea typeface="Roboto"/>
                <a:cs typeface="Roboto"/>
                <a:sym typeface="Roboto"/>
              </a:rPr>
              <a:t>Joensuun Lyseon lukio, yleislinja (8.17)</a:t>
            </a:r>
            <a:endParaRPr sz="1300">
              <a:latin typeface="Roboto"/>
              <a:ea typeface="Roboto"/>
              <a:cs typeface="Roboto"/>
              <a:sym typeface="Roboto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Roboto"/>
              <a:buAutoNum type="arabicPeriod"/>
            </a:pPr>
            <a:r>
              <a:rPr lang="fi" sz="1300">
                <a:latin typeface="Roboto"/>
                <a:ea typeface="Roboto"/>
                <a:cs typeface="Roboto"/>
                <a:sym typeface="Roboto"/>
              </a:rPr>
              <a:t>Joensuun Yhteiskoulun lukio, yleislinja (8.25)</a:t>
            </a:r>
            <a:endParaRPr sz="1300">
              <a:latin typeface="Roboto"/>
              <a:ea typeface="Roboto"/>
              <a:cs typeface="Roboto"/>
              <a:sym typeface="Roboto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Roboto"/>
              <a:buAutoNum type="arabicPeriod"/>
            </a:pPr>
            <a:r>
              <a:rPr lang="fi" sz="1300">
                <a:latin typeface="Roboto"/>
                <a:ea typeface="Roboto"/>
                <a:cs typeface="Roboto"/>
                <a:sym typeface="Roboto"/>
              </a:rPr>
              <a:t>Riveria Peltola, liiketoiminnan pt (19 p)</a:t>
            </a:r>
            <a:endParaRPr sz="1300">
              <a:latin typeface="Roboto"/>
              <a:ea typeface="Roboto"/>
              <a:cs typeface="Roboto"/>
              <a:sym typeface="Roboto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Roboto"/>
              <a:buChar char="●"/>
            </a:pPr>
            <a:r>
              <a:rPr lang="fi" sz="1300">
                <a:latin typeface="Roboto"/>
                <a:ea typeface="Roboto"/>
                <a:cs typeface="Roboto"/>
                <a:sym typeface="Roboto"/>
              </a:rPr>
              <a:t>Jos hakijan </a:t>
            </a:r>
            <a:r>
              <a:rPr b="1" lang="fi" sz="1300">
                <a:latin typeface="Roboto"/>
                <a:ea typeface="Roboto"/>
                <a:cs typeface="Roboto"/>
                <a:sym typeface="Roboto"/>
              </a:rPr>
              <a:t>keskiarvo olisi 8.27 ja valintapisteet 23</a:t>
            </a:r>
            <a:r>
              <a:rPr lang="fi" sz="1300">
                <a:latin typeface="Roboto"/>
                <a:ea typeface="Roboto"/>
                <a:cs typeface="Roboto"/>
                <a:sym typeface="Roboto"/>
              </a:rPr>
              <a:t>, hän saisi paikan Lyseon lukiosta.</a:t>
            </a:r>
            <a:endParaRPr sz="1300">
              <a:latin typeface="Roboto"/>
              <a:ea typeface="Roboto"/>
              <a:cs typeface="Roboto"/>
              <a:sym typeface="Roboto"/>
            </a:endParaRPr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Font typeface="Roboto"/>
              <a:buChar char="●"/>
            </a:pPr>
            <a:r>
              <a:rPr lang="fi" sz="1300">
                <a:latin typeface="Roboto"/>
                <a:ea typeface="Roboto"/>
                <a:cs typeface="Roboto"/>
                <a:sym typeface="Roboto"/>
              </a:rPr>
              <a:t>Jos hakijan keskiarvo olisi </a:t>
            </a:r>
            <a:r>
              <a:rPr b="1" lang="fi" sz="1300">
                <a:latin typeface="Roboto"/>
                <a:ea typeface="Roboto"/>
                <a:cs typeface="Roboto"/>
                <a:sym typeface="Roboto"/>
              </a:rPr>
              <a:t>8.0 ja valintapisteet 22</a:t>
            </a:r>
            <a:r>
              <a:rPr lang="fi" sz="1300">
                <a:latin typeface="Roboto"/>
                <a:ea typeface="Roboto"/>
                <a:cs typeface="Roboto"/>
                <a:sym typeface="Roboto"/>
              </a:rPr>
              <a:t>, hän saisi paikan Riverialta liiketoiminnan perustutkinnosta.</a:t>
            </a:r>
            <a:endParaRPr sz="13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i" sz="1300">
                <a:latin typeface="Roboto"/>
                <a:ea typeface="Roboto"/>
                <a:cs typeface="Roboto"/>
                <a:sym typeface="Roboto"/>
              </a:rPr>
              <a:t>Kummassakaan tapauksessa nuorelle ei tarjottaisi paikkaa muista kouluista.</a:t>
            </a:r>
            <a:endParaRPr b="1" sz="13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1" name="Google Shape;111;p19"/>
          <p:cNvSpPr txBox="1"/>
          <p:nvPr/>
        </p:nvSpPr>
        <p:spPr>
          <a:xfrm>
            <a:off x="6288525" y="2325925"/>
            <a:ext cx="2643300" cy="2500200"/>
          </a:xfrm>
          <a:prstGeom prst="rect">
            <a:avLst/>
          </a:prstGeom>
          <a:solidFill>
            <a:srgbClr val="D9D9D9"/>
          </a:solidFill>
          <a:ln cap="flat" cmpd="sng" w="1905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300">
                <a:latin typeface="Merriweather"/>
                <a:ea typeface="Merriweather"/>
                <a:cs typeface="Merriweather"/>
                <a:sym typeface="Merriweather"/>
              </a:rPr>
              <a:t>Jokaisen hakukohteen keskiarvo-/valintapisteraja määräytyy kunkin vuoden hakijajoukon mukaan, eli </a:t>
            </a:r>
            <a:r>
              <a:rPr b="1" lang="fi" sz="1300">
                <a:latin typeface="Merriweather"/>
                <a:ea typeface="Merriweather"/>
                <a:cs typeface="Merriweather"/>
                <a:sym typeface="Merriweather"/>
              </a:rPr>
              <a:t>rajoja ei voi tietää etukäteen.</a:t>
            </a:r>
            <a:endParaRPr b="1" sz="13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Merriweather"/>
              <a:ea typeface="Merriweather"/>
              <a:cs typeface="Merriweather"/>
              <a:sym typeface="Merriweather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300">
                <a:latin typeface="Merriweather"/>
                <a:ea typeface="Merriweather"/>
                <a:cs typeface="Merriweather"/>
                <a:sym typeface="Merriweather"/>
              </a:rPr>
              <a:t>Aiempien vuosien pisterajoihin voi tutustua osoitteessa </a:t>
            </a:r>
            <a:r>
              <a:rPr b="1" lang="fi" sz="1300">
                <a:solidFill>
                  <a:srgbClr val="0000FF"/>
                </a:solidFill>
                <a:latin typeface="Merriweather"/>
                <a:ea typeface="Merriweather"/>
                <a:cs typeface="Merriweather"/>
                <a:sym typeface="Merriweather"/>
              </a:rPr>
              <a:t>bit.ly/yhteishaunpisterajat</a:t>
            </a:r>
            <a:endParaRPr b="1" sz="1300"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/>
        </p:nvSpPr>
        <p:spPr>
          <a:xfrm>
            <a:off x="97300" y="123250"/>
            <a:ext cx="8667900" cy="4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7" name="Google Shape;117;p20"/>
          <p:cNvSpPr txBox="1"/>
          <p:nvPr>
            <p:ph idx="4294967295" type="body"/>
          </p:nvPr>
        </p:nvSpPr>
        <p:spPr>
          <a:xfrm>
            <a:off x="5097925" y="101250"/>
            <a:ext cx="3976800" cy="494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LUKIOT: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Lyseon lukio</a:t>
            </a:r>
            <a:r>
              <a:rPr lang="fi">
                <a:solidFill>
                  <a:srgbClr val="000000"/>
                </a:solidFill>
              </a:rPr>
              <a:t> (yleislinja, IB-linja)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Pyhäselän lukio</a:t>
            </a:r>
            <a:r>
              <a:rPr lang="fi">
                <a:solidFill>
                  <a:srgbClr val="000000"/>
                </a:solidFill>
              </a:rPr>
              <a:t> (yleislinja)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Yhteiskoulun lukio JYK </a:t>
            </a:r>
            <a:r>
              <a:rPr lang="fi">
                <a:solidFill>
                  <a:srgbClr val="000000"/>
                </a:solidFill>
              </a:rPr>
              <a:t>(yleislinja, musiikin ja ilmaisun linja, urheilulinja)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Tulliportin normaalikoulun lukio</a:t>
            </a:r>
            <a:r>
              <a:rPr lang="fi">
                <a:solidFill>
                  <a:srgbClr val="000000"/>
                </a:solidFill>
              </a:rPr>
              <a:t> (yleislinja, luonnontiede-matikkalinja)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Itä-Suomen suomalais-venäläisen koulun lukio</a:t>
            </a:r>
            <a:r>
              <a:rPr lang="fi">
                <a:solidFill>
                  <a:srgbClr val="000000"/>
                </a:solidFill>
              </a:rPr>
              <a:t> (venäjän kieleen painottunut lukio)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Ilomantsin lukio</a:t>
            </a:r>
            <a:r>
              <a:rPr lang="fi">
                <a:solidFill>
                  <a:srgbClr val="000000"/>
                </a:solidFill>
              </a:rPr>
              <a:t> (yleislinja)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TUVA: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Joensuun aikuislukio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Riveria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Ammattiopisto Luovi (erityinen tuki)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Itä-Suomen koulu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TELMA: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Ammattiopisto Luovi (erityinen tuki)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OPISTOVUOSI OPPIVELVOLLISILLE: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Lieksan kristillinen opisto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Kiteen evankelinen kansanopisto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18" name="Google Shape;118;p20"/>
          <p:cNvSpPr txBox="1"/>
          <p:nvPr>
            <p:ph idx="4294967295" type="body"/>
          </p:nvPr>
        </p:nvSpPr>
        <p:spPr>
          <a:xfrm>
            <a:off x="97300" y="101250"/>
            <a:ext cx="4877400" cy="494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AMMATILLINEN KOULUTUS: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Riveria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Jukolankatu</a:t>
            </a:r>
            <a:r>
              <a:rPr lang="fi">
                <a:solidFill>
                  <a:srgbClr val="000000"/>
                </a:solidFill>
              </a:rPr>
              <a:t>: logistiikka, metsäala, rakennusala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Niittylahti</a:t>
            </a:r>
            <a:r>
              <a:rPr lang="fi">
                <a:solidFill>
                  <a:srgbClr val="000000"/>
                </a:solidFill>
              </a:rPr>
              <a:t>: kasvatus- ja ohjausala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Niskala</a:t>
            </a:r>
            <a:r>
              <a:rPr lang="fi">
                <a:solidFill>
                  <a:srgbClr val="000000"/>
                </a:solidFill>
              </a:rPr>
              <a:t>: matkailuala, ravintola- ja cateringala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Peltola</a:t>
            </a:r>
            <a:r>
              <a:rPr lang="fi">
                <a:solidFill>
                  <a:srgbClr val="000000"/>
                </a:solidFill>
              </a:rPr>
              <a:t>: ajoneuvoala, elintarvikeala, hius- ja kauneudenhoitoala, kone- ja tuotantotekniikka, laboratorioala, liiketoiminta, perustason ensihoito, pintakäsittelyala, puhtaus- ja kiinteistöpalveluala, puuteollisuus, rakennusala, taideteollisuusala, sote-ala, sähkö- ja automaatioala, talotekniikka, tekstiili- ja muotiala, tieto- ja viestintätekniikka, turvallisuusala</a:t>
            </a:r>
            <a:endParaRPr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b="1" lang="fi">
                <a:solidFill>
                  <a:srgbClr val="000000"/>
                </a:solidFill>
              </a:rPr>
              <a:t>Toimipisteet myös Kiteellä, Lieksassa, Nurmeksessa, Outokummussa ja Valtimolla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fi">
                <a:solidFill>
                  <a:srgbClr val="000000"/>
                </a:solidFill>
              </a:rPr>
              <a:t>Ammattiopisto Luovi (erityinen tuki)</a:t>
            </a:r>
            <a:endParaRPr b="1">
              <a:solidFill>
                <a:srgbClr val="000000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fi">
                <a:solidFill>
                  <a:srgbClr val="000000"/>
                </a:solidFill>
              </a:rPr>
              <a:t>puhtaus- ja kiinteistöpalveluala, rakennusala, logistiikka, liiketoiminta, pintakäsittely, kone- ja tuotantotekniikka, ravintola- ja cateringala, ajoneuvoala</a:t>
            </a:r>
            <a:endParaRPr>
              <a:solidFill>
                <a:srgbClr val="000000"/>
              </a:solidFill>
            </a:endParaRPr>
          </a:p>
        </p:txBody>
      </p:sp>
      <p:cxnSp>
        <p:nvCxnSpPr>
          <p:cNvPr id="119" name="Google Shape;119;p20"/>
          <p:cNvCxnSpPr/>
          <p:nvPr/>
        </p:nvCxnSpPr>
        <p:spPr>
          <a:xfrm>
            <a:off x="4919350" y="11850"/>
            <a:ext cx="35700" cy="5119800"/>
          </a:xfrm>
          <a:prstGeom prst="straightConnector1">
            <a:avLst/>
          </a:prstGeom>
          <a:noFill/>
          <a:ln cap="flat" cmpd="sng" w="28575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20"/>
          <p:cNvCxnSpPr/>
          <p:nvPr/>
        </p:nvCxnSpPr>
        <p:spPr>
          <a:xfrm>
            <a:off x="4955050" y="2571750"/>
            <a:ext cx="4179000" cy="0"/>
          </a:xfrm>
          <a:prstGeom prst="straightConnector1">
            <a:avLst/>
          </a:prstGeom>
          <a:noFill/>
          <a:ln cap="flat" cmpd="sng" w="28575">
            <a:solidFill>
              <a:srgbClr val="0000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Muistilista kotiin:</a:t>
            </a:r>
            <a:endParaRPr/>
          </a:p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100225" y="1339750"/>
            <a:ext cx="8932200" cy="36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b="1" lang="fi" sz="1600">
                <a:solidFill>
                  <a:srgbClr val="000000"/>
                </a:solidFill>
              </a:rPr>
              <a:t>Yhteishaku tehdään koululla helmi-maaliskuussa</a:t>
            </a:r>
            <a:endParaRPr b="1" sz="16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nuori voi hakea 1-7 koulutukseen, mielellään vähintään 3</a:t>
            </a:r>
            <a:endParaRPr sz="14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haun jälkeen nuorelle voi tulla kutsu pääsykokeeseen. Pääsykokeeseen pitää osallistua!</a:t>
            </a:r>
            <a:endParaRPr sz="14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yhteishaun tulokset tulevat kesäkuussa. Nuoren pitää ottaa koulupaikka vastaan Opintopolussa</a:t>
            </a:r>
            <a:endParaRPr sz="1400">
              <a:solidFill>
                <a:srgbClr val="00000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b="1" lang="fi" sz="1600">
                <a:solidFill>
                  <a:srgbClr val="000000"/>
                </a:solidFill>
              </a:rPr>
              <a:t>Yhteishakuun valmistautuminen on tärkeää, ja vaatii yhteistyötä</a:t>
            </a:r>
            <a:endParaRPr b="1" sz="16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koulutusvaihtoehtojen selvittäminen ja niihin tutustuminen (yhteishakulaskuri.fi, bit.ly/yhteishaunpisterajat)</a:t>
            </a:r>
            <a:endParaRPr sz="14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nuoren koulumenestys vs. hakukohteiden ennakoidut pääsyrajat</a:t>
            </a:r>
            <a:endParaRPr sz="14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400"/>
              <a:buChar char="○"/>
            </a:pPr>
            <a:r>
              <a:rPr b="1" lang="fi" sz="1400">
                <a:solidFill>
                  <a:srgbClr val="0000FF"/>
                </a:solidFill>
              </a:rPr>
              <a:t>yhteys Noora-opoon mahdollisimman pian pienissäkin kysymyksissä tai epäselvyyksissä (Wilma)</a:t>
            </a:r>
            <a:endParaRPr b="1" sz="1400">
              <a:solidFill>
                <a:srgbClr val="0000FF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b="1" lang="fi" sz="1600">
                <a:solidFill>
                  <a:srgbClr val="000000"/>
                </a:solidFill>
              </a:rPr>
              <a:t>Nuorella on merkityksellinen rooli yhteishaussa</a:t>
            </a:r>
            <a:endParaRPr b="1" sz="16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nuori täyttää hakulomakkeen itse omilla henkilötiedoillaan</a:t>
            </a:r>
            <a:endParaRPr sz="14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tieto koulupaikasta tulee vain nuorelle itselleen</a:t>
            </a:r>
            <a:endParaRPr sz="1400">
              <a:solidFill>
                <a:srgbClr val="000000"/>
              </a:solidFill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400"/>
              <a:buChar char="○"/>
            </a:pPr>
            <a:r>
              <a:rPr lang="fi" sz="1400">
                <a:solidFill>
                  <a:srgbClr val="000000"/>
                </a:solidFill>
              </a:rPr>
              <a:t>vain nuori itse voi ottaa koulupaikan vastaan (ei huoltaja tai opo)</a:t>
            </a:r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