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9" r:id="rId4"/>
    <p:sldMasterId id="2147483686" r:id="rId5"/>
    <p:sldMasterId id="2147483648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4" r:id="rId14"/>
    <p:sldId id="263" r:id="rId15"/>
    <p:sldId id="267" r:id="rId16"/>
    <p:sldId id="272" r:id="rId17"/>
    <p:sldId id="271" r:id="rId18"/>
    <p:sldId id="273" r:id="rId1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11/3/2025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57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11/3/2025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234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11/3/2025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696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06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528E25-B98F-46B6-9057-8124C97AD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43826C2-B2DE-45A7-AE3E-9E3432CE88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D716823-3F91-42EB-AD8A-A9EB624F52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4EB24D5-8685-4B05-A195-E20D0DC26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56D47B6-89BD-4B34-8767-9C62B11C7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7F0ECA-9E88-4694-8143-5F870252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04418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99230C-9C61-4D42-A463-99C029E14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B275B45-8898-4244-8620-EC55DCEC23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44966F0-BB47-40FF-A314-01D3D5E7C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EE73AD4-DCB1-45F5-8D7B-D10B26583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44539E4-FCE1-4BD7-BAA9-1BD3232DC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6681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11/3/2025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051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11/3/2025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622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11/3/2025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4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11/3/2025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658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11/3/2025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515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11/3/2025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850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555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58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8629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2" r:id="rId6"/>
    <p:sldLayoutId id="2147483918" r:id="rId7"/>
    <p:sldLayoutId id="2147483919" r:id="rId8"/>
    <p:sldLayoutId id="2147483920" r:id="rId9"/>
    <p:sldLayoutId id="2147483921" r:id="rId10"/>
    <p:sldLayoutId id="214748392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3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1CB7E8AE-A3AC-4BB7-A5C6-F00EC697B26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54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9450"/>
            <a:ext cx="10515600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11/3/2025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246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734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270D5D2F-EBCA-4961-A65F-878914F34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B053E8C-F46A-4BE3-AC1C-797C12E98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946D58-41C0-4CD4-8D6A-7214DD2FCA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5D7F183-FEA2-4A49-BD83-FABB0E0B73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DCA2F7D-F6C0-4708-928D-12CB87074F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1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Kuva 7" descr="Kuva, joka sisältää kohteen paalu&#10;&#10;Kuvaus luotu automaattisesti">
            <a:extLst>
              <a:ext uri="{FF2B5EF4-FFF2-40B4-BE49-F238E27FC236}">
                <a16:creationId xmlns:a16="http://schemas.microsoft.com/office/drawing/2014/main" id="{61779749-2FDE-48DD-B87B-3D717DB130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 b="12605"/>
          <a:stretch/>
        </p:blipFill>
        <p:spPr>
          <a:xfrm>
            <a:off x="49428" y="0"/>
            <a:ext cx="12142572" cy="6381496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F602BD6-F3DE-4E83-A071-2CEFAC425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rgbClr val="FFFFFF"/>
                </a:solidFill>
              </a:rPr>
              <a:t>Tupakka ja nikotiinituotteet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B762886-2F8A-4CE1-B8B9-01A35E127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9011" y="6099048"/>
            <a:ext cx="3725949" cy="282448"/>
          </a:xfrm>
        </p:spPr>
        <p:txBody>
          <a:bodyPr>
            <a:normAutofit fontScale="92500" lnSpcReduction="10000"/>
          </a:bodyPr>
          <a:lstStyle/>
          <a:p>
            <a:pPr marL="457200" lvl="1" indent="0">
              <a:buNone/>
            </a:pPr>
            <a:r>
              <a:rPr lang="en-US" sz="1400" dirty="0">
                <a:solidFill>
                  <a:srgbClr val="FFFFFF"/>
                </a:solidFill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solidFill>
                  <a:srgbClr val="FFFFFF"/>
                </a:solidFill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solidFill>
                  <a:srgbClr val="FFFFFF"/>
                </a:solidFill>
                <a:latin typeface="Abadi Extra Light" panose="020B0604020202020204" pitchFamily="34" charset="0"/>
              </a:rPr>
              <a:t> / Pawel Czerwinski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E2761D3B-2C41-4567-9F04-EDB26D153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pic>
        <p:nvPicPr>
          <p:cNvPr id="10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5A09E3C-05B2-4327-8ED3-A15F6DB26D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337" y="333376"/>
            <a:ext cx="18614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3273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C5D53E-BA66-4547-9C54-58D28ECD7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6470" y="1057275"/>
            <a:ext cx="5350730" cy="1356164"/>
          </a:xfrm>
          <a:noFill/>
        </p:spPr>
        <p:txBody>
          <a:bodyPr>
            <a:normAutofit fontScale="90000"/>
          </a:bodyPr>
          <a:lstStyle/>
          <a:p>
            <a:pPr marL="457200" lvl="1" algn="l"/>
            <a:br>
              <a:rPr lang="fi-FI" sz="4100" dirty="0"/>
            </a:br>
            <a:r>
              <a:rPr lang="fi-FI" sz="3100" b="1" dirty="0">
                <a:latin typeface="+mj-lt"/>
              </a:rPr>
              <a:t> </a:t>
            </a:r>
            <a:br>
              <a:rPr lang="fi-FI" sz="3100" b="1" dirty="0">
                <a:latin typeface="+mj-lt"/>
              </a:rPr>
            </a:br>
            <a:br>
              <a:rPr lang="fi-FI" sz="3600" dirty="0">
                <a:latin typeface="+mj-lt"/>
              </a:rPr>
            </a:br>
            <a:r>
              <a:rPr lang="fi-FI" sz="4400" b="1" dirty="0">
                <a:solidFill>
                  <a:srgbClr val="0070C0"/>
                </a:solidFill>
                <a:latin typeface="+mj-lt"/>
              </a:rPr>
              <a:t>Tupakoimattomuus on</a:t>
            </a:r>
            <a:br>
              <a:rPr lang="fi-FI" sz="3600" dirty="0">
                <a:solidFill>
                  <a:srgbClr val="0070C0"/>
                </a:solidFill>
              </a:rPr>
            </a:br>
            <a:endParaRPr lang="fi-FI" sz="3600" dirty="0">
              <a:solidFill>
                <a:srgbClr val="0070C0"/>
              </a:solidFill>
            </a:endParaRP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03E908F-9DAA-4DA4-99E1-505D8916B4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177" y="2562225"/>
            <a:ext cx="4777741" cy="3609974"/>
          </a:xfrm>
          <a:noFill/>
        </p:spPr>
        <p:txBody>
          <a:bodyPr>
            <a:normAutofit fontScale="77500" lnSpcReduction="20000"/>
          </a:bodyPr>
          <a:lstStyle/>
          <a:p>
            <a:pPr lvl="1" algn="l"/>
            <a:r>
              <a:rPr lang="fi-FI" sz="3600" b="1" dirty="0">
                <a:solidFill>
                  <a:srgbClr val="0070C0"/>
                </a:solidFill>
                <a:latin typeface="+mj-lt"/>
              </a:rPr>
              <a:t>terveysteko </a:t>
            </a:r>
          </a:p>
          <a:p>
            <a:pPr lvl="1" algn="l"/>
            <a:r>
              <a:rPr lang="fi-FI" sz="3600" dirty="0">
                <a:solidFill>
                  <a:srgbClr val="0070C0"/>
                </a:solidFill>
                <a:latin typeface="+mj-lt"/>
              </a:rPr>
              <a:t>- itselle</a:t>
            </a:r>
            <a:br>
              <a:rPr lang="fi-FI" sz="3600" dirty="0">
                <a:solidFill>
                  <a:srgbClr val="0070C0"/>
                </a:solidFill>
                <a:latin typeface="+mj-lt"/>
              </a:rPr>
            </a:br>
            <a:r>
              <a:rPr lang="fi-FI" sz="3600" dirty="0">
                <a:solidFill>
                  <a:srgbClr val="0070C0"/>
                </a:solidFill>
                <a:latin typeface="+mj-lt"/>
              </a:rPr>
              <a:t>- läheisille</a:t>
            </a:r>
            <a:br>
              <a:rPr lang="fi-FI" sz="3600" dirty="0">
                <a:solidFill>
                  <a:srgbClr val="0070C0"/>
                </a:solidFill>
                <a:latin typeface="+mj-lt"/>
              </a:rPr>
            </a:br>
            <a:r>
              <a:rPr lang="fi-FI" sz="3600" dirty="0">
                <a:solidFill>
                  <a:srgbClr val="0070C0"/>
                </a:solidFill>
                <a:latin typeface="+mj-lt"/>
              </a:rPr>
              <a:t>- ympäristölle</a:t>
            </a:r>
          </a:p>
          <a:p>
            <a:pPr lvl="1" algn="l"/>
            <a:br>
              <a:rPr lang="fi-FI" sz="3600" dirty="0">
                <a:solidFill>
                  <a:srgbClr val="0070C0"/>
                </a:solidFill>
                <a:latin typeface="+mj-lt"/>
              </a:rPr>
            </a:br>
            <a:r>
              <a:rPr lang="fi-FI" sz="3600" b="1" dirty="0">
                <a:solidFill>
                  <a:srgbClr val="0070C0"/>
                </a:solidFill>
                <a:latin typeface="+mj-lt"/>
              </a:rPr>
              <a:t>taloudellista viisautta</a:t>
            </a:r>
          </a:p>
          <a:p>
            <a:pPr lvl="1" algn="l"/>
            <a:r>
              <a:rPr lang="fi-FI" sz="3600" dirty="0">
                <a:solidFill>
                  <a:srgbClr val="0070C0"/>
                </a:solidFill>
                <a:latin typeface="+mj-lt"/>
              </a:rPr>
              <a:t>- itselle</a:t>
            </a:r>
          </a:p>
          <a:p>
            <a:pPr lvl="1" algn="l"/>
            <a:r>
              <a:rPr lang="fi-FI" sz="3600" dirty="0">
                <a:solidFill>
                  <a:srgbClr val="0070C0"/>
                </a:solidFill>
                <a:latin typeface="+mj-lt"/>
              </a:rPr>
              <a:t>- yhteiskunnalle</a:t>
            </a:r>
          </a:p>
          <a:p>
            <a:pPr lvl="1" algn="l"/>
            <a:br>
              <a:rPr lang="fi-FI" sz="3200" dirty="0">
                <a:solidFill>
                  <a:srgbClr val="0070C0"/>
                </a:solidFill>
                <a:latin typeface="+mj-lt"/>
              </a:rPr>
            </a:br>
            <a:endParaRPr lang="fi-FI" sz="32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EB2608A-E72A-4DB4-812B-0F910159A3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0" r="10240"/>
          <a:stretch/>
        </p:blipFill>
        <p:spPr>
          <a:xfrm>
            <a:off x="20" y="10"/>
            <a:ext cx="6105635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12F8442-361C-42B6-B2D8-B4DA969BE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05655" y="0"/>
            <a:ext cx="126124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F56362A-081F-450A-AE7A-9D9DD090E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76" y="311274"/>
            <a:ext cx="1861424" cy="428937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9A8FF84E-6CBF-45F6-8395-188CDCBDE6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sp>
        <p:nvSpPr>
          <p:cNvPr id="23" name="Tekstiruutu 22">
            <a:extLst>
              <a:ext uri="{FF2B5EF4-FFF2-40B4-BE49-F238E27FC236}">
                <a16:creationId xmlns:a16="http://schemas.microsoft.com/office/drawing/2014/main" id="{1C64D594-FAC9-4DE1-8FED-B47B8ACFED59}"/>
              </a:ext>
            </a:extLst>
          </p:cNvPr>
          <p:cNvSpPr txBox="1"/>
          <p:nvPr/>
        </p:nvSpPr>
        <p:spPr>
          <a:xfrm rot="5400000">
            <a:off x="3334581" y="4365561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 / Dakota Corbin</a:t>
            </a:r>
          </a:p>
        </p:txBody>
      </p:sp>
    </p:spTree>
    <p:extLst>
      <p:ext uri="{BB962C8B-B14F-4D97-AF65-F5344CB8AC3E}">
        <p14:creationId xmlns:p14="http://schemas.microsoft.com/office/powerpoint/2010/main" val="1825972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>
            <a:extLst>
              <a:ext uri="{FF2B5EF4-FFF2-40B4-BE49-F238E27FC236}">
                <a16:creationId xmlns:a16="http://schemas.microsoft.com/office/drawing/2014/main" id="{9CD974FE-E1A6-4479-88B3-2F8D4699C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1750" y="6270534"/>
            <a:ext cx="2000250" cy="5143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5E2A002-1AC4-4ED4-AB54-9452AE2209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F338AB1-1588-4169-99D0-8EEAC08009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2C57C7B2-1E8F-433E-8587-2E0AA72C55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86" y="1122363"/>
            <a:ext cx="9774014" cy="5324943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F82CA206-28A0-4785-9B58-7BB3F7E75C82}"/>
              </a:ext>
            </a:extLst>
          </p:cNvPr>
          <p:cNvSpPr txBox="1"/>
          <p:nvPr/>
        </p:nvSpPr>
        <p:spPr>
          <a:xfrm>
            <a:off x="273269" y="241738"/>
            <a:ext cx="10310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>
                <a:solidFill>
                  <a:srgbClr val="7030A0"/>
                </a:solidFill>
              </a:rPr>
              <a:t>Nuoret arvostavat tupakoimattomuutta entistä enemmän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8FBB06FB-83EC-44A7-A150-9D3BDB46CEE3}"/>
              </a:ext>
            </a:extLst>
          </p:cNvPr>
          <p:cNvSpPr txBox="1"/>
          <p:nvPr/>
        </p:nvSpPr>
        <p:spPr>
          <a:xfrm rot="16200000">
            <a:off x="-2559486" y="2369820"/>
            <a:ext cx="60979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buNone/>
            </a:pPr>
            <a:r>
              <a:rPr lang="en-US" dirty="0" err="1">
                <a:latin typeface="Abadi Extra Light" panose="020B0604020202020204" pitchFamily="34" charset="0"/>
              </a:rPr>
              <a:t>Lähde</a:t>
            </a:r>
            <a:r>
              <a:rPr lang="en-US" dirty="0">
                <a:latin typeface="Abadi Extra Light" panose="020B0604020202020204" pitchFamily="34" charset="0"/>
              </a:rPr>
              <a:t>: THL, </a:t>
            </a:r>
            <a:r>
              <a:rPr lang="en-US" dirty="0" err="1">
                <a:latin typeface="Abadi Extra Light" panose="020B0604020202020204" pitchFamily="34" charset="0"/>
              </a:rPr>
              <a:t>kouluterveyskysely</a:t>
            </a:r>
            <a:endParaRPr lang="en-US" sz="1800" dirty="0">
              <a:latin typeface="Abadi Extra Light" panose="020B0604020202020204" pitchFamily="34" charset="0"/>
            </a:endParaRPr>
          </a:p>
        </p:txBody>
      </p:sp>
      <p:pic>
        <p:nvPicPr>
          <p:cNvPr id="11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76F3BA17-4CDC-4882-938B-AC01B8F912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76" y="311274"/>
            <a:ext cx="18614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693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F3C0D19-A078-49D3-B88B-3800B46FC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b="1" dirty="0" err="1"/>
              <a:t>Tupakkalaki</a:t>
            </a:r>
            <a:r>
              <a:rPr lang="en-US" sz="4100" b="1" dirty="0"/>
              <a:t> </a:t>
            </a:r>
            <a:r>
              <a:rPr lang="en-US" sz="4100" b="1" dirty="0" err="1"/>
              <a:t>ehkäisee</a:t>
            </a:r>
            <a:r>
              <a:rPr lang="en-US" sz="4100" b="1" dirty="0"/>
              <a:t> </a:t>
            </a:r>
            <a:r>
              <a:rPr lang="en-US" sz="4100" b="1" dirty="0" err="1"/>
              <a:t>haittoja</a:t>
            </a:r>
            <a:endParaRPr lang="en-US" sz="41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08EE3FC-AEC9-4419-A451-2182E02C7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en-US" sz="2000" dirty="0"/>
          </a:p>
          <a:p>
            <a:r>
              <a:rPr lang="en-US" dirty="0" err="1"/>
              <a:t>Tupakkavero</a:t>
            </a:r>
            <a:endParaRPr lang="en-US" dirty="0"/>
          </a:p>
          <a:p>
            <a:r>
              <a:rPr lang="en-US" dirty="0" err="1"/>
              <a:t>Mainontakielto</a:t>
            </a:r>
            <a:endParaRPr lang="en-US" dirty="0"/>
          </a:p>
          <a:p>
            <a:r>
              <a:rPr lang="en-US" dirty="0" err="1"/>
              <a:t>Käyttökiellot</a:t>
            </a:r>
            <a:r>
              <a:rPr lang="en-US" dirty="0"/>
              <a:t>, </a:t>
            </a:r>
            <a:r>
              <a:rPr lang="en-US" dirty="0" err="1"/>
              <a:t>savuttomat</a:t>
            </a:r>
            <a:r>
              <a:rPr lang="en-US" dirty="0"/>
              <a:t> </a:t>
            </a:r>
            <a:r>
              <a:rPr lang="en-US" dirty="0" err="1"/>
              <a:t>ympäristöt</a:t>
            </a:r>
            <a:endParaRPr lang="en-US" dirty="0"/>
          </a:p>
          <a:p>
            <a:r>
              <a:rPr lang="en-US" dirty="0" err="1"/>
              <a:t>Myynnin</a:t>
            </a:r>
            <a:r>
              <a:rPr lang="en-US" dirty="0"/>
              <a:t> ja </a:t>
            </a:r>
            <a:r>
              <a:rPr lang="en-US" dirty="0" err="1"/>
              <a:t>hallussapidon</a:t>
            </a:r>
            <a:r>
              <a:rPr lang="en-US" dirty="0"/>
              <a:t> </a:t>
            </a:r>
            <a:r>
              <a:rPr lang="en-US" dirty="0" err="1"/>
              <a:t>rajoitukset</a:t>
            </a:r>
            <a:endParaRPr lang="en-US" dirty="0"/>
          </a:p>
          <a:p>
            <a:r>
              <a:rPr lang="en-US" dirty="0" err="1"/>
              <a:t>Tupakka-askien</a:t>
            </a:r>
            <a:r>
              <a:rPr lang="en-US" dirty="0"/>
              <a:t> </a:t>
            </a:r>
            <a:r>
              <a:rPr lang="en-US" dirty="0" err="1"/>
              <a:t>varoitusmerkinnät</a:t>
            </a:r>
            <a:endParaRPr lang="en-US" dirty="0"/>
          </a:p>
        </p:txBody>
      </p:sp>
      <p:pic>
        <p:nvPicPr>
          <p:cNvPr id="16" name="Sisällön paikkamerkki 15" descr="Kuva, joka sisältää kohteen seinä&#10;&#10;Kuvaus luotu automaattisesti">
            <a:extLst>
              <a:ext uri="{FF2B5EF4-FFF2-40B4-BE49-F238E27FC236}">
                <a16:creationId xmlns:a16="http://schemas.microsoft.com/office/drawing/2014/main" id="{B5B2AC83-A42F-465A-B0D1-6CA2CFD212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" r="1" b="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8" name="Straight Connector 2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9579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iruutu 21">
            <a:extLst>
              <a:ext uri="{FF2B5EF4-FFF2-40B4-BE49-F238E27FC236}">
                <a16:creationId xmlns:a16="http://schemas.microsoft.com/office/drawing/2014/main" id="{99B09C68-1BA2-4B45-B47E-9F3B63C2631B}"/>
              </a:ext>
            </a:extLst>
          </p:cNvPr>
          <p:cNvSpPr txBox="1"/>
          <p:nvPr/>
        </p:nvSpPr>
        <p:spPr>
          <a:xfrm rot="16200000">
            <a:off x="1314451" y="642169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Tingey Injury Law Firm</a:t>
            </a:r>
          </a:p>
        </p:txBody>
      </p:sp>
      <p:pic>
        <p:nvPicPr>
          <p:cNvPr id="24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62364B12-4202-4EDE-A193-C04E7659B9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76" y="311274"/>
            <a:ext cx="1861424" cy="428937"/>
          </a:xfrm>
          <a:prstGeom prst="rect">
            <a:avLst/>
          </a:prstGeom>
        </p:spPr>
      </p:pic>
      <p:pic>
        <p:nvPicPr>
          <p:cNvPr id="25" name="Kuva 24">
            <a:extLst>
              <a:ext uri="{FF2B5EF4-FFF2-40B4-BE49-F238E27FC236}">
                <a16:creationId xmlns:a16="http://schemas.microsoft.com/office/drawing/2014/main" id="{A62FEEA6-B2C4-4DC8-A157-4E05A42A26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43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henkilö, kannettava, tietokone, sisä&#10;&#10;Kuvaus luotu automaattisesti">
            <a:extLst>
              <a:ext uri="{FF2B5EF4-FFF2-40B4-BE49-F238E27FC236}">
                <a16:creationId xmlns:a16="http://schemas.microsoft.com/office/drawing/2014/main" id="{D71BB53F-FE82-4235-AD67-E4B6F1BEDA8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87"/>
          <a:stretch/>
        </p:blipFill>
        <p:spPr>
          <a:xfrm>
            <a:off x="2519309" y="0"/>
            <a:ext cx="9669642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88D873B-4DA7-4B4C-9846-4D9EFDD49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76" y="101601"/>
            <a:ext cx="4539614" cy="160527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b="1" dirty="0" err="1"/>
              <a:t>Terveysviestintä</a:t>
            </a:r>
            <a:r>
              <a:rPr lang="en-US" sz="3400" b="1" dirty="0"/>
              <a:t> </a:t>
            </a:r>
            <a:r>
              <a:rPr lang="en-US" sz="3400" b="1" dirty="0" err="1"/>
              <a:t>tukee</a:t>
            </a:r>
            <a:r>
              <a:rPr lang="en-US" sz="3400" b="1" dirty="0"/>
              <a:t> </a:t>
            </a:r>
            <a:r>
              <a:rPr lang="en-US" sz="3400" b="1" dirty="0" err="1"/>
              <a:t>tupakoimattomuutta</a:t>
            </a:r>
            <a:endParaRPr lang="en-US" sz="34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D97569-202A-4D8A-A66A-C7C8DD4345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3825" y="1706880"/>
            <a:ext cx="5038725" cy="504952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 err="1"/>
              <a:t>Tarjoaa</a:t>
            </a:r>
            <a:r>
              <a:rPr lang="en-US" sz="2400" b="1" dirty="0"/>
              <a:t> </a:t>
            </a:r>
            <a:r>
              <a:rPr lang="en-US" sz="2400" b="1" dirty="0" err="1"/>
              <a:t>tutkittua</a:t>
            </a:r>
            <a:r>
              <a:rPr lang="en-US" sz="2400" b="1" dirty="0"/>
              <a:t> </a:t>
            </a:r>
            <a:r>
              <a:rPr lang="en-US" sz="2400" b="1" dirty="0" err="1"/>
              <a:t>tietoa</a:t>
            </a:r>
            <a:endParaRPr lang="en-US" sz="2400" b="1" dirty="0"/>
          </a:p>
          <a:p>
            <a:pPr marL="0"/>
            <a:r>
              <a:rPr lang="en-US" sz="2400" dirty="0" err="1"/>
              <a:t>tupakkatuotteiden</a:t>
            </a:r>
            <a:r>
              <a:rPr lang="en-US" sz="2400" dirty="0"/>
              <a:t> </a:t>
            </a:r>
            <a:r>
              <a:rPr lang="en-US" sz="2400" dirty="0" err="1"/>
              <a:t>haitoista</a:t>
            </a:r>
            <a:endParaRPr lang="en-US" sz="2400" dirty="0"/>
          </a:p>
          <a:p>
            <a:pPr marL="0"/>
            <a:r>
              <a:rPr lang="en-US" sz="2400" dirty="0" err="1"/>
              <a:t>tupakoinnin</a:t>
            </a:r>
            <a:r>
              <a:rPr lang="en-US" sz="2400" dirty="0"/>
              <a:t> </a:t>
            </a:r>
            <a:r>
              <a:rPr lang="en-US" sz="2400" dirty="0" err="1"/>
              <a:t>lopettamisen</a:t>
            </a:r>
            <a:r>
              <a:rPr lang="en-US" sz="2400" dirty="0"/>
              <a:t> </a:t>
            </a:r>
            <a:r>
              <a:rPr lang="en-US" sz="2400" dirty="0" err="1"/>
              <a:t>eduista</a:t>
            </a:r>
            <a:endParaRPr lang="en-US" sz="2400" dirty="0"/>
          </a:p>
          <a:p>
            <a:pPr marL="0"/>
            <a:endParaRPr lang="en-US" sz="2400" dirty="0"/>
          </a:p>
          <a:p>
            <a:r>
              <a:rPr lang="en-US" sz="2400" dirty="0" err="1"/>
              <a:t>Järjestöjen</a:t>
            </a:r>
            <a:r>
              <a:rPr lang="en-US" sz="2400" dirty="0"/>
              <a:t> </a:t>
            </a:r>
            <a:r>
              <a:rPr lang="en-US" sz="2400" dirty="0" err="1"/>
              <a:t>terveyskampanjat</a:t>
            </a:r>
            <a:endParaRPr lang="en-US" sz="2400" dirty="0"/>
          </a:p>
          <a:p>
            <a:r>
              <a:rPr lang="en-US" sz="2400" dirty="0" err="1"/>
              <a:t>Terveystiedon</a:t>
            </a:r>
            <a:r>
              <a:rPr lang="en-US" sz="2400" dirty="0"/>
              <a:t> </a:t>
            </a:r>
            <a:r>
              <a:rPr lang="en-US" sz="2400" dirty="0" err="1"/>
              <a:t>opetus</a:t>
            </a:r>
            <a:r>
              <a:rPr lang="en-US" sz="2400" dirty="0"/>
              <a:t> </a:t>
            </a:r>
            <a:r>
              <a:rPr lang="en-US" sz="2400" dirty="0" err="1"/>
              <a:t>oppilaitoksissa</a:t>
            </a:r>
            <a:endParaRPr lang="en-US" sz="2400" dirty="0"/>
          </a:p>
          <a:p>
            <a:r>
              <a:rPr lang="en-US" sz="2400" dirty="0" err="1"/>
              <a:t>Terveydenhuollon</a:t>
            </a:r>
            <a:r>
              <a:rPr lang="en-US" sz="2400" dirty="0"/>
              <a:t> </a:t>
            </a:r>
            <a:r>
              <a:rPr lang="en-US" sz="2400" dirty="0" err="1"/>
              <a:t>vieroituspalvelut</a:t>
            </a:r>
            <a:endParaRPr lang="en-US" sz="2400" dirty="0"/>
          </a:p>
          <a:p>
            <a:r>
              <a:rPr lang="en-US" sz="2400" dirty="0" err="1"/>
              <a:t>Käypä</a:t>
            </a:r>
            <a:r>
              <a:rPr lang="en-US" sz="2400" dirty="0"/>
              <a:t> </a:t>
            </a:r>
            <a:r>
              <a:rPr lang="en-US" sz="2400" dirty="0" err="1"/>
              <a:t>hoito</a:t>
            </a:r>
            <a:r>
              <a:rPr lang="en-US" sz="2400"/>
              <a:t> -</a:t>
            </a:r>
            <a:r>
              <a:rPr lang="en-US" sz="2400" dirty="0" err="1"/>
              <a:t>suositukset</a:t>
            </a:r>
            <a:endParaRPr lang="en-US" sz="2400" dirty="0"/>
          </a:p>
          <a:p>
            <a:endParaRPr lang="en-US" sz="1900" dirty="0"/>
          </a:p>
        </p:txBody>
      </p:sp>
      <p:pic>
        <p:nvPicPr>
          <p:cNvPr id="12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E0466327-C8C7-4D03-B4AF-24AA006260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76" y="311274"/>
            <a:ext cx="1861424" cy="428937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1EDE5CF6-942B-4B39-B570-363CEF5C4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sp>
        <p:nvSpPr>
          <p:cNvPr id="15" name="Tekstiruutu 14">
            <a:extLst>
              <a:ext uri="{FF2B5EF4-FFF2-40B4-BE49-F238E27FC236}">
                <a16:creationId xmlns:a16="http://schemas.microsoft.com/office/drawing/2014/main" id="{07A71C15-3E4E-41D1-BC68-EF4577C86F77}"/>
              </a:ext>
            </a:extLst>
          </p:cNvPr>
          <p:cNvSpPr txBox="1"/>
          <p:nvPr/>
        </p:nvSpPr>
        <p:spPr>
          <a:xfrm>
            <a:off x="3880627" y="128613"/>
            <a:ext cx="61436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John </a:t>
            </a:r>
            <a:r>
              <a:rPr lang="en-US" sz="1400" dirty="0" err="1">
                <a:latin typeface="Abadi Extra Light" panose="020B0604020202020204" pitchFamily="34" charset="0"/>
              </a:rPr>
              <a:t>Schnobrich</a:t>
            </a:r>
            <a:endParaRPr lang="en-US" sz="1400" dirty="0"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076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CB7E8AE-A3AC-4BB7-A5C6-F00EC697B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BC8BBE5-981E-4B0B-9654-32B5668BF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B6A4C79-62F0-4DFD-A156-0F1AB7D26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061" y="0"/>
            <a:ext cx="12191999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F7FF257-5D01-4829-AD0B-B2D6076B34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457" y="739600"/>
            <a:ext cx="10768226" cy="53909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1B5B8D3-DD01-4145-AD12-72C573D85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727441"/>
            <a:ext cx="5410200" cy="94896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 err="1">
                <a:solidFill>
                  <a:schemeClr val="tx2"/>
                </a:solidFill>
              </a:rPr>
              <a:t>Tupakkatuotteet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0B6A703-F1A4-4710-BEDF-EB0DB73412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3000" y="1688560"/>
            <a:ext cx="5410200" cy="442984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b="1" dirty="0" err="1">
                <a:solidFill>
                  <a:schemeClr val="tx2"/>
                </a:solidFill>
              </a:rPr>
              <a:t>Vahingoittavat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en-US" sz="2400" b="1" dirty="0" err="1">
                <a:solidFill>
                  <a:schemeClr val="tx2"/>
                </a:solidFill>
              </a:rPr>
              <a:t>koko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en-US" sz="2400" b="1" dirty="0" err="1">
                <a:solidFill>
                  <a:schemeClr val="tx2"/>
                </a:solidFill>
              </a:rPr>
              <a:t>elimistöä</a:t>
            </a:r>
            <a:endParaRPr lang="en-US" sz="2400" b="1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400" dirty="0" err="1">
                <a:solidFill>
                  <a:schemeClr val="tx2"/>
                </a:solidFill>
              </a:rPr>
              <a:t>Syöpäsairaudet</a:t>
            </a:r>
            <a:endParaRPr lang="en-US" sz="24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400" dirty="0" err="1">
                <a:solidFill>
                  <a:schemeClr val="tx2"/>
                </a:solidFill>
              </a:rPr>
              <a:t>Sydän</a:t>
            </a:r>
            <a:r>
              <a:rPr lang="en-US" sz="2400" dirty="0">
                <a:solidFill>
                  <a:schemeClr val="tx2"/>
                </a:solidFill>
              </a:rPr>
              <a:t>- ja </a:t>
            </a:r>
            <a:r>
              <a:rPr lang="en-US" sz="2400" dirty="0" err="1">
                <a:solidFill>
                  <a:schemeClr val="tx2"/>
                </a:solidFill>
              </a:rPr>
              <a:t>verisuonisairaudet</a:t>
            </a:r>
            <a:endParaRPr lang="en-US" sz="24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400" dirty="0" err="1">
                <a:solidFill>
                  <a:schemeClr val="tx2"/>
                </a:solidFill>
              </a:rPr>
              <a:t>Hengityselinsairaudet</a:t>
            </a:r>
            <a:r>
              <a:rPr lang="en-US" sz="2400" dirty="0">
                <a:solidFill>
                  <a:schemeClr val="tx2"/>
                </a:solidFill>
              </a:rPr>
              <a:t>, </a:t>
            </a:r>
            <a:r>
              <a:rPr lang="en-US" sz="2400" dirty="0" err="1">
                <a:solidFill>
                  <a:schemeClr val="tx2"/>
                </a:solidFill>
              </a:rPr>
              <a:t>esim</a:t>
            </a:r>
            <a:r>
              <a:rPr lang="en-US" sz="2400" dirty="0">
                <a:solidFill>
                  <a:schemeClr val="tx2"/>
                </a:solidFill>
              </a:rPr>
              <a:t>. COPD</a:t>
            </a:r>
          </a:p>
          <a:p>
            <a:pPr>
              <a:lnSpc>
                <a:spcPct val="100000"/>
              </a:lnSpc>
            </a:pPr>
            <a:r>
              <a:rPr lang="en-US" sz="2400" dirty="0" err="1">
                <a:solidFill>
                  <a:schemeClr val="tx2"/>
                </a:solidFill>
              </a:rPr>
              <a:t>Iho-oireet</a:t>
            </a:r>
            <a:endParaRPr lang="en-US" sz="24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400" dirty="0" err="1">
                <a:solidFill>
                  <a:schemeClr val="tx2"/>
                </a:solidFill>
              </a:rPr>
              <a:t>Seksuaali</a:t>
            </a:r>
            <a:r>
              <a:rPr lang="en-US" sz="2400" dirty="0">
                <a:solidFill>
                  <a:schemeClr val="tx2"/>
                </a:solidFill>
              </a:rPr>
              <a:t>- ja </a:t>
            </a:r>
            <a:r>
              <a:rPr lang="en-US" sz="2400" dirty="0" err="1">
                <a:solidFill>
                  <a:schemeClr val="tx2"/>
                </a:solidFill>
              </a:rPr>
              <a:t>lisääntymisterveyden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ongelmat</a:t>
            </a:r>
            <a:endParaRPr lang="en-US" sz="24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400" dirty="0" err="1">
                <a:solidFill>
                  <a:schemeClr val="tx2"/>
                </a:solidFill>
              </a:rPr>
              <a:t>Suunterveyden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heikentyminen</a:t>
            </a:r>
            <a:endParaRPr lang="en-US" sz="24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400" dirty="0" err="1">
                <a:solidFill>
                  <a:schemeClr val="tx2"/>
                </a:solidFill>
              </a:rPr>
              <a:t>Heikentynyt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immuniteetti</a:t>
            </a: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10" name="Sisällön paikkamerkki 9">
            <a:extLst>
              <a:ext uri="{FF2B5EF4-FFF2-40B4-BE49-F238E27FC236}">
                <a16:creationId xmlns:a16="http://schemas.microsoft.com/office/drawing/2014/main" id="{9E6A353D-D67A-4586-A340-FAFE74AAAB7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553200" y="1688556"/>
            <a:ext cx="4805680" cy="4312194"/>
          </a:xfrm>
          <a:prstGeom prst="rect">
            <a:avLst/>
          </a:prstGeom>
        </p:spPr>
      </p:pic>
      <p:pic>
        <p:nvPicPr>
          <p:cNvPr id="30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A9F2AD0-58F7-483B-95EC-6703E8C93A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76" y="193013"/>
            <a:ext cx="1861424" cy="428937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1C962438-CE58-4F19-AD33-282E408F4B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86950" y="6222661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226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1CB7E8AE-A3AC-4BB7-A5C6-F00EC697B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BC8BBE5-981E-4B0B-9654-32B5668BF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92DB257-3E16-4A3C-9E28-468282812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0"/>
            <a:ext cx="5989027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87685E6-1160-459B-8C70-301404C06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048" y="0"/>
            <a:ext cx="5989019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94C9708-F6A4-4956-B261-A4A2C4DFEB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48400" y="0"/>
            <a:ext cx="5943600" cy="6858000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5157314-CEDA-4A9C-A6CC-6B56B7A13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0" y="64418"/>
            <a:ext cx="5943607" cy="83475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en-US" sz="3200" dirty="0" err="1">
                <a:solidFill>
                  <a:schemeClr val="bg1">
                    <a:lumMod val="95000"/>
                  </a:schemeClr>
                </a:solidFill>
              </a:rPr>
              <a:t>Tupakan</a:t>
            </a:r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1">
                    <a:lumMod val="95000"/>
                  </a:schemeClr>
                </a:solidFill>
              </a:rPr>
              <a:t>keskeisimmät</a:t>
            </a:r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1">
                    <a:lumMod val="95000"/>
                  </a:schemeClr>
                </a:solidFill>
              </a:rPr>
              <a:t>myrkyt</a:t>
            </a:r>
            <a:endParaRPr 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" name="Sisällön paikkamerkki 9">
            <a:extLst>
              <a:ext uri="{FF2B5EF4-FFF2-40B4-BE49-F238E27FC236}">
                <a16:creationId xmlns:a16="http://schemas.microsoft.com/office/drawing/2014/main" id="{A4C4C29A-6903-42F1-BA94-DD768928EF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4" y="963590"/>
            <a:ext cx="4301938" cy="5716862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9DE92DD-B2E2-4A87-AF3F-C493A5615C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45352" y="899173"/>
            <a:ext cx="5641848" cy="588262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chemeClr val="tx2"/>
                </a:solidFill>
              </a:rPr>
              <a:t>TERVA</a:t>
            </a:r>
          </a:p>
          <a:p>
            <a:pPr>
              <a:lnSpc>
                <a:spcPct val="100000"/>
              </a:lnSpc>
            </a:pPr>
            <a:r>
              <a:rPr lang="en-US" sz="2000" dirty="0" err="1">
                <a:solidFill>
                  <a:schemeClr val="tx2"/>
                </a:solidFill>
              </a:rPr>
              <a:t>Altistaa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keuhkosyövälle</a:t>
            </a:r>
            <a:endParaRPr lang="en-US" sz="20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000" dirty="0" err="1">
                <a:solidFill>
                  <a:schemeClr val="tx2"/>
                </a:solidFill>
              </a:rPr>
              <a:t>Ärsyttää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keuhkoputkia</a:t>
            </a:r>
            <a:r>
              <a:rPr lang="en-US" sz="2000" dirty="0">
                <a:solidFill>
                  <a:schemeClr val="tx2"/>
                </a:solidFill>
              </a:rPr>
              <a:t>, </a:t>
            </a:r>
            <a:r>
              <a:rPr lang="en-US" sz="2000" dirty="0" err="1">
                <a:solidFill>
                  <a:schemeClr val="tx2"/>
                </a:solidFill>
              </a:rPr>
              <a:t>aiheuttaa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limaneritystä</a:t>
            </a:r>
            <a:r>
              <a:rPr lang="en-US" sz="2000" dirty="0">
                <a:solidFill>
                  <a:schemeClr val="tx2"/>
                </a:solidFill>
              </a:rPr>
              <a:t> ja </a:t>
            </a:r>
            <a:r>
              <a:rPr lang="en-US" sz="2000" dirty="0" err="1">
                <a:solidFill>
                  <a:schemeClr val="tx2"/>
                </a:solidFill>
              </a:rPr>
              <a:t>yskää</a:t>
            </a:r>
            <a:endParaRPr lang="en-US" sz="20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000" dirty="0" err="1">
                <a:solidFill>
                  <a:schemeClr val="tx2"/>
                </a:solidFill>
              </a:rPr>
              <a:t>Lisää</a:t>
            </a:r>
            <a:r>
              <a:rPr lang="en-US" sz="2000" dirty="0">
                <a:solidFill>
                  <a:schemeClr val="tx2"/>
                </a:solidFill>
              </a:rPr>
              <a:t>  </a:t>
            </a:r>
            <a:r>
              <a:rPr lang="en-US" sz="2000" dirty="0" err="1">
                <a:solidFill>
                  <a:schemeClr val="tx2"/>
                </a:solidFill>
              </a:rPr>
              <a:t>riskiä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sairastua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keuhkoahtaumatautiin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chemeClr val="tx2"/>
                </a:solidFill>
              </a:rPr>
              <a:t>HÄKÄ</a:t>
            </a:r>
          </a:p>
          <a:p>
            <a:pPr>
              <a:lnSpc>
                <a:spcPct val="100000"/>
              </a:lnSpc>
            </a:pPr>
            <a:r>
              <a:rPr lang="en-US" sz="2000" dirty="0" err="1">
                <a:solidFill>
                  <a:schemeClr val="tx2"/>
                </a:solidFill>
              </a:rPr>
              <a:t>Sitoutuu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punasoluihin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hapen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paikalle</a:t>
            </a:r>
            <a:r>
              <a:rPr lang="en-US" sz="2000" dirty="0">
                <a:solidFill>
                  <a:schemeClr val="tx2"/>
                </a:solidFill>
              </a:rPr>
              <a:t>, </a:t>
            </a:r>
            <a:r>
              <a:rPr lang="en-US" sz="2000" dirty="0" err="1">
                <a:solidFill>
                  <a:schemeClr val="tx2"/>
                </a:solidFill>
              </a:rPr>
              <a:t>jolloin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kehon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hapensaanti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vaikeutuu</a:t>
            </a:r>
            <a:endParaRPr lang="en-US" sz="20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000" dirty="0" err="1">
                <a:solidFill>
                  <a:schemeClr val="tx2"/>
                </a:solidFill>
              </a:rPr>
              <a:t>Sydän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rasittuu</a:t>
            </a:r>
            <a:r>
              <a:rPr lang="en-US" sz="2000" dirty="0">
                <a:solidFill>
                  <a:schemeClr val="tx2"/>
                </a:solidFill>
              </a:rPr>
              <a:t>, </a:t>
            </a:r>
            <a:r>
              <a:rPr lang="en-US" sz="2000" dirty="0" err="1">
                <a:solidFill>
                  <a:schemeClr val="tx2"/>
                </a:solidFill>
              </a:rPr>
              <a:t>suorituskyky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laskee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chemeClr val="tx2"/>
                </a:solidFill>
              </a:rPr>
              <a:t>NIKOTIINI</a:t>
            </a:r>
          </a:p>
          <a:p>
            <a:pPr>
              <a:lnSpc>
                <a:spcPct val="100000"/>
              </a:lnSpc>
            </a:pPr>
            <a:r>
              <a:rPr lang="en-US" sz="2000" dirty="0" err="1">
                <a:solidFill>
                  <a:schemeClr val="tx2"/>
                </a:solidFill>
              </a:rPr>
              <a:t>Aiheuttaa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riippuvuutta</a:t>
            </a:r>
            <a:endParaRPr lang="en-US" sz="20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000" dirty="0" err="1">
                <a:solidFill>
                  <a:schemeClr val="tx2"/>
                </a:solidFill>
              </a:rPr>
              <a:t>Edistää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verisuonten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rasvoittumista</a:t>
            </a:r>
            <a:endParaRPr lang="en-US" sz="20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000" dirty="0" err="1">
                <a:solidFill>
                  <a:schemeClr val="tx2"/>
                </a:solidFill>
              </a:rPr>
              <a:t>Lisää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rytmihäiriöiden</a:t>
            </a:r>
            <a:r>
              <a:rPr lang="en-US" sz="2000" dirty="0">
                <a:solidFill>
                  <a:schemeClr val="tx2"/>
                </a:solidFill>
              </a:rPr>
              <a:t> ja </a:t>
            </a:r>
            <a:r>
              <a:rPr lang="en-US" sz="2000" dirty="0" err="1">
                <a:solidFill>
                  <a:schemeClr val="tx2"/>
                </a:solidFill>
              </a:rPr>
              <a:t>veren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hyytymisen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riskiä</a:t>
            </a:r>
            <a:endParaRPr lang="en-US" sz="2000" dirty="0">
              <a:solidFill>
                <a:schemeClr val="tx2"/>
              </a:solidFill>
            </a:endParaRPr>
          </a:p>
        </p:txBody>
      </p:sp>
      <p:pic>
        <p:nvPicPr>
          <p:cNvPr id="14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B7797BB-E5FD-40AA-BCC3-49DCAD4945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76" y="311274"/>
            <a:ext cx="1861424" cy="428937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71A361BB-029A-415D-A2F0-2B90C03244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sp>
        <p:nvSpPr>
          <p:cNvPr id="15" name="Tekstiruutu 14">
            <a:extLst>
              <a:ext uri="{FF2B5EF4-FFF2-40B4-BE49-F238E27FC236}">
                <a16:creationId xmlns:a16="http://schemas.microsoft.com/office/drawing/2014/main" id="{4FE0FDA6-D987-49B8-B35E-E86A02DDDD73}"/>
              </a:ext>
            </a:extLst>
          </p:cNvPr>
          <p:cNvSpPr txBox="1"/>
          <p:nvPr/>
        </p:nvSpPr>
        <p:spPr>
          <a:xfrm>
            <a:off x="840492" y="5830362"/>
            <a:ext cx="43019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buNone/>
            </a:pPr>
            <a:r>
              <a:rPr lang="en-US" sz="1400" dirty="0">
                <a:solidFill>
                  <a:srgbClr val="FFFFFF"/>
                </a:solidFill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solidFill>
                  <a:srgbClr val="FFFFFF"/>
                </a:solidFill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solidFill>
                  <a:srgbClr val="FFFFFF"/>
                </a:solidFill>
                <a:latin typeface="Abadi Extra Light" panose="020B0604020202020204" pitchFamily="34" charset="0"/>
              </a:rPr>
              <a:t> / Mathew </a:t>
            </a:r>
            <a:r>
              <a:rPr lang="en-US" sz="1400" dirty="0" err="1">
                <a:solidFill>
                  <a:srgbClr val="FFFFFF"/>
                </a:solidFill>
                <a:latin typeface="Abadi Extra Light" panose="020B0604020202020204" pitchFamily="34" charset="0"/>
              </a:rPr>
              <a:t>MacQuarrie</a:t>
            </a:r>
            <a:endParaRPr lang="en-US" sz="1400" dirty="0">
              <a:solidFill>
                <a:srgbClr val="FFFFFF"/>
              </a:solidFill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895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CB7E8AE-A3AC-4BB7-A5C6-F00EC697B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BC8BBE5-981E-4B0B-9654-32B5668BF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92DB257-3E16-4A3C-9E28-468282812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0"/>
            <a:ext cx="5989027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7685E6-1160-459B-8C70-301404C06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048" y="0"/>
            <a:ext cx="5989019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94C9708-F6A4-4956-B261-A4A2C4DFEB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48400" y="0"/>
            <a:ext cx="5943600" cy="6858000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F708D68-7214-4C99-BA5C-227D27B4B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" y="311274"/>
            <a:ext cx="5943599" cy="108112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700" dirty="0" err="1"/>
              <a:t>Tupakkariippuvuus</a:t>
            </a:r>
            <a:endParaRPr lang="en-US" sz="3700" dirty="0"/>
          </a:p>
        </p:txBody>
      </p:sp>
      <p:pic>
        <p:nvPicPr>
          <p:cNvPr id="6" name="Sisällön paikkamerkki 5" descr="Kuva, joka sisältää kohteen teksti, henkilö, mies&#10;&#10;Kuvaus luotu automaattisesti">
            <a:extLst>
              <a:ext uri="{FF2B5EF4-FFF2-40B4-BE49-F238E27FC236}">
                <a16:creationId xmlns:a16="http://schemas.microsoft.com/office/drawing/2014/main" id="{84B2EDA4-7F91-4EB2-994E-67BFB3C7E3C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61" y="1551771"/>
            <a:ext cx="4724400" cy="4429125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672E7E1-B1D5-48C8-BF75-760787BF79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62700" y="1051484"/>
            <a:ext cx="5524500" cy="5088782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err="1">
                <a:solidFill>
                  <a:schemeClr val="tx2"/>
                </a:solidFill>
              </a:rPr>
              <a:t>Fyysinen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en-US" sz="2400" b="1" dirty="0" err="1">
                <a:solidFill>
                  <a:schemeClr val="tx2"/>
                </a:solidFill>
              </a:rPr>
              <a:t>riippuvuus</a:t>
            </a:r>
            <a:endParaRPr lang="en-US" sz="2400" b="1" dirty="0">
              <a:solidFill>
                <a:schemeClr val="tx2"/>
              </a:solidFill>
            </a:endParaRPr>
          </a:p>
          <a:p>
            <a:r>
              <a:rPr lang="en-US" sz="2400" dirty="0" err="1">
                <a:solidFill>
                  <a:schemeClr val="tx2"/>
                </a:solidFill>
              </a:rPr>
              <a:t>Aivojen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nikotiinireseptorien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määrä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lisääntyy</a:t>
            </a:r>
            <a:r>
              <a:rPr lang="en-US" sz="2400" dirty="0">
                <a:solidFill>
                  <a:schemeClr val="tx2"/>
                </a:solidFill>
              </a:rPr>
              <a:t>, ja ne </a:t>
            </a:r>
            <a:r>
              <a:rPr lang="en-US" sz="2400" dirty="0" err="1">
                <a:solidFill>
                  <a:schemeClr val="tx2"/>
                </a:solidFill>
              </a:rPr>
              <a:t>herkistyvät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nikotiinille</a:t>
            </a:r>
            <a:endParaRPr lang="en-US" sz="2400" dirty="0">
              <a:solidFill>
                <a:schemeClr val="tx2"/>
              </a:solidFill>
            </a:endParaRPr>
          </a:p>
          <a:p>
            <a:r>
              <a:rPr lang="en-US" sz="2400" dirty="0" err="1">
                <a:solidFill>
                  <a:schemeClr val="tx2"/>
                </a:solidFill>
              </a:rPr>
              <a:t>Vieroitusoireet</a:t>
            </a:r>
            <a:endParaRPr lang="en-US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400" b="1" dirty="0" err="1">
                <a:solidFill>
                  <a:schemeClr val="tx2"/>
                </a:solidFill>
              </a:rPr>
              <a:t>Psyykkinen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en-US" sz="2400" b="1" dirty="0" err="1">
                <a:solidFill>
                  <a:schemeClr val="tx2"/>
                </a:solidFill>
              </a:rPr>
              <a:t>riippuvuus</a:t>
            </a:r>
            <a:endParaRPr lang="en-US" sz="2400" b="1" dirty="0">
              <a:solidFill>
                <a:schemeClr val="tx2"/>
              </a:solidFill>
            </a:endParaRPr>
          </a:p>
          <a:p>
            <a:r>
              <a:rPr lang="en-US" sz="2400" dirty="0">
                <a:solidFill>
                  <a:schemeClr val="tx2"/>
                </a:solidFill>
              </a:rPr>
              <a:t>Tapa- ja </a:t>
            </a:r>
            <a:r>
              <a:rPr lang="en-US" sz="2400" dirty="0" err="1">
                <a:solidFill>
                  <a:schemeClr val="tx2"/>
                </a:solidFill>
              </a:rPr>
              <a:t>tunneriippuvuutta</a:t>
            </a:r>
            <a:endParaRPr lang="en-US" sz="2400" dirty="0">
              <a:solidFill>
                <a:schemeClr val="tx2"/>
              </a:solidFill>
            </a:endParaRPr>
          </a:p>
          <a:p>
            <a:r>
              <a:rPr lang="en-US" sz="2400" dirty="0" err="1">
                <a:solidFill>
                  <a:schemeClr val="tx2"/>
                </a:solidFill>
              </a:rPr>
              <a:t>Sidoksissa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tiettyihin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tilanteisiin</a:t>
            </a:r>
            <a:r>
              <a:rPr lang="en-US" sz="2400" dirty="0">
                <a:solidFill>
                  <a:schemeClr val="tx2"/>
                </a:solidFill>
              </a:rPr>
              <a:t> ja </a:t>
            </a:r>
            <a:r>
              <a:rPr lang="en-US" sz="2400" dirty="0" err="1">
                <a:solidFill>
                  <a:schemeClr val="tx2"/>
                </a:solidFill>
              </a:rPr>
              <a:t>paikkoihin</a:t>
            </a:r>
            <a:endParaRPr lang="en-US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400" b="1" dirty="0" err="1">
                <a:solidFill>
                  <a:schemeClr val="tx2"/>
                </a:solidFill>
              </a:rPr>
              <a:t>Sosiaalinen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en-US" sz="2400" b="1" dirty="0" err="1">
                <a:solidFill>
                  <a:schemeClr val="tx2"/>
                </a:solidFill>
              </a:rPr>
              <a:t>riippuvuus</a:t>
            </a:r>
            <a:endParaRPr lang="en-US" sz="2400" b="1" dirty="0">
              <a:solidFill>
                <a:schemeClr val="tx2"/>
              </a:solidFill>
            </a:endParaRPr>
          </a:p>
          <a:p>
            <a:r>
              <a:rPr lang="en-US" sz="2400" dirty="0" err="1">
                <a:solidFill>
                  <a:schemeClr val="tx2"/>
                </a:solidFill>
              </a:rPr>
              <a:t>Tarve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vahvistaa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ryhmän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käytöstä</a:t>
            </a:r>
            <a:r>
              <a:rPr lang="en-US" sz="2400" dirty="0">
                <a:solidFill>
                  <a:schemeClr val="tx2"/>
                </a:solidFill>
              </a:rPr>
              <a:t> ja </a:t>
            </a:r>
            <a:r>
              <a:rPr lang="en-US" sz="2400" dirty="0" err="1">
                <a:solidFill>
                  <a:schemeClr val="tx2"/>
                </a:solidFill>
              </a:rPr>
              <a:t>yhteenkuuluvuuden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tunnetta</a:t>
            </a: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14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6E4EF0A-7220-429C-976A-A73FE643DB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76" y="311274"/>
            <a:ext cx="1861424" cy="428937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3BA70C50-45CD-474E-A932-5DF5731957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04C76A6D-B37B-4A90-8832-8DA42055FB06}"/>
              </a:ext>
            </a:extLst>
          </p:cNvPr>
          <p:cNvSpPr txBox="1"/>
          <p:nvPr/>
        </p:nvSpPr>
        <p:spPr>
          <a:xfrm>
            <a:off x="1116565" y="6140266"/>
            <a:ext cx="47192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buNone/>
            </a:pPr>
            <a:r>
              <a:rPr lang="en-US" sz="1400" dirty="0">
                <a:solidFill>
                  <a:srgbClr val="FFFFFF"/>
                </a:solidFill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solidFill>
                  <a:srgbClr val="FFFFFF"/>
                </a:solidFill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solidFill>
                  <a:srgbClr val="FFFFFF"/>
                </a:solidFill>
                <a:latin typeface="Abadi Extra Light" panose="020B0604020202020204" pitchFamily="34" charset="0"/>
              </a:rPr>
              <a:t> / </a:t>
            </a:r>
            <a:r>
              <a:rPr lang="en-US" sz="1400" dirty="0" err="1">
                <a:solidFill>
                  <a:srgbClr val="FFFFFF"/>
                </a:solidFill>
                <a:latin typeface="Abadi Extra Light" panose="020B0604020202020204" pitchFamily="34" charset="0"/>
              </a:rPr>
              <a:t>bruce</a:t>
            </a:r>
            <a:r>
              <a:rPr lang="en-US" sz="1400" dirty="0">
                <a:solidFill>
                  <a:srgbClr val="FFFFFF"/>
                </a:solidFill>
                <a:latin typeface="Abadi Extra Light" panose="020B0604020202020204" pitchFamily="34" charset="0"/>
              </a:rPr>
              <a:t> mars</a:t>
            </a:r>
          </a:p>
        </p:txBody>
      </p:sp>
    </p:spTree>
    <p:extLst>
      <p:ext uri="{BB962C8B-B14F-4D97-AF65-F5344CB8AC3E}">
        <p14:creationId xmlns:p14="http://schemas.microsoft.com/office/powerpoint/2010/main" val="1840279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3578CA3-4CB1-4408-836D-A2AE8F958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1" y="311274"/>
            <a:ext cx="11582398" cy="1004763"/>
          </a:xfrm>
        </p:spPr>
        <p:txBody>
          <a:bodyPr/>
          <a:lstStyle/>
          <a:p>
            <a:pPr algn="ctr"/>
            <a:r>
              <a:rPr lang="fi-FI" dirty="0"/>
              <a:t>Nuuskan terveyshaittoja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F7EBC43-44D7-466B-9CB8-55779F3331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825624"/>
            <a:ext cx="5286375" cy="46666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Suunterveys heikkenee</a:t>
            </a:r>
          </a:p>
          <a:p>
            <a:r>
              <a:rPr lang="fi-FI" sz="2000" dirty="0"/>
              <a:t>Limakalvovauriot, ienrajojen vetäytyminen, </a:t>
            </a:r>
            <a:r>
              <a:rPr lang="fi-FI" sz="2000" dirty="0" err="1"/>
              <a:t>värjäymät</a:t>
            </a:r>
            <a:endParaRPr lang="fi-FI" sz="2000" dirty="0"/>
          </a:p>
          <a:p>
            <a:pPr marL="0" indent="0">
              <a:buNone/>
            </a:pPr>
            <a:r>
              <a:rPr lang="fi-FI" sz="2400" b="1" dirty="0"/>
              <a:t>Sydän- ja verisuonitautien riski kasvaa</a:t>
            </a:r>
          </a:p>
          <a:p>
            <a:r>
              <a:rPr lang="fi-FI" sz="2000" dirty="0"/>
              <a:t>Käytön yhteydessä syke ja verenpaine kohoavat</a:t>
            </a:r>
          </a:p>
          <a:p>
            <a:r>
              <a:rPr lang="fi-FI" sz="2000" dirty="0"/>
              <a:t>Altistaa sydämen vajaatoiminnalle</a:t>
            </a:r>
          </a:p>
          <a:p>
            <a:pPr marL="0" indent="0">
              <a:buNone/>
            </a:pPr>
            <a:r>
              <a:rPr lang="fi-FI" sz="2400" b="1" dirty="0"/>
              <a:t>Syöpätautien riski kasvaa</a:t>
            </a:r>
          </a:p>
          <a:p>
            <a:r>
              <a:rPr lang="fi-FI" sz="2000" dirty="0"/>
              <a:t>Karsinogeeniset aineet</a:t>
            </a:r>
          </a:p>
          <a:p>
            <a:pPr marL="0" indent="0">
              <a:buNone/>
            </a:pPr>
            <a:endParaRPr lang="fi-FI" sz="24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A1CCD7-3AA7-41FB-8D1C-C4E1BC53B6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24624" y="1825625"/>
            <a:ext cx="536257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Tyypin 2 diabeteksen riski kasvaa</a:t>
            </a:r>
          </a:p>
          <a:p>
            <a:r>
              <a:rPr lang="fi-FI" sz="2000" dirty="0"/>
              <a:t>Insuliiniherkkyyden väheneminen</a:t>
            </a:r>
          </a:p>
          <a:p>
            <a:r>
              <a:rPr lang="fi-FI" sz="2000" dirty="0" err="1"/>
              <a:t>MBO:n</a:t>
            </a:r>
            <a:r>
              <a:rPr lang="fi-FI" sz="2000" dirty="0"/>
              <a:t> riski kasvaa</a:t>
            </a:r>
          </a:p>
          <a:p>
            <a:pPr marL="0" indent="0">
              <a:buNone/>
            </a:pPr>
            <a:r>
              <a:rPr lang="fi-FI" sz="2400" b="1" dirty="0"/>
              <a:t>Vaikutukset liikuntasuorituksiin</a:t>
            </a:r>
          </a:p>
          <a:p>
            <a:r>
              <a:rPr lang="fi-FI" sz="2000" dirty="0"/>
              <a:t>Suorituskyvyn heikkeneminen</a:t>
            </a:r>
          </a:p>
          <a:p>
            <a:r>
              <a:rPr lang="fi-FI" sz="2000" dirty="0"/>
              <a:t>Palautuminen ja vammoista toipuminen hidastuvat</a:t>
            </a:r>
          </a:p>
        </p:txBody>
      </p:sp>
      <p:pic>
        <p:nvPicPr>
          <p:cNvPr id="6" name="Kuva 5" descr="Sydän ja syke tasaisella täytöllä">
            <a:extLst>
              <a:ext uri="{FF2B5EF4-FFF2-40B4-BE49-F238E27FC236}">
                <a16:creationId xmlns:a16="http://schemas.microsoft.com/office/drawing/2014/main" id="{BBF1217E-8DE1-47C9-B507-812927DBC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38250" y="187083"/>
            <a:ext cx="1362124" cy="1383747"/>
          </a:xfrm>
          <a:prstGeom prst="rect">
            <a:avLst/>
          </a:prstGeom>
        </p:spPr>
      </p:pic>
      <p:pic>
        <p:nvPicPr>
          <p:cNvPr id="7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06EE79EE-AB37-4BA6-ABD6-A4ACE5AD6E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76" y="311274"/>
            <a:ext cx="18614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22E3835-A45A-4D1C-A456-9704593250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440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1CB7E8AE-A3AC-4BB7-A5C6-F00EC697B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BC8BBE5-981E-4B0B-9654-32B5668BF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94C9708-F6A4-4956-B261-A4A2C4DFEB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48400" y="0"/>
            <a:ext cx="5943600" cy="6858000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92DB257-3E16-4A3C-9E28-468282812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50"/>
            <a:ext cx="6254652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87685E6-1160-459B-8C70-301404C06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048" y="0"/>
            <a:ext cx="6251447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85FAE2D-B759-4DA6-9EFB-0D47F9DBD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04409"/>
            <a:ext cx="5943600" cy="9757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err="1"/>
              <a:t>Sähkösavuke</a:t>
            </a:r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56C5F00-2933-4F2B-8469-30CF2CCB23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392402"/>
            <a:ext cx="6092952" cy="5089677"/>
          </a:xfrm>
        </p:spPr>
        <p:txBody>
          <a:bodyPr vert="horz" lIns="91440" tIns="45720" rIns="91440" bIns="45720" rtlCol="0">
            <a:normAutofit/>
          </a:bodyPr>
          <a:lstStyle/>
          <a:p>
            <a:pPr marL="0">
              <a:lnSpc>
                <a:spcPct val="100000"/>
              </a:lnSpc>
            </a:pPr>
            <a:r>
              <a:rPr lang="en-US" sz="2400" dirty="0" err="1"/>
              <a:t>Sisältää</a:t>
            </a:r>
            <a:r>
              <a:rPr lang="en-US" sz="2400" dirty="0"/>
              <a:t> </a:t>
            </a:r>
            <a:r>
              <a:rPr lang="en-US" sz="2400" dirty="0" err="1"/>
              <a:t>nikotiinipitoista</a:t>
            </a:r>
            <a:r>
              <a:rPr lang="en-US" sz="2400" dirty="0"/>
              <a:t>/</a:t>
            </a:r>
            <a:r>
              <a:rPr lang="en-US" sz="2400" dirty="0" err="1"/>
              <a:t>nikotiinitonta</a:t>
            </a:r>
            <a:r>
              <a:rPr lang="en-US" sz="2400" dirty="0"/>
              <a:t>     </a:t>
            </a:r>
            <a:r>
              <a:rPr lang="en-US" sz="2400" dirty="0" err="1"/>
              <a:t>nestettä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dirty="0"/>
              <a:t>Neste ja </a:t>
            </a:r>
            <a:r>
              <a:rPr lang="en-US" sz="2400" dirty="0" err="1"/>
              <a:t>höyryt</a:t>
            </a:r>
            <a:r>
              <a:rPr lang="en-US" sz="2400" dirty="0"/>
              <a:t> </a:t>
            </a:r>
            <a:r>
              <a:rPr lang="en-US" sz="2400" dirty="0" err="1"/>
              <a:t>ovat</a:t>
            </a:r>
            <a:r>
              <a:rPr lang="en-US" sz="2400" dirty="0"/>
              <a:t> </a:t>
            </a:r>
            <a:r>
              <a:rPr lang="en-US" sz="2400" dirty="0" err="1"/>
              <a:t>vaarallisia</a:t>
            </a:r>
            <a:r>
              <a:rPr lang="en-US" sz="2400" dirty="0"/>
              <a:t> </a:t>
            </a:r>
            <a:r>
              <a:rPr lang="en-US" sz="2400" dirty="0" err="1"/>
              <a:t>keuhkoille</a:t>
            </a:r>
            <a:r>
              <a:rPr lang="en-US" sz="2400" dirty="0"/>
              <a:t> ja </a:t>
            </a:r>
            <a:r>
              <a:rPr lang="en-US" sz="2400" dirty="0" err="1"/>
              <a:t>voivat</a:t>
            </a:r>
            <a:r>
              <a:rPr lang="en-US" sz="2400" dirty="0"/>
              <a:t> </a:t>
            </a:r>
            <a:r>
              <a:rPr lang="en-US" sz="2400" dirty="0" err="1"/>
              <a:t>lisätä</a:t>
            </a:r>
            <a:r>
              <a:rPr lang="en-US" sz="2400" dirty="0"/>
              <a:t> </a:t>
            </a:r>
            <a:r>
              <a:rPr lang="en-US" sz="2400" dirty="0" err="1"/>
              <a:t>syöpätautien</a:t>
            </a:r>
            <a:r>
              <a:rPr lang="en-US" sz="2400" dirty="0"/>
              <a:t> </a:t>
            </a:r>
            <a:r>
              <a:rPr lang="en-US" sz="2400" dirty="0" err="1"/>
              <a:t>riskiä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dirty="0" err="1"/>
              <a:t>Pitkäaikaiskäytön</a:t>
            </a:r>
            <a:r>
              <a:rPr lang="en-US" sz="2400" dirty="0"/>
              <a:t> </a:t>
            </a:r>
            <a:r>
              <a:rPr lang="en-US" sz="2400" dirty="0" err="1"/>
              <a:t>haittoja</a:t>
            </a:r>
            <a:r>
              <a:rPr lang="en-US" sz="2400" dirty="0"/>
              <a:t> </a:t>
            </a:r>
            <a:r>
              <a:rPr lang="en-US" sz="2400" dirty="0" err="1"/>
              <a:t>ei</a:t>
            </a:r>
            <a:r>
              <a:rPr lang="en-US" sz="2400" dirty="0"/>
              <a:t> </a:t>
            </a:r>
            <a:r>
              <a:rPr lang="en-US" sz="2400" dirty="0" err="1"/>
              <a:t>vielä</a:t>
            </a:r>
            <a:r>
              <a:rPr lang="en-US" sz="2400" dirty="0"/>
              <a:t> </a:t>
            </a:r>
            <a:r>
              <a:rPr lang="en-US" sz="2400" dirty="0" err="1"/>
              <a:t>tunneta</a:t>
            </a:r>
            <a:endParaRPr lang="en-US" sz="2000" dirty="0"/>
          </a:p>
          <a:p>
            <a:pPr>
              <a:lnSpc>
                <a:spcPct val="100000"/>
              </a:lnSpc>
            </a:pPr>
            <a:r>
              <a:rPr lang="en-US" sz="2400" dirty="0" err="1"/>
              <a:t>Havaittuja</a:t>
            </a:r>
            <a:r>
              <a:rPr lang="en-US" sz="2400" dirty="0"/>
              <a:t> </a:t>
            </a:r>
            <a:r>
              <a:rPr lang="en-US" sz="2400" dirty="0" err="1"/>
              <a:t>haittoja</a:t>
            </a:r>
            <a:r>
              <a:rPr lang="en-US" sz="2400" dirty="0"/>
              <a:t> </a:t>
            </a:r>
            <a:r>
              <a:rPr lang="en-US" sz="2400" dirty="0" err="1"/>
              <a:t>esim</a:t>
            </a:r>
            <a:r>
              <a:rPr lang="en-US" sz="2400" dirty="0"/>
              <a:t>.</a:t>
            </a:r>
          </a:p>
          <a:p>
            <a:pPr lvl="1">
              <a:lnSpc>
                <a:spcPct val="100000"/>
              </a:lnSpc>
            </a:pPr>
            <a:r>
              <a:rPr lang="en-US" sz="2000" dirty="0" err="1"/>
              <a:t>rintakivut</a:t>
            </a:r>
            <a:endParaRPr lang="en-US" sz="2000" dirty="0"/>
          </a:p>
          <a:p>
            <a:pPr lvl="1">
              <a:lnSpc>
                <a:spcPct val="100000"/>
              </a:lnSpc>
            </a:pPr>
            <a:r>
              <a:rPr lang="en-US" sz="2000" dirty="0" err="1"/>
              <a:t>nopeutunut</a:t>
            </a:r>
            <a:r>
              <a:rPr lang="en-US" sz="2000" dirty="0"/>
              <a:t> </a:t>
            </a:r>
            <a:r>
              <a:rPr lang="en-US" sz="2000" dirty="0" err="1"/>
              <a:t>syke</a:t>
            </a:r>
            <a:endParaRPr lang="en-US" sz="2000" dirty="0"/>
          </a:p>
          <a:p>
            <a:pPr lvl="1">
              <a:lnSpc>
                <a:spcPct val="100000"/>
              </a:lnSpc>
            </a:pPr>
            <a:r>
              <a:rPr lang="en-US" sz="2000" dirty="0" err="1"/>
              <a:t>päänsärky</a:t>
            </a:r>
            <a:r>
              <a:rPr lang="en-US" sz="2000" dirty="0"/>
              <a:t>, </a:t>
            </a:r>
            <a:r>
              <a:rPr lang="en-US" sz="2000" dirty="0" err="1"/>
              <a:t>huimaus</a:t>
            </a:r>
            <a:endParaRPr lang="en-US" sz="2000" dirty="0"/>
          </a:p>
          <a:p>
            <a:pPr lvl="1">
              <a:lnSpc>
                <a:spcPct val="100000"/>
              </a:lnSpc>
            </a:pPr>
            <a:r>
              <a:rPr lang="en-US" sz="2000" dirty="0" err="1"/>
              <a:t>suun</a:t>
            </a:r>
            <a:r>
              <a:rPr lang="en-US" sz="2000" dirty="0"/>
              <a:t>, </a:t>
            </a:r>
            <a:r>
              <a:rPr lang="en-US" sz="2000" dirty="0" err="1"/>
              <a:t>nielun</a:t>
            </a:r>
            <a:r>
              <a:rPr lang="en-US" sz="2000" dirty="0"/>
              <a:t> ja </a:t>
            </a:r>
            <a:r>
              <a:rPr lang="en-US" sz="2000" dirty="0" err="1"/>
              <a:t>kurkun</a:t>
            </a:r>
            <a:r>
              <a:rPr lang="en-US" sz="2000" dirty="0"/>
              <a:t> </a:t>
            </a:r>
            <a:r>
              <a:rPr lang="en-US" sz="2000" dirty="0" err="1"/>
              <a:t>ärsytys</a:t>
            </a:r>
            <a:endParaRPr lang="en-US" sz="2000" dirty="0"/>
          </a:p>
          <a:p>
            <a:pPr lvl="1">
              <a:lnSpc>
                <a:spcPct val="100000"/>
              </a:lnSpc>
            </a:pPr>
            <a:r>
              <a:rPr lang="en-US" sz="2000" dirty="0" err="1"/>
              <a:t>keuhkokuume</a:t>
            </a:r>
            <a:endParaRPr lang="en-US" sz="2000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8006A9CF-EE48-46CB-B9B0-9460F97A035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7733"/>
          <a:stretch/>
        </p:blipFill>
        <p:spPr>
          <a:xfrm>
            <a:off x="6990509" y="787279"/>
            <a:ext cx="4450080" cy="5384916"/>
          </a:xfrm>
          <a:prstGeom prst="rect">
            <a:avLst/>
          </a:prstGeom>
        </p:spPr>
      </p:pic>
      <p:pic>
        <p:nvPicPr>
          <p:cNvPr id="14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7D5C393F-91E7-4828-8AE0-B4F306F9AB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76" y="311274"/>
            <a:ext cx="1861424" cy="428937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EE84C37C-7AFF-4E01-BBFC-F90EA9426B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sp>
        <p:nvSpPr>
          <p:cNvPr id="24" name="Tekstiruutu 23">
            <a:extLst>
              <a:ext uri="{FF2B5EF4-FFF2-40B4-BE49-F238E27FC236}">
                <a16:creationId xmlns:a16="http://schemas.microsoft.com/office/drawing/2014/main" id="{531AFB8C-0217-4991-860B-5DD95A3EA967}"/>
              </a:ext>
            </a:extLst>
          </p:cNvPr>
          <p:cNvSpPr txBox="1"/>
          <p:nvPr/>
        </p:nvSpPr>
        <p:spPr>
          <a:xfrm rot="5400000">
            <a:off x="8656058" y="391481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buNone/>
            </a:pPr>
            <a:r>
              <a:rPr lang="en-US" sz="1800" dirty="0">
                <a:latin typeface="Abadi Extra Light" panose="020B0604020202020204" pitchFamily="34" charset="0"/>
              </a:rPr>
              <a:t>Kuva: </a:t>
            </a:r>
            <a:r>
              <a:rPr lang="en-US" sz="1800" dirty="0" err="1">
                <a:latin typeface="Abadi Extra Light" panose="020B0604020202020204" pitchFamily="34" charset="0"/>
              </a:rPr>
              <a:t>Unsplash.com</a:t>
            </a:r>
            <a:r>
              <a:rPr lang="en-US" sz="1800" dirty="0">
                <a:latin typeface="Abadi Extra Light" panose="020B0604020202020204" pitchFamily="34" charset="0"/>
              </a:rPr>
              <a:t> / </a:t>
            </a:r>
            <a:r>
              <a:rPr lang="en-US" dirty="0">
                <a:latin typeface="Abadi Extra Light" panose="020B0604020202020204" pitchFamily="34" charset="0"/>
              </a:rPr>
              <a:t>Claudia Ramirez</a:t>
            </a:r>
            <a:endParaRPr lang="en-US" sz="1800" dirty="0"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710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5229D2-0765-4F08-85F9-4FC5EA92B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080" y="365760"/>
            <a:ext cx="9500870" cy="1325563"/>
          </a:xfrm>
        </p:spPr>
        <p:txBody>
          <a:bodyPr>
            <a:normAutofit fontScale="90000"/>
          </a:bodyPr>
          <a:lstStyle/>
          <a:p>
            <a:r>
              <a:rPr lang="fi-FI" dirty="0"/>
              <a:t>Tupakkatuotteiden aiheuttamat kustannukset yhteiskunnalle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E5B1206-DEF1-4840-8EEB-04F536CA7F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6080" y="2011679"/>
            <a:ext cx="4683760" cy="416528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i-FI" b="1" dirty="0"/>
              <a:t>Välittömät kustannukset</a:t>
            </a:r>
          </a:p>
          <a:p>
            <a:pPr marL="0" indent="0">
              <a:buNone/>
            </a:pPr>
            <a:endParaRPr lang="fi-FI" sz="1400" b="1" dirty="0"/>
          </a:p>
          <a:p>
            <a:r>
              <a:rPr lang="fi-FI" dirty="0"/>
              <a:t>Sairauksien hoito</a:t>
            </a:r>
          </a:p>
          <a:p>
            <a:r>
              <a:rPr lang="fi-FI" dirty="0"/>
              <a:t>Sosiaaliturvan kustannukset</a:t>
            </a:r>
          </a:p>
          <a:p>
            <a:r>
              <a:rPr lang="fi-FI" dirty="0"/>
              <a:t>Tupakoinnista aiheutuvat tulipalot</a:t>
            </a:r>
          </a:p>
          <a:p>
            <a:r>
              <a:rPr lang="fi-FI" dirty="0"/>
              <a:t>Tupakoinnin ehkäisy ja valvonta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E25716B-1306-4202-9A1E-A2FE7B13E1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9840" y="2011678"/>
            <a:ext cx="5354320" cy="448056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i-FI" b="1" dirty="0"/>
              <a:t>Välilliset kustannukset</a:t>
            </a:r>
          </a:p>
          <a:p>
            <a:pPr marL="0" indent="0">
              <a:buNone/>
            </a:pPr>
            <a:endParaRPr lang="fi-FI" sz="1400" b="1" dirty="0"/>
          </a:p>
          <a:p>
            <a:r>
              <a:rPr lang="fi-FI" dirty="0"/>
              <a:t>Työpanokseen ja tuottavuuden laskuun liittyvät tekijät</a:t>
            </a:r>
          </a:p>
          <a:p>
            <a:pPr lvl="1"/>
            <a:r>
              <a:rPr lang="fi-FI" sz="2600" dirty="0"/>
              <a:t>Tupakkatauot</a:t>
            </a:r>
          </a:p>
          <a:p>
            <a:pPr lvl="1"/>
            <a:r>
              <a:rPr lang="fi-FI" sz="2600" dirty="0"/>
              <a:t>Sairauspoissaolot</a:t>
            </a:r>
          </a:p>
          <a:p>
            <a:pPr lvl="1"/>
            <a:r>
              <a:rPr lang="fi-FI" sz="2600" dirty="0"/>
              <a:t>Työkyvyttömyys</a:t>
            </a:r>
          </a:p>
          <a:p>
            <a:pPr lvl="1"/>
            <a:r>
              <a:rPr lang="fi-FI" sz="2600" dirty="0"/>
              <a:t>Tupakointikuolemat</a:t>
            </a:r>
          </a:p>
          <a:p>
            <a:pPr lvl="1"/>
            <a:endParaRPr lang="fi-FI" dirty="0"/>
          </a:p>
        </p:txBody>
      </p:sp>
      <p:pic>
        <p:nvPicPr>
          <p:cNvPr id="5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AFA3E41-3A93-4F35-8CBA-105933FDD9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76" y="311274"/>
            <a:ext cx="1861424" cy="42893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6C4BBC03-6309-4632-9336-AFF1728BB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897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CD2D517-BC35-4439-AC31-06DF764F2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84E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DD3F846-0483-40F5-A881-0C1AD2A0C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63B8089E-0739-4AEF-8C89-912495147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2004" y="6377940"/>
            <a:ext cx="2000250" cy="514350"/>
          </a:xfrm>
          <a:prstGeom prst="rect">
            <a:avLst/>
          </a:prstGeom>
        </p:spPr>
      </p:pic>
      <p:pic>
        <p:nvPicPr>
          <p:cNvPr id="6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36AF91E5-2C70-40D5-9EFD-BF1F668036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996" y="-2976"/>
            <a:ext cx="1861424" cy="428937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CC9FCFDF-57FB-4E48-A321-2AA607E4D0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012" y="466344"/>
            <a:ext cx="11237468" cy="594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93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F4FF437-1BB7-42F4-A3F1-ACC286FE0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275" y="171450"/>
            <a:ext cx="11058525" cy="819151"/>
          </a:xfrm>
        </p:spPr>
        <p:txBody>
          <a:bodyPr>
            <a:normAutofit/>
          </a:bodyPr>
          <a:lstStyle/>
          <a:p>
            <a:r>
              <a:rPr lang="fi-FI" sz="3600" dirty="0"/>
              <a:t>Tupakka- ja nikotiinituotteiden käyttö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EBD9541-B821-4E3D-95C8-3CF86980E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5276" y="1524000"/>
            <a:ext cx="5095874" cy="4652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dirty="0"/>
              <a:t>Aloittamiseen vaikuttavat</a:t>
            </a:r>
          </a:p>
          <a:p>
            <a:pPr marL="0" indent="0">
              <a:buNone/>
            </a:pPr>
            <a:endParaRPr lang="fi-FI" sz="1100" b="1" dirty="0"/>
          </a:p>
          <a:p>
            <a:r>
              <a:rPr lang="fi-FI" sz="2400" dirty="0"/>
              <a:t>Mainonta</a:t>
            </a:r>
          </a:p>
          <a:p>
            <a:r>
              <a:rPr lang="fi-FI" sz="2400" dirty="0"/>
              <a:t>Vanhempien ja ystävien tupakointi</a:t>
            </a:r>
          </a:p>
          <a:p>
            <a:r>
              <a:rPr lang="fi-FI" sz="2400" dirty="0"/>
              <a:t>Huono koulumenestys</a:t>
            </a:r>
          </a:p>
          <a:p>
            <a:r>
              <a:rPr lang="fi-FI" sz="2400" dirty="0"/>
              <a:t>Alhainen koulutustaso</a:t>
            </a:r>
          </a:p>
          <a:p>
            <a:r>
              <a:rPr lang="fi-FI" sz="2400" dirty="0"/>
              <a:t>Addiktioalttius</a:t>
            </a:r>
          </a:p>
          <a:p>
            <a:r>
              <a:rPr lang="fi-FI" sz="2400" dirty="0"/>
              <a:t>Nikotiiniherkkyys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EEC4A3D-8629-4C03-AF2A-43857943F9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1225" y="1524000"/>
            <a:ext cx="5962649" cy="4652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dirty="0"/>
              <a:t>Käytön jatkamiseen vaikuttavat</a:t>
            </a:r>
          </a:p>
          <a:p>
            <a:pPr marL="0" indent="0">
              <a:buNone/>
            </a:pPr>
            <a:endParaRPr lang="fi-FI" sz="1200" b="1" dirty="0"/>
          </a:p>
          <a:p>
            <a:r>
              <a:rPr lang="fi-FI" sz="2400" dirty="0"/>
              <a:t>Alkoholin ja muiden päihteiden käyttö</a:t>
            </a:r>
          </a:p>
          <a:p>
            <a:r>
              <a:rPr lang="fi-FI" sz="2400" dirty="0"/>
              <a:t>Vastoinkäymiset elämässä</a:t>
            </a:r>
          </a:p>
          <a:p>
            <a:r>
              <a:rPr lang="fi-FI" sz="2400" dirty="0"/>
              <a:t>Negatiiviset tunnetilat</a:t>
            </a:r>
          </a:p>
          <a:p>
            <a:r>
              <a:rPr lang="fi-FI" sz="2400" dirty="0"/>
              <a:t>Yksinäisyys</a:t>
            </a:r>
          </a:p>
          <a:p>
            <a:r>
              <a:rPr lang="fi-FI" sz="2400" dirty="0"/>
              <a:t>Stressi</a:t>
            </a:r>
          </a:p>
          <a:p>
            <a:r>
              <a:rPr lang="fi-FI" sz="2400" dirty="0"/>
              <a:t>Tupakan tuoksu ja käyttöön liittyvät tilanteet</a:t>
            </a:r>
          </a:p>
        </p:txBody>
      </p:sp>
      <p:pic>
        <p:nvPicPr>
          <p:cNvPr id="5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AEF81163-677B-4F88-8203-B0825156E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76" y="311274"/>
            <a:ext cx="1861424" cy="42893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96AE20C4-F337-498E-A8C9-0DD8C83487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77487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Garamond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BlockprintVTI">
  <a:themeElements>
    <a:clrScheme name="Custom 69">
      <a:dk1>
        <a:sysClr val="windowText" lastClr="000000"/>
      </a:dk1>
      <a:lt1>
        <a:sysClr val="window" lastClr="FFFFFF"/>
      </a:lt1>
      <a:dk2>
        <a:srgbClr val="44131A"/>
      </a:dk2>
      <a:lt2>
        <a:srgbClr val="F2ECEA"/>
      </a:lt2>
      <a:accent1>
        <a:srgbClr val="A62C52"/>
      </a:accent1>
      <a:accent2>
        <a:srgbClr val="A7928D"/>
      </a:accent2>
      <a:accent3>
        <a:srgbClr val="307C71"/>
      </a:accent3>
      <a:accent4>
        <a:srgbClr val="41575D"/>
      </a:accent4>
      <a:accent5>
        <a:srgbClr val="8FA3A3"/>
      </a:accent5>
      <a:accent6>
        <a:srgbClr val="CA8370"/>
      </a:accent6>
      <a:hlink>
        <a:srgbClr val="D13D6E"/>
      </a:hlink>
      <a:folHlink>
        <a:srgbClr val="6C9D92"/>
      </a:folHlink>
    </a:clrScheme>
    <a:fontScheme name="Custom 56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printVTI" id="{AA8C8908-6BA4-477C-AEA4-CB6C32A1FE3B}" vid="{36392749-7C1D-4938-93BB-440CD2A1B0AB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9" ma:contentTypeDescription="Luo uusi asiakirja." ma:contentTypeScope="" ma:versionID="11aae025ef4b50ca47d04dba1f9b272f">
  <xsd:schema xmlns:xsd="http://www.w3.org/2001/XMLSchema" xmlns:xs="http://www.w3.org/2001/XMLSchema" xmlns:p="http://schemas.microsoft.com/office/2006/metadata/properties" xmlns:ns2="48e8df33-a090-4ce7-a58b-5234ff1e67e3" targetNamespace="http://schemas.microsoft.com/office/2006/metadata/properties" ma:root="true" ma:fieldsID="6f55aa53dfa803f3d95ab3057799e453" ns2:_="">
    <xsd:import namespace="48e8df33-a090-4ce7-a58b-5234ff1e67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2E10721-9A68-4102-9B5F-E5A2148228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8C7D33E-D472-4216-B3A6-01ABAA6D506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0CF9D1-AA57-4A2D-B77D-6ED0396DA8D9}">
  <ds:schemaRefs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48e8df33-a090-4ce7-a58b-5234ff1e67e3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385</Words>
  <Application>Microsoft Office PowerPoint</Application>
  <PresentationFormat>Laajakuva</PresentationFormat>
  <Paragraphs>119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13</vt:i4>
      </vt:variant>
    </vt:vector>
  </HeadingPairs>
  <TitlesOfParts>
    <vt:vector size="23" baseType="lpstr">
      <vt:lpstr>Abadi Extra Light</vt:lpstr>
      <vt:lpstr>Arial</vt:lpstr>
      <vt:lpstr>Avenir Next LT Pro</vt:lpstr>
      <vt:lpstr>AvenirNext LT Pro Medium</vt:lpstr>
      <vt:lpstr>Calibri</vt:lpstr>
      <vt:lpstr>Calibri Light</vt:lpstr>
      <vt:lpstr>Garamond</vt:lpstr>
      <vt:lpstr>RetrospectVTI</vt:lpstr>
      <vt:lpstr>BlockprintVTI</vt:lpstr>
      <vt:lpstr>Office-teema</vt:lpstr>
      <vt:lpstr>Tupakka ja nikotiinituotteet</vt:lpstr>
      <vt:lpstr>Tupakkatuotteet</vt:lpstr>
      <vt:lpstr>Tupakan keskeisimmät myrkyt</vt:lpstr>
      <vt:lpstr>Tupakkariippuvuus</vt:lpstr>
      <vt:lpstr>Nuuskan terveyshaittoja</vt:lpstr>
      <vt:lpstr>Sähkösavuke</vt:lpstr>
      <vt:lpstr>Tupakkatuotteiden aiheuttamat kustannukset yhteiskunnalle</vt:lpstr>
      <vt:lpstr>PowerPoint-esitys</vt:lpstr>
      <vt:lpstr>Tupakka- ja nikotiinituotteiden käyttö</vt:lpstr>
      <vt:lpstr>    Tupakoimattomuus on </vt:lpstr>
      <vt:lpstr>PowerPoint-esitys</vt:lpstr>
      <vt:lpstr>Tupakkalaki ehkäisee haittoja</vt:lpstr>
      <vt:lpstr>Terveysviestintä tukee tupakoimattomuutta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Paula</dc:creator>
  <cp:lastModifiedBy>Rautarae Anna</cp:lastModifiedBy>
  <cp:revision>51</cp:revision>
  <dcterms:created xsi:type="dcterms:W3CDTF">2021-10-14T13:44:28Z</dcterms:created>
  <dcterms:modified xsi:type="dcterms:W3CDTF">2025-11-03T13:23:52Z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