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4"/>
    <p:sldMasterId id="2147483686" r:id="rId5"/>
    <p:sldMasterId id="2147483648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3" r:id="rId15"/>
    <p:sldId id="267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7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23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696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06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528E25-B98F-46B6-9057-8124C97A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43826C2-B2DE-45A7-AE3E-9E3432CE88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716823-3F91-42EB-AD8A-A9EB624F5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4EB24D5-8685-4B05-A195-E20D0DC2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56D47B6-89BD-4B34-8767-9C62B11C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7F0ECA-9E88-4694-8143-5F870252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441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999230C-9C61-4D42-A463-99C029E14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B275B45-8898-4244-8620-EC55DCEC2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44966F0-BB47-40FF-A314-01D3D5E7C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EE73AD4-DCB1-45F5-8D7B-D10B26583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44539E4-FCE1-4BD7-BAA9-1BD3232D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6681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5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2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24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658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1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5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5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62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2" r:id="rId6"/>
    <p:sldLayoutId id="2147483918" r:id="rId7"/>
    <p:sldLayoutId id="2147483919" r:id="rId8"/>
    <p:sldLayoutId id="2147483920" r:id="rId9"/>
    <p:sldLayoutId id="2147483921" r:id="rId10"/>
    <p:sldLayoutId id="21474839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3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3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70D5D2F-EBCA-4961-A65F-878914F3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B053E8C-F46A-4BE3-AC1C-797C12E98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946D58-41C0-4CD4-8D6A-7214DD2FC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20886-94D6-40BF-90AE-6114E509F23C}" type="datetimeFigureOut">
              <a:rPr lang="fi-FI" smtClean="0"/>
              <a:t>3.11.2025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D7F183-FEA2-4A49-BD83-FABB0E0B73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CA2F7D-F6C0-4708-928D-12CB87074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0C504-9F56-4EC1-94DA-D164E99E50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1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Kuva, joka sisältää kohteen paalu&#10;&#10;Kuvaus luotu automaattisesti">
            <a:extLst>
              <a:ext uri="{FF2B5EF4-FFF2-40B4-BE49-F238E27FC236}">
                <a16:creationId xmlns:a16="http://schemas.microsoft.com/office/drawing/2014/main" id="{61779749-2FDE-48DD-B87B-3D717DB130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" b="12605"/>
          <a:stretch/>
        </p:blipFill>
        <p:spPr>
          <a:xfrm>
            <a:off x="49428" y="0"/>
            <a:ext cx="12142572" cy="638149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Tupakka ja nikotiinituotteet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9011" y="6099048"/>
            <a:ext cx="3725949" cy="282448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Pawel Czerwinski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!!footer rectangle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E2761D3B-2C41-4567-9F04-EDB26D153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5A09E3C-05B2-4327-8ED3-A15F6DB26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337" y="333376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27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C5D53E-BA66-4547-9C54-58D28ECD7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6470" y="1057275"/>
            <a:ext cx="5350730" cy="1356164"/>
          </a:xfrm>
          <a:noFill/>
        </p:spPr>
        <p:txBody>
          <a:bodyPr>
            <a:normAutofit fontScale="90000"/>
          </a:bodyPr>
          <a:lstStyle/>
          <a:p>
            <a:pPr marL="457200" lvl="1" algn="l"/>
            <a:br>
              <a:rPr lang="fi-FI" sz="4100" dirty="0"/>
            </a:br>
            <a:r>
              <a:rPr lang="fi-FI" sz="3100" b="1" dirty="0">
                <a:latin typeface="+mj-lt"/>
              </a:rPr>
              <a:t> </a:t>
            </a:r>
            <a:br>
              <a:rPr lang="fi-FI" sz="3100" b="1" dirty="0">
                <a:latin typeface="+mj-lt"/>
              </a:rPr>
            </a:br>
            <a:br>
              <a:rPr lang="fi-FI" sz="3600" dirty="0">
                <a:latin typeface="+mj-lt"/>
              </a:rPr>
            </a:br>
            <a:r>
              <a:rPr lang="fi-FI" sz="4400" b="1" dirty="0">
                <a:solidFill>
                  <a:srgbClr val="0070C0"/>
                </a:solidFill>
                <a:latin typeface="+mj-lt"/>
              </a:rPr>
              <a:t>Tupakoimattomuus on</a:t>
            </a:r>
            <a:br>
              <a:rPr lang="fi-FI" sz="3600" dirty="0">
                <a:solidFill>
                  <a:srgbClr val="0070C0"/>
                </a:solidFill>
              </a:rPr>
            </a:br>
            <a:endParaRPr lang="fi-FI" sz="3600" dirty="0">
              <a:solidFill>
                <a:srgbClr val="0070C0"/>
              </a:solidFill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3E908F-9DAA-4DA4-99E1-505D8916B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4177" y="2562225"/>
            <a:ext cx="4777741" cy="3609974"/>
          </a:xfrm>
          <a:noFill/>
        </p:spPr>
        <p:txBody>
          <a:bodyPr>
            <a:normAutofit fontScale="77500" lnSpcReduction="20000"/>
          </a:bodyPr>
          <a:lstStyle/>
          <a:p>
            <a:pPr lvl="1" algn="l"/>
            <a:r>
              <a:rPr lang="fi-FI" sz="3600" b="1" dirty="0">
                <a:solidFill>
                  <a:srgbClr val="0070C0"/>
                </a:solidFill>
                <a:latin typeface="+mj-lt"/>
              </a:rPr>
              <a:t>terveysteko </a:t>
            </a:r>
          </a:p>
          <a:p>
            <a:pPr lvl="1" algn="l"/>
            <a:r>
              <a:rPr lang="fi-FI" sz="3600" dirty="0">
                <a:solidFill>
                  <a:srgbClr val="0070C0"/>
                </a:solidFill>
                <a:latin typeface="+mj-lt"/>
              </a:rPr>
              <a:t>- itselle</a:t>
            </a:r>
            <a:br>
              <a:rPr lang="fi-FI" sz="3600" dirty="0">
                <a:solidFill>
                  <a:srgbClr val="0070C0"/>
                </a:solidFill>
                <a:latin typeface="+mj-lt"/>
              </a:rPr>
            </a:br>
            <a:r>
              <a:rPr lang="fi-FI" sz="3600" dirty="0">
                <a:solidFill>
                  <a:srgbClr val="0070C0"/>
                </a:solidFill>
                <a:latin typeface="+mj-lt"/>
              </a:rPr>
              <a:t>- läheisille</a:t>
            </a:r>
            <a:br>
              <a:rPr lang="fi-FI" sz="3600" dirty="0">
                <a:solidFill>
                  <a:srgbClr val="0070C0"/>
                </a:solidFill>
                <a:latin typeface="+mj-lt"/>
              </a:rPr>
            </a:br>
            <a:r>
              <a:rPr lang="fi-FI" sz="3600" dirty="0">
                <a:solidFill>
                  <a:srgbClr val="0070C0"/>
                </a:solidFill>
                <a:latin typeface="+mj-lt"/>
              </a:rPr>
              <a:t>- ympäristölle</a:t>
            </a:r>
          </a:p>
          <a:p>
            <a:pPr lvl="1" algn="l"/>
            <a:br>
              <a:rPr lang="fi-FI" sz="3600" dirty="0">
                <a:solidFill>
                  <a:srgbClr val="0070C0"/>
                </a:solidFill>
                <a:latin typeface="+mj-lt"/>
              </a:rPr>
            </a:br>
            <a:r>
              <a:rPr lang="fi-FI" sz="3600" b="1" dirty="0">
                <a:solidFill>
                  <a:srgbClr val="0070C0"/>
                </a:solidFill>
                <a:latin typeface="+mj-lt"/>
              </a:rPr>
              <a:t>taloudellista viisautta</a:t>
            </a:r>
          </a:p>
          <a:p>
            <a:pPr lvl="1" algn="l"/>
            <a:r>
              <a:rPr lang="fi-FI" sz="3600" dirty="0">
                <a:solidFill>
                  <a:srgbClr val="0070C0"/>
                </a:solidFill>
                <a:latin typeface="+mj-lt"/>
              </a:rPr>
              <a:t>- itselle</a:t>
            </a:r>
          </a:p>
          <a:p>
            <a:pPr lvl="1" algn="l"/>
            <a:r>
              <a:rPr lang="fi-FI" sz="3600" dirty="0">
                <a:solidFill>
                  <a:srgbClr val="0070C0"/>
                </a:solidFill>
                <a:latin typeface="+mj-lt"/>
              </a:rPr>
              <a:t>- yhteiskunnalle</a:t>
            </a:r>
          </a:p>
          <a:p>
            <a:pPr lvl="1" algn="l"/>
            <a:br>
              <a:rPr lang="fi-FI" sz="3200" dirty="0">
                <a:solidFill>
                  <a:srgbClr val="0070C0"/>
                </a:solidFill>
                <a:latin typeface="+mj-lt"/>
              </a:rPr>
            </a:br>
            <a:endParaRPr lang="fi-FI" sz="3200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EB2608A-E72A-4DB4-812B-0F910159A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r="10240"/>
          <a:stretch/>
        </p:blipFill>
        <p:spPr>
          <a:xfrm>
            <a:off x="20" y="10"/>
            <a:ext cx="6105635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2F8442-361C-42B6-B2D8-B4DA969BE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5655" y="0"/>
            <a:ext cx="126124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F56362A-081F-450A-AE7A-9D9DD090E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9A8FF84E-6CBF-45F6-8395-188CDCBDE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3" name="Tekstiruutu 22">
            <a:extLst>
              <a:ext uri="{FF2B5EF4-FFF2-40B4-BE49-F238E27FC236}">
                <a16:creationId xmlns:a16="http://schemas.microsoft.com/office/drawing/2014/main" id="{1C64D594-FAC9-4DE1-8FED-B47B8ACFED59}"/>
              </a:ext>
            </a:extLst>
          </p:cNvPr>
          <p:cNvSpPr txBox="1"/>
          <p:nvPr/>
        </p:nvSpPr>
        <p:spPr>
          <a:xfrm rot="5400000">
            <a:off x="3334581" y="4365561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 / Dakota Corbin</a:t>
            </a:r>
          </a:p>
        </p:txBody>
      </p:sp>
    </p:spTree>
    <p:extLst>
      <p:ext uri="{BB962C8B-B14F-4D97-AF65-F5344CB8AC3E}">
        <p14:creationId xmlns:p14="http://schemas.microsoft.com/office/powerpoint/2010/main" val="1825972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9CD974FE-E1A6-4479-88B3-2F8D4699C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0" y="6270534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5E2A002-1AC4-4ED4-AB54-9452AE2209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F338AB1-1588-4169-99D0-8EEAC08009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2C57C7B2-1E8F-433E-8587-2E0AA72C5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86" y="1122363"/>
            <a:ext cx="9774014" cy="5324943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F82CA206-28A0-4785-9B58-7BB3F7E75C82}"/>
              </a:ext>
            </a:extLst>
          </p:cNvPr>
          <p:cNvSpPr txBox="1"/>
          <p:nvPr/>
        </p:nvSpPr>
        <p:spPr>
          <a:xfrm>
            <a:off x="273269" y="241738"/>
            <a:ext cx="10310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>
                <a:solidFill>
                  <a:srgbClr val="7030A0"/>
                </a:solidFill>
              </a:rPr>
              <a:t>Nuoret arvostavat tupakoimattomuutta entistä enemmän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FBB06FB-83EC-44A7-A150-9D3BDB46CEE3}"/>
              </a:ext>
            </a:extLst>
          </p:cNvPr>
          <p:cNvSpPr txBox="1"/>
          <p:nvPr/>
        </p:nvSpPr>
        <p:spPr>
          <a:xfrm rot="16200000">
            <a:off x="-2559486" y="2369820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dirty="0" err="1">
                <a:latin typeface="Abadi Extra Light" panose="020B0604020202020204" pitchFamily="34" charset="0"/>
              </a:rPr>
              <a:t>Lähde</a:t>
            </a:r>
            <a:r>
              <a:rPr lang="en-US" dirty="0">
                <a:latin typeface="Abadi Extra Light" panose="020B0604020202020204" pitchFamily="34" charset="0"/>
              </a:rPr>
              <a:t>: THL, </a:t>
            </a:r>
            <a:r>
              <a:rPr lang="en-US" dirty="0" err="1">
                <a:latin typeface="Abadi Extra Light" panose="020B0604020202020204" pitchFamily="34" charset="0"/>
              </a:rPr>
              <a:t>kouluterveyskysely</a:t>
            </a:r>
            <a:endParaRPr lang="en-US" sz="1800" dirty="0">
              <a:latin typeface="Abadi Extra Light" panose="020B0604020202020204" pitchFamily="34" charset="0"/>
            </a:endParaRPr>
          </a:p>
        </p:txBody>
      </p:sp>
      <p:pic>
        <p:nvPicPr>
          <p:cNvPr id="1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6F3BA17-4CDC-4882-938B-AC01B8F91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93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3C0D19-A078-49D3-B88B-3800B46FC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 err="1"/>
              <a:t>Tupakkalaki</a:t>
            </a:r>
            <a:r>
              <a:rPr lang="en-US" sz="4100" b="1" dirty="0"/>
              <a:t> </a:t>
            </a:r>
            <a:r>
              <a:rPr lang="en-US" sz="4100" b="1" dirty="0" err="1"/>
              <a:t>ehkäisee</a:t>
            </a:r>
            <a:r>
              <a:rPr lang="en-US" sz="4100" b="1" dirty="0"/>
              <a:t> </a:t>
            </a:r>
            <a:r>
              <a:rPr lang="en-US" sz="4100" b="1" dirty="0" err="1"/>
              <a:t>haittoja</a:t>
            </a:r>
            <a:endParaRPr lang="en-US" sz="41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8EE3FC-AEC9-4419-A451-2182E02C7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dirty="0" err="1"/>
              <a:t>Tupakkavero</a:t>
            </a:r>
            <a:endParaRPr lang="en-US" dirty="0"/>
          </a:p>
          <a:p>
            <a:r>
              <a:rPr lang="en-US" dirty="0" err="1"/>
              <a:t>Mainontakielto</a:t>
            </a:r>
            <a:endParaRPr lang="en-US" dirty="0"/>
          </a:p>
          <a:p>
            <a:r>
              <a:rPr lang="en-US" dirty="0" err="1"/>
              <a:t>Käyttökiellot</a:t>
            </a:r>
            <a:r>
              <a:rPr lang="en-US" dirty="0"/>
              <a:t>, </a:t>
            </a:r>
            <a:r>
              <a:rPr lang="en-US" dirty="0" err="1"/>
              <a:t>savuttomat</a:t>
            </a:r>
            <a:r>
              <a:rPr lang="en-US" dirty="0"/>
              <a:t> </a:t>
            </a:r>
            <a:r>
              <a:rPr lang="en-US" dirty="0" err="1"/>
              <a:t>ympäristöt</a:t>
            </a:r>
            <a:endParaRPr lang="en-US" dirty="0"/>
          </a:p>
          <a:p>
            <a:r>
              <a:rPr lang="en-US" dirty="0" err="1"/>
              <a:t>Myynnin</a:t>
            </a:r>
            <a:r>
              <a:rPr lang="en-US" dirty="0"/>
              <a:t> ja </a:t>
            </a:r>
            <a:r>
              <a:rPr lang="en-US" dirty="0" err="1"/>
              <a:t>hallussapidon</a:t>
            </a:r>
            <a:r>
              <a:rPr lang="en-US" dirty="0"/>
              <a:t> </a:t>
            </a:r>
            <a:r>
              <a:rPr lang="en-US" dirty="0" err="1"/>
              <a:t>rajoitukset</a:t>
            </a:r>
            <a:endParaRPr lang="en-US" dirty="0"/>
          </a:p>
          <a:p>
            <a:r>
              <a:rPr lang="en-US" dirty="0" err="1"/>
              <a:t>Tupakka-askien</a:t>
            </a:r>
            <a:r>
              <a:rPr lang="en-US" dirty="0"/>
              <a:t> </a:t>
            </a:r>
            <a:r>
              <a:rPr lang="en-US" dirty="0" err="1"/>
              <a:t>varoitusmerkinnät</a:t>
            </a:r>
            <a:endParaRPr lang="en-US" dirty="0"/>
          </a:p>
        </p:txBody>
      </p:sp>
      <p:pic>
        <p:nvPicPr>
          <p:cNvPr id="16" name="Sisällön paikkamerkki 15" descr="Kuva, joka sisältää kohteen seinä&#10;&#10;Kuvaus luotu automaattisesti">
            <a:extLst>
              <a:ext uri="{FF2B5EF4-FFF2-40B4-BE49-F238E27FC236}">
                <a16:creationId xmlns:a16="http://schemas.microsoft.com/office/drawing/2014/main" id="{B5B2AC83-A42F-465A-B0D1-6CA2CFD212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" r="1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2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579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kstiruutu 21">
            <a:extLst>
              <a:ext uri="{FF2B5EF4-FFF2-40B4-BE49-F238E27FC236}">
                <a16:creationId xmlns:a16="http://schemas.microsoft.com/office/drawing/2014/main" id="{99B09C68-1BA2-4B45-B47E-9F3B63C2631B}"/>
              </a:ext>
            </a:extLst>
          </p:cNvPr>
          <p:cNvSpPr txBox="1"/>
          <p:nvPr/>
        </p:nvSpPr>
        <p:spPr>
          <a:xfrm rot="16200000">
            <a:off x="1314451" y="642169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Tingey Injury Law Firm</a:t>
            </a:r>
          </a:p>
        </p:txBody>
      </p:sp>
      <p:pic>
        <p:nvPicPr>
          <p:cNvPr id="2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2364B12-4202-4EDE-A193-C04E7659B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A62FEEA6-B2C4-4DC8-A157-4E05A42A26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3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henkilö, kannettava, tietokone, sisä&#10;&#10;Kuvaus luotu automaattisesti">
            <a:extLst>
              <a:ext uri="{FF2B5EF4-FFF2-40B4-BE49-F238E27FC236}">
                <a16:creationId xmlns:a16="http://schemas.microsoft.com/office/drawing/2014/main" id="{D71BB53F-FE82-4235-AD67-E4B6F1BEDA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7"/>
          <a:stretch/>
        </p:blipFill>
        <p:spPr>
          <a:xfrm>
            <a:off x="2519309" y="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88D873B-4DA7-4B4C-9846-4D9EFDD49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76" y="101601"/>
            <a:ext cx="4539614" cy="16052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b="1" dirty="0" err="1"/>
              <a:t>Terveysviestintä</a:t>
            </a:r>
            <a:r>
              <a:rPr lang="en-US" sz="3400" b="1" dirty="0"/>
              <a:t> </a:t>
            </a:r>
            <a:r>
              <a:rPr lang="en-US" sz="3400" b="1" dirty="0" err="1"/>
              <a:t>tukee</a:t>
            </a:r>
            <a:r>
              <a:rPr lang="en-US" sz="3400" b="1" dirty="0"/>
              <a:t> </a:t>
            </a:r>
            <a:r>
              <a:rPr lang="en-US" sz="3400" b="1" dirty="0" err="1"/>
              <a:t>tupakoimattomuutta</a:t>
            </a:r>
            <a:endParaRPr lang="en-US" sz="3400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D97569-202A-4D8A-A66A-C7C8DD434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3825" y="1706880"/>
            <a:ext cx="5038725" cy="5049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 err="1"/>
              <a:t>Tarjoaa</a:t>
            </a:r>
            <a:r>
              <a:rPr lang="en-US" sz="2400" b="1" dirty="0"/>
              <a:t> </a:t>
            </a:r>
            <a:r>
              <a:rPr lang="en-US" sz="2400" b="1" dirty="0" err="1"/>
              <a:t>tutkittua</a:t>
            </a:r>
            <a:r>
              <a:rPr lang="en-US" sz="2400" b="1" dirty="0"/>
              <a:t> </a:t>
            </a:r>
            <a:r>
              <a:rPr lang="en-US" sz="2400" b="1" dirty="0" err="1"/>
              <a:t>tietoa</a:t>
            </a:r>
            <a:endParaRPr lang="en-US" sz="2400" b="1" dirty="0"/>
          </a:p>
          <a:p>
            <a:pPr marL="0"/>
            <a:r>
              <a:rPr lang="en-US" sz="2400" dirty="0" err="1"/>
              <a:t>tupakkatuotteiden</a:t>
            </a:r>
            <a:r>
              <a:rPr lang="en-US" sz="2400" dirty="0"/>
              <a:t> </a:t>
            </a:r>
            <a:r>
              <a:rPr lang="en-US" sz="2400" dirty="0" err="1"/>
              <a:t>haitoista</a:t>
            </a:r>
            <a:endParaRPr lang="en-US" sz="2400" dirty="0"/>
          </a:p>
          <a:p>
            <a:pPr marL="0"/>
            <a:r>
              <a:rPr lang="en-US" sz="2400" dirty="0" err="1"/>
              <a:t>tupakoinnin</a:t>
            </a:r>
            <a:r>
              <a:rPr lang="en-US" sz="2400" dirty="0"/>
              <a:t> </a:t>
            </a:r>
            <a:r>
              <a:rPr lang="en-US" sz="2400" dirty="0" err="1"/>
              <a:t>lopettamisen</a:t>
            </a:r>
            <a:r>
              <a:rPr lang="en-US" sz="2400" dirty="0"/>
              <a:t> </a:t>
            </a:r>
            <a:r>
              <a:rPr lang="en-US" sz="2400" dirty="0" err="1"/>
              <a:t>eduista</a:t>
            </a:r>
            <a:endParaRPr lang="en-US" sz="2400" dirty="0"/>
          </a:p>
          <a:p>
            <a:pPr marL="0"/>
            <a:endParaRPr lang="en-US" sz="2400" dirty="0"/>
          </a:p>
          <a:p>
            <a:r>
              <a:rPr lang="en-US" sz="2400" dirty="0" err="1"/>
              <a:t>Järjestöjen</a:t>
            </a:r>
            <a:r>
              <a:rPr lang="en-US" sz="2400" dirty="0"/>
              <a:t> </a:t>
            </a:r>
            <a:r>
              <a:rPr lang="en-US" sz="2400" dirty="0" err="1"/>
              <a:t>terveyskampanjat</a:t>
            </a:r>
            <a:endParaRPr lang="en-US" sz="2400" dirty="0"/>
          </a:p>
          <a:p>
            <a:r>
              <a:rPr lang="en-US" sz="2400" dirty="0" err="1"/>
              <a:t>Terveystiedon</a:t>
            </a:r>
            <a:r>
              <a:rPr lang="en-US" sz="2400" dirty="0"/>
              <a:t> </a:t>
            </a:r>
            <a:r>
              <a:rPr lang="en-US" sz="2400" dirty="0" err="1"/>
              <a:t>opetus</a:t>
            </a:r>
            <a:r>
              <a:rPr lang="en-US" sz="2400" dirty="0"/>
              <a:t> </a:t>
            </a:r>
            <a:r>
              <a:rPr lang="en-US" sz="2400" dirty="0" err="1"/>
              <a:t>oppilaitoksissa</a:t>
            </a:r>
            <a:endParaRPr lang="en-US" sz="2400" dirty="0"/>
          </a:p>
          <a:p>
            <a:r>
              <a:rPr lang="en-US" sz="2400" dirty="0" err="1"/>
              <a:t>Terveydenhuollon</a:t>
            </a:r>
            <a:r>
              <a:rPr lang="en-US" sz="2400" dirty="0"/>
              <a:t> </a:t>
            </a:r>
            <a:r>
              <a:rPr lang="en-US" sz="2400" dirty="0" err="1"/>
              <a:t>vieroituspalvelut</a:t>
            </a:r>
            <a:endParaRPr lang="en-US" sz="2400" dirty="0"/>
          </a:p>
          <a:p>
            <a:r>
              <a:rPr lang="en-US" sz="2400" dirty="0" err="1"/>
              <a:t>Käypä</a:t>
            </a:r>
            <a:r>
              <a:rPr lang="en-US" sz="2400" dirty="0"/>
              <a:t> </a:t>
            </a:r>
            <a:r>
              <a:rPr lang="en-US" sz="2400" dirty="0" err="1"/>
              <a:t>hoito</a:t>
            </a:r>
            <a:r>
              <a:rPr lang="en-US" sz="2400"/>
              <a:t> -</a:t>
            </a:r>
            <a:r>
              <a:rPr lang="en-US" sz="2400" dirty="0" err="1"/>
              <a:t>suositukset</a:t>
            </a:r>
            <a:endParaRPr lang="en-US" sz="2400" dirty="0"/>
          </a:p>
          <a:p>
            <a:endParaRPr lang="en-US" sz="1900" dirty="0"/>
          </a:p>
        </p:txBody>
      </p:sp>
      <p:pic>
        <p:nvPicPr>
          <p:cNvPr id="12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E0466327-C8C7-4D03-B4AF-24AA00626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1EDE5CF6-942B-4B39-B570-363CEF5C4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07A71C15-3E4E-41D1-BC68-EF4577C86F77}"/>
              </a:ext>
            </a:extLst>
          </p:cNvPr>
          <p:cNvSpPr txBox="1"/>
          <p:nvPr/>
        </p:nvSpPr>
        <p:spPr>
          <a:xfrm>
            <a:off x="3880627" y="128613"/>
            <a:ext cx="61436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latin typeface="Abadi Extra Light" panose="020B0604020202020204" pitchFamily="34" charset="0"/>
              </a:rPr>
              <a:t> / John </a:t>
            </a:r>
            <a:r>
              <a:rPr lang="en-US" sz="1400" dirty="0" err="1">
                <a:latin typeface="Abadi Extra Light" panose="020B0604020202020204" pitchFamily="34" charset="0"/>
              </a:rPr>
              <a:t>Schnobrich</a:t>
            </a:r>
            <a:endParaRPr lang="en-US" sz="14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B6A4C79-62F0-4DFD-A156-0F1AB7D26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61" y="0"/>
            <a:ext cx="1219199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F7FF257-5D01-4829-AD0B-B2D6076B3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1B5B8D3-DD01-4145-AD12-72C573D85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27441"/>
            <a:ext cx="5410200" cy="9489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chemeClr val="tx2"/>
                </a:solidFill>
              </a:rPr>
              <a:t>Tupakkatuotteet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B6A703-F1A4-4710-BEDF-EB0DB7341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1688560"/>
            <a:ext cx="5410200" cy="442984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Vahingoittavat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koko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elimistöä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Syöpäsairaudet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Sydän</a:t>
            </a:r>
            <a:r>
              <a:rPr lang="en-US" sz="2400" dirty="0">
                <a:solidFill>
                  <a:schemeClr val="tx2"/>
                </a:solidFill>
              </a:rPr>
              <a:t>- ja </a:t>
            </a:r>
            <a:r>
              <a:rPr lang="en-US" sz="2400" dirty="0" err="1">
                <a:solidFill>
                  <a:schemeClr val="tx2"/>
                </a:solidFill>
              </a:rPr>
              <a:t>verisuonisairaudet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Hengityselinsairaudet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esim</a:t>
            </a:r>
            <a:r>
              <a:rPr lang="en-US" sz="2400" dirty="0">
                <a:solidFill>
                  <a:schemeClr val="tx2"/>
                </a:solidFill>
              </a:rPr>
              <a:t>. COPD</a:t>
            </a: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Iho-oireet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Seksuaali</a:t>
            </a:r>
            <a:r>
              <a:rPr lang="en-US" sz="2400" dirty="0">
                <a:solidFill>
                  <a:schemeClr val="tx2"/>
                </a:solidFill>
              </a:rPr>
              <a:t>- ja </a:t>
            </a:r>
            <a:r>
              <a:rPr lang="en-US" sz="2400" dirty="0" err="1">
                <a:solidFill>
                  <a:schemeClr val="tx2"/>
                </a:solidFill>
              </a:rPr>
              <a:t>lisääntymisterveyden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ongelmat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Suunterveyden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heikentyminen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Heikentynyt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immuniteetti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9E6A353D-D67A-4586-A340-FAFE74AAAB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553200" y="1688556"/>
            <a:ext cx="4805680" cy="4312194"/>
          </a:xfrm>
          <a:prstGeom prst="rect">
            <a:avLst/>
          </a:prstGeom>
        </p:spPr>
      </p:pic>
      <p:pic>
        <p:nvPicPr>
          <p:cNvPr id="3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A9F2AD0-58F7-483B-95EC-6703E8C93A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193013"/>
            <a:ext cx="1861424" cy="428937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1C962438-CE58-4F19-AD33-282E408F4B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950" y="6222661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26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5157314-CEDA-4A9C-A6CC-6B56B7A1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0" y="64418"/>
            <a:ext cx="5943607" cy="83475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Tupakan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keskeisimmät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myrkyt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A4C4C29A-6903-42F1-BA94-DD768928EF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44" y="963590"/>
            <a:ext cx="4301938" cy="5716862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DE92DD-B2E2-4A87-AF3F-C493A5615C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5352" y="899173"/>
            <a:ext cx="5641848" cy="58826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2"/>
                </a:solidFill>
              </a:rPr>
              <a:t>TERVA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Altistaa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keuhkosyövälle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Ärsyttää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keuhkoputkia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aiheuttaa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limaneritystä</a:t>
            </a:r>
            <a:r>
              <a:rPr lang="en-US" sz="2000" dirty="0">
                <a:solidFill>
                  <a:schemeClr val="tx2"/>
                </a:solidFill>
              </a:rPr>
              <a:t> ja </a:t>
            </a:r>
            <a:r>
              <a:rPr lang="en-US" sz="2000" dirty="0" err="1">
                <a:solidFill>
                  <a:schemeClr val="tx2"/>
                </a:solidFill>
              </a:rPr>
              <a:t>yskää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Lisää</a:t>
            </a:r>
            <a:r>
              <a:rPr lang="en-US" sz="2000" dirty="0">
                <a:solidFill>
                  <a:schemeClr val="tx2"/>
                </a:solidFill>
              </a:rPr>
              <a:t>  </a:t>
            </a:r>
            <a:r>
              <a:rPr lang="en-US" sz="2000" dirty="0" err="1">
                <a:solidFill>
                  <a:schemeClr val="tx2"/>
                </a:solidFill>
              </a:rPr>
              <a:t>riskiä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sairastua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keuhkoahtaumatautiin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2"/>
                </a:solidFill>
              </a:rPr>
              <a:t>HÄKÄ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Sitoutuu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punasoluihin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hapen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paikalle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jolloin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kehon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hapensaanti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vaikeutuu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Sydän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rasittuu</a:t>
            </a:r>
            <a:r>
              <a:rPr lang="en-US" sz="2000" dirty="0">
                <a:solidFill>
                  <a:schemeClr val="tx2"/>
                </a:solidFill>
              </a:rPr>
              <a:t>, </a:t>
            </a:r>
            <a:r>
              <a:rPr lang="en-US" sz="2000" dirty="0" err="1">
                <a:solidFill>
                  <a:schemeClr val="tx2"/>
                </a:solidFill>
              </a:rPr>
              <a:t>suorituskyky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laskee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2"/>
                </a:solidFill>
              </a:rPr>
              <a:t>NIKOTIINI</a:t>
            </a: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Aiheuttaa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riippuvuutta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Edistää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verisuonten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rasvoittumista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Lisää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rytmihäiriöiden</a:t>
            </a:r>
            <a:r>
              <a:rPr lang="en-US" sz="2000" dirty="0">
                <a:solidFill>
                  <a:schemeClr val="tx2"/>
                </a:solidFill>
              </a:rPr>
              <a:t> ja </a:t>
            </a:r>
            <a:r>
              <a:rPr lang="en-US" sz="2000" dirty="0" err="1">
                <a:solidFill>
                  <a:schemeClr val="tx2"/>
                </a:solidFill>
              </a:rPr>
              <a:t>veren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hyytymisen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riskiä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B7797BB-E5FD-40AA-BCC3-49DCAD4945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71A361BB-029A-415D-A2F0-2B90C0324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4FE0FDA6-D987-49B8-B35E-E86A02DDDD73}"/>
              </a:ext>
            </a:extLst>
          </p:cNvPr>
          <p:cNvSpPr txBox="1"/>
          <p:nvPr/>
        </p:nvSpPr>
        <p:spPr>
          <a:xfrm>
            <a:off x="840492" y="5830362"/>
            <a:ext cx="43019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Mathew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MacQuarrie</a:t>
            </a:r>
            <a:endParaRPr lang="en-US" sz="1400" dirty="0">
              <a:solidFill>
                <a:srgbClr val="FFFFFF"/>
              </a:solidFill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89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F708D68-7214-4C99-BA5C-227D27B4B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" y="311274"/>
            <a:ext cx="5943599" cy="10811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dirty="0" err="1"/>
              <a:t>Tupakkariippuvuus</a:t>
            </a:r>
            <a:endParaRPr lang="en-US" sz="3700" dirty="0"/>
          </a:p>
        </p:txBody>
      </p:sp>
      <p:pic>
        <p:nvPicPr>
          <p:cNvPr id="6" name="Sisällön paikkamerkki 5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84B2EDA4-7F91-4EB2-994E-67BFB3C7E3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1" y="1551771"/>
            <a:ext cx="4724400" cy="442912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672E7E1-B1D5-48C8-BF75-760787BF7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2700" y="1051484"/>
            <a:ext cx="5524500" cy="508878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Fyysinen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riippuvuus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Aivojen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nikotiinireseptorien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määrä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lisääntyy</a:t>
            </a:r>
            <a:r>
              <a:rPr lang="en-US" sz="2400" dirty="0">
                <a:solidFill>
                  <a:schemeClr val="tx2"/>
                </a:solidFill>
              </a:rPr>
              <a:t>, ja ne </a:t>
            </a:r>
            <a:r>
              <a:rPr lang="en-US" sz="2400" dirty="0" err="1">
                <a:solidFill>
                  <a:schemeClr val="tx2"/>
                </a:solidFill>
              </a:rPr>
              <a:t>herkistyvät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nikotiinille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Vieroitusoireet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Psyykkinen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riippuvuus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Tapa- ja </a:t>
            </a:r>
            <a:r>
              <a:rPr lang="en-US" sz="2400" dirty="0" err="1">
                <a:solidFill>
                  <a:schemeClr val="tx2"/>
                </a:solidFill>
              </a:rPr>
              <a:t>tunneriippuvuutta</a:t>
            </a: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Sidoksissa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tiettyihin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tilanteisiin</a:t>
            </a:r>
            <a:r>
              <a:rPr lang="en-US" sz="2400" dirty="0">
                <a:solidFill>
                  <a:schemeClr val="tx2"/>
                </a:solidFill>
              </a:rPr>
              <a:t> ja </a:t>
            </a:r>
            <a:r>
              <a:rPr lang="en-US" sz="2400" dirty="0" err="1">
                <a:solidFill>
                  <a:schemeClr val="tx2"/>
                </a:solidFill>
              </a:rPr>
              <a:t>paikkoihin</a:t>
            </a:r>
            <a:endParaRPr lang="en-US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Sosiaalinen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riippuvuus</a:t>
            </a:r>
            <a:endParaRPr lang="en-US" sz="2400" b="1" dirty="0">
              <a:solidFill>
                <a:schemeClr val="tx2"/>
              </a:solidFill>
            </a:endParaRPr>
          </a:p>
          <a:p>
            <a:r>
              <a:rPr lang="en-US" sz="2400" dirty="0" err="1">
                <a:solidFill>
                  <a:schemeClr val="tx2"/>
                </a:solidFill>
              </a:rPr>
              <a:t>Tarve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vahvistaa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ryhmän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käytöstä</a:t>
            </a:r>
            <a:r>
              <a:rPr lang="en-US" sz="2400" dirty="0">
                <a:solidFill>
                  <a:schemeClr val="tx2"/>
                </a:solidFill>
              </a:rPr>
              <a:t> ja </a:t>
            </a:r>
            <a:r>
              <a:rPr lang="en-US" sz="2400" dirty="0" err="1">
                <a:solidFill>
                  <a:schemeClr val="tx2"/>
                </a:solidFill>
              </a:rPr>
              <a:t>yhteenkuuluvuuden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tunnetta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6E4EF0A-7220-429C-976A-A73FE643D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BA70C50-45CD-474E-A932-5DF5731957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04C76A6D-B37B-4A90-8832-8DA42055FB06}"/>
              </a:ext>
            </a:extLst>
          </p:cNvPr>
          <p:cNvSpPr txBox="1"/>
          <p:nvPr/>
        </p:nvSpPr>
        <p:spPr>
          <a:xfrm>
            <a:off x="1116565" y="6140266"/>
            <a:ext cx="4719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bruce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mars</a:t>
            </a:r>
          </a:p>
        </p:txBody>
      </p:sp>
    </p:spTree>
    <p:extLst>
      <p:ext uri="{BB962C8B-B14F-4D97-AF65-F5344CB8AC3E}">
        <p14:creationId xmlns:p14="http://schemas.microsoft.com/office/powerpoint/2010/main" val="184027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578CA3-4CB1-4408-836D-A2AE8F958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11274"/>
            <a:ext cx="11582398" cy="1004763"/>
          </a:xfrm>
        </p:spPr>
        <p:txBody>
          <a:bodyPr/>
          <a:lstStyle/>
          <a:p>
            <a:pPr algn="ctr"/>
            <a:r>
              <a:rPr lang="fi-FI" dirty="0"/>
              <a:t>Nuuskan terveyshaittoja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7EBC43-44D7-466B-9CB8-55779F333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825624"/>
            <a:ext cx="5286375" cy="46666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Suunterveys heikkenee</a:t>
            </a:r>
          </a:p>
          <a:p>
            <a:r>
              <a:rPr lang="fi-FI" sz="2000" dirty="0"/>
              <a:t>Limakalvovauriot, ienrajojen vetäytyminen, </a:t>
            </a:r>
            <a:r>
              <a:rPr lang="fi-FI" sz="2000" dirty="0" err="1"/>
              <a:t>värjäymät</a:t>
            </a:r>
            <a:endParaRPr lang="fi-FI" sz="2000" dirty="0"/>
          </a:p>
          <a:p>
            <a:pPr marL="0" indent="0">
              <a:buNone/>
            </a:pPr>
            <a:r>
              <a:rPr lang="fi-FI" sz="2400" b="1" dirty="0"/>
              <a:t>Sydän- ja verisuonitautien riski kasvaa</a:t>
            </a:r>
          </a:p>
          <a:p>
            <a:r>
              <a:rPr lang="fi-FI" sz="2000" dirty="0"/>
              <a:t>Käytön yhteydessä syke ja verenpaine kohoavat</a:t>
            </a:r>
          </a:p>
          <a:p>
            <a:r>
              <a:rPr lang="fi-FI" sz="2000" dirty="0"/>
              <a:t>Altistaa sydämen vajaatoiminnalle</a:t>
            </a:r>
          </a:p>
          <a:p>
            <a:pPr marL="0" indent="0">
              <a:buNone/>
            </a:pPr>
            <a:r>
              <a:rPr lang="fi-FI" sz="2400" b="1" dirty="0"/>
              <a:t>Syöpätautien riski kasvaa</a:t>
            </a:r>
          </a:p>
          <a:p>
            <a:r>
              <a:rPr lang="fi-FI" sz="2000" dirty="0"/>
              <a:t>Karsinogeeniset aineet</a:t>
            </a:r>
          </a:p>
          <a:p>
            <a:pPr marL="0" indent="0">
              <a:buNone/>
            </a:pPr>
            <a:endParaRPr 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A1CCD7-3AA7-41FB-8D1C-C4E1BC53B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4624" y="1825625"/>
            <a:ext cx="53625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b="1" dirty="0"/>
              <a:t>Tyypin 2 diabeteksen riski kasvaa</a:t>
            </a:r>
          </a:p>
          <a:p>
            <a:r>
              <a:rPr lang="fi-FI" sz="2000" dirty="0"/>
              <a:t>Insuliiniherkkyyden väheneminen</a:t>
            </a:r>
          </a:p>
          <a:p>
            <a:r>
              <a:rPr lang="fi-FI" sz="2000" dirty="0" err="1"/>
              <a:t>MBO:n</a:t>
            </a:r>
            <a:r>
              <a:rPr lang="fi-FI" sz="2000" dirty="0"/>
              <a:t> riski kasvaa</a:t>
            </a:r>
          </a:p>
          <a:p>
            <a:pPr marL="0" indent="0">
              <a:buNone/>
            </a:pPr>
            <a:r>
              <a:rPr lang="fi-FI" sz="2400" b="1" dirty="0"/>
              <a:t>Vaikutukset liikuntasuorituksiin</a:t>
            </a:r>
          </a:p>
          <a:p>
            <a:r>
              <a:rPr lang="fi-FI" sz="2000" dirty="0"/>
              <a:t>Suorituskyvyn heikkeneminen</a:t>
            </a:r>
          </a:p>
          <a:p>
            <a:r>
              <a:rPr lang="fi-FI" sz="2000" dirty="0"/>
              <a:t>Palautuminen ja vammoista toipuminen hidastuvat</a:t>
            </a:r>
          </a:p>
        </p:txBody>
      </p:sp>
      <p:pic>
        <p:nvPicPr>
          <p:cNvPr id="6" name="Kuva 5" descr="Sydän ja syke tasaisella täytöllä">
            <a:extLst>
              <a:ext uri="{FF2B5EF4-FFF2-40B4-BE49-F238E27FC236}">
                <a16:creationId xmlns:a16="http://schemas.microsoft.com/office/drawing/2014/main" id="{BBF1217E-8DE1-47C9-B507-812927DBC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8250" y="187083"/>
            <a:ext cx="1362124" cy="1383747"/>
          </a:xfrm>
          <a:prstGeom prst="rect">
            <a:avLst/>
          </a:prstGeo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6EE79EE-AB37-4BA6-ABD6-A4ACE5AD6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A22E3835-A45A-4D1C-A456-9704593250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40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150"/>
            <a:ext cx="625465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048" y="0"/>
            <a:ext cx="6251447" cy="6858000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85FAE2D-B759-4DA6-9EFB-0D47F9DB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409"/>
            <a:ext cx="5943600" cy="9757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Sähkösavuke</a:t>
            </a:r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56C5F00-2933-4F2B-8469-30CF2CCB2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392402"/>
            <a:ext cx="6092952" cy="5089677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100000"/>
              </a:lnSpc>
            </a:pPr>
            <a:r>
              <a:rPr lang="en-US" sz="2400" dirty="0" err="1"/>
              <a:t>Sisältää</a:t>
            </a:r>
            <a:r>
              <a:rPr lang="en-US" sz="2400" dirty="0"/>
              <a:t> </a:t>
            </a:r>
            <a:r>
              <a:rPr lang="en-US" sz="2400" dirty="0" err="1"/>
              <a:t>nikotiinipitoista</a:t>
            </a:r>
            <a:r>
              <a:rPr lang="en-US" sz="2400" dirty="0"/>
              <a:t>/</a:t>
            </a:r>
            <a:r>
              <a:rPr lang="en-US" sz="2400" dirty="0" err="1"/>
              <a:t>nikotiinitonta</a:t>
            </a:r>
            <a:r>
              <a:rPr lang="en-US" sz="2400" dirty="0"/>
              <a:t>     </a:t>
            </a:r>
            <a:r>
              <a:rPr lang="en-US" sz="2400" dirty="0" err="1"/>
              <a:t>nestettä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/>
              <a:t>Neste ja </a:t>
            </a:r>
            <a:r>
              <a:rPr lang="en-US" sz="2400" dirty="0" err="1"/>
              <a:t>höyryt</a:t>
            </a:r>
            <a:r>
              <a:rPr lang="en-US" sz="2400" dirty="0"/>
              <a:t> </a:t>
            </a:r>
            <a:r>
              <a:rPr lang="en-US" sz="2400" dirty="0" err="1"/>
              <a:t>ovat</a:t>
            </a:r>
            <a:r>
              <a:rPr lang="en-US" sz="2400" dirty="0"/>
              <a:t> </a:t>
            </a:r>
            <a:r>
              <a:rPr lang="en-US" sz="2400" dirty="0" err="1"/>
              <a:t>vaarallisia</a:t>
            </a:r>
            <a:r>
              <a:rPr lang="en-US" sz="2400" dirty="0"/>
              <a:t> </a:t>
            </a:r>
            <a:r>
              <a:rPr lang="en-US" sz="2400" dirty="0" err="1"/>
              <a:t>keuhkoille</a:t>
            </a:r>
            <a:r>
              <a:rPr lang="en-US" sz="2400" dirty="0"/>
              <a:t> ja </a:t>
            </a:r>
            <a:r>
              <a:rPr lang="en-US" sz="2400" dirty="0" err="1"/>
              <a:t>voivat</a:t>
            </a:r>
            <a:r>
              <a:rPr lang="en-US" sz="2400" dirty="0"/>
              <a:t> </a:t>
            </a:r>
            <a:r>
              <a:rPr lang="en-US" sz="2400" dirty="0" err="1"/>
              <a:t>lisätä</a:t>
            </a:r>
            <a:r>
              <a:rPr lang="en-US" sz="2400" dirty="0"/>
              <a:t> </a:t>
            </a:r>
            <a:r>
              <a:rPr lang="en-US" sz="2400" dirty="0" err="1"/>
              <a:t>syöpätautien</a:t>
            </a:r>
            <a:r>
              <a:rPr lang="en-US" sz="2400" dirty="0"/>
              <a:t> </a:t>
            </a:r>
            <a:r>
              <a:rPr lang="en-US" sz="2400" dirty="0" err="1"/>
              <a:t>riskiä</a:t>
            </a:r>
            <a:endParaRPr lang="en-US" sz="24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Pitkäaikaiskäytön</a:t>
            </a:r>
            <a:r>
              <a:rPr lang="en-US" sz="2400" dirty="0"/>
              <a:t> </a:t>
            </a:r>
            <a:r>
              <a:rPr lang="en-US" sz="2400" dirty="0" err="1"/>
              <a:t>haittoja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vielä</a:t>
            </a:r>
            <a:r>
              <a:rPr lang="en-US" sz="2400" dirty="0"/>
              <a:t> </a:t>
            </a:r>
            <a:r>
              <a:rPr lang="en-US" sz="2400" dirty="0" err="1"/>
              <a:t>tunneta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400" dirty="0" err="1"/>
              <a:t>Havaittuja</a:t>
            </a:r>
            <a:r>
              <a:rPr lang="en-US" sz="2400" dirty="0"/>
              <a:t> </a:t>
            </a:r>
            <a:r>
              <a:rPr lang="en-US" sz="2400" dirty="0" err="1"/>
              <a:t>haittoja</a:t>
            </a:r>
            <a:r>
              <a:rPr lang="en-US" sz="2400" dirty="0"/>
              <a:t> </a:t>
            </a:r>
            <a:r>
              <a:rPr lang="en-US" sz="2400" dirty="0" err="1"/>
              <a:t>esim</a:t>
            </a:r>
            <a:r>
              <a:rPr lang="en-US" sz="2400" dirty="0"/>
              <a:t>.</a:t>
            </a:r>
          </a:p>
          <a:p>
            <a:pPr lvl="1">
              <a:lnSpc>
                <a:spcPct val="100000"/>
              </a:lnSpc>
            </a:pPr>
            <a:r>
              <a:rPr lang="en-US" sz="2000" dirty="0" err="1"/>
              <a:t>rintakivut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 err="1"/>
              <a:t>nopeutunut</a:t>
            </a:r>
            <a:r>
              <a:rPr lang="en-US" sz="2000" dirty="0"/>
              <a:t> </a:t>
            </a:r>
            <a:r>
              <a:rPr lang="en-US" sz="2000" dirty="0" err="1"/>
              <a:t>syke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 err="1"/>
              <a:t>päänsärky</a:t>
            </a:r>
            <a:r>
              <a:rPr lang="en-US" sz="2000" dirty="0"/>
              <a:t>, </a:t>
            </a:r>
            <a:r>
              <a:rPr lang="en-US" sz="2000" dirty="0" err="1"/>
              <a:t>huimaus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 err="1"/>
              <a:t>suun</a:t>
            </a:r>
            <a:r>
              <a:rPr lang="en-US" sz="2000" dirty="0"/>
              <a:t>, </a:t>
            </a:r>
            <a:r>
              <a:rPr lang="en-US" sz="2000" dirty="0" err="1"/>
              <a:t>nielun</a:t>
            </a:r>
            <a:r>
              <a:rPr lang="en-US" sz="2000" dirty="0"/>
              <a:t> ja </a:t>
            </a:r>
            <a:r>
              <a:rPr lang="en-US" sz="2000" dirty="0" err="1"/>
              <a:t>kurkun</a:t>
            </a:r>
            <a:r>
              <a:rPr lang="en-US" sz="2000" dirty="0"/>
              <a:t> </a:t>
            </a:r>
            <a:r>
              <a:rPr lang="en-US" sz="2000" dirty="0" err="1"/>
              <a:t>ärsytys</a:t>
            </a:r>
            <a:endParaRPr lang="en-US" sz="2000" dirty="0"/>
          </a:p>
          <a:p>
            <a:pPr lvl="1">
              <a:lnSpc>
                <a:spcPct val="100000"/>
              </a:lnSpc>
            </a:pPr>
            <a:r>
              <a:rPr lang="en-US" sz="2000" dirty="0" err="1"/>
              <a:t>keuhkokuume</a:t>
            </a:r>
            <a:endParaRPr lang="en-US" sz="20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006A9CF-EE48-46CB-B9B0-9460F97A03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733"/>
          <a:stretch/>
        </p:blipFill>
        <p:spPr>
          <a:xfrm>
            <a:off x="6990509" y="787279"/>
            <a:ext cx="4450080" cy="5384916"/>
          </a:xfrm>
          <a:prstGeom prst="rect">
            <a:avLst/>
          </a:prstGeom>
        </p:spPr>
      </p:pic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D5C393F-91E7-4828-8AE0-B4F306F9A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EE84C37C-7AFF-4E01-BBFC-F90EA9426B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4" name="Tekstiruutu 23">
            <a:extLst>
              <a:ext uri="{FF2B5EF4-FFF2-40B4-BE49-F238E27FC236}">
                <a16:creationId xmlns:a16="http://schemas.microsoft.com/office/drawing/2014/main" id="{531AFB8C-0217-4991-860B-5DD95A3EA967}"/>
              </a:ext>
            </a:extLst>
          </p:cNvPr>
          <p:cNvSpPr txBox="1"/>
          <p:nvPr/>
        </p:nvSpPr>
        <p:spPr>
          <a:xfrm rot="5400000">
            <a:off x="8656058" y="39148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sz="1800" dirty="0">
                <a:latin typeface="Abadi Extra Light" panose="020B0604020202020204" pitchFamily="34" charset="0"/>
              </a:rPr>
              <a:t>Kuva: </a:t>
            </a:r>
            <a:r>
              <a:rPr lang="en-US" sz="1800" dirty="0" err="1">
                <a:latin typeface="Abadi Extra Light" panose="020B0604020202020204" pitchFamily="34" charset="0"/>
              </a:rPr>
              <a:t>Unsplash.com</a:t>
            </a:r>
            <a:r>
              <a:rPr lang="en-US" sz="1800" dirty="0">
                <a:latin typeface="Abadi Extra Light" panose="020B0604020202020204" pitchFamily="34" charset="0"/>
              </a:rPr>
              <a:t> / </a:t>
            </a:r>
            <a:r>
              <a:rPr lang="en-US" dirty="0">
                <a:latin typeface="Abadi Extra Light" panose="020B0604020202020204" pitchFamily="34" charset="0"/>
              </a:rPr>
              <a:t>Claudia Ramirez</a:t>
            </a:r>
            <a:endParaRPr lang="en-US" sz="1800" dirty="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1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5229D2-0765-4F08-85F9-4FC5EA92B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0" y="365760"/>
            <a:ext cx="950087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Tupakkatuotteiden aiheuttamat kustannukset yhteiskunnalle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5B1206-DEF1-4840-8EEB-04F536CA7F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080" y="2011679"/>
            <a:ext cx="4683760" cy="41652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 dirty="0"/>
              <a:t>Välittömät kustannukset</a:t>
            </a:r>
          </a:p>
          <a:p>
            <a:pPr marL="0" indent="0">
              <a:buNone/>
            </a:pPr>
            <a:endParaRPr lang="fi-FI" sz="1400" b="1" dirty="0"/>
          </a:p>
          <a:p>
            <a:r>
              <a:rPr lang="fi-FI" dirty="0"/>
              <a:t>Sairauksien hoito</a:t>
            </a:r>
          </a:p>
          <a:p>
            <a:r>
              <a:rPr lang="fi-FI" dirty="0"/>
              <a:t>Sosiaaliturvan kustannukset</a:t>
            </a:r>
          </a:p>
          <a:p>
            <a:r>
              <a:rPr lang="fi-FI" dirty="0"/>
              <a:t>Tupakoinnista aiheutuvat tulipalot</a:t>
            </a:r>
          </a:p>
          <a:p>
            <a:r>
              <a:rPr lang="fi-FI" dirty="0"/>
              <a:t>Tupakoinnin ehkäisy ja valvonta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25716B-1306-4202-9A1E-A2FE7B13E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9840" y="2011678"/>
            <a:ext cx="5354320" cy="448056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 dirty="0"/>
              <a:t>Välilliset kustannukset</a:t>
            </a:r>
          </a:p>
          <a:p>
            <a:pPr marL="0" indent="0">
              <a:buNone/>
            </a:pPr>
            <a:endParaRPr lang="fi-FI" sz="1400" b="1" dirty="0"/>
          </a:p>
          <a:p>
            <a:r>
              <a:rPr lang="fi-FI" dirty="0"/>
              <a:t>Työpanokseen ja tuottavuuden laskuun liittyvät tekijät</a:t>
            </a:r>
          </a:p>
          <a:p>
            <a:pPr lvl="1"/>
            <a:r>
              <a:rPr lang="fi-FI" sz="2600" dirty="0"/>
              <a:t>Tupakkatauot</a:t>
            </a:r>
          </a:p>
          <a:p>
            <a:pPr lvl="1"/>
            <a:r>
              <a:rPr lang="fi-FI" sz="2600" dirty="0"/>
              <a:t>Sairauspoissaolot</a:t>
            </a:r>
          </a:p>
          <a:p>
            <a:pPr lvl="1"/>
            <a:r>
              <a:rPr lang="fi-FI" sz="2600" dirty="0"/>
              <a:t>Työkyvyttömyys</a:t>
            </a:r>
          </a:p>
          <a:p>
            <a:pPr lvl="1"/>
            <a:r>
              <a:rPr lang="fi-FI" sz="2600" dirty="0"/>
              <a:t>Tupakointikuolemat</a:t>
            </a:r>
          </a:p>
          <a:p>
            <a:pPr lvl="1"/>
            <a:endParaRPr lang="fi-FI" dirty="0"/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4AFA3E41-3A93-4F35-8CBA-105933FDD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C4BBC03-6309-4632-9336-AFF1728BB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97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4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3B8089E-0739-4AEF-8C89-912495147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004" y="6377940"/>
            <a:ext cx="2000250" cy="514350"/>
          </a:xfrm>
          <a:prstGeom prst="rect">
            <a:avLst/>
          </a:prstGeom>
        </p:spPr>
      </p:pic>
      <p:pic>
        <p:nvPicPr>
          <p:cNvPr id="6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6AF91E5-2C70-40D5-9EFD-BF1F66803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996" y="-2976"/>
            <a:ext cx="1861424" cy="428937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C9FCFDF-57FB-4E48-A321-2AA607E4D0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12" y="466344"/>
            <a:ext cx="11237468" cy="594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3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4FF437-1BB7-42F4-A3F1-ACC286FE0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171450"/>
            <a:ext cx="11058525" cy="819151"/>
          </a:xfrm>
        </p:spPr>
        <p:txBody>
          <a:bodyPr>
            <a:normAutofit/>
          </a:bodyPr>
          <a:lstStyle/>
          <a:p>
            <a:r>
              <a:rPr lang="fi-FI" sz="3600" dirty="0"/>
              <a:t>Tupakka- ja nikotiinituotteiden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BD9541-B821-4E3D-95C8-3CF86980E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276" y="1524000"/>
            <a:ext cx="5095874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Aloittamiseen vaikuttavat</a:t>
            </a:r>
          </a:p>
          <a:p>
            <a:pPr marL="0" indent="0">
              <a:buNone/>
            </a:pPr>
            <a:endParaRPr lang="fi-FI" sz="1100" b="1" dirty="0"/>
          </a:p>
          <a:p>
            <a:r>
              <a:rPr lang="fi-FI" sz="2400" dirty="0"/>
              <a:t>Mainonta</a:t>
            </a:r>
          </a:p>
          <a:p>
            <a:r>
              <a:rPr lang="fi-FI" sz="2400" dirty="0"/>
              <a:t>Vanhempien ja ystävien tupakointi</a:t>
            </a:r>
          </a:p>
          <a:p>
            <a:r>
              <a:rPr lang="fi-FI" sz="2400" dirty="0"/>
              <a:t>Huono koulumenestys</a:t>
            </a:r>
          </a:p>
          <a:p>
            <a:r>
              <a:rPr lang="fi-FI" sz="2400" dirty="0"/>
              <a:t>Alhainen koulutustaso</a:t>
            </a:r>
          </a:p>
          <a:p>
            <a:r>
              <a:rPr lang="fi-FI" sz="2400" dirty="0"/>
              <a:t>Addiktioalttius</a:t>
            </a:r>
          </a:p>
          <a:p>
            <a:r>
              <a:rPr lang="fi-FI" sz="2400" dirty="0"/>
              <a:t>Nikotiiniherkkyys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EEC4A3D-8629-4C03-AF2A-43857943F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1225" y="1524000"/>
            <a:ext cx="5962649" cy="4652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Käytön jatkamiseen vaikuttavat</a:t>
            </a:r>
          </a:p>
          <a:p>
            <a:pPr marL="0" indent="0">
              <a:buNone/>
            </a:pPr>
            <a:endParaRPr lang="fi-FI" sz="1200" b="1" dirty="0"/>
          </a:p>
          <a:p>
            <a:r>
              <a:rPr lang="fi-FI" sz="2400" dirty="0"/>
              <a:t>Alkoholin ja muiden päihteiden käyttö</a:t>
            </a:r>
          </a:p>
          <a:p>
            <a:r>
              <a:rPr lang="fi-FI" sz="2400" dirty="0"/>
              <a:t>Vastoinkäymiset elämässä</a:t>
            </a:r>
          </a:p>
          <a:p>
            <a:r>
              <a:rPr lang="fi-FI" sz="2400" dirty="0"/>
              <a:t>Negatiiviset tunnetilat</a:t>
            </a:r>
          </a:p>
          <a:p>
            <a:r>
              <a:rPr lang="fi-FI" sz="2400" dirty="0"/>
              <a:t>Yksinäisyys</a:t>
            </a:r>
          </a:p>
          <a:p>
            <a:r>
              <a:rPr lang="fi-FI" sz="2400" dirty="0"/>
              <a:t>Stressi</a:t>
            </a:r>
          </a:p>
          <a:p>
            <a:r>
              <a:rPr lang="fi-FI" sz="2400" dirty="0"/>
              <a:t>Tupakan tuoksu ja käyttöön liittyvät tilanteet</a:t>
            </a:r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EF81163-677B-4F88-8203-B0825156E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6AE20C4-F337-498E-A8C9-0DD8C8348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748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Garamon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E10721-9A68-4102-9B5F-E5A2148228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C7D33E-D472-4216-B3A6-01ABAA6D50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0CF9D1-AA57-4A2D-B77D-6ED0396DA8D9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48e8df33-a090-4ce7-a58b-5234ff1e67e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385</Words>
  <Application>Microsoft Office PowerPoint</Application>
  <PresentationFormat>Laajakuva</PresentationFormat>
  <Paragraphs>119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13</vt:i4>
      </vt:variant>
    </vt:vector>
  </HeadingPairs>
  <TitlesOfParts>
    <vt:vector size="23" baseType="lpstr">
      <vt:lpstr>Abadi Extra Light</vt:lpstr>
      <vt:lpstr>Arial</vt:lpstr>
      <vt:lpstr>Avenir Next LT Pro</vt:lpstr>
      <vt:lpstr>AvenirNext LT Pro Medium</vt:lpstr>
      <vt:lpstr>Calibri</vt:lpstr>
      <vt:lpstr>Calibri Light</vt:lpstr>
      <vt:lpstr>Garamond</vt:lpstr>
      <vt:lpstr>RetrospectVTI</vt:lpstr>
      <vt:lpstr>BlockprintVTI</vt:lpstr>
      <vt:lpstr>Office-teema</vt:lpstr>
      <vt:lpstr>Tupakka ja nikotiinituotteet</vt:lpstr>
      <vt:lpstr>Tupakkatuotteet</vt:lpstr>
      <vt:lpstr>Tupakan keskeisimmät myrkyt</vt:lpstr>
      <vt:lpstr>Tupakkariippuvuus</vt:lpstr>
      <vt:lpstr>Nuuskan terveyshaittoja</vt:lpstr>
      <vt:lpstr>Sähkösavuke</vt:lpstr>
      <vt:lpstr>Tupakkatuotteiden aiheuttamat kustannukset yhteiskunnalle</vt:lpstr>
      <vt:lpstr>PowerPoint-esitys</vt:lpstr>
      <vt:lpstr>Tupakka- ja nikotiinituotteiden käyttö</vt:lpstr>
      <vt:lpstr>    Tupakoimattomuus on </vt:lpstr>
      <vt:lpstr>PowerPoint-esitys</vt:lpstr>
      <vt:lpstr>Tupakkalaki ehkäisee haittoja</vt:lpstr>
      <vt:lpstr>Terveysviestintä tukee tupakoimattomuutta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Rautarae Anna</cp:lastModifiedBy>
  <cp:revision>51</cp:revision>
  <dcterms:created xsi:type="dcterms:W3CDTF">2021-10-14T13:44:28Z</dcterms:created>
  <dcterms:modified xsi:type="dcterms:W3CDTF">2025-11-03T13:23:52Z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