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72" r:id="rId2"/>
    <p:sldMasterId id="2147483733" r:id="rId3"/>
    <p:sldMasterId id="2147483724" r:id="rId4"/>
    <p:sldMasterId id="2147483756" r:id="rId5"/>
  </p:sldMasterIdLst>
  <p:notesMasterIdLst>
    <p:notesMasterId r:id="rId12"/>
  </p:notesMasterIdLst>
  <p:handoutMasterIdLst>
    <p:handoutMasterId r:id="rId13"/>
  </p:handoutMasterIdLst>
  <p:sldIdLst>
    <p:sldId id="400" r:id="rId6"/>
    <p:sldId id="655" r:id="rId7"/>
    <p:sldId id="652" r:id="rId8"/>
    <p:sldId id="653" r:id="rId9"/>
    <p:sldId id="654" r:id="rId10"/>
    <p:sldId id="656" r:id="rId11"/>
  </p:sldIdLst>
  <p:sldSz cx="9144000" cy="6858000" type="screen4x3"/>
  <p:notesSz cx="6669088" cy="9872663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748" autoAdjust="0"/>
  </p:normalViewPr>
  <p:slideViewPr>
    <p:cSldViewPr snapToGrid="0">
      <p:cViewPr varScale="1">
        <p:scale>
          <a:sx n="81" d="100"/>
          <a:sy n="81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ices.ad.jyu.fi\homes\rvuorin\Desktop\Ty&#246;p&#246;yd&#228;ll&#228;%20olleet\Yhteenveto_opotilastot%20koulutusyksik&#246;itt&#228;in%202000-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ices.ad.jyu.fi\homes\rvuorin\Desktop\Ty&#246;p&#246;yd&#228;ll&#228;%20olleet\Yhteenveto_opotilastot%20koulutusyksik&#246;itt&#228;in%202000-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Opinto-ohjaajien koulutusmäärät puolivuosikymmenittäin</a:t>
            </a:r>
            <a:r>
              <a:rPr lang="fi-FI" baseline="0" dirty="0"/>
              <a:t> </a:t>
            </a:r>
            <a:r>
              <a:rPr lang="fi-FI" baseline="0" dirty="0" smtClean="0"/>
              <a:t>1971-2020</a:t>
            </a:r>
          </a:p>
          <a:p>
            <a:pPr>
              <a:defRPr/>
            </a:pPr>
            <a:r>
              <a:rPr lang="fi-FI" baseline="0" dirty="0" smtClean="0"/>
              <a:t>Mukana vuonna 2020 opiskelemassa olevat</a:t>
            </a:r>
            <a:endParaRPr lang="fi-FI" dirty="0"/>
          </a:p>
        </c:rich>
      </c:tx>
      <c:layout>
        <c:manualLayout>
          <c:xMode val="edge"/>
          <c:yMode val="edge"/>
          <c:x val="0.16001722746178679"/>
          <c:y val="1.4937102449116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Sheet7!$A$15:$A$25</c:f>
              <c:strCache>
                <c:ptCount val="11"/>
                <c:pt idx="0">
                  <c:v>1971-1975</c:v>
                </c:pt>
                <c:pt idx="1">
                  <c:v>1976-1980</c:v>
                </c:pt>
                <c:pt idx="2">
                  <c:v>1981-1985</c:v>
                </c:pt>
                <c:pt idx="3">
                  <c:v>1986-1990</c:v>
                </c:pt>
                <c:pt idx="4">
                  <c:v>1991-1995</c:v>
                </c:pt>
                <c:pt idx="5">
                  <c:v>1996-2000</c:v>
                </c:pt>
                <c:pt idx="6">
                  <c:v>2001-2005</c:v>
                </c:pt>
                <c:pt idx="7">
                  <c:v>2006-2010</c:v>
                </c:pt>
                <c:pt idx="8">
                  <c:v>2011-2015</c:v>
                </c:pt>
                <c:pt idx="9">
                  <c:v>2016-2020</c:v>
                </c:pt>
                <c:pt idx="10">
                  <c:v>Aloitus-paikat 2020</c:v>
                </c:pt>
              </c:strCache>
            </c:strRef>
          </c:cat>
          <c:val>
            <c:numRef>
              <c:f>Sheet7!$B$15:$B$25</c:f>
              <c:numCache>
                <c:formatCode>General</c:formatCode>
                <c:ptCount val="11"/>
                <c:pt idx="0">
                  <c:v>204</c:v>
                </c:pt>
                <c:pt idx="1">
                  <c:v>480</c:v>
                </c:pt>
                <c:pt idx="2">
                  <c:v>698</c:v>
                </c:pt>
                <c:pt idx="3">
                  <c:v>780</c:v>
                </c:pt>
                <c:pt idx="4">
                  <c:v>245</c:v>
                </c:pt>
                <c:pt idx="5">
                  <c:v>218</c:v>
                </c:pt>
                <c:pt idx="6">
                  <c:v>608</c:v>
                </c:pt>
                <c:pt idx="7">
                  <c:v>867</c:v>
                </c:pt>
                <c:pt idx="8">
                  <c:v>1121</c:v>
                </c:pt>
                <c:pt idx="9">
                  <c:v>1136</c:v>
                </c:pt>
                <c:pt idx="10">
                  <c:v>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6A-4D83-A9DA-60E4230C1D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6332808"/>
        <c:axId val="586332480"/>
      </c:barChart>
      <c:catAx>
        <c:axId val="586332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86332480"/>
        <c:crosses val="autoZero"/>
        <c:auto val="1"/>
        <c:lblAlgn val="ctr"/>
        <c:lblOffset val="100"/>
        <c:noMultiLvlLbl val="0"/>
      </c:catAx>
      <c:valAx>
        <c:axId val="586332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863328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Valmistuneet</a:t>
            </a:r>
            <a:r>
              <a:rPr lang="en-US" dirty="0"/>
              <a:t> ja </a:t>
            </a:r>
            <a:r>
              <a:rPr lang="en-US" dirty="0" err="1"/>
              <a:t>opiskelemassa</a:t>
            </a:r>
            <a:r>
              <a:rPr lang="en-US" baseline="0" dirty="0"/>
              <a:t> </a:t>
            </a:r>
            <a:r>
              <a:rPr lang="en-US" baseline="0" dirty="0" err="1"/>
              <a:t>olevat</a:t>
            </a:r>
            <a:r>
              <a:rPr lang="en-US" baseline="0" dirty="0"/>
              <a:t> </a:t>
            </a:r>
            <a:r>
              <a:rPr lang="en-US" baseline="0" dirty="0" err="1" smtClean="0"/>
              <a:t>opinto-ohjaajat</a:t>
            </a:r>
            <a:endParaRPr lang="en-US" baseline="0" dirty="0" smtClean="0"/>
          </a:p>
          <a:p>
            <a:pPr>
              <a:defRPr/>
            </a:pPr>
            <a:r>
              <a:rPr lang="en-US" dirty="0" err="1" smtClean="0"/>
              <a:t>koulutusyksiköittäin</a:t>
            </a:r>
            <a:r>
              <a:rPr lang="en-US" dirty="0" smtClean="0"/>
              <a:t> </a:t>
            </a:r>
            <a:r>
              <a:rPr lang="en-US" dirty="0"/>
              <a:t>2001-2020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336456281050777E-2"/>
          <c:y val="0.1413333199939511"/>
          <c:w val="0.89280719891067839"/>
          <c:h val="0.7711558433612780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Sheet3!$B$27:$I$27</c:f>
              <c:strCache>
                <c:ptCount val="8"/>
                <c:pt idx="0">
                  <c:v>UEF</c:v>
                </c:pt>
                <c:pt idx="1">
                  <c:v>JY</c:v>
                </c:pt>
                <c:pt idx="2">
                  <c:v>Haaga-Helia</c:v>
                </c:pt>
                <c:pt idx="3">
                  <c:v>Hamk</c:v>
                </c:pt>
                <c:pt idx="4">
                  <c:v>Jamk</c:v>
                </c:pt>
                <c:pt idx="5">
                  <c:v>Oamk</c:v>
                </c:pt>
                <c:pt idx="6">
                  <c:v>Tamk</c:v>
                </c:pt>
                <c:pt idx="7">
                  <c:v>ÅA</c:v>
                </c:pt>
              </c:strCache>
            </c:strRef>
          </c:cat>
          <c:val>
            <c:numRef>
              <c:f>Sheet3!$B$28:$I$28</c:f>
              <c:numCache>
                <c:formatCode>General</c:formatCode>
                <c:ptCount val="8"/>
                <c:pt idx="0">
                  <c:v>923</c:v>
                </c:pt>
                <c:pt idx="1">
                  <c:v>796</c:v>
                </c:pt>
                <c:pt idx="2">
                  <c:v>194</c:v>
                </c:pt>
                <c:pt idx="3">
                  <c:v>958</c:v>
                </c:pt>
                <c:pt idx="4">
                  <c:v>834</c:v>
                </c:pt>
                <c:pt idx="5">
                  <c:v>72</c:v>
                </c:pt>
                <c:pt idx="6">
                  <c:v>80</c:v>
                </c:pt>
                <c:pt idx="7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6-4B25-8B35-262DD2DF4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1842584"/>
        <c:axId val="571847504"/>
      </c:barChart>
      <c:catAx>
        <c:axId val="571842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1847504"/>
        <c:crosses val="autoZero"/>
        <c:auto val="1"/>
        <c:lblAlgn val="ctr"/>
        <c:lblOffset val="100"/>
        <c:noMultiLvlLbl val="0"/>
      </c:catAx>
      <c:valAx>
        <c:axId val="57184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1842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4872C-0C58-F741-87E3-A4B4DC943124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85BC4-23C7-4243-AB32-50C415C58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93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0884A-52B0-4C45-9628-026F48C938DD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CBE34-AD4E-8A4C-913D-C08105E07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3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CBE34-AD4E-8A4C-913D-C08105E07A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78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CBE34-AD4E-8A4C-913D-C08105E07A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73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5" y="2403286"/>
            <a:ext cx="5727252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4539932"/>
            <a:ext cx="5727252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pic>
        <p:nvPicPr>
          <p:cNvPr id="6" name="Kuva 5" descr="JYU_tunnus_pysty_FIN-ENG_neg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360" y="1045883"/>
            <a:ext cx="2047442" cy="1332266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6"/>
            <a:ext cx="9144000" cy="170489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424451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424451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424380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12.3.2020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011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opio tiedostosta DSC_12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210237"/>
            <a:ext cx="4504685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227354"/>
            <a:ext cx="4504685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Ryhmitä 22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4" name="Suorakulmio 23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6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12.3.2020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351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024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tsikko 1"/>
          <p:cNvSpPr>
            <a:spLocks noGrp="1"/>
          </p:cNvSpPr>
          <p:nvPr>
            <p:ph type="ctrTitle"/>
          </p:nvPr>
        </p:nvSpPr>
        <p:spPr>
          <a:xfrm>
            <a:off x="457200" y="2075769"/>
            <a:ext cx="488670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24" name="Alaotsikko 2"/>
          <p:cNvSpPr>
            <a:spLocks noGrp="1"/>
          </p:cNvSpPr>
          <p:nvPr>
            <p:ph type="subTitle" idx="1"/>
          </p:nvPr>
        </p:nvSpPr>
        <p:spPr>
          <a:xfrm>
            <a:off x="457200" y="4092886"/>
            <a:ext cx="488670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grpSp>
        <p:nvGrpSpPr>
          <p:cNvPr id="15" name="Ryhmitä 14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5" name="Suorakulmio 24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6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12.3.2020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5807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D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0919_duotone copy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075769"/>
            <a:ext cx="488670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092886"/>
            <a:ext cx="488670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Ryhmitä 21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3" name="Suorakulmio 22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3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12.3.2020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2827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D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2134_duoto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tsikko 1"/>
          <p:cNvSpPr>
            <a:spLocks noGrp="1"/>
          </p:cNvSpPr>
          <p:nvPr>
            <p:ph type="ctrTitle"/>
          </p:nvPr>
        </p:nvSpPr>
        <p:spPr>
          <a:xfrm>
            <a:off x="457200" y="2075769"/>
            <a:ext cx="488670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22" name="Alaotsikko 2"/>
          <p:cNvSpPr>
            <a:spLocks noGrp="1"/>
          </p:cNvSpPr>
          <p:nvPr>
            <p:ph type="subTitle" idx="1"/>
          </p:nvPr>
        </p:nvSpPr>
        <p:spPr>
          <a:xfrm>
            <a:off x="457200" y="4092886"/>
            <a:ext cx="488670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grpSp>
        <p:nvGrpSpPr>
          <p:cNvPr id="15" name="Ryhmitä 14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5" name="Suorakulmio 24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6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12.3.2020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4996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D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9739_duoto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tsikko 1"/>
          <p:cNvSpPr>
            <a:spLocks noGrp="1"/>
          </p:cNvSpPr>
          <p:nvPr>
            <p:ph type="ctrTitle"/>
          </p:nvPr>
        </p:nvSpPr>
        <p:spPr>
          <a:xfrm>
            <a:off x="457200" y="2075769"/>
            <a:ext cx="488670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22" name="Alaotsikko 2"/>
          <p:cNvSpPr>
            <a:spLocks noGrp="1"/>
          </p:cNvSpPr>
          <p:nvPr>
            <p:ph type="subTitle" idx="1"/>
          </p:nvPr>
        </p:nvSpPr>
        <p:spPr>
          <a:xfrm>
            <a:off x="457200" y="4092886"/>
            <a:ext cx="488670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grpSp>
        <p:nvGrpSpPr>
          <p:cNvPr id="15" name="Ryhmitä 14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5" name="Suorakulmio 24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6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12.3.2020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1938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D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1320_duoto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40487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tsikko 1"/>
          <p:cNvSpPr>
            <a:spLocks noGrp="1"/>
          </p:cNvSpPr>
          <p:nvPr>
            <p:ph type="ctrTitle"/>
          </p:nvPr>
        </p:nvSpPr>
        <p:spPr>
          <a:xfrm>
            <a:off x="457200" y="2778004"/>
            <a:ext cx="488670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22" name="Alaotsikko 2"/>
          <p:cNvSpPr>
            <a:spLocks noGrp="1"/>
          </p:cNvSpPr>
          <p:nvPr>
            <p:ph type="subTitle" idx="1"/>
          </p:nvPr>
        </p:nvSpPr>
        <p:spPr>
          <a:xfrm>
            <a:off x="457200" y="4795121"/>
            <a:ext cx="488670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grpSp>
        <p:nvGrpSpPr>
          <p:cNvPr id="15" name="Ryhmitä 14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5" name="Suorakulmio 24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6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12.3.2020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8470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D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uotone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7" name="Otsikko 1"/>
          <p:cNvSpPr>
            <a:spLocks noGrp="1"/>
          </p:cNvSpPr>
          <p:nvPr>
            <p:ph type="ctrTitle"/>
          </p:nvPr>
        </p:nvSpPr>
        <p:spPr>
          <a:xfrm>
            <a:off x="3191307" y="2255337"/>
            <a:ext cx="544476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r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8" name="Alaotsikko 2"/>
          <p:cNvSpPr>
            <a:spLocks noGrp="1"/>
          </p:cNvSpPr>
          <p:nvPr>
            <p:ph type="subTitle" idx="1"/>
          </p:nvPr>
        </p:nvSpPr>
        <p:spPr>
          <a:xfrm>
            <a:off x="3191307" y="4272454"/>
            <a:ext cx="544476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Ryhmitä 14"/>
          <p:cNvGrpSpPr/>
          <p:nvPr userDrawn="1"/>
        </p:nvGrpSpPr>
        <p:grpSpPr>
          <a:xfrm>
            <a:off x="7872685" y="0"/>
            <a:ext cx="763388" cy="1028096"/>
            <a:chOff x="457200" y="-1"/>
            <a:chExt cx="827393" cy="1114295"/>
          </a:xfrm>
        </p:grpSpPr>
        <p:sp>
          <p:nvSpPr>
            <p:cNvPr id="23" name="Suorakulmio 22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3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12.3.2020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6017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_DSC692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8807" y="0"/>
            <a:ext cx="5315193" cy="6560858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19" name="Ryhmitä 18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0" name="Suorakulmio 19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2" name="Kuva 21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12.3.2020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7184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8613" y="0"/>
            <a:ext cx="5265388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1" y="6540486"/>
            <a:ext cx="9144000" cy="3236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6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19" name="Ryhmitä 18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0" name="Suorakulmio 19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0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045657E-C81B-47C4-BE55-BDA7CC7C81CB}" type="datetime1">
              <a:rPr lang="fi-FI" smtClean="0"/>
              <a:pPr/>
              <a:t>12.3.2020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0363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DSC_0688_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6355" y="0"/>
            <a:ext cx="5327645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045657E-C81B-47C4-BE55-BDA7CC7C81CB}" type="datetime1">
              <a:rPr lang="fi-FI" smtClean="0"/>
              <a:pPr/>
              <a:t>12.3.2020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Ryhmitä 15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7" name="Suorakulmio 16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17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519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1299_duoto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4" y="1952491"/>
            <a:ext cx="5727252" cy="1906777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3969608"/>
            <a:ext cx="5727252" cy="875930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pic>
        <p:nvPicPr>
          <p:cNvPr id="6" name="Kuva 5" descr="JYU_tunnus_pysty_FIN-ENG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0144" y="4928407"/>
            <a:ext cx="1881873" cy="1224530"/>
          </a:xfrm>
          <a:prstGeom prst="rect">
            <a:avLst/>
          </a:prstGeom>
        </p:spPr>
      </p:pic>
      <p:sp>
        <p:nvSpPr>
          <p:cNvPr id="1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21A8D66E-D4C1-438C-8B85-C19A0838289F}" type="datetime1">
              <a:rPr lang="fi-FI" smtClean="0"/>
              <a:pPr/>
              <a:t>12.3.2020</a:t>
            </a:fld>
            <a:endParaRPr lang="fi-FI" dirty="0"/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</a:t>
            </a:r>
            <a:r>
              <a:rPr lang="fi-FI" b="1" dirty="0" smtClean="0"/>
              <a:t>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15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548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3945499" y="0"/>
            <a:ext cx="5198502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E27FF40-B8EF-44D5-A1E0-87F23FB88C8B}" type="datetime1">
              <a:rPr lang="fi-FI" smtClean="0"/>
              <a:pPr/>
              <a:t>12.3.2020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Ryhmitä 15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7" name="Suorakulmio 16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17" descr="JYU_tunnus-25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0906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4" name="Kuva 3" descr="DSC_05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450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CBA730CD-C22B-4C1C-BB64-A524C293575F}" type="datetime1">
              <a:rPr lang="fi-FI" smtClean="0"/>
              <a:pPr/>
              <a:t>12.3.2020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Ryhmitä 17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0500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5" name="Kuva 4" descr="_DSC846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824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Ryhmitä 17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12.3.2020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617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473450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Ryhmitä 17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12.3.2020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2793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DSC_14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764582"/>
          </a:xfrm>
          <a:prstGeom prst="rect">
            <a:avLst/>
          </a:prstGeom>
        </p:spPr>
      </p:pic>
      <p:sp>
        <p:nvSpPr>
          <p:cNvPr id="18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17" name="Ryhmitä 16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12.3.2020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805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018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3764582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9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>
              <a:buClr>
                <a:schemeClr val="bg1"/>
              </a:buClr>
              <a:buFont typeface="Arial"/>
              <a:buChar char="•"/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16" name="Ryhmitä 15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8" name="Suorakulmio 17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12.3.2020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3162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6841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12.3.2020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6789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12.3.2020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63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8"/>
            <a:ext cx="4040188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697089"/>
            <a:ext cx="4040188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844698"/>
            <a:ext cx="4041775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697089"/>
            <a:ext cx="4041775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12.3.2020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7577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12.3.2020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614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 3006_duoto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4" y="1952491"/>
            <a:ext cx="5727252" cy="1906777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3969608"/>
            <a:ext cx="5727252" cy="875930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pic>
        <p:nvPicPr>
          <p:cNvPr id="13" name="Kuva 12" descr="JYU_tunnus_pysty_FIN-ENG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0144" y="4928407"/>
            <a:ext cx="1881873" cy="1224530"/>
          </a:xfrm>
          <a:prstGeom prst="rect">
            <a:avLst/>
          </a:prstGeom>
        </p:spPr>
      </p:pic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tx2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21A8D66E-D4C1-438C-8B85-C19A0838289F}" type="datetime1">
              <a:rPr lang="fi-FI" smtClean="0"/>
              <a:pPr/>
              <a:t>12.3.2020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4668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12.3.2020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2733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341344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341344"/>
            <a:ext cx="5111750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2503394"/>
            <a:ext cx="3008313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12.3.2020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70544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12.3.2020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75220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12.3.2020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62681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ACAC0F-4ED4-4B9D-B6F2-E040EBAD2C74}" type="datetime1">
              <a:rPr lang="fi-FI"/>
              <a:pPr/>
              <a:t>12.3.2020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39CD2-6DAE-4FF3-A212-C677906F8B4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77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A61E7-8CEA-4961-B01E-5CEE21190B5C}" type="slidenum">
              <a:rPr lang="es-ES" altLang="fi-FI"/>
              <a:pPr>
                <a:defRPr/>
              </a:pPr>
              <a:t>‹#›</a:t>
            </a:fld>
            <a:endParaRPr lang="es-ES" altLang="fi-FI"/>
          </a:p>
        </p:txBody>
      </p:sp>
    </p:spTree>
    <p:extLst>
      <p:ext uri="{BB962C8B-B14F-4D97-AF65-F5344CB8AC3E}">
        <p14:creationId xmlns:p14="http://schemas.microsoft.com/office/powerpoint/2010/main" val="34873021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318"/>
            <a:ext cx="7662333" cy="55456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0906"/>
            <a:ext cx="3708400" cy="448771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411133" y="1410906"/>
            <a:ext cx="3708400" cy="448771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311661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98" y="0"/>
            <a:ext cx="846667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0080" y="1916832"/>
            <a:ext cx="7772400" cy="1470025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43980" y="3672607"/>
            <a:ext cx="6400800" cy="1752600"/>
          </a:xfrm>
        </p:spPr>
        <p:txBody>
          <a:bodyPr>
            <a:normAutofit/>
          </a:bodyPr>
          <a:lstStyle>
            <a:lvl1pPr marL="0" indent="0" algn="ctr">
              <a:buFont typeface="Wingdings" pitchFamily="2" charset="2"/>
              <a:buNone/>
              <a:defRPr sz="2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96888" y="6453188"/>
            <a:ext cx="2421632" cy="476250"/>
          </a:xfrm>
        </p:spPr>
        <p:txBody>
          <a:bodyPr/>
          <a:lstStyle>
            <a:lvl1pPr>
              <a:defRPr>
                <a:latin typeface="Palatino" pitchFamily="18" charset="0"/>
              </a:defRPr>
            </a:lvl1pPr>
          </a:lstStyle>
          <a:p>
            <a:fld id="{DB734254-7610-4466-A8D2-8F0E67CE609A}" type="datetime1">
              <a:rPr lang="fi-FI" smtClean="0"/>
              <a:pPr/>
              <a:t>12.3.2020</a:t>
            </a:fld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662536" y="6453188"/>
            <a:ext cx="3038475" cy="476250"/>
          </a:xfrm>
        </p:spPr>
        <p:txBody>
          <a:bodyPr/>
          <a:lstStyle>
            <a:lvl1pPr>
              <a:defRPr>
                <a:latin typeface="Palatino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30888" y="6453188"/>
            <a:ext cx="2133600" cy="476250"/>
          </a:xfrm>
        </p:spPr>
        <p:txBody>
          <a:bodyPr/>
          <a:lstStyle>
            <a:lvl1pPr>
              <a:defRPr>
                <a:latin typeface="Palatino" pitchFamily="18" charset="0"/>
              </a:defRPr>
            </a:lvl1pPr>
          </a:lstStyle>
          <a:p>
            <a:fld id="{2514E6BF-C00E-4818-8DEC-5D8AD366FF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-29268" y="0"/>
            <a:ext cx="9173267" cy="6856412"/>
          </a:xfrm>
          <a:prstGeom prst="rect">
            <a:avLst/>
          </a:prstGeom>
          <a:noFill/>
          <a:ln w="127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5" y="5616000"/>
            <a:ext cx="533400" cy="1088136"/>
          </a:xfrm>
          <a:prstGeom prst="rect">
            <a:avLst/>
          </a:prstGeom>
        </p:spPr>
      </p:pic>
      <p:sp>
        <p:nvSpPr>
          <p:cNvPr id="13" name="Text Box 7"/>
          <p:cNvSpPr txBox="1">
            <a:spLocks noChangeArrowheads="1"/>
          </p:cNvSpPr>
          <p:nvPr userDrawn="1"/>
        </p:nvSpPr>
        <p:spPr bwMode="auto">
          <a:xfrm>
            <a:off x="539553" y="60487"/>
            <a:ext cx="3312368" cy="55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510" tIns="46254" rIns="92510" bIns="46254">
            <a:spAutoFit/>
          </a:bodyPr>
          <a:lstStyle/>
          <a:p>
            <a:pPr marL="0" marR="0" lvl="0" indent="0" algn="l" defTabSz="9271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600" b="0" dirty="0" smtClean="0">
                <a:solidFill>
                  <a:srgbClr val="000099"/>
                </a:solidFill>
                <a:latin typeface="Helvetica" pitchFamily="34" charset="0"/>
              </a:rPr>
              <a:t>      </a:t>
            </a: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Palatino" pitchFamily="18" charset="0"/>
                <a:cs typeface="Arial" charset="0"/>
              </a:rPr>
              <a:t>UNIVERSITY OF</a:t>
            </a:r>
            <a:r>
              <a:rPr kumimoji="0" lang="fi-FI" sz="1400" b="0" i="0" u="none" strike="noStrike" kern="1200" cap="none" spc="3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Palatino" pitchFamily="18" charset="0"/>
                <a:cs typeface="Arial" charset="0"/>
              </a:rPr>
              <a:t> </a:t>
            </a: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Palatino" pitchFamily="18" charset="0"/>
                <a:cs typeface="Arial" charset="0"/>
              </a:rPr>
              <a:t>JYVÄSK</a:t>
            </a:r>
            <a:r>
              <a:rPr kumimoji="0" lang="fi-FI" sz="1400" b="0" i="0" u="none" strike="noStrike" kern="1200" cap="none" spc="4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Palatino" pitchFamily="18" charset="0"/>
                <a:cs typeface="Arial" charset="0"/>
              </a:rPr>
              <a:t>Y</a:t>
            </a: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Palatino" pitchFamily="18" charset="0"/>
                <a:cs typeface="Arial" charset="0"/>
              </a:rPr>
              <a:t>LÄ</a:t>
            </a:r>
          </a:p>
          <a:p>
            <a:pPr defTabSz="927100" eaLnBrk="0" hangingPunct="0"/>
            <a:endParaRPr lang="fi-FI" sz="1400" b="0" dirty="0">
              <a:solidFill>
                <a:schemeClr val="bg2">
                  <a:lumMod val="50000"/>
                </a:schemeClr>
              </a:solidFill>
              <a:latin typeface="Palatin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472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5753100" y="274638"/>
            <a:ext cx="20574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435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9" name="Suorakulmio 8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Ryhmitä 13"/>
          <p:cNvGrpSpPr/>
          <p:nvPr userDrawn="1"/>
        </p:nvGrpSpPr>
        <p:grpSpPr>
          <a:xfrm rot="5400000">
            <a:off x="8248258" y="142284"/>
            <a:ext cx="763388" cy="1028096"/>
            <a:chOff x="457200" y="-1"/>
            <a:chExt cx="827393" cy="1114295"/>
          </a:xfrm>
        </p:grpSpPr>
        <p:sp>
          <p:nvSpPr>
            <p:cNvPr id="15" name="Suorakulmio 14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6" name="Kuva 15" descr="JYU_tunnus-25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12.3.2020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55457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12.3.2020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6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DSC_1438_duoto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4" y="1952491"/>
            <a:ext cx="5727252" cy="1906777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3969608"/>
            <a:ext cx="5727252" cy="875930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pic>
        <p:nvPicPr>
          <p:cNvPr id="13" name="Kuva 12" descr="JYU_tunnus_pysty_FIN-ENG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0144" y="4928407"/>
            <a:ext cx="1881873" cy="1224530"/>
          </a:xfrm>
          <a:prstGeom prst="rect">
            <a:avLst/>
          </a:prstGeom>
        </p:spPr>
      </p:pic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</a:t>
            </a:r>
            <a:r>
              <a:rPr lang="fi-FI" b="1" dirty="0" smtClean="0"/>
              <a:t>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21A8D66E-D4C1-438C-8B85-C19A0838289F}" type="datetime1">
              <a:rPr lang="fi-FI" smtClean="0"/>
              <a:pPr/>
              <a:t>12.3.2020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98620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12.3.2020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68383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950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20805"/>
            <a:ext cx="2147658" cy="180989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20805"/>
            <a:ext cx="454016" cy="18098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Kuva 10" descr="JYU_tunnus_vaaka_FIN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5613406"/>
            <a:ext cx="2456184" cy="1088388"/>
          </a:xfrm>
          <a:prstGeom prst="rect">
            <a:avLst/>
          </a:prstGeom>
          <a:effectLst>
            <a:outerShdw blurRad="50800" dir="2700000" algn="tl" rotWithShape="0">
              <a:prstClr val="black"/>
            </a:outerShdw>
          </a:effectLst>
        </p:spPr>
      </p:pic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20805"/>
            <a:ext cx="831227" cy="180989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EA09D8CB-31E3-46A8-AE6A-C58BF3914EDB}" type="datetime1">
              <a:rPr lang="fi-FI" smtClean="0"/>
              <a:pPr/>
              <a:t>12.3.2020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70752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DSC_14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20805"/>
            <a:ext cx="2147658" cy="180989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rgbClr val="F1563F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20805"/>
            <a:ext cx="454016" cy="18098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Kuva 11" descr="JYU_tunnus_vaaka_FIN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5613406"/>
            <a:ext cx="2456184" cy="1088388"/>
          </a:xfrm>
          <a:prstGeom prst="rect">
            <a:avLst/>
          </a:prstGeom>
          <a:effectLst>
            <a:outerShdw blurRad="50800" dir="2700000" algn="tl" rotWithShape="0">
              <a:prstClr val="black"/>
            </a:outerShdw>
          </a:effectLst>
        </p:spPr>
      </p:pic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20805"/>
            <a:ext cx="831227" cy="180989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EA09D8CB-31E3-46A8-AE6A-C58BF3914EDB}" type="datetime1">
              <a:rPr lang="fi-FI" smtClean="0"/>
              <a:pPr/>
              <a:t>12.3.2020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8153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DSC_0676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20805"/>
            <a:ext cx="2147658" cy="180989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rgbClr val="F1563F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20805"/>
            <a:ext cx="454016" cy="18098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Kuva 11" descr="JYU_tunnus_vaaka_FIN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5613406"/>
            <a:ext cx="2456184" cy="1088388"/>
          </a:xfrm>
          <a:prstGeom prst="rect">
            <a:avLst/>
          </a:prstGeom>
          <a:effectLst>
            <a:outerShdw blurRad="50800" dir="2700000" algn="tl" rotWithShape="0">
              <a:prstClr val="black"/>
            </a:outerShdw>
          </a:effectLst>
        </p:spPr>
      </p:pic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20805"/>
            <a:ext cx="831227" cy="180989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EA09D8CB-31E3-46A8-AE6A-C58BF3914EDB}" type="datetime1">
              <a:rPr lang="fi-FI" smtClean="0"/>
              <a:pPr/>
              <a:t>12.3.2020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26915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108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20805"/>
            <a:ext cx="831227" cy="180989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EA09D8CB-31E3-46A8-AE6A-C58BF3914EDB}" type="datetime1">
              <a:rPr lang="fi-FI" smtClean="0"/>
              <a:pPr/>
              <a:t>12.3.2020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20805"/>
            <a:ext cx="2147658" cy="180989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rgbClr val="F1563F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20805"/>
            <a:ext cx="454016" cy="18098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Kuva 11" descr="JYU_tunnus_vaaka_FIN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5613406"/>
            <a:ext cx="2456184" cy="1088388"/>
          </a:xfrm>
          <a:prstGeom prst="rect">
            <a:avLst/>
          </a:prstGeom>
          <a:effectLst>
            <a:outerShdw blurRad="508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21214145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12.3.2020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37056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33" indent="0" algn="ctr">
              <a:buNone/>
              <a:defRPr/>
            </a:lvl2pPr>
            <a:lvl3pPr marL="914265" indent="0" algn="ctr">
              <a:buNone/>
              <a:defRPr/>
            </a:lvl3pPr>
            <a:lvl4pPr marL="1371398" indent="0" algn="ctr">
              <a:buNone/>
              <a:defRPr/>
            </a:lvl4pPr>
            <a:lvl5pPr marL="1828532" indent="0" algn="ctr">
              <a:buNone/>
              <a:defRPr/>
            </a:lvl5pPr>
            <a:lvl6pPr marL="2285664" indent="0" algn="ctr">
              <a:buNone/>
              <a:defRPr/>
            </a:lvl6pPr>
            <a:lvl7pPr marL="2742797" indent="0" algn="ctr">
              <a:buNone/>
              <a:defRPr/>
            </a:lvl7pPr>
            <a:lvl8pPr marL="3199930" indent="0" algn="ctr">
              <a:buNone/>
              <a:defRPr/>
            </a:lvl8pPr>
            <a:lvl9pPr marL="36570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6BF2B-DCC4-444C-BFD7-15106E4C2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9B004-A28D-4F38-BFEB-59C089C4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9E9A9-E953-4EC5-A808-ED3A82A0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4433B-0347-2448-BBFE-8140BE9B6F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00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6BF2B-DCC4-444C-BFD7-15106E4C2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9B004-A28D-4F38-BFEB-59C089C4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9E9A9-E953-4EC5-A808-ED3A82A0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D0E85-BEFF-A548-B04A-665E66F964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330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3" indent="0">
              <a:buNone/>
              <a:defRPr sz="1800"/>
            </a:lvl2pPr>
            <a:lvl3pPr marL="914265" indent="0">
              <a:buNone/>
              <a:defRPr sz="1600"/>
            </a:lvl3pPr>
            <a:lvl4pPr marL="1371398" indent="0">
              <a:buNone/>
              <a:defRPr sz="1400"/>
            </a:lvl4pPr>
            <a:lvl5pPr marL="1828532" indent="0">
              <a:buNone/>
              <a:defRPr sz="1400"/>
            </a:lvl5pPr>
            <a:lvl6pPr marL="2285664" indent="0">
              <a:buNone/>
              <a:defRPr sz="1400"/>
            </a:lvl6pPr>
            <a:lvl7pPr marL="2742797" indent="0">
              <a:buNone/>
              <a:defRPr sz="1400"/>
            </a:lvl7pPr>
            <a:lvl8pPr marL="3199930" indent="0">
              <a:buNone/>
              <a:defRPr sz="1400"/>
            </a:lvl8pPr>
            <a:lvl9pPr marL="36570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6BF2B-DCC4-444C-BFD7-15106E4C2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9B004-A28D-4F38-BFEB-59C089C4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9E9A9-E953-4EC5-A808-ED3A82A0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25293-29D4-4541-87F8-9B252A35BC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882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56510"/>
            <a:ext cx="4038600" cy="39696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56510"/>
            <a:ext cx="4038600" cy="39696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66BF2B-DCC4-444C-BFD7-15106E4C2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B9B004-A28D-4F38-BFEB-59C089C4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19E9A9-E953-4EC5-A808-ED3A82A0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0ABAB-0FAA-ED4D-BE66-8665052D0D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3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_DSC692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728181"/>
            <a:ext cx="4411494" cy="1906777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745298"/>
            <a:ext cx="4411494" cy="1106530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Ryhmitä 12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6" name="Suorakulmio 15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2" name="Kuva 21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12.3.2020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72077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65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950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3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8" indent="0">
              <a:buNone/>
              <a:defRPr sz="1600" b="1"/>
            </a:lvl4pPr>
            <a:lvl5pPr marL="1828532" indent="0">
              <a:buNone/>
              <a:defRPr sz="1600" b="1"/>
            </a:lvl5pPr>
            <a:lvl6pPr marL="2285664" indent="0">
              <a:buNone/>
              <a:defRPr sz="1600" b="1"/>
            </a:lvl6pPr>
            <a:lvl7pPr marL="2742797" indent="0">
              <a:buNone/>
              <a:defRPr sz="1600" b="1"/>
            </a:lvl7pPr>
            <a:lvl8pPr marL="3199930" indent="0">
              <a:buNone/>
              <a:defRPr sz="1600" b="1"/>
            </a:lvl8pPr>
            <a:lvl9pPr marL="36570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59269"/>
            <a:ext cx="4040188" cy="33668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11950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3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8" indent="0">
              <a:buNone/>
              <a:defRPr sz="1600" b="1"/>
            </a:lvl4pPr>
            <a:lvl5pPr marL="1828532" indent="0">
              <a:buNone/>
              <a:defRPr sz="1600" b="1"/>
            </a:lvl5pPr>
            <a:lvl6pPr marL="2285664" indent="0">
              <a:buNone/>
              <a:defRPr sz="1600" b="1"/>
            </a:lvl6pPr>
            <a:lvl7pPr marL="2742797" indent="0">
              <a:buNone/>
              <a:defRPr sz="1600" b="1"/>
            </a:lvl7pPr>
            <a:lvl8pPr marL="3199930" indent="0">
              <a:buNone/>
              <a:defRPr sz="1600" b="1"/>
            </a:lvl8pPr>
            <a:lvl9pPr marL="36570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759269"/>
            <a:ext cx="4041775" cy="33668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F66BF2B-DCC4-444C-BFD7-15106E4C2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B9B004-A28D-4F38-BFEB-59C089C4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C19E9A9-E953-4EC5-A808-ED3A82A0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1FA7A-D6B5-E244-BC7D-08BD3FDE35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149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F66BF2B-DCC4-444C-BFD7-15106E4C2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DB9B004-A28D-4F38-BFEB-59C089C4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C19E9A9-E953-4EC5-A808-ED3A82A0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33CD7-29EC-3549-8125-1EE08190F7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689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F66BF2B-DCC4-444C-BFD7-15106E4C2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B9B004-A28D-4F38-BFEB-59C089C4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C19E9A9-E953-4EC5-A808-ED3A82A0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4B462-4080-AE42-B3D2-01CF73B243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121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8494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4941"/>
            <a:ext cx="5111750" cy="50412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290457"/>
            <a:ext cx="3008313" cy="3835707"/>
          </a:xfrm>
        </p:spPr>
        <p:txBody>
          <a:bodyPr/>
          <a:lstStyle>
            <a:lvl1pPr marL="0" indent="0">
              <a:buNone/>
              <a:defRPr sz="1400"/>
            </a:lvl1pPr>
            <a:lvl2pPr marL="457133" indent="0">
              <a:buNone/>
              <a:defRPr sz="1200"/>
            </a:lvl2pPr>
            <a:lvl3pPr marL="914265" indent="0">
              <a:buNone/>
              <a:defRPr sz="1000"/>
            </a:lvl3pPr>
            <a:lvl4pPr marL="1371398" indent="0">
              <a:buNone/>
              <a:defRPr sz="900"/>
            </a:lvl4pPr>
            <a:lvl5pPr marL="1828532" indent="0">
              <a:buNone/>
              <a:defRPr sz="900"/>
            </a:lvl5pPr>
            <a:lvl6pPr marL="2285664" indent="0">
              <a:buNone/>
              <a:defRPr sz="900"/>
            </a:lvl6pPr>
            <a:lvl7pPr marL="2742797" indent="0">
              <a:buNone/>
              <a:defRPr sz="900"/>
            </a:lvl7pPr>
            <a:lvl8pPr marL="3199930" indent="0">
              <a:buNone/>
              <a:defRPr sz="900"/>
            </a:lvl8pPr>
            <a:lvl9pPr marL="36570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66BF2B-DCC4-444C-BFD7-15106E4C2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B9B004-A28D-4F38-BFEB-59C089C4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19E9A9-E953-4EC5-A808-ED3A82A0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9480E-6162-2044-9B6E-64EF0DF5E4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961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64652" y="1062208"/>
            <a:ext cx="4941674" cy="3706254"/>
          </a:xfrm>
        </p:spPr>
        <p:txBody>
          <a:bodyPr/>
          <a:lstStyle>
            <a:lvl1pPr marL="0" indent="0">
              <a:buNone/>
              <a:defRPr sz="3200"/>
            </a:lvl1pPr>
            <a:lvl2pPr marL="457133" indent="0">
              <a:buNone/>
              <a:defRPr sz="2800"/>
            </a:lvl2pPr>
            <a:lvl3pPr marL="914265" indent="0">
              <a:buNone/>
              <a:defRPr sz="2400"/>
            </a:lvl3pPr>
            <a:lvl4pPr marL="1371398" indent="0">
              <a:buNone/>
              <a:defRPr sz="2000"/>
            </a:lvl4pPr>
            <a:lvl5pPr marL="1828532" indent="0">
              <a:buNone/>
              <a:defRPr sz="2000"/>
            </a:lvl5pPr>
            <a:lvl6pPr marL="2285664" indent="0">
              <a:buNone/>
              <a:defRPr sz="2000"/>
            </a:lvl6pPr>
            <a:lvl7pPr marL="2742797" indent="0">
              <a:buNone/>
              <a:defRPr sz="2000"/>
            </a:lvl7pPr>
            <a:lvl8pPr marL="3199930" indent="0">
              <a:buNone/>
              <a:defRPr sz="2000"/>
            </a:lvl8pPr>
            <a:lvl9pPr marL="3657063" indent="0">
              <a:buNone/>
              <a:defRPr sz="2000"/>
            </a:lvl9pPr>
          </a:lstStyle>
          <a:p>
            <a:pPr lvl="0"/>
            <a:endParaRPr lang="is-I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3" indent="0">
              <a:buNone/>
              <a:defRPr sz="1200"/>
            </a:lvl2pPr>
            <a:lvl3pPr marL="914265" indent="0">
              <a:buNone/>
              <a:defRPr sz="1000"/>
            </a:lvl3pPr>
            <a:lvl4pPr marL="1371398" indent="0">
              <a:buNone/>
              <a:defRPr sz="900"/>
            </a:lvl4pPr>
            <a:lvl5pPr marL="1828532" indent="0">
              <a:buNone/>
              <a:defRPr sz="900"/>
            </a:lvl5pPr>
            <a:lvl6pPr marL="2285664" indent="0">
              <a:buNone/>
              <a:defRPr sz="900"/>
            </a:lvl6pPr>
            <a:lvl7pPr marL="2742797" indent="0">
              <a:buNone/>
              <a:defRPr sz="900"/>
            </a:lvl7pPr>
            <a:lvl8pPr marL="3199930" indent="0">
              <a:buNone/>
              <a:defRPr sz="900"/>
            </a:lvl8pPr>
            <a:lvl9pPr marL="36570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66BF2B-DCC4-444C-BFD7-15106E4C2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B9B004-A28D-4F38-BFEB-59C089C4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19E9A9-E953-4EC5-A808-ED3A82A0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0DFE7-FBC3-E347-9900-80B1A31EBC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71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6BF2B-DCC4-444C-BFD7-15106E4C2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9B004-A28D-4F38-BFEB-59C089C4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9E9A9-E953-4EC5-A808-ED3A82A0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03E48-BDDB-3249-BA17-4553CD02EC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200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084940"/>
            <a:ext cx="2058988" cy="50412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084940"/>
            <a:ext cx="6029325" cy="504122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6BF2B-DCC4-444C-BFD7-15106E4C2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9B004-A28D-4F38-BFEB-59C089C4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9E9A9-E953-4EC5-A808-ED3A82A0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D0532-582B-7A4F-B262-90479FA0BF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2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_DSC8395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tsikko 1"/>
          <p:cNvSpPr>
            <a:spLocks noGrp="1"/>
          </p:cNvSpPr>
          <p:nvPr>
            <p:ph type="ctrTitle"/>
          </p:nvPr>
        </p:nvSpPr>
        <p:spPr>
          <a:xfrm>
            <a:off x="457200" y="2829275"/>
            <a:ext cx="5444766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25" name="Alaotsikko 2"/>
          <p:cNvSpPr>
            <a:spLocks noGrp="1"/>
          </p:cNvSpPr>
          <p:nvPr>
            <p:ph type="subTitle" idx="1"/>
          </p:nvPr>
        </p:nvSpPr>
        <p:spPr>
          <a:xfrm>
            <a:off x="457200" y="4846392"/>
            <a:ext cx="5444766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grpSp>
        <p:nvGrpSpPr>
          <p:cNvPr id="28" name="Ryhmitä 27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9" name="Suorakulmio 2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30" name="Kuva 2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12.3.2020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9104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829275"/>
            <a:ext cx="5444766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846392"/>
            <a:ext cx="5444766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Ryhmitä 14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3" name="Suorakulmio 22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5" name="Kuva 24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12.3.2020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097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06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tsikko 1"/>
          <p:cNvSpPr>
            <a:spLocks noGrp="1"/>
          </p:cNvSpPr>
          <p:nvPr>
            <p:ph type="ctrTitle"/>
          </p:nvPr>
        </p:nvSpPr>
        <p:spPr>
          <a:xfrm>
            <a:off x="457200" y="2829275"/>
            <a:ext cx="5444766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24" name="Alaotsikko 2"/>
          <p:cNvSpPr>
            <a:spLocks noGrp="1"/>
          </p:cNvSpPr>
          <p:nvPr>
            <p:ph type="subTitle" idx="1"/>
          </p:nvPr>
        </p:nvSpPr>
        <p:spPr>
          <a:xfrm>
            <a:off x="457200" y="4846392"/>
            <a:ext cx="5444766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grpSp>
        <p:nvGrpSpPr>
          <p:cNvPr id="15" name="Ryhmitä 14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5" name="Suorakulmio 24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6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12.3.2020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601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977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91307" y="2830749"/>
            <a:ext cx="544476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r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191307" y="4847866"/>
            <a:ext cx="544476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Ryhmitä 14"/>
          <p:cNvGrpSpPr/>
          <p:nvPr userDrawn="1"/>
        </p:nvGrpSpPr>
        <p:grpSpPr>
          <a:xfrm>
            <a:off x="7872685" y="0"/>
            <a:ext cx="763388" cy="1028096"/>
            <a:chOff x="457200" y="-1"/>
            <a:chExt cx="827393" cy="1114295"/>
          </a:xfrm>
        </p:grpSpPr>
        <p:sp>
          <p:nvSpPr>
            <p:cNvPr id="23" name="Suorakulmio 22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5" name="Kuva 24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12.3.2020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030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image" Target="../media/image20.png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image" Target="../media/image19.png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5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9362FDF5-0D5A-45F3-A2FF-CDA2E3444C38}" type="datetime1">
              <a:rPr lang="fi-FI" smtClean="0"/>
              <a:pPr/>
              <a:t>12.3.2020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</a:t>
            </a:r>
            <a:r>
              <a:rPr lang="fi-FI" b="1" dirty="0" smtClean="0"/>
              <a:t>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C065B45-614E-E14D-B4BE-ACD22F60824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07" r:id="rId2"/>
    <p:sldLayoutId id="2147483708" r:id="rId3"/>
    <p:sldLayoutId id="2147483709" r:id="rId4"/>
    <p:sldLayoutId id="2147483689" r:id="rId5"/>
    <p:sldLayoutId id="2147483701" r:id="rId6"/>
    <p:sldLayoutId id="2147483702" r:id="rId7"/>
    <p:sldLayoutId id="2147483703" r:id="rId8"/>
    <p:sldLayoutId id="2147483704" r:id="rId9"/>
    <p:sldLayoutId id="2147483706" r:id="rId10"/>
    <p:sldLayoutId id="2147483705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32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56324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18F083AE-6A17-432F-8D0A-64661EFCEDA8}" type="datetime1">
              <a:rPr lang="fi-FI" smtClean="0"/>
              <a:pPr/>
              <a:t>12.3.2020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</a:t>
            </a:r>
            <a:r>
              <a:rPr lang="fi-FI" b="1" dirty="0" smtClean="0"/>
              <a:t>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Ryhmitä 18"/>
          <p:cNvGrpSpPr/>
          <p:nvPr userDrawn="1"/>
        </p:nvGrpSpPr>
        <p:grpSpPr>
          <a:xfrm>
            <a:off x="7923412" y="0"/>
            <a:ext cx="763388" cy="1028096"/>
            <a:chOff x="457200" y="-1"/>
            <a:chExt cx="827393" cy="1114295"/>
          </a:xfrm>
        </p:grpSpPr>
        <p:sp>
          <p:nvSpPr>
            <p:cNvPr id="20" name="Suorakulmio 19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1" name="Kuva 20" descr="JYU_tunnus-25.png"/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98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87" r:id="rId3"/>
    <p:sldLayoutId id="2147483750" r:id="rId4"/>
    <p:sldLayoutId id="2147483752" r:id="rId5"/>
    <p:sldLayoutId id="2147483719" r:id="rId6"/>
    <p:sldLayoutId id="2147483717" r:id="rId7"/>
    <p:sldLayoutId id="2147483651" r:id="rId8"/>
    <p:sldLayoutId id="2147483722" r:id="rId9"/>
    <p:sldLayoutId id="2147483718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770" r:id="rId18"/>
    <p:sldLayoutId id="2147483783" r:id="rId19"/>
    <p:sldLayoutId id="2147483784" r:id="rId20"/>
    <p:sldLayoutId id="2147483787" r:id="rId21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24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8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25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fi-FI" dirty="0" smtClean="0"/>
              <a:t>25.4.2017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JYU. Since 1863.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D0733F34-F495-8241-B2FA-79989A32123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03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88" r:id="rId2"/>
    <p:sldLayoutId id="2147483789" r:id="rId3"/>
  </p:sldLayoutIdLst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5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6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smtClean="0"/>
              <a:t>25.4.2017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smtClean="0"/>
              <a:t>JYU. Since 1863.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fld id="{48E4C842-9D56-0E4E-9344-4F6611C275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32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45" r:id="rId2"/>
    <p:sldLayoutId id="2147483746" r:id="rId3"/>
    <p:sldLayoutId id="2147483747" r:id="rId4"/>
    <p:sldLayoutId id="2147483790" r:id="rId5"/>
  </p:sldLayoutIdLst>
  <p:hf hdr="0"/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bg1"/>
          </a:solidFill>
          <a:latin typeface="Helvetica" pitchFamily="34" charset="0"/>
          <a:ea typeface="+mj-ea"/>
          <a:cs typeface="Helvetica" pitchFamily="34" charset="0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1pPr>
      <a:lvl2pPr marL="742950" indent="-28575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5136" y="951012"/>
            <a:ext cx="822926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368" y="2223493"/>
            <a:ext cx="8229265" cy="390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6BF2B-DCC4-444C-BFD7-15106E4C2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368" y="6356450"/>
            <a:ext cx="2132893" cy="364628"/>
          </a:xfrm>
          <a:prstGeom prst="rect">
            <a:avLst/>
          </a:prstGeom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9B004-A28D-4F38-BFEB-59C089C48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600" y="6356450"/>
            <a:ext cx="2894800" cy="364628"/>
          </a:xfrm>
          <a:prstGeom prst="rect">
            <a:avLst/>
          </a:prstGeom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9E9A9-E953-4EC5-A808-ED3A82A06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739" y="6356450"/>
            <a:ext cx="2132893" cy="364628"/>
          </a:xfrm>
          <a:prstGeom prst="rect">
            <a:avLst/>
          </a:prstGeom>
        </p:spPr>
        <p:txBody>
          <a:bodyPr vert="horz" wrap="square" lIns="91426" tIns="45713" rIns="91426" bIns="4571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A37A483C-3F95-DE4F-BCB4-7D455D556C3C}" type="slidenum">
              <a:rPr lang="en-US" smtClean="0">
                <a:ea typeface="ヒラギノ角ゴ Pro W3" charset="0"/>
                <a:cs typeface="ヒラギノ角ゴ Pro W3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0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6076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algn="ctr" defTabSz="456076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defTabSz="456076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defTabSz="456076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defTabSz="456076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133" algn="ctr" defTabSz="457133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6pPr>
      <a:lvl7pPr marL="914265" algn="ctr" defTabSz="457133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7pPr>
      <a:lvl8pPr marL="1371398" algn="ctr" defTabSz="457133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8pPr>
      <a:lvl9pPr marL="1828532" algn="ctr" defTabSz="457133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Calibri" pitchFamily="34" charset="0"/>
        </a:defRPr>
      </a:lvl9pPr>
    </p:titleStyle>
    <p:bodyStyle>
      <a:lvl1pPr marL="342369" indent="-342369" algn="l" defTabSz="45607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marL="742216" indent="-284891" algn="l" defTabSz="45607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Arial" pitchFamily="34" charset="0"/>
          <a:ea typeface="Arial" pitchFamily="-105" charset="0"/>
          <a:cs typeface="Arial" pitchFamily="34" charset="0"/>
        </a:defRPr>
      </a:lvl2pPr>
      <a:lvl3pPr marL="1142062" indent="-227413" algn="l" defTabSz="45607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Arial" pitchFamily="34" charset="0"/>
          <a:ea typeface="Arial" pitchFamily="-105" charset="0"/>
          <a:cs typeface="Arial" pitchFamily="34" charset="0"/>
        </a:defRPr>
      </a:lvl3pPr>
      <a:lvl4pPr marL="1599387" indent="-227413" algn="l" defTabSz="45607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Arial" pitchFamily="34" charset="0"/>
          <a:ea typeface="Arial" pitchFamily="-105" charset="0"/>
          <a:cs typeface="Arial" pitchFamily="34" charset="0"/>
        </a:defRPr>
      </a:lvl4pPr>
      <a:lvl5pPr marL="2056712" indent="-227413" algn="l" defTabSz="45607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Arial" pitchFamily="34" charset="0"/>
          <a:ea typeface="Arial" pitchFamily="-105" charset="0"/>
          <a:cs typeface="Arial" pitchFamily="34" charset="0"/>
        </a:defRPr>
      </a:lvl5pPr>
      <a:lvl6pPr marL="2514230" indent="-228567" algn="l" defTabSz="457133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364" indent="-228567" algn="l" defTabSz="457133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8497" indent="-228567" algn="l" defTabSz="457133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5629" indent="-228567" algn="l" defTabSz="457133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3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4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7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63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raimo.vuorinen@jyu.f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hyperlink" Target="https://fi.linkedin.com/in/raimovuorin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745" y="2824270"/>
            <a:ext cx="7670803" cy="1338263"/>
          </a:xfrm>
        </p:spPr>
        <p:txBody>
          <a:bodyPr>
            <a:noAutofit/>
          </a:bodyPr>
          <a:lstStyle/>
          <a:p>
            <a:r>
              <a:rPr lang="en-GB" sz="3200" dirty="0" err="1" smtClean="0"/>
              <a:t>Koulutetut</a:t>
            </a:r>
            <a:r>
              <a:rPr lang="en-GB" sz="3200" dirty="0" smtClean="0"/>
              <a:t> </a:t>
            </a:r>
            <a:r>
              <a:rPr lang="en-GB" sz="3200" dirty="0" err="1" smtClean="0"/>
              <a:t>opinto-ohjaajat</a:t>
            </a:r>
            <a:r>
              <a:rPr lang="en-GB" sz="3200" dirty="0" smtClean="0"/>
              <a:t> </a:t>
            </a:r>
            <a:r>
              <a:rPr lang="en-GB" sz="3200" dirty="0" err="1" smtClean="0"/>
              <a:t>Suomessa</a:t>
            </a:r>
            <a:r>
              <a:rPr lang="en-GB" sz="3200" dirty="0" smtClean="0"/>
              <a:t> 1971-2020</a:t>
            </a:r>
            <a:endParaRPr lang="fi-FI" sz="1100" b="1" dirty="0"/>
          </a:p>
        </p:txBody>
      </p:sp>
      <p:sp>
        <p:nvSpPr>
          <p:cNvPr id="4" name="Rectangle 4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509047" y="4664722"/>
            <a:ext cx="7785865" cy="134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i-FI" altLang="fi-FI" sz="1600" dirty="0">
                <a:solidFill>
                  <a:schemeClr val="bg1"/>
                </a:solidFill>
              </a:rPr>
              <a:t>Raimo Vuorinen, </a:t>
            </a:r>
            <a:r>
              <a:rPr lang="fi-FI" altLang="fi-FI" sz="1600" dirty="0" smtClean="0">
                <a:solidFill>
                  <a:schemeClr val="bg1"/>
                </a:solidFill>
              </a:rPr>
              <a:t>Projektipäällikkö</a:t>
            </a:r>
          </a:p>
          <a:p>
            <a:pPr algn="ctr"/>
            <a:r>
              <a:rPr lang="fi-FI" altLang="fi-FI" sz="1600" dirty="0" smtClean="0">
                <a:solidFill>
                  <a:schemeClr val="bg1"/>
                </a:solidFill>
              </a:rPr>
              <a:t>TNO-foorumi 12.3.2020</a:t>
            </a:r>
            <a:endParaRPr lang="fi-FI" altLang="fi-FI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53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60435310"/>
              </p:ext>
            </p:extLst>
          </p:nvPr>
        </p:nvGraphicFramePr>
        <p:xfrm>
          <a:off x="385011" y="577517"/>
          <a:ext cx="8179963" cy="565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907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89975" y="6592888"/>
            <a:ext cx="454025" cy="180975"/>
          </a:xfrm>
        </p:spPr>
        <p:txBody>
          <a:bodyPr/>
          <a:lstStyle/>
          <a:p>
            <a:fld id="{0FE3988A-0109-0B40-965D-9E0ED41EFEE4}" type="slidenum">
              <a:rPr lang="fi-FI" smtClean="0"/>
              <a:pPr/>
              <a:t>3</a:t>
            </a:fld>
            <a:endParaRPr lang="fi-FI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604660"/>
              </p:ext>
            </p:extLst>
          </p:nvPr>
        </p:nvGraphicFramePr>
        <p:xfrm>
          <a:off x="577516" y="1040819"/>
          <a:ext cx="7700210" cy="5176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4073">
                  <a:extLst>
                    <a:ext uri="{9D8B030D-6E8A-4147-A177-3AD203B41FA5}">
                      <a16:colId xmlns:a16="http://schemas.microsoft.com/office/drawing/2014/main" val="3962309214"/>
                    </a:ext>
                  </a:extLst>
                </a:gridCol>
                <a:gridCol w="1576137">
                  <a:extLst>
                    <a:ext uri="{9D8B030D-6E8A-4147-A177-3AD203B41FA5}">
                      <a16:colId xmlns:a16="http://schemas.microsoft.com/office/drawing/2014/main" val="2473868011"/>
                    </a:ext>
                  </a:extLst>
                </a:gridCol>
              </a:tblGrid>
              <a:tr h="626752">
                <a:tc gridSpan="2">
                  <a:txBody>
                    <a:bodyPr/>
                    <a:lstStyle/>
                    <a:p>
                      <a:r>
                        <a:rPr lang="fi-FI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Vuosina</a:t>
                      </a:r>
                      <a:r>
                        <a:rPr lang="fi-FI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2001-2019 tutkinnon suorittaneet opinto-ohjaajat</a:t>
                      </a:r>
                      <a:endParaRPr lang="fi-FI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230749"/>
                  </a:ext>
                </a:extLst>
              </a:tr>
              <a:tr h="648187">
                <a:tc>
                  <a:txBody>
                    <a:bodyPr/>
                    <a:lstStyle/>
                    <a:p>
                      <a:r>
                        <a:rPr lang="fi-FI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Maisteriohjelma</a:t>
                      </a:r>
                      <a:r>
                        <a:rPr lang="fi-FI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/KM tutkinto 300 tai 120 opintopistettä</a:t>
                      </a:r>
                      <a:endParaRPr lang="fi-FI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446</a:t>
                      </a:r>
                      <a:endParaRPr lang="fi-FI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785878"/>
                  </a:ext>
                </a:extLst>
              </a:tr>
              <a:tr h="366366">
                <a:tc>
                  <a:txBody>
                    <a:bodyPr/>
                    <a:lstStyle/>
                    <a:p>
                      <a:r>
                        <a:rPr lang="fi-FI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Ohjaus sivuaineena 60 op</a:t>
                      </a:r>
                      <a:endParaRPr lang="fi-FI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</a:t>
                      </a:r>
                      <a:endParaRPr lang="fi-FI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172726"/>
                  </a:ext>
                </a:extLst>
              </a:tr>
              <a:tr h="626752">
                <a:tc>
                  <a:txBody>
                    <a:bodyPr/>
                    <a:lstStyle/>
                    <a:p>
                      <a:r>
                        <a:rPr lang="fi-FI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Erilliset opinto-ohjaajan</a:t>
                      </a:r>
                      <a:r>
                        <a:rPr lang="fi-FI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opinnot 60 op</a:t>
                      </a:r>
                      <a:endParaRPr lang="fi-FI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2746</a:t>
                      </a:r>
                      <a:endParaRPr lang="fi-FI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748162"/>
                  </a:ext>
                </a:extLst>
              </a:tr>
              <a:tr h="369480">
                <a:tc>
                  <a:txBody>
                    <a:bodyPr/>
                    <a:lstStyle/>
                    <a:p>
                      <a:r>
                        <a:rPr lang="fi-FI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Erkkeri-koulutus 2011-13</a:t>
                      </a:r>
                      <a:r>
                        <a:rPr lang="fi-FI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60 op</a:t>
                      </a:r>
                      <a:endParaRPr lang="fi-FI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fi-FI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980966"/>
                  </a:ext>
                </a:extLst>
              </a:tr>
              <a:tr h="626752">
                <a:tc>
                  <a:txBody>
                    <a:bodyPr/>
                    <a:lstStyle/>
                    <a:p>
                      <a:r>
                        <a:rPr lang="fi-FI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Specima</a:t>
                      </a:r>
                      <a:r>
                        <a:rPr lang="fi-FI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maahanmuuttajien</a:t>
                      </a:r>
                      <a:r>
                        <a:rPr lang="fi-FI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ohjaajat 60 op</a:t>
                      </a:r>
                      <a:endParaRPr lang="fi-FI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fi-FI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882405"/>
                  </a:ext>
                </a:extLst>
              </a:tr>
              <a:tr h="626752">
                <a:tc>
                  <a:txBody>
                    <a:bodyPr/>
                    <a:lstStyle/>
                    <a:p>
                      <a:r>
                        <a:rPr lang="fi-FI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Muuntokoulutus,</a:t>
                      </a:r>
                      <a:r>
                        <a:rPr lang="fi-FI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KM maisteritutkinto</a:t>
                      </a:r>
                      <a:endParaRPr lang="fi-FI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fi-FI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428047"/>
                  </a:ext>
                </a:extLst>
              </a:tr>
              <a:tr h="648187">
                <a:tc>
                  <a:txBody>
                    <a:bodyPr/>
                    <a:lstStyle/>
                    <a:p>
                      <a:r>
                        <a:rPr lang="fi-FI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Muuntokoulutus, erilliset opinto-ohjaajan</a:t>
                      </a:r>
                      <a:r>
                        <a:rPr lang="fi-FI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opinnot</a:t>
                      </a:r>
                      <a:endParaRPr lang="fi-FI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fi-FI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437329"/>
                  </a:ext>
                </a:extLst>
              </a:tr>
              <a:tr h="527830">
                <a:tc>
                  <a:txBody>
                    <a:bodyPr/>
                    <a:lstStyle/>
                    <a:p>
                      <a:r>
                        <a:rPr lang="fi-FI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Yhteensä</a:t>
                      </a:r>
                      <a:endParaRPr lang="fi-FI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3434</a:t>
                      </a:r>
                      <a:endParaRPr lang="fi-FI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70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2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89975" y="6592888"/>
            <a:ext cx="454025" cy="180975"/>
          </a:xfrm>
        </p:spPr>
        <p:txBody>
          <a:bodyPr/>
          <a:lstStyle/>
          <a:p>
            <a:fld id="{0FE3988A-0109-0B40-965D-9E0ED41EFEE4}" type="slidenum">
              <a:rPr lang="fi-FI" smtClean="0"/>
              <a:pPr/>
              <a:t>4</a:t>
            </a:fld>
            <a:endParaRPr lang="fi-FI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05790098"/>
              </p:ext>
            </p:extLst>
          </p:nvPr>
        </p:nvGraphicFramePr>
        <p:xfrm>
          <a:off x="505326" y="433137"/>
          <a:ext cx="8265695" cy="5847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7384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89975" y="6592888"/>
            <a:ext cx="454025" cy="180975"/>
          </a:xfrm>
        </p:spPr>
        <p:txBody>
          <a:bodyPr/>
          <a:lstStyle/>
          <a:p>
            <a:fld id="{0FE3988A-0109-0B40-965D-9E0ED41EFEE4}" type="slidenum">
              <a:rPr lang="fi-FI" smtClean="0"/>
              <a:pPr/>
              <a:t>5</a:t>
            </a:fld>
            <a:endParaRPr lang="fi-FI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700476"/>
              </p:ext>
            </p:extLst>
          </p:nvPr>
        </p:nvGraphicFramePr>
        <p:xfrm>
          <a:off x="673768" y="914405"/>
          <a:ext cx="7267074" cy="4652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08897">
                  <a:extLst>
                    <a:ext uri="{9D8B030D-6E8A-4147-A177-3AD203B41FA5}">
                      <a16:colId xmlns:a16="http://schemas.microsoft.com/office/drawing/2014/main" val="1408210692"/>
                    </a:ext>
                  </a:extLst>
                </a:gridCol>
                <a:gridCol w="2458177">
                  <a:extLst>
                    <a:ext uri="{9D8B030D-6E8A-4147-A177-3AD203B41FA5}">
                      <a16:colId xmlns:a16="http://schemas.microsoft.com/office/drawing/2014/main" val="774739046"/>
                    </a:ext>
                  </a:extLst>
                </a:gridCol>
              </a:tblGrid>
              <a:tr h="38767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Avoimet </a:t>
                      </a:r>
                      <a:r>
                        <a:rPr lang="fi-FI" sz="2000" b="1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työpaikat 2010-19/23590 </a:t>
                      </a:r>
                      <a:r>
                        <a:rPr lang="fi-FI" sz="20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Opinto-ohjaaja</a:t>
                      </a:r>
                      <a:endParaRPr lang="fi-FI" sz="2000" b="1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803424"/>
                  </a:ext>
                </a:extLst>
              </a:tr>
              <a:tr h="387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Vuosi 2019</a:t>
                      </a:r>
                      <a:endParaRPr lang="fi-FI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297</a:t>
                      </a:r>
                      <a:endParaRPr lang="fi-FI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82460310"/>
                  </a:ext>
                </a:extLst>
              </a:tr>
              <a:tr h="387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Vuosi 2018</a:t>
                      </a:r>
                      <a:endParaRPr lang="fi-FI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</a:t>
                      </a:r>
                      <a:endParaRPr lang="fi-FI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30071089"/>
                  </a:ext>
                </a:extLst>
              </a:tr>
              <a:tr h="387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Vuosi 2017</a:t>
                      </a:r>
                      <a:endParaRPr lang="fi-FI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</a:t>
                      </a:r>
                      <a:endParaRPr lang="fi-FI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7355841"/>
                  </a:ext>
                </a:extLst>
              </a:tr>
              <a:tr h="387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Vuosi 2016</a:t>
                      </a:r>
                      <a:endParaRPr lang="fi-FI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  <a:endParaRPr lang="fi-FI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57289139"/>
                  </a:ext>
                </a:extLst>
              </a:tr>
              <a:tr h="387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Vuosi 2015</a:t>
                      </a:r>
                      <a:endParaRPr lang="fi-FI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</a:t>
                      </a:r>
                      <a:endParaRPr lang="fi-FI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81543137"/>
                  </a:ext>
                </a:extLst>
              </a:tr>
              <a:tr h="387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Vuosi 2014</a:t>
                      </a:r>
                      <a:endParaRPr lang="fi-FI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</a:t>
                      </a:r>
                      <a:endParaRPr lang="fi-FI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33345154"/>
                  </a:ext>
                </a:extLst>
              </a:tr>
              <a:tr h="387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Vuosi 2013</a:t>
                      </a:r>
                      <a:endParaRPr lang="fi-FI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  <a:endParaRPr lang="fi-FI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98773821"/>
                  </a:ext>
                </a:extLst>
              </a:tr>
              <a:tr h="387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Vuosi 2012</a:t>
                      </a:r>
                      <a:endParaRPr lang="fi-FI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</a:t>
                      </a:r>
                      <a:endParaRPr lang="fi-FI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77804541"/>
                  </a:ext>
                </a:extLst>
              </a:tr>
              <a:tr h="387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Vuosi 2011</a:t>
                      </a:r>
                      <a:endParaRPr lang="fi-FI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  <a:endParaRPr lang="fi-FI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75729303"/>
                  </a:ext>
                </a:extLst>
              </a:tr>
              <a:tr h="387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Vuosi 2010</a:t>
                      </a:r>
                      <a:endParaRPr lang="fi-FI" sz="2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</a:t>
                      </a:r>
                      <a:endParaRPr lang="fi-FI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48106102"/>
                  </a:ext>
                </a:extLst>
              </a:tr>
              <a:tr h="387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Yhteensä</a:t>
                      </a:r>
                      <a:endParaRPr lang="fi-FI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2276</a:t>
                      </a:r>
                      <a:endParaRPr lang="fi-FI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74975919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26432" y="5841828"/>
            <a:ext cx="551046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Lähde: Työ- ja elinkeinoministeriö, Työnvälitystilasto 3.3.2020</a:t>
            </a:r>
            <a:endParaRPr kumimoji="0" lang="fi-FI" altLang="fi-F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02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98105" y="1021896"/>
            <a:ext cx="6769788" cy="1019912"/>
          </a:xfrm>
        </p:spPr>
        <p:txBody>
          <a:bodyPr>
            <a:normAutofit/>
          </a:bodyPr>
          <a:lstStyle/>
          <a:p>
            <a:pPr algn="l">
              <a:spcBef>
                <a:spcPct val="50000"/>
              </a:spcBef>
            </a:pPr>
            <a:r>
              <a:rPr lang="en-GB" altLang="fi-FI" sz="4000" dirty="0" err="1" smtClean="0"/>
              <a:t>Kiitos</a:t>
            </a:r>
            <a:r>
              <a:rPr lang="en-GB" altLang="fi-FI" sz="4000" dirty="0" smtClean="0"/>
              <a:t>!</a:t>
            </a:r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419089" y="2414547"/>
            <a:ext cx="3868530" cy="308290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altLang="fi-FI" sz="1600" dirty="0" smtClean="0"/>
              <a:t>Raimo </a:t>
            </a:r>
            <a:r>
              <a:rPr lang="en-GB" altLang="fi-FI" sz="1600" dirty="0"/>
              <a:t>Vuorinen, </a:t>
            </a:r>
            <a:r>
              <a:rPr lang="en-GB" altLang="fi-FI" sz="1600" dirty="0" smtClean="0"/>
              <a:t>KT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altLang="fi-FI" sz="1600" dirty="0" err="1" smtClean="0"/>
              <a:t>Projektipäällikkö</a:t>
            </a:r>
            <a:endParaRPr lang="en-GB" altLang="fi-FI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err="1" smtClean="0">
                <a:solidFill>
                  <a:srgbClr val="000000"/>
                </a:solidFill>
                <a:cs typeface="Helvetica" panose="020B0604020202020204" pitchFamily="34" charset="0"/>
              </a:rPr>
              <a:t>Koulutuksen</a:t>
            </a:r>
            <a:r>
              <a:rPr lang="en-US" sz="1600" dirty="0" smtClean="0">
                <a:solidFill>
                  <a:srgbClr val="000000"/>
                </a:solidFill>
                <a:cs typeface="Helvetica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cs typeface="Helvetica" panose="020B0604020202020204" pitchFamily="34" charset="0"/>
              </a:rPr>
              <a:t>tutkimuslaitos</a:t>
            </a:r>
            <a:endParaRPr lang="en-US" sz="1600" dirty="0" smtClean="0">
              <a:solidFill>
                <a:srgbClr val="000000"/>
              </a:solidFill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000000"/>
                </a:solidFill>
                <a:cs typeface="Helvetica" panose="020B0604020202020204" pitchFamily="34" charset="0"/>
              </a:rPr>
              <a:t>Jyväskylän yliopisto</a:t>
            </a:r>
            <a:endParaRPr lang="en-US" sz="1600" dirty="0">
              <a:solidFill>
                <a:srgbClr val="000000"/>
              </a:solidFill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altLang="fi-FI" sz="1600" dirty="0" err="1" smtClean="0"/>
              <a:t>Puh</a:t>
            </a:r>
            <a:r>
              <a:rPr lang="en-GB" altLang="fi-FI" sz="1600" dirty="0" smtClean="0"/>
              <a:t>. </a:t>
            </a:r>
            <a:r>
              <a:rPr lang="en-GB" altLang="fi-FI" sz="1600" dirty="0"/>
              <a:t>+358-50-3611909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altLang="fi-FI" sz="1600" dirty="0" smtClean="0"/>
              <a:t>Email</a:t>
            </a:r>
            <a:r>
              <a:rPr lang="en-GB" altLang="fi-FI" sz="1600" dirty="0"/>
              <a:t>: </a:t>
            </a:r>
            <a:r>
              <a:rPr lang="en-GB" altLang="fi-FI" sz="1600" dirty="0">
                <a:hlinkClick r:id="rId3"/>
              </a:rPr>
              <a:t>raimo.vuorinen@jyu.fi</a:t>
            </a:r>
            <a:endParaRPr lang="en-GB" altLang="fi-FI" sz="1600" dirty="0"/>
          </a:p>
          <a:p>
            <a:pPr marL="0" indent="0">
              <a:spcBef>
                <a:spcPts val="0"/>
              </a:spcBef>
              <a:buNone/>
            </a:pPr>
            <a:r>
              <a:rPr lang="en-GB" altLang="fi-FI" sz="1600" dirty="0"/>
              <a:t>Skype: </a:t>
            </a:r>
            <a:r>
              <a:rPr lang="en-GB" altLang="fi-FI" sz="1600" dirty="0" err="1"/>
              <a:t>vuorai</a:t>
            </a:r>
            <a:endParaRPr lang="en-GB" altLang="fi-FI" sz="1600" dirty="0"/>
          </a:p>
          <a:p>
            <a:pPr marL="0" indent="0">
              <a:spcBef>
                <a:spcPts val="0"/>
              </a:spcBef>
              <a:buNone/>
            </a:pPr>
            <a:r>
              <a:rPr lang="en-GB" altLang="fi-FI" sz="1600" dirty="0"/>
              <a:t>LinkedIn: </a:t>
            </a:r>
            <a:r>
              <a:rPr lang="en-GB" altLang="fi-FI" sz="1600" dirty="0">
                <a:hlinkClick r:id="rId4"/>
              </a:rPr>
              <a:t>https://fi.linkedin.com/in/raimovuorinen</a:t>
            </a:r>
            <a:endParaRPr lang="en-GB" altLang="fi-FI" sz="1600" dirty="0"/>
          </a:p>
          <a:p>
            <a:pPr>
              <a:spcBef>
                <a:spcPts val="0"/>
              </a:spcBef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81979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YU_helvetica_pp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Custom 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Mukautettu suunnittelumalli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JYU kuva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JYU_helvetica_ppt</Template>
  <TotalTime>6340</TotalTime>
  <Words>150</Words>
  <Application>Microsoft Office PowerPoint</Application>
  <PresentationFormat>Näytössä katseltava diaesitys (4:3)</PresentationFormat>
  <Paragraphs>62</Paragraphs>
  <Slides>6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6</vt:i4>
      </vt:variant>
    </vt:vector>
  </HeadingPairs>
  <TitlesOfParts>
    <vt:vector size="20" baseType="lpstr">
      <vt:lpstr>MS PGothic</vt:lpstr>
      <vt:lpstr>Arial</vt:lpstr>
      <vt:lpstr>Calibri</vt:lpstr>
      <vt:lpstr>Helvetica</vt:lpstr>
      <vt:lpstr>Palatino</vt:lpstr>
      <vt:lpstr>Palatino Linotype</vt:lpstr>
      <vt:lpstr>Times New Roman</vt:lpstr>
      <vt:lpstr>Wingdings</vt:lpstr>
      <vt:lpstr>ヒラギノ角ゴ Pro W3</vt:lpstr>
      <vt:lpstr>JYU_helvetica_ppt</vt:lpstr>
      <vt:lpstr>JYU sisältö pohjat</vt:lpstr>
      <vt:lpstr>2_Mukautettu suunnittelumalli</vt:lpstr>
      <vt:lpstr>JYU kuvadiat</vt:lpstr>
      <vt:lpstr>1_Office Theme</vt:lpstr>
      <vt:lpstr>Koulutetut opinto-ohjaajat Suomessa 1971-2020</vt:lpstr>
      <vt:lpstr>PowerPoint-esitys</vt:lpstr>
      <vt:lpstr>PowerPoint-esitys</vt:lpstr>
      <vt:lpstr>PowerPoint-esitys</vt:lpstr>
      <vt:lpstr>PowerPoint-esitys</vt:lpstr>
      <vt:lpstr>Kiitos!</vt:lpstr>
    </vt:vector>
  </TitlesOfParts>
  <Manager/>
  <Company>University of Jyväskylä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Jaana Kettunen</dc:creator>
  <cp:keywords/>
  <dc:description/>
  <cp:lastModifiedBy>Niemi-Pynttäri Merja</cp:lastModifiedBy>
  <cp:revision>319</cp:revision>
  <cp:lastPrinted>2020-01-24T07:22:40Z</cp:lastPrinted>
  <dcterms:created xsi:type="dcterms:W3CDTF">2017-09-06T09:01:04Z</dcterms:created>
  <dcterms:modified xsi:type="dcterms:W3CDTF">2020-03-12T08:13:59Z</dcterms:modified>
  <cp:category/>
</cp:coreProperties>
</file>