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701" r:id="rId3"/>
  </p:sldMasterIdLst>
  <p:notesMasterIdLst>
    <p:notesMasterId r:id="rId25"/>
  </p:notesMasterIdLst>
  <p:sldIdLst>
    <p:sldId id="334" r:id="rId4"/>
    <p:sldId id="358" r:id="rId5"/>
    <p:sldId id="348" r:id="rId6"/>
    <p:sldId id="350" r:id="rId7"/>
    <p:sldId id="351" r:id="rId8"/>
    <p:sldId id="352" r:id="rId9"/>
    <p:sldId id="340" r:id="rId10"/>
    <p:sldId id="341" r:id="rId11"/>
    <p:sldId id="342" r:id="rId12"/>
    <p:sldId id="343" r:id="rId13"/>
    <p:sldId id="353" r:id="rId14"/>
    <p:sldId id="354" r:id="rId15"/>
    <p:sldId id="362" r:id="rId16"/>
    <p:sldId id="344" r:id="rId17"/>
    <p:sldId id="345" r:id="rId18"/>
    <p:sldId id="356" r:id="rId19"/>
    <p:sldId id="363" r:id="rId20"/>
    <p:sldId id="357" r:id="rId21"/>
    <p:sldId id="347" r:id="rId22"/>
    <p:sldId id="338" r:id="rId23"/>
    <p:sldId id="36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64" autoAdjust="0"/>
    <p:restoredTop sz="94095" autoAdjust="0"/>
  </p:normalViewPr>
  <p:slideViewPr>
    <p:cSldViewPr snapToGrid="0">
      <p:cViewPr varScale="1">
        <p:scale>
          <a:sx n="100" d="100"/>
          <a:sy n="100" d="100"/>
        </p:scale>
        <p:origin x="1320"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BF870-5165-496B-A921-9ED6010D9BF8}" type="datetimeFigureOut">
              <a:rPr lang="fi-FI" smtClean="0"/>
              <a:t>24.10.2019</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F9FF5-8DA1-4DC2-BD9D-8D85D57693C6}" type="slidenum">
              <a:rPr lang="fi-FI" smtClean="0"/>
              <a:t>‹#›</a:t>
            </a:fld>
            <a:endParaRPr lang="fi-FI"/>
          </a:p>
        </p:txBody>
      </p:sp>
    </p:spTree>
    <p:extLst>
      <p:ext uri="{BB962C8B-B14F-4D97-AF65-F5344CB8AC3E}">
        <p14:creationId xmlns:p14="http://schemas.microsoft.com/office/powerpoint/2010/main" val="78049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DDF9FF5-8DA1-4DC2-BD9D-8D85D57693C6}" type="slidenum">
              <a:rPr lang="fi-FI" smtClean="0"/>
              <a:t>11</a:t>
            </a:fld>
            <a:endParaRPr lang="fi-FI"/>
          </a:p>
        </p:txBody>
      </p:sp>
    </p:spTree>
    <p:extLst>
      <p:ext uri="{BB962C8B-B14F-4D97-AF65-F5344CB8AC3E}">
        <p14:creationId xmlns:p14="http://schemas.microsoft.com/office/powerpoint/2010/main" val="2310175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rgbClr val="C7C9C8"/>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4034FB0-F16B-984E-9F7F-EBDE0736108B}" type="datetime1">
              <a:rPr lang="fi-FI" smtClean="0"/>
              <a:t>24.10.2019</a:t>
            </a:fld>
            <a:endParaRPr lang="fi-FI" dirty="0"/>
          </a:p>
        </p:txBody>
      </p:sp>
    </p:spTree>
    <p:extLst>
      <p:ext uri="{BB962C8B-B14F-4D97-AF65-F5344CB8AC3E}">
        <p14:creationId xmlns:p14="http://schemas.microsoft.com/office/powerpoint/2010/main" val="775723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18" name="Kuva 17"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8807" y="0"/>
            <a:ext cx="5315193" cy="6560858"/>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1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7597C8C4-6DA1-C742-9D46-E5003B0E5B74}" type="datetime1">
              <a:rPr lang="fi-FI" smtClean="0"/>
              <a:t>24.10.2019</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9099553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2F6C6FE-2BCB-574D-9E89-D023255ACA90}" type="datetime1">
              <a:rPr lang="fi-FI" smtClean="0"/>
              <a:t>24.10.2019</a:t>
            </a:fld>
            <a:endParaRPr lang="fi-FI" dirty="0"/>
          </a:p>
        </p:txBody>
      </p:sp>
      <p:grpSp>
        <p:nvGrpSpPr>
          <p:cNvPr id="18" name="Group 17"/>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238324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0" name="Kuva 9" descr="DSC_0688_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6355" y="0"/>
            <a:ext cx="5327645"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313B751-1C73-F140-8F4C-4EAC8C7B914C}" type="datetime1">
              <a:rPr lang="fi-FI" smtClean="0"/>
              <a:t>24.10.2019</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769750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9A905CFF-917D-A547-A88A-94A61F8F474F}" type="datetime1">
              <a:rPr lang="fi-FI" smtClean="0"/>
              <a:t>24.10.2019</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6380715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4" name="Kuva 3" descr="DSC_05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450"/>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smtClean="0"/>
              <a:t>Muokkaa tekstin perustyylejä napsauttamalla</a:t>
            </a:r>
          </a:p>
        </p:txBody>
      </p:sp>
      <p:sp>
        <p:nvSpPr>
          <p:cNvPr id="7"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6E5C5AF-6D6F-D644-9C80-9D05F775ED69}" type="datetime1">
              <a:rPr lang="fi-FI" smtClean="0"/>
              <a:t>24.10.2019</a:t>
            </a:fld>
            <a:endParaRPr lang="fi-FI" dirty="0"/>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smtClean="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8573604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5" name="Kuva 4" descr="_DSC84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824"/>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smtClean="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smtClean="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9C7791E-4FCD-2640-935C-D1D44CC31DD8}" type="datetime1">
              <a:rPr lang="fi-FI" smtClean="0"/>
              <a:t>24.10.2019</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7651910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ysClr val="windowText" lastClr="000000"/>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smtClean="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smtClean="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8BD1B608-F4D6-7042-9326-5751643730CF}" type="datetime1">
              <a:rPr lang="fi-FI" smtClean="0"/>
              <a:t>24.10.2019</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399808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smtClean="0"/>
              <a:t>Muokkaa perustyylejä naps.</a:t>
            </a:r>
            <a:endParaRPr lang="fi-FI" dirty="0"/>
          </a:p>
        </p:txBody>
      </p:sp>
      <p:sp>
        <p:nvSpPr>
          <p:cNvPr id="8" name="Suorakulmio 7"/>
          <p:cNvSpPr/>
          <p:nvPr userDrawn="1"/>
        </p:nvSpPr>
        <p:spPr>
          <a:xfrm>
            <a:off x="0" y="3764582"/>
            <a:ext cx="9144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Kuva 15"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764582"/>
          </a:xfrm>
          <a:prstGeom prst="rect">
            <a:avLst/>
          </a:prstGeom>
        </p:spPr>
      </p:pic>
      <p:sp>
        <p:nvSpPr>
          <p:cNvPr id="18"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smtClean="0"/>
              <a:t>Muokkaa tekstin perustyylejä napsauttamalla</a:t>
            </a:r>
          </a:p>
        </p:txBody>
      </p:sp>
      <p:grpSp>
        <p:nvGrpSpPr>
          <p:cNvPr id="3" name="Group 2"/>
          <p:cNvGrpSpPr/>
          <p:nvPr userDrawn="1"/>
        </p:nvGrpSpPr>
        <p:grpSpPr>
          <a:xfrm>
            <a:off x="457201" y="0"/>
            <a:ext cx="763388"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15" name="Päivämäärän paikkamerkki 3"/>
          <p:cNvSpPr>
            <a:spLocks noGrp="1"/>
          </p:cNvSpPr>
          <p:nvPr userDrawn="1">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B7B90E4D-7DF4-1147-9924-C5F332530C45}" type="datetime1">
              <a:rPr lang="fi-FI" smtClean="0"/>
              <a:t>24.10.2019</a:t>
            </a:fld>
            <a:endParaRPr lang="fi-FI" dirty="0"/>
          </a:p>
        </p:txBody>
      </p:sp>
    </p:spTree>
    <p:extLst>
      <p:ext uri="{BB962C8B-B14F-4D97-AF65-F5344CB8AC3E}">
        <p14:creationId xmlns:p14="http://schemas.microsoft.com/office/powerpoint/2010/main" val="20927797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pic>
        <p:nvPicPr>
          <p:cNvPr id="4" name="Kuva 3" descr="DSC_01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764582"/>
          </a:xfrm>
          <a:prstGeom prst="rect">
            <a:avLst/>
          </a:prstGeom>
        </p:spPr>
      </p:pic>
      <p:sp>
        <p:nvSpPr>
          <p:cNvPr id="7" name="Suorakulmio 6"/>
          <p:cNvSpPr/>
          <p:nvPr userDrawn="1"/>
        </p:nvSpPr>
        <p:spPr>
          <a:xfrm>
            <a:off x="0" y="3877234"/>
            <a:ext cx="9144000" cy="2980766"/>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8" name="Suorakulmio 7"/>
          <p:cNvSpPr/>
          <p:nvPr userDrawn="1"/>
        </p:nvSpPr>
        <p:spPr>
          <a:xfrm>
            <a:off x="0" y="3764582"/>
            <a:ext cx="9144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smtClean="0"/>
              <a:t>Muokkaa perustyylejä naps.</a:t>
            </a:r>
            <a:endParaRPr lang="fi-FI" dirty="0"/>
          </a:p>
        </p:txBody>
      </p:sp>
      <p:sp>
        <p:nvSpPr>
          <p:cNvPr id="19"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marL="342900" indent="-342900" algn="l">
              <a:buClr>
                <a:schemeClr val="bg1"/>
              </a:buClr>
              <a:buFont typeface="Arial"/>
              <a:buChar cha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smtClean="0"/>
              <a:t>Muokkaa tekstin perustyylejä napsauttamalla</a:t>
            </a:r>
          </a:p>
        </p:txBody>
      </p:sp>
      <p:sp>
        <p:nvSpPr>
          <p:cNvPr id="15" name="Päivämäärän paikkamerkki 3"/>
          <p:cNvSpPr>
            <a:spLocks noGrp="1"/>
          </p:cNvSpPr>
          <p:nvPr>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7B9BBA6-F172-434C-89AD-53D81D5D74FD}" type="datetime1">
              <a:rPr lang="fi-FI" smtClean="0"/>
              <a:t>24.10.2019</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0299882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smtClean="0"/>
              <a:t>Muokkaa perustyylejä naps.</a:t>
            </a:r>
            <a:endParaRPr lang="fi-FI" dirty="0"/>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24.10.2019</a:t>
            </a:fld>
            <a:endParaRPr lang="fi-FI" dirty="0"/>
          </a:p>
        </p:txBody>
      </p:sp>
    </p:spTree>
    <p:extLst>
      <p:ext uri="{BB962C8B-B14F-4D97-AF65-F5344CB8AC3E}">
        <p14:creationId xmlns:p14="http://schemas.microsoft.com/office/powerpoint/2010/main" val="17910090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chemeClr val="accent5"/>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tx2"/>
                </a:solidFill>
              </a:rPr>
              <a:t>JYU. </a:t>
            </a:r>
            <a:r>
              <a:rPr lang="fi-FI" b="1" dirty="0" err="1" smtClean="0"/>
              <a:t>Since</a:t>
            </a:r>
            <a:r>
              <a:rPr lang="fi-FI" b="1" dirty="0" smtClean="0"/>
              <a:t> 1863.</a:t>
            </a:r>
            <a:endParaRPr lang="fi-FI" b="1" dirty="0"/>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08610AC-C6DC-4040-B5DB-3FDA4B18D1E3}" type="datetime1">
              <a:rPr lang="fi-FI" smtClean="0"/>
              <a:t>24.10.2019</a:t>
            </a:fld>
            <a:endParaRPr lang="fi-FI" dirty="0"/>
          </a:p>
        </p:txBody>
      </p:sp>
    </p:spTree>
    <p:extLst>
      <p:ext uri="{BB962C8B-B14F-4D97-AF65-F5344CB8AC3E}">
        <p14:creationId xmlns:p14="http://schemas.microsoft.com/office/powerpoint/2010/main" val="31897821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368AA11-B73A-2C4F-B8FA-47C8C49BD118}" type="datetime1">
              <a:rPr lang="fi-FI" smtClean="0"/>
              <a:t>24.10.2019</a:t>
            </a:fld>
            <a:endParaRPr lang="fi-FI" dirty="0"/>
          </a:p>
        </p:txBody>
      </p:sp>
    </p:spTree>
    <p:extLst>
      <p:ext uri="{BB962C8B-B14F-4D97-AF65-F5344CB8AC3E}">
        <p14:creationId xmlns:p14="http://schemas.microsoft.com/office/powerpoint/2010/main" val="41836073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124041A-D7AC-0740-969A-8B5B84F7A4B9}" type="datetime1">
              <a:rPr lang="fi-FI" smtClean="0"/>
              <a:t>24.10.2019</a:t>
            </a:fld>
            <a:endParaRPr lang="fi-FI" dirty="0"/>
          </a:p>
        </p:txBody>
      </p:sp>
    </p:spTree>
    <p:extLst>
      <p:ext uri="{BB962C8B-B14F-4D97-AF65-F5344CB8AC3E}">
        <p14:creationId xmlns:p14="http://schemas.microsoft.com/office/powerpoint/2010/main" val="249783885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4"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p:txBody>
          <a:bodyPr/>
          <a:lstStyle>
            <a:lvl1pPr>
              <a:defRPr>
                <a:latin typeface="Helvetica" pitchFamily="34" charset="0"/>
              </a:defRPr>
            </a:lvl1pPr>
          </a:lstStyle>
          <a:p>
            <a:r>
              <a:rPr lang="fi-FI" smtClean="0"/>
              <a:t>Muokkaa perustyylejä naps.</a:t>
            </a:r>
            <a:endParaRPr lang="fi-FI"/>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08EE7EB-9CF6-FA43-A603-2C39D04C89C9}" type="datetime1">
              <a:rPr lang="fi-FI" smtClean="0"/>
              <a:t>24.10.2019</a:t>
            </a:fld>
            <a:endParaRPr lang="fi-FI" dirty="0"/>
          </a:p>
        </p:txBody>
      </p:sp>
    </p:spTree>
    <p:extLst>
      <p:ext uri="{BB962C8B-B14F-4D97-AF65-F5344CB8AC3E}">
        <p14:creationId xmlns:p14="http://schemas.microsoft.com/office/powerpoint/2010/main" val="21919680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6629496-E812-CC43-9126-819AE9AD3245}" type="datetime1">
              <a:rPr lang="fi-FI" smtClean="0"/>
              <a:t>24.10.2019</a:t>
            </a:fld>
            <a:endParaRPr lang="fi-FI" dirty="0"/>
          </a:p>
        </p:txBody>
      </p:sp>
    </p:spTree>
    <p:extLst>
      <p:ext uri="{BB962C8B-B14F-4D97-AF65-F5344CB8AC3E}">
        <p14:creationId xmlns:p14="http://schemas.microsoft.com/office/powerpoint/2010/main" val="610883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26E5785-7056-6940-8594-7ED6FA4BE640}" type="datetime1">
              <a:rPr lang="fi-FI" smtClean="0"/>
              <a:t>24.10.2019</a:t>
            </a:fld>
            <a:endParaRPr lang="fi-FI" dirty="0"/>
          </a:p>
        </p:txBody>
      </p:sp>
    </p:spTree>
    <p:extLst>
      <p:ext uri="{BB962C8B-B14F-4D97-AF65-F5344CB8AC3E}">
        <p14:creationId xmlns:p14="http://schemas.microsoft.com/office/powerpoint/2010/main" val="555791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dirty="0" smtClean="0"/>
              <a:t>Muokkaa perustyylejä naps.</a:t>
            </a:r>
            <a:endParaRPr lang="fi-FI" dirty="0"/>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6BE65F0-2E78-7242-A984-C91FC36F2CCE}" type="datetime1">
              <a:rPr lang="fi-FI" smtClean="0"/>
              <a:t>24.10.2019</a:t>
            </a:fld>
            <a:endParaRPr lang="fi-FI" dirty="0"/>
          </a:p>
        </p:txBody>
      </p:sp>
    </p:spTree>
    <p:extLst>
      <p:ext uri="{BB962C8B-B14F-4D97-AF65-F5344CB8AC3E}">
        <p14:creationId xmlns:p14="http://schemas.microsoft.com/office/powerpoint/2010/main" val="28003824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p:txBody>
          <a:bodyPr/>
          <a:lstStyle>
            <a:lvl1pPr>
              <a:defRPr>
                <a:latin typeface="Helvetica" pitchFamily="34" charset="0"/>
              </a:defRPr>
            </a:lvl1pPr>
          </a:lstStyle>
          <a:p>
            <a:r>
              <a:rPr lang="fi-FI" smtClean="0"/>
              <a:t>Muokkaa perustyylejä naps.</a:t>
            </a:r>
            <a:endParaRPr lang="fi-FI"/>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73A1169-973A-9B40-AE1D-2352ECA8036D}" type="datetime1">
              <a:rPr lang="fi-FI" smtClean="0"/>
              <a:t>24.10.2019</a:t>
            </a:fld>
            <a:endParaRPr lang="fi-FI" dirty="0"/>
          </a:p>
        </p:txBody>
      </p:sp>
    </p:spTree>
    <p:extLst>
      <p:ext uri="{BB962C8B-B14F-4D97-AF65-F5344CB8AC3E}">
        <p14:creationId xmlns:p14="http://schemas.microsoft.com/office/powerpoint/2010/main" val="3947914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ääotsikko">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755"/>
            <a:ext cx="8229600" cy="1143000"/>
          </a:xfrm>
        </p:spPr>
        <p:txBody>
          <a:bodyPr/>
          <a:lstStyle>
            <a:lvl1pPr algn="ctr">
              <a:defRPr>
                <a:solidFill>
                  <a:schemeClr val="tx1">
                    <a:lumMod val="65000"/>
                    <a:lumOff val="35000"/>
                  </a:schemeClr>
                </a:solidFill>
                <a:latin typeface="Arial Narrow" pitchFamily="34" charset="0"/>
              </a:defRPr>
            </a:lvl1pPr>
          </a:lstStyle>
          <a:p>
            <a:r>
              <a:rPr lang="en-US" smtClean="0"/>
              <a:t>Click to edit Master title style</a:t>
            </a:r>
            <a:endParaRPr lang="fi-FI" dirty="0"/>
          </a:p>
        </p:txBody>
      </p:sp>
      <p:sp>
        <p:nvSpPr>
          <p:cNvPr id="9" name="Text Placeholder 8"/>
          <p:cNvSpPr>
            <a:spLocks noGrp="1"/>
          </p:cNvSpPr>
          <p:nvPr>
            <p:ph type="body" sz="quarter" idx="10"/>
          </p:nvPr>
        </p:nvSpPr>
        <p:spPr>
          <a:xfrm>
            <a:off x="468315" y="2468038"/>
            <a:ext cx="8207375" cy="1056217"/>
          </a:xfrm>
          <a:prstGeom prst="rect">
            <a:avLst/>
          </a:prstGeom>
        </p:spPr>
        <p:txBody>
          <a:bodyPr/>
          <a:lstStyle>
            <a:lvl1pPr marL="0" indent="0" algn="ctr">
              <a:buNone/>
              <a:defRPr sz="3200">
                <a:solidFill>
                  <a:schemeClr val="tx1">
                    <a:lumMod val="65000"/>
                    <a:lumOff val="35000"/>
                  </a:schemeClr>
                </a:solidFill>
                <a:latin typeface="Arial Narrow" pitchFamily="34" charset="0"/>
              </a:defRPr>
            </a:lvl1pPr>
          </a:lstStyle>
          <a:p>
            <a:pPr lvl="0"/>
            <a:r>
              <a:rPr lang="en-US" smtClean="0"/>
              <a:t>Click to edit Master text styles</a:t>
            </a:r>
          </a:p>
        </p:txBody>
      </p:sp>
      <p:sp>
        <p:nvSpPr>
          <p:cNvPr id="4" name="Date Placeholder 3"/>
          <p:cNvSpPr>
            <a:spLocks noGrp="1"/>
          </p:cNvSpPr>
          <p:nvPr>
            <p:ph type="dt" sz="half" idx="11"/>
          </p:nvPr>
        </p:nvSpPr>
        <p:spPr/>
        <p:txBody>
          <a:bodyPr/>
          <a:lstStyle/>
          <a:p>
            <a:fld id="{FE468B18-A3F0-C545-9708-C73A7FB1FD06}" type="datetime1">
              <a:rPr lang="fi-FI" smtClean="0"/>
              <a:t>24.10.2019</a:t>
            </a:fld>
            <a:endParaRPr lang="fi-FI" dirty="0"/>
          </a:p>
        </p:txBody>
      </p:sp>
      <p:sp>
        <p:nvSpPr>
          <p:cNvPr id="5" name="Footer Placeholder 4"/>
          <p:cNvSpPr>
            <a:spLocks noGrp="1"/>
          </p:cNvSpPr>
          <p:nvPr>
            <p:ph type="ftr" sz="quarter" idx="12"/>
          </p:nvPr>
        </p:nvSpPr>
        <p:spPr/>
        <p:txBody>
          <a:bodyPr/>
          <a:lstStyle/>
          <a:p>
            <a:r>
              <a:rPr lang="fi-FI" dirty="0" smtClean="0"/>
              <a:t>OVET </a:t>
            </a:r>
            <a:br>
              <a:rPr lang="fi-FI" dirty="0" smtClean="0"/>
            </a:br>
            <a:r>
              <a:rPr lang="fi-FI" dirty="0" smtClean="0"/>
              <a:t> Opettajankoulutuksen valinnat - ennakoivaa tulevaisuustyötä</a:t>
            </a:r>
            <a:endParaRPr lang="fi-FI" dirty="0"/>
          </a:p>
        </p:txBody>
      </p:sp>
      <p:sp>
        <p:nvSpPr>
          <p:cNvPr id="6" name="Slide Number Placeholder 5"/>
          <p:cNvSpPr>
            <a:spLocks noGrp="1"/>
          </p:cNvSpPr>
          <p:nvPr>
            <p:ph type="sldNum" sz="quarter" idx="13"/>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7731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 ja 1 pals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6059016"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5" name="Text Placeholder 3"/>
          <p:cNvSpPr>
            <a:spLocks noGrp="1"/>
          </p:cNvSpPr>
          <p:nvPr>
            <p:ph type="body" sz="quarter" idx="10"/>
          </p:nvPr>
        </p:nvSpPr>
        <p:spPr>
          <a:xfrm>
            <a:off x="467545" y="1796820"/>
            <a:ext cx="8208144" cy="364840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fi-FI" noProof="0" dirty="0"/>
          </a:p>
        </p:txBody>
      </p:sp>
      <p:sp>
        <p:nvSpPr>
          <p:cNvPr id="8" name="Date Placeholder 7"/>
          <p:cNvSpPr>
            <a:spLocks noGrp="1"/>
          </p:cNvSpPr>
          <p:nvPr>
            <p:ph type="dt" sz="half" idx="11"/>
          </p:nvPr>
        </p:nvSpPr>
        <p:spPr/>
        <p:txBody>
          <a:bodyPr/>
          <a:lstStyle/>
          <a:p>
            <a:fld id="{448DDFCD-2C69-7C45-9112-07737F23CC30}" type="datetime1">
              <a:rPr lang="fi-FI" smtClean="0"/>
              <a:t>24.10.2019</a:t>
            </a:fld>
            <a:endParaRPr lang="fi-FI" dirty="0"/>
          </a:p>
        </p:txBody>
      </p:sp>
      <p:sp>
        <p:nvSpPr>
          <p:cNvPr id="9" name="Footer Placeholder 8"/>
          <p:cNvSpPr>
            <a:spLocks noGrp="1"/>
          </p:cNvSpPr>
          <p:nvPr>
            <p:ph type="ftr" sz="quarter" idx="12"/>
          </p:nvPr>
        </p:nvSpPr>
        <p:spPr>
          <a:xfrm>
            <a:off x="2911613" y="6405335"/>
            <a:ext cx="3320008" cy="366183"/>
          </a:xfrm>
        </p:spPr>
        <p:txBody>
          <a:bodyPr/>
          <a:lstStyle/>
          <a:p>
            <a:r>
              <a:rPr lang="fi-FI" smtClean="0"/>
              <a:t>OVET –  Opettajankoulutuksen valinnat - ennakoivaa tulevaisuustyötä</a:t>
            </a:r>
            <a:endParaRPr lang="fi-FI" dirty="0"/>
          </a:p>
        </p:txBody>
      </p:sp>
      <p:sp>
        <p:nvSpPr>
          <p:cNvPr id="10" name="Slide Number Placeholder 9"/>
          <p:cNvSpPr>
            <a:spLocks noGrp="1"/>
          </p:cNvSpPr>
          <p:nvPr>
            <p:ph type="sldNum" sz="quarter" idx="13"/>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2335945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9872" y="5733256"/>
            <a:ext cx="9153872" cy="1124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6"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7" name="Text Placeholder 3"/>
          <p:cNvSpPr>
            <a:spLocks noGrp="1"/>
          </p:cNvSpPr>
          <p:nvPr>
            <p:ph type="body" sz="quarter" idx="13"/>
          </p:nvPr>
        </p:nvSpPr>
        <p:spPr>
          <a:xfrm>
            <a:off x="467545" y="1796819"/>
            <a:ext cx="8208144" cy="452202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2328" y="5836638"/>
            <a:ext cx="2088232" cy="917988"/>
          </a:xfrm>
          <a:prstGeom prst="rect">
            <a:avLst/>
          </a:prstGeom>
        </p:spPr>
      </p:pic>
    </p:spTree>
    <p:extLst>
      <p:ext uri="{BB962C8B-B14F-4D97-AF65-F5344CB8AC3E}">
        <p14:creationId xmlns:p14="http://schemas.microsoft.com/office/powerpoint/2010/main" val="4334257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dia 1">
    <p:spTree>
      <p:nvGrpSpPr>
        <p:cNvPr id="1" name=""/>
        <p:cNvGrpSpPr/>
        <p:nvPr/>
      </p:nvGrpSpPr>
      <p:grpSpPr>
        <a:xfrm>
          <a:off x="0" y="0"/>
          <a:ext cx="0" cy="0"/>
          <a:chOff x="0" y="0"/>
          <a:chExt cx="0" cy="0"/>
        </a:xfrm>
      </p:grpSpPr>
      <p:pic>
        <p:nvPicPr>
          <p:cNvPr id="7" name="Kuva 6"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728181"/>
            <a:ext cx="4411494" cy="1906777"/>
          </a:xfrm>
          <a:effectLst>
            <a:outerShdw blurRad="76200" dist="38100" dir="2700000" algn="tl" rotWithShape="0">
              <a:schemeClr val="tx2">
                <a:alpha val="60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457200" y="4745298"/>
            <a:ext cx="4411494" cy="1106530"/>
          </a:xfrm>
          <a:effectLst>
            <a:outerShdw blurRad="76200" dist="38100" dir="2700000" algn="tl" rotWithShape="0">
              <a:schemeClr val="tx2">
                <a:alpha val="60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1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0" name="Suora yhdysviiva 1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457200" y="0"/>
            <a:ext cx="763388" cy="1028096"/>
            <a:chOff x="457200" y="0"/>
            <a:chExt cx="763388" cy="1028096"/>
          </a:xfrm>
        </p:grpSpPr>
        <p:sp>
          <p:nvSpPr>
            <p:cNvPr id="16"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
        <p:nvSpPr>
          <p:cNvPr id="14" name="Päivämäärän paikkamerkki 3"/>
          <p:cNvSpPr>
            <a:spLocks noGrp="1"/>
          </p:cNvSpPr>
          <p:nvPr userDrawn="1">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67A43509-38E6-B147-9C40-427D60F0ED1A}" type="datetime1">
              <a:rPr lang="fi-FI" smtClean="0"/>
              <a:t>24.10.2019</a:t>
            </a:fld>
            <a:endParaRPr lang="fi-FI" dirty="0"/>
          </a:p>
        </p:txBody>
      </p:sp>
    </p:spTree>
    <p:extLst>
      <p:ext uri="{BB962C8B-B14F-4D97-AF65-F5344CB8AC3E}">
        <p14:creationId xmlns:p14="http://schemas.microsoft.com/office/powerpoint/2010/main" val="20813358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5482952" cy="950979"/>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6" name="Date Placeholder 5"/>
          <p:cNvSpPr>
            <a:spLocks noGrp="1"/>
          </p:cNvSpPr>
          <p:nvPr>
            <p:ph type="dt" sz="half" idx="10"/>
          </p:nvPr>
        </p:nvSpPr>
        <p:spPr/>
        <p:txBody>
          <a:bodyPr/>
          <a:lstStyle/>
          <a:p>
            <a:fld id="{53F8DFCE-8BD7-A34D-BC7B-EC90CCB3B946}" type="datetime1">
              <a:rPr lang="fi-FI" smtClean="0"/>
              <a:t>24.10.2019</a:t>
            </a:fld>
            <a:endParaRPr lang="fi-FI" dirty="0"/>
          </a:p>
        </p:txBody>
      </p:sp>
      <p:sp>
        <p:nvSpPr>
          <p:cNvPr id="7" name="Footer Placeholder 6"/>
          <p:cNvSpPr>
            <a:spLocks noGrp="1"/>
          </p:cNvSpPr>
          <p:nvPr>
            <p:ph type="ftr" sz="quarter" idx="11"/>
          </p:nvPr>
        </p:nvSpPr>
        <p:spPr/>
        <p:txBody>
          <a:bodyPr/>
          <a:lstStyle/>
          <a:p>
            <a:r>
              <a:rPr lang="fi-FI" smtClean="0"/>
              <a:t>OVET –  Opettajankoulutuksen valinnat - ennakoivaa tulevaisuustyötä</a:t>
            </a:r>
            <a:endParaRPr lang="fi-FI"/>
          </a:p>
        </p:txBody>
      </p:sp>
      <p:sp>
        <p:nvSpPr>
          <p:cNvPr id="8" name="Slide Number Placeholder 7"/>
          <p:cNvSpPr>
            <a:spLocks noGrp="1"/>
          </p:cNvSpPr>
          <p:nvPr>
            <p:ph type="sldNum" sz="quarter" idx="12"/>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12585126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ja 2 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4" name="Text Placeholder 3"/>
          <p:cNvSpPr>
            <a:spLocks noGrp="1"/>
          </p:cNvSpPr>
          <p:nvPr>
            <p:ph type="body" sz="quarter" idx="10"/>
          </p:nvPr>
        </p:nvSpPr>
        <p:spPr>
          <a:xfrm>
            <a:off x="467547" y="1797052"/>
            <a:ext cx="3960439" cy="364817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fi-FI" noProof="0" dirty="0"/>
          </a:p>
        </p:txBody>
      </p:sp>
      <p:sp>
        <p:nvSpPr>
          <p:cNvPr id="5" name="Text Placeholder 3"/>
          <p:cNvSpPr>
            <a:spLocks noGrp="1"/>
          </p:cNvSpPr>
          <p:nvPr>
            <p:ph type="body" sz="quarter" idx="11"/>
          </p:nvPr>
        </p:nvSpPr>
        <p:spPr>
          <a:xfrm>
            <a:off x="4711010" y="1797055"/>
            <a:ext cx="3960439" cy="364817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sp>
        <p:nvSpPr>
          <p:cNvPr id="3" name="Date Placeholder 2"/>
          <p:cNvSpPr>
            <a:spLocks noGrp="1"/>
          </p:cNvSpPr>
          <p:nvPr>
            <p:ph type="dt" sz="half" idx="12"/>
          </p:nvPr>
        </p:nvSpPr>
        <p:spPr/>
        <p:txBody>
          <a:bodyPr/>
          <a:lstStyle/>
          <a:p>
            <a:fld id="{2C96D940-8508-6145-8008-7E93C9761269}" type="datetime1">
              <a:rPr lang="fi-FI" smtClean="0"/>
              <a:t>24.10.2019</a:t>
            </a:fld>
            <a:endParaRPr lang="fi-FI" dirty="0"/>
          </a:p>
        </p:txBody>
      </p:sp>
      <p:sp>
        <p:nvSpPr>
          <p:cNvPr id="6" name="Footer Placeholder 5"/>
          <p:cNvSpPr>
            <a:spLocks noGrp="1"/>
          </p:cNvSpPr>
          <p:nvPr>
            <p:ph type="ftr" sz="quarter" idx="13"/>
          </p:nvPr>
        </p:nvSpPr>
        <p:spPr/>
        <p:txBody>
          <a:bodyPr/>
          <a:lstStyle/>
          <a:p>
            <a:r>
              <a:rPr lang="fi-FI" dirty="0" smtClean="0"/>
              <a:t>OVET </a:t>
            </a:r>
            <a:br>
              <a:rPr lang="fi-FI" dirty="0" smtClean="0"/>
            </a:br>
            <a:r>
              <a:rPr lang="fi-FI" dirty="0" smtClean="0"/>
              <a:t>Opettajankoulutuksen valinnat - ennakoivaa tulevaisuustyötä</a:t>
            </a:r>
            <a:endParaRPr lang="fi-FI" dirty="0"/>
          </a:p>
        </p:txBody>
      </p:sp>
      <p:sp>
        <p:nvSpPr>
          <p:cNvPr id="7" name="Slide Number Placeholder 6"/>
          <p:cNvSpPr>
            <a:spLocks noGrp="1"/>
          </p:cNvSpPr>
          <p:nvPr>
            <p:ph type="sldNum" sz="quarter" idx="14"/>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531193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ja 1 palsta sekä 2 kuv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4" name="Text Placeholder 3"/>
          <p:cNvSpPr>
            <a:spLocks noGrp="1"/>
          </p:cNvSpPr>
          <p:nvPr>
            <p:ph type="body" sz="quarter" idx="10"/>
          </p:nvPr>
        </p:nvSpPr>
        <p:spPr>
          <a:xfrm>
            <a:off x="467547" y="1797052"/>
            <a:ext cx="5832647" cy="355216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sp>
        <p:nvSpPr>
          <p:cNvPr id="5" name="Picture Placeholder 4"/>
          <p:cNvSpPr>
            <a:spLocks noGrp="1"/>
          </p:cNvSpPr>
          <p:nvPr>
            <p:ph type="pic" sz="quarter" idx="11" hasCustomPrompt="1"/>
          </p:nvPr>
        </p:nvSpPr>
        <p:spPr>
          <a:xfrm>
            <a:off x="6444211" y="1797049"/>
            <a:ext cx="2448271" cy="2208000"/>
          </a:xfrm>
          <a:prstGeom prst="rect">
            <a:avLst/>
          </a:prstGeom>
        </p:spPr>
        <p:txBody>
          <a:bodyPr/>
          <a:lstStyle>
            <a:lvl1pPr marL="0" indent="0">
              <a:buNone/>
              <a:defRPr sz="2000">
                <a:latin typeface="Arial Narrow" pitchFamily="34" charset="0"/>
              </a:defRPr>
            </a:lvl1pPr>
          </a:lstStyle>
          <a:p>
            <a:r>
              <a:rPr lang="fi-FI" dirty="0" smtClean="0"/>
              <a:t>Lisää kuva</a:t>
            </a:r>
            <a:endParaRPr lang="fi-FI" dirty="0"/>
          </a:p>
        </p:txBody>
      </p:sp>
      <p:sp>
        <p:nvSpPr>
          <p:cNvPr id="6" name="Picture Placeholder 4"/>
          <p:cNvSpPr>
            <a:spLocks noGrp="1"/>
          </p:cNvSpPr>
          <p:nvPr>
            <p:ph type="pic" sz="quarter" idx="12" hasCustomPrompt="1"/>
          </p:nvPr>
        </p:nvSpPr>
        <p:spPr>
          <a:xfrm>
            <a:off x="6444211" y="4293096"/>
            <a:ext cx="2448271" cy="2208000"/>
          </a:xfrm>
          <a:prstGeom prst="rect">
            <a:avLst/>
          </a:prstGeom>
        </p:spPr>
        <p:txBody>
          <a:bodyPr/>
          <a:lstStyle>
            <a:lvl1pPr marL="0" indent="0">
              <a:buNone/>
              <a:defRPr sz="2000">
                <a:latin typeface="Arial Narrow" pitchFamily="34" charset="0"/>
              </a:defRPr>
            </a:lvl1pPr>
          </a:lstStyle>
          <a:p>
            <a:r>
              <a:rPr lang="fi-FI" dirty="0" smtClean="0"/>
              <a:t>Lisää kuva</a:t>
            </a:r>
            <a:endParaRPr lang="fi-FI" dirty="0"/>
          </a:p>
        </p:txBody>
      </p:sp>
      <p:sp>
        <p:nvSpPr>
          <p:cNvPr id="3" name="Date Placeholder 2"/>
          <p:cNvSpPr>
            <a:spLocks noGrp="1"/>
          </p:cNvSpPr>
          <p:nvPr>
            <p:ph type="dt" sz="half" idx="13"/>
          </p:nvPr>
        </p:nvSpPr>
        <p:spPr/>
        <p:txBody>
          <a:bodyPr/>
          <a:lstStyle/>
          <a:p>
            <a:fld id="{E983A660-1862-F748-B977-81D74D0A3667}" type="datetime1">
              <a:rPr lang="fi-FI" smtClean="0"/>
              <a:t>24.10.2019</a:t>
            </a:fld>
            <a:endParaRPr lang="fi-FI" dirty="0"/>
          </a:p>
        </p:txBody>
      </p:sp>
      <p:sp>
        <p:nvSpPr>
          <p:cNvPr id="7" name="Footer Placeholder 6"/>
          <p:cNvSpPr>
            <a:spLocks noGrp="1"/>
          </p:cNvSpPr>
          <p:nvPr>
            <p:ph type="ftr" sz="quarter" idx="14"/>
          </p:nvPr>
        </p:nvSpPr>
        <p:spPr/>
        <p:txBody>
          <a:bodyPr/>
          <a:lstStyle/>
          <a:p>
            <a:r>
              <a:rPr lang="fi-FI" dirty="0" smtClean="0"/>
              <a:t>OVET </a:t>
            </a:r>
            <a:br>
              <a:rPr lang="fi-FI" dirty="0" smtClean="0"/>
            </a:br>
            <a:r>
              <a:rPr lang="fi-FI" dirty="0" smtClean="0"/>
              <a:t> Opettajankoulutuksen valinnat - ennakoivaa tulevaisuustyötä</a:t>
            </a:r>
            <a:endParaRPr lang="fi-FI" dirty="0"/>
          </a:p>
        </p:txBody>
      </p:sp>
      <p:sp>
        <p:nvSpPr>
          <p:cNvPr id="8" name="Slide Number Placeholder 7"/>
          <p:cNvSpPr>
            <a:spLocks noGrp="1"/>
          </p:cNvSpPr>
          <p:nvPr>
            <p:ph type="sldNum" sz="quarter" idx="15"/>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4259469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55AB-77A4-4647-B5C4-BB049BDFC92E}" type="datetime1">
              <a:rPr lang="fi-FI" smtClean="0"/>
              <a:t>24.10.2019</a:t>
            </a:fld>
            <a:endParaRPr lang="fi-FI" dirty="0"/>
          </a:p>
        </p:txBody>
      </p:sp>
      <p:sp>
        <p:nvSpPr>
          <p:cNvPr id="3" name="Footer Placeholder 2"/>
          <p:cNvSpPr>
            <a:spLocks noGrp="1"/>
          </p:cNvSpPr>
          <p:nvPr>
            <p:ph type="ftr" sz="quarter" idx="11"/>
          </p:nvPr>
        </p:nvSpPr>
        <p:spPr/>
        <p:txBody>
          <a:bodyPr/>
          <a:lstStyle/>
          <a:p>
            <a:r>
              <a:rPr lang="fi-FI" dirty="0" smtClean="0"/>
              <a:t>OVET</a:t>
            </a:r>
            <a:br>
              <a:rPr lang="fi-FI" dirty="0" smtClean="0"/>
            </a:br>
            <a:r>
              <a:rPr lang="fi-FI" dirty="0" smtClean="0"/>
              <a:t>Opettajankoulutuksen valinnat - ennakoivaa tulevaisuustyötä</a:t>
            </a:r>
            <a:endParaRPr lang="fi-FI" dirty="0"/>
          </a:p>
        </p:txBody>
      </p:sp>
      <p:sp>
        <p:nvSpPr>
          <p:cNvPr id="4" name="Slide Number Placeholder 3"/>
          <p:cNvSpPr>
            <a:spLocks noGrp="1"/>
          </p:cNvSpPr>
          <p:nvPr>
            <p:ph type="sldNum" sz="quarter" idx="12"/>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107916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9" y="1703920"/>
            <a:ext cx="7442755"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40097878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pic>
        <p:nvPicPr>
          <p:cNvPr id="5" name="Kuva 4" descr="_DSC839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25"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3B5E02C-4786-8946-A4E3-50E8C3A48845}" type="datetime1">
              <a:rPr lang="fi-FI" smtClean="0"/>
              <a:t>24.10.2019</a:t>
            </a:fld>
            <a:endParaRPr lang="fi-FI" dirty="0"/>
          </a:p>
        </p:txBody>
      </p:sp>
      <p:grpSp>
        <p:nvGrpSpPr>
          <p:cNvPr id="16" name="Group 15"/>
          <p:cNvGrpSpPr/>
          <p:nvPr userDrawn="1"/>
        </p:nvGrpSpPr>
        <p:grpSpPr>
          <a:xfrm>
            <a:off x="457200" y="0"/>
            <a:ext cx="763388" cy="1028096"/>
            <a:chOff x="457200" y="0"/>
            <a:chExt cx="763388" cy="1028096"/>
          </a:xfrm>
        </p:grpSpPr>
        <p:sp>
          <p:nvSpPr>
            <p:cNvPr id="21"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5594601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äliotsikkodia 3">
    <p:spTree>
      <p:nvGrpSpPr>
        <p:cNvPr id="1" name=""/>
        <p:cNvGrpSpPr/>
        <p:nvPr/>
      </p:nvGrpSpPr>
      <p:grpSpPr>
        <a:xfrm>
          <a:off x="0" y="0"/>
          <a:ext cx="0" cy="0"/>
          <a:chOff x="0" y="0"/>
          <a:chExt cx="0" cy="0"/>
        </a:xfrm>
      </p:grpSpPr>
      <p:pic>
        <p:nvPicPr>
          <p:cNvPr id="4" name="Kuva 3"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361EE33-250F-C944-92CC-F2C1829FA0AE}" type="datetime1">
              <a:rPr lang="fi-FI" smtClean="0"/>
              <a:t>24.10.2019</a:t>
            </a:fld>
            <a:endParaRPr lang="fi-FI" dirty="0"/>
          </a:p>
        </p:txBody>
      </p:sp>
      <p:grpSp>
        <p:nvGrpSpPr>
          <p:cNvPr id="16" name="Group 15"/>
          <p:cNvGrpSpPr/>
          <p:nvPr userDrawn="1"/>
        </p:nvGrpSpPr>
        <p:grpSpPr>
          <a:xfrm>
            <a:off x="457200"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6588518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4">
    <p:spTree>
      <p:nvGrpSpPr>
        <p:cNvPr id="1" name=""/>
        <p:cNvGrpSpPr/>
        <p:nvPr/>
      </p:nvGrpSpPr>
      <p:grpSpPr>
        <a:xfrm>
          <a:off x="0" y="0"/>
          <a:ext cx="0" cy="0"/>
          <a:chOff x="0" y="0"/>
          <a:chExt cx="0" cy="0"/>
        </a:xfrm>
      </p:grpSpPr>
      <p:pic>
        <p:nvPicPr>
          <p:cNvPr id="5" name="Kuva 4" descr="DSC_06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24"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71585F7-AA6F-5044-89F9-0EDF7A5B23EF}" type="datetime1">
              <a:rPr lang="fi-FI" smtClean="0"/>
              <a:t>24.10.2019</a:t>
            </a:fld>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19652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Väliotsikkodia 5">
    <p:spTree>
      <p:nvGrpSpPr>
        <p:cNvPr id="1" name=""/>
        <p:cNvGrpSpPr/>
        <p:nvPr/>
      </p:nvGrpSpPr>
      <p:grpSpPr>
        <a:xfrm>
          <a:off x="0" y="0"/>
          <a:ext cx="0" cy="0"/>
          <a:chOff x="0" y="0"/>
          <a:chExt cx="0" cy="0"/>
        </a:xfrm>
      </p:grpSpPr>
      <p:pic>
        <p:nvPicPr>
          <p:cNvPr id="4" name="Kuva 3" descr="DSC_977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3191307" y="2830749"/>
            <a:ext cx="5444766" cy="1906777"/>
          </a:xfrm>
          <a:effectLst>
            <a:outerShdw blurRad="76200" dist="38100" dir="2700000" algn="tl" rotWithShape="0">
              <a:schemeClr val="tx2">
                <a:alpha val="73000"/>
              </a:schemeClr>
            </a:outerShdw>
          </a:effectLst>
        </p:spPr>
        <p:txBody>
          <a:bodyPr anchor="b">
            <a:noAutofit/>
          </a:bodyPr>
          <a:lstStyle>
            <a:lvl1pPr algn="r">
              <a:defRPr sz="4000">
                <a:solidFill>
                  <a:schemeClr val="bg1"/>
                </a:solidFill>
                <a:latin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3191307" y="4847866"/>
            <a:ext cx="5444766" cy="1106530"/>
          </a:xfrm>
          <a:effectLst>
            <a:outerShdw blurRad="76200" dist="38100" dir="2700000" algn="tl" rotWithShape="0">
              <a:schemeClr val="tx2">
                <a:alpha val="73000"/>
              </a:schemeClr>
            </a:outerShdw>
          </a:effectLst>
        </p:spPr>
        <p:txBody>
          <a:bodyPr>
            <a:normAutofit/>
          </a:bodyPr>
          <a:lstStyle>
            <a:lvl1pPr marL="0" indent="0" algn="r">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FE39083-D089-7049-93DE-E3B2704DB8F0}" type="datetime1">
              <a:rPr lang="fi-FI" smtClean="0"/>
              <a:t>24.10.2019</a:t>
            </a:fld>
            <a:endParaRPr lang="fi-FI" dirty="0"/>
          </a:p>
        </p:txBody>
      </p:sp>
      <p:grpSp>
        <p:nvGrpSpPr>
          <p:cNvPr id="26" name="Group 25"/>
          <p:cNvGrpSpPr/>
          <p:nvPr userDrawn="1"/>
        </p:nvGrpSpPr>
        <p:grpSpPr>
          <a:xfrm>
            <a:off x="7872685" y="0"/>
            <a:ext cx="763388" cy="1028096"/>
            <a:chOff x="457200" y="0"/>
            <a:chExt cx="763388" cy="1028096"/>
          </a:xfrm>
        </p:grpSpPr>
        <p:sp>
          <p:nvSpPr>
            <p:cNvPr id="2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8"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9229281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Väliotsikkodia 6">
    <p:spTree>
      <p:nvGrpSpPr>
        <p:cNvPr id="1" name=""/>
        <p:cNvGrpSpPr/>
        <p:nvPr/>
      </p:nvGrpSpPr>
      <p:grpSpPr>
        <a:xfrm>
          <a:off x="0" y="0"/>
          <a:ext cx="0" cy="0"/>
          <a:chOff x="0" y="0"/>
          <a:chExt cx="0" cy="0"/>
        </a:xfrm>
      </p:grpSpPr>
      <p:pic>
        <p:nvPicPr>
          <p:cNvPr id="4" name="Kuva 3" descr="Kopio tiedostosta DSC_12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210237"/>
            <a:ext cx="4504685"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457200" y="4227354"/>
            <a:ext cx="4504685"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cxnSp>
        <p:nvCxnSpPr>
          <p:cNvPr id="12" name="Suora yhdysviiva 11"/>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2D80A2-EC1D-6247-A1E4-7284CE909420}" type="datetime1">
              <a:rPr lang="fi-FI" smtClean="0"/>
              <a:t>24.10.2019</a:t>
            </a:fld>
            <a:endParaRPr lang="fi-FI" dirty="0"/>
          </a:p>
        </p:txBody>
      </p:sp>
      <p:grpSp>
        <p:nvGrpSpPr>
          <p:cNvPr id="18" name="Group 17"/>
          <p:cNvGrpSpPr/>
          <p:nvPr userDrawn="1"/>
        </p:nvGrpSpPr>
        <p:grpSpPr>
          <a:xfrm>
            <a:off x="457200"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396904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7">
    <p:spTree>
      <p:nvGrpSpPr>
        <p:cNvPr id="1" name=""/>
        <p:cNvGrpSpPr/>
        <p:nvPr/>
      </p:nvGrpSpPr>
      <p:grpSpPr>
        <a:xfrm>
          <a:off x="0" y="0"/>
          <a:ext cx="0" cy="0"/>
          <a:chOff x="0" y="0"/>
          <a:chExt cx="0" cy="0"/>
        </a:xfrm>
      </p:grpSpPr>
      <p:pic>
        <p:nvPicPr>
          <p:cNvPr id="5" name="Kuva 4" descr="DSC_02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24"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E69EEB3-F26E-1248-9BC1-8BE55A2C5ECC}" type="datetime1">
              <a:rPr lang="fi-FI" smtClean="0"/>
              <a:t>24.10.2019</a:t>
            </a:fld>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6580656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21" Type="http://schemas.openxmlformats.org/officeDocument/2006/relationships/image" Target="../media/image11.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20.jpeg"/><Relationship Id="rId5" Type="http://schemas.openxmlformats.org/officeDocument/2006/relationships/slideLayout" Target="../slideLayouts/slideLayout31.xml"/><Relationship Id="rId10" Type="http://schemas.openxmlformats.org/officeDocument/2006/relationships/image" Target="../media/image19.pn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Helvetica"/>
                <a:cs typeface="Helvetica"/>
              </a:defRPr>
            </a:lvl1pPr>
          </a:lstStyle>
          <a:p>
            <a:fld id="{E0E3AB3E-AD34-0942-B6D3-5868262D7422}" type="datetime1">
              <a:rPr lang="fi-FI" smtClean="0"/>
              <a:t>24.10.2019</a:t>
            </a:fld>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Helvetica"/>
                <a:cs typeface="Helvetica"/>
              </a:defRPr>
            </a:lvl1pPr>
          </a:lstStyle>
          <a:p>
            <a:r>
              <a:rPr lang="fi-FI" b="1" dirty="0" smtClean="0">
                <a:solidFill>
                  <a:schemeClr val="accent1"/>
                </a:solidFill>
              </a:rPr>
              <a:t>JYU.</a:t>
            </a:r>
            <a:r>
              <a:rPr lang="fi-FI" b="1" dirty="0" smtClean="0"/>
              <a:t> </a:t>
            </a:r>
            <a:r>
              <a:rPr lang="fi-FI" b="1" dirty="0" err="1" smtClean="0"/>
              <a:t>Since</a:t>
            </a:r>
            <a:r>
              <a:rPr lang="fi-FI" b="1" dirty="0" smtClean="0"/>
              <a:t> 1863.</a:t>
            </a:r>
            <a:endParaRPr lang="fi-FI" b="1" dirty="0"/>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fld id="{BC065B45-614E-E14D-B4BE-ACD22F608246}" type="slidenum">
              <a:rPr lang="fi-FI" smtClean="0"/>
              <a:pPr/>
              <a:t>‹#›</a:t>
            </a:fld>
            <a:endParaRPr lang="fi-FI" dirty="0"/>
          </a:p>
        </p:txBody>
      </p:sp>
    </p:spTree>
    <p:extLst>
      <p:ext uri="{BB962C8B-B14F-4D97-AF65-F5344CB8AC3E}">
        <p14:creationId xmlns:p14="http://schemas.microsoft.com/office/powerpoint/2010/main" val="2871706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iming>
    <p:tnLst>
      <p:par>
        <p:cTn id="1" dur="indefinite" restart="never" nodeType="tmRoot"/>
      </p:par>
    </p:tnLst>
  </p:timing>
  <p:hf hdr="0"/>
  <p:txStyles>
    <p:titleStyle>
      <a:lvl1pPr algn="ctr" defTabSz="457200" rtl="0" eaLnBrk="1" latinLnBrk="0" hangingPunct="1">
        <a:lnSpc>
          <a:spcPct val="100000"/>
        </a:lnSpc>
        <a:spcBef>
          <a:spcPct val="0"/>
        </a:spcBef>
        <a:buNone/>
        <a:defRPr sz="4000" b="1" kern="1200">
          <a:solidFill>
            <a:schemeClr val="bg1"/>
          </a:solidFill>
          <a:latin typeface="Helvetica"/>
          <a:ea typeface="+mj-ea"/>
          <a:cs typeface="Helvetica"/>
        </a:defRPr>
      </a:lvl1pPr>
    </p:titleStyle>
    <p:bodyStyle>
      <a:lvl1pPr marL="342900" indent="-342900" algn="l" defTabSz="457200" rtl="0" eaLnBrk="1" latinLnBrk="0" hangingPunct="1">
        <a:lnSpc>
          <a:spcPct val="100000"/>
        </a:lnSpc>
        <a:spcBef>
          <a:spcPts val="768"/>
        </a:spcBef>
        <a:buFont typeface="Arial"/>
        <a:buChar char="•"/>
        <a:defRPr sz="3200" kern="1200">
          <a:solidFill>
            <a:srgbClr val="FFFFFF"/>
          </a:solidFill>
          <a:latin typeface="Helvetica"/>
          <a:ea typeface="+mn-ea"/>
          <a:cs typeface="Helvetica"/>
        </a:defRPr>
      </a:lvl1pPr>
      <a:lvl2pPr marL="742950" indent="-285750" algn="l" defTabSz="457200" rtl="0" eaLnBrk="1" latinLnBrk="0" hangingPunct="1">
        <a:lnSpc>
          <a:spcPct val="100000"/>
        </a:lnSpc>
        <a:spcBef>
          <a:spcPts val="768"/>
        </a:spcBef>
        <a:buFont typeface="Arial"/>
        <a:buChar char="–"/>
        <a:defRPr sz="2800" kern="1200">
          <a:solidFill>
            <a:srgbClr val="FFFFFF"/>
          </a:solidFill>
          <a:latin typeface="Helvetica"/>
          <a:ea typeface="+mn-ea"/>
          <a:cs typeface="Helvetica"/>
        </a:defRPr>
      </a:lvl2pPr>
      <a:lvl3pPr marL="1143000" indent="-228600" algn="l" defTabSz="457200" rtl="0" eaLnBrk="1" latinLnBrk="0" hangingPunct="1">
        <a:lnSpc>
          <a:spcPct val="100000"/>
        </a:lnSpc>
        <a:spcBef>
          <a:spcPts val="768"/>
        </a:spcBef>
        <a:buFont typeface="Arial"/>
        <a:buChar char="•"/>
        <a:defRPr sz="2400" kern="1200">
          <a:solidFill>
            <a:srgbClr val="FFFFFF"/>
          </a:solidFill>
          <a:latin typeface="Helvetica"/>
          <a:ea typeface="+mn-ea"/>
          <a:cs typeface="Helvetica"/>
        </a:defRPr>
      </a:lvl3pPr>
      <a:lvl4pPr marL="16002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4pPr>
      <a:lvl5pPr marL="20574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a:cs typeface="Helvetica"/>
              </a:defRPr>
            </a:lvl1pPr>
          </a:lstStyle>
          <a:p>
            <a:fld id="{E8D5B848-FBEF-ED40-A8A7-53919FA1F055}" type="datetime1">
              <a:rPr lang="fi-FI" smtClean="0"/>
              <a:t>24.10.2019</a:t>
            </a:fld>
            <a:endParaRPr lang="fi-FI" dirty="0"/>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0">
                <a:solidFill>
                  <a:schemeClr val="bg1"/>
                </a:solidFill>
                <a:latin typeface="Helvetica"/>
                <a:cs typeface="Helvetica"/>
              </a:defRPr>
            </a:lvl1p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7923412" y="0"/>
            <a:ext cx="763388"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73749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0"/>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21"/>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noProof="0" dirty="0" smtClean="0"/>
              <a:t>CLICK TO EDIT MASTER TITLE STYLE</a:t>
            </a:r>
            <a:endParaRPr lang="fi-FI" noProof="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852" y="5734365"/>
            <a:ext cx="1505547" cy="579127"/>
          </a:xfrm>
          <a:prstGeom prst="rect">
            <a:avLst/>
          </a:prstGeom>
        </p:spPr>
      </p:pic>
      <p:sp>
        <p:nvSpPr>
          <p:cNvPr id="8" name="Text Placeholder 7"/>
          <p:cNvSpPr>
            <a:spLocks noGrp="1"/>
          </p:cNvSpPr>
          <p:nvPr>
            <p:ph type="body" idx="1"/>
          </p:nvPr>
        </p:nvSpPr>
        <p:spPr>
          <a:xfrm>
            <a:off x="457200" y="1600205"/>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9" name="Rectangle 8"/>
          <p:cNvSpPr/>
          <p:nvPr userDrawn="1"/>
        </p:nvSpPr>
        <p:spPr>
          <a:xfrm>
            <a:off x="-9872" y="6405331"/>
            <a:ext cx="9153872" cy="45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5" name="Date Placeholder 4"/>
          <p:cNvSpPr>
            <a:spLocks noGrp="1"/>
          </p:cNvSpPr>
          <p:nvPr>
            <p:ph type="dt" sz="half" idx="2"/>
          </p:nvPr>
        </p:nvSpPr>
        <p:spPr>
          <a:xfrm>
            <a:off x="-9872" y="6405335"/>
            <a:ext cx="2133600" cy="366183"/>
          </a:xfrm>
          <a:prstGeom prst="rect">
            <a:avLst/>
          </a:prstGeom>
        </p:spPr>
        <p:txBody>
          <a:bodyPr vert="horz" lIns="91440" tIns="45720" rIns="91440" bIns="45720" rtlCol="0" anchor="ctr"/>
          <a:lstStyle>
            <a:lvl1pPr algn="l">
              <a:defRPr sz="1000" b="1">
                <a:solidFill>
                  <a:schemeClr val="bg1"/>
                </a:solidFill>
              </a:defRPr>
            </a:lvl1pPr>
          </a:lstStyle>
          <a:p>
            <a:fld id="{01022E56-CBF0-7542-ABC3-0F948E943004}" type="datetime1">
              <a:rPr lang="fi-FI" smtClean="0"/>
              <a:t>24.10.2019</a:t>
            </a:fld>
            <a:endParaRPr lang="fi-FI" dirty="0"/>
          </a:p>
        </p:txBody>
      </p:sp>
      <p:sp>
        <p:nvSpPr>
          <p:cNvPr id="6" name="Footer Placeholder 5"/>
          <p:cNvSpPr>
            <a:spLocks noGrp="1"/>
          </p:cNvSpPr>
          <p:nvPr>
            <p:ph type="ftr" sz="quarter" idx="3"/>
          </p:nvPr>
        </p:nvSpPr>
        <p:spPr>
          <a:xfrm>
            <a:off x="3124200" y="6405335"/>
            <a:ext cx="3536032" cy="366183"/>
          </a:xfrm>
          <a:prstGeom prst="rect">
            <a:avLst/>
          </a:prstGeom>
        </p:spPr>
        <p:txBody>
          <a:bodyPr vert="horz" lIns="91440" tIns="45720" rIns="91440" bIns="45720" rtlCol="0" anchor="ctr"/>
          <a:lstStyle>
            <a:lvl1pPr algn="ctr">
              <a:defRPr sz="1000" b="1">
                <a:solidFill>
                  <a:schemeClr val="bg1"/>
                </a:solidFill>
              </a:defRPr>
            </a:lvl1pPr>
          </a:lstStyle>
          <a:p>
            <a:r>
              <a:rPr lang="fi-FI" smtClean="0"/>
              <a:t>OVET – </a:t>
            </a:r>
            <a:br>
              <a:rPr lang="fi-FI" smtClean="0"/>
            </a:br>
            <a:r>
              <a:rPr lang="fi-FI" smtClean="0"/>
              <a:t>Opettajankoulutuksen valinnat - ennakoivaa tulevaisuustyötä</a:t>
            </a:r>
            <a:endParaRPr lang="fi-FI" dirty="0"/>
          </a:p>
        </p:txBody>
      </p:sp>
      <p:sp>
        <p:nvSpPr>
          <p:cNvPr id="7" name="Slide Number Placeholder 6"/>
          <p:cNvSpPr>
            <a:spLocks noGrp="1"/>
          </p:cNvSpPr>
          <p:nvPr>
            <p:ph type="sldNum" sz="quarter" idx="4"/>
          </p:nvPr>
        </p:nvSpPr>
        <p:spPr>
          <a:xfrm>
            <a:off x="7006560" y="6405335"/>
            <a:ext cx="2133600" cy="366183"/>
          </a:xfrm>
          <a:prstGeom prst="rect">
            <a:avLst/>
          </a:prstGeom>
        </p:spPr>
        <p:txBody>
          <a:bodyPr vert="horz" lIns="91440" tIns="45720" rIns="91440" bIns="45720" rtlCol="0" anchor="ctr"/>
          <a:lstStyle>
            <a:lvl1pPr algn="r">
              <a:defRPr sz="1000" b="1">
                <a:solidFill>
                  <a:schemeClr val="bg1"/>
                </a:solidFill>
              </a:defRPr>
            </a:lvl1pPr>
          </a:lstStyle>
          <a:p>
            <a:fld id="{6F9C293C-F710-4AC8-8293-75FBB182E16E}" type="slidenum">
              <a:rPr lang="fi-FI" smtClean="0"/>
              <a:pPr/>
              <a:t>‹#›</a:t>
            </a:fld>
            <a:endParaRPr lang="fi-FI"/>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80312" y="5548223"/>
            <a:ext cx="1612280" cy="791228"/>
          </a:xfrm>
          <a:prstGeom prst="rect">
            <a:avLst/>
          </a:prstGeom>
        </p:spPr>
      </p:pic>
      <p:sp>
        <p:nvSpPr>
          <p:cNvPr id="11" name="Rectangle 10"/>
          <p:cNvSpPr/>
          <p:nvPr userDrawn="1"/>
        </p:nvSpPr>
        <p:spPr>
          <a:xfrm>
            <a:off x="-13712" y="5445227"/>
            <a:ext cx="9153872" cy="60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039902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timing>
    <p:tnLst>
      <p:par>
        <p:cTn id="1" dur="indefinite" restart="never" nodeType="tmRoot"/>
      </p:par>
    </p:tnLst>
  </p:timing>
  <p:hf sldNum="0" hdr="0"/>
  <p:txStyles>
    <p:titleStyle>
      <a:lvl1pPr algn="l" defTabSz="914377" rtl="0" eaLnBrk="1" latinLnBrk="0" hangingPunct="1">
        <a:spcBef>
          <a:spcPct val="0"/>
        </a:spcBef>
        <a:buNone/>
        <a:defRPr sz="3600" b="1"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photos/457TEA4YU5U?utm_source=unsplash&amp;utm_medium=referral&amp;utm_content=creditCopyText" TargetMode="External"/><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hyperlink" Target="https://unsplash.com/search/photos/people?utm_source=unsplash&amp;utm_medium=referral&amp;utm_content=creditCopyTex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bit.ly/2nhEixi" TargetMode="External"/><Relationship Id="rId2" Type="http://schemas.openxmlformats.org/officeDocument/2006/relationships/hyperlink" Target="https://peda.net/id/065bd8e8d3b"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3200" dirty="0" smtClean="0"/>
              <a:t>Tilannekiinnostus ja tehtäväsuuntautunut käyttäytyminen</a:t>
            </a:r>
            <a:endParaRPr lang="fi-FI" sz="3200" dirty="0"/>
          </a:p>
        </p:txBody>
      </p:sp>
      <p:sp>
        <p:nvSpPr>
          <p:cNvPr id="3" name="Subtitle 2"/>
          <p:cNvSpPr>
            <a:spLocks noGrp="1"/>
          </p:cNvSpPr>
          <p:nvPr>
            <p:ph type="subTitle" idx="1"/>
          </p:nvPr>
        </p:nvSpPr>
        <p:spPr/>
        <p:txBody>
          <a:bodyPr>
            <a:normAutofit fontScale="92500" lnSpcReduction="20000"/>
          </a:bodyPr>
          <a:lstStyle/>
          <a:p>
            <a:r>
              <a:rPr lang="fi-FI" sz="2800" dirty="0" smtClean="0"/>
              <a:t>Video Club 2 / 11.10.2019</a:t>
            </a:r>
          </a:p>
          <a:p>
            <a:r>
              <a:rPr lang="fi-FI" sz="2800" dirty="0"/>
              <a:t>	</a:t>
            </a:r>
            <a:r>
              <a:rPr lang="fi-FI" sz="2400" b="0" dirty="0" smtClean="0"/>
              <a:t>Riitta-Leena Metsäpelto</a:t>
            </a:r>
            <a:endParaRPr lang="fi-FI" sz="2400" b="0" dirty="0"/>
          </a:p>
        </p:txBody>
      </p:sp>
      <p:sp>
        <p:nvSpPr>
          <p:cNvPr id="4" name="Footer Placeholder 3"/>
          <p:cNvSpPr>
            <a:spLocks noGrp="1"/>
          </p:cNvSpPr>
          <p:nvPr>
            <p:ph type="ftr" sz="quarter" idx="3"/>
          </p:nvPr>
        </p:nvSpPr>
        <p:spPr/>
        <p:txBody>
          <a:bodyPr/>
          <a:lstStyle/>
          <a:p>
            <a:r>
              <a:rPr lang="fi-FI" b="1" smtClean="0">
                <a:solidFill>
                  <a:schemeClr val="accent1"/>
                </a:solidFill>
              </a:rPr>
              <a:t>JYU.</a:t>
            </a:r>
            <a:r>
              <a:rPr lang="fi-FI" b="1" smtClean="0"/>
              <a:t> Since 1863.</a:t>
            </a:r>
            <a:endParaRPr lang="fi-FI" b="1" dirty="0"/>
          </a:p>
        </p:txBody>
      </p:sp>
      <p:sp>
        <p:nvSpPr>
          <p:cNvPr id="5" name="Slide Number Placeholder 4"/>
          <p:cNvSpPr>
            <a:spLocks noGrp="1"/>
          </p:cNvSpPr>
          <p:nvPr>
            <p:ph type="sldNum" sz="quarter" idx="4"/>
          </p:nvPr>
        </p:nvSpPr>
        <p:spPr/>
        <p:txBody>
          <a:bodyPr/>
          <a:lstStyle/>
          <a:p>
            <a:fld id="{0FE3988A-0109-0B40-965D-9E0ED41EFEE4}" type="slidenum">
              <a:rPr lang="fi-FI" smtClean="0"/>
              <a:pPr/>
              <a:t>1</a:t>
            </a:fld>
            <a:endParaRPr lang="fi-FI" dirty="0"/>
          </a:p>
        </p:txBody>
      </p:sp>
      <p:sp>
        <p:nvSpPr>
          <p:cNvPr id="6" name="Date Placeholder 5"/>
          <p:cNvSpPr>
            <a:spLocks noGrp="1"/>
          </p:cNvSpPr>
          <p:nvPr>
            <p:ph type="dt" sz="half" idx="10"/>
          </p:nvPr>
        </p:nvSpPr>
        <p:spPr/>
        <p:txBody>
          <a:bodyPr/>
          <a:lstStyle/>
          <a:p>
            <a:fld id="{34034FB0-F16B-984E-9F7F-EBDE0736108B}" type="datetime1">
              <a:rPr lang="fi-FI" smtClean="0"/>
              <a:t>24.10.2019</a:t>
            </a:fld>
            <a:endParaRPr lang="fi-FI" dirty="0"/>
          </a:p>
        </p:txBody>
      </p:sp>
    </p:spTree>
    <p:extLst>
      <p:ext uri="{BB962C8B-B14F-4D97-AF65-F5344CB8AC3E}">
        <p14:creationId xmlns:p14="http://schemas.microsoft.com/office/powerpoint/2010/main" val="395421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10</a:t>
            </a:fld>
            <a:endParaRPr lang="fi-FI" dirty="0"/>
          </a:p>
        </p:txBody>
      </p:sp>
      <p:sp>
        <p:nvSpPr>
          <p:cNvPr id="4" name="Title 3"/>
          <p:cNvSpPr>
            <a:spLocks noGrp="1"/>
          </p:cNvSpPr>
          <p:nvPr>
            <p:ph type="title"/>
          </p:nvPr>
        </p:nvSpPr>
        <p:spPr>
          <a:xfrm>
            <a:off x="457200" y="247424"/>
            <a:ext cx="7368419" cy="1019912"/>
          </a:xfrm>
        </p:spPr>
        <p:txBody>
          <a:bodyPr>
            <a:normAutofit fontScale="90000"/>
          </a:bodyPr>
          <a:lstStyle/>
          <a:p>
            <a:r>
              <a:rPr lang="fi-FI" dirty="0" smtClean="0"/>
              <a:t>Tilannekiinnostuksesta henkilökohtaiseen kiinnostukseen</a:t>
            </a:r>
            <a:endParaRPr lang="fi-FI" dirty="0"/>
          </a:p>
        </p:txBody>
      </p:sp>
      <p:sp>
        <p:nvSpPr>
          <p:cNvPr id="5" name="Content Placeholder 4"/>
          <p:cNvSpPr>
            <a:spLocks noGrp="1"/>
          </p:cNvSpPr>
          <p:nvPr>
            <p:ph idx="1"/>
          </p:nvPr>
        </p:nvSpPr>
        <p:spPr>
          <a:xfrm>
            <a:off x="457200" y="1328077"/>
            <a:ext cx="8229600" cy="4557156"/>
          </a:xfrm>
        </p:spPr>
        <p:txBody>
          <a:bodyPr>
            <a:normAutofit fontScale="77500" lnSpcReduction="20000"/>
          </a:bodyPr>
          <a:lstStyle/>
          <a:p>
            <a:r>
              <a:rPr lang="fi-FI" dirty="0" smtClean="0"/>
              <a:t>Toistuessaan virinneet kiinnostuksen kokemukset pitävät oppilasta aiheen äärellä ja alkavat </a:t>
            </a:r>
            <a:r>
              <a:rPr lang="fi-FI" b="1" dirty="0" smtClean="0"/>
              <a:t>ylläpitää tilannekiinnostusta</a:t>
            </a:r>
            <a:r>
              <a:rPr lang="fi-FI" dirty="0" smtClean="0"/>
              <a:t> </a:t>
            </a:r>
          </a:p>
          <a:p>
            <a:r>
              <a:rPr lang="fi-FI" dirty="0" smtClean="0"/>
              <a:t>Oppilas alkaa arvostaa aiheen parissa viettämäänsä aikaa ja hänelle alkaa </a:t>
            </a:r>
            <a:r>
              <a:rPr lang="fi-FI" b="1" dirty="0" smtClean="0"/>
              <a:t>kehkeytyä henkilökohtainen kiinnostus</a:t>
            </a:r>
            <a:r>
              <a:rPr lang="fi-FI" dirty="0" smtClean="0"/>
              <a:t> sitä kohtaan</a:t>
            </a:r>
          </a:p>
          <a:p>
            <a:r>
              <a:rPr lang="fi-FI" dirty="0" smtClean="0"/>
              <a:t>Saadessaan toistuvia myönteisiä oppimiskokemuksia, oppilaalle voi muodostua </a:t>
            </a:r>
            <a:r>
              <a:rPr lang="fi-FI" b="1" dirty="0" smtClean="0"/>
              <a:t>kehittynyt henkilökohtainen kiinnostus </a:t>
            </a:r>
            <a:r>
              <a:rPr lang="fi-FI" dirty="0" smtClean="0"/>
              <a:t>aihetta kohtaan</a:t>
            </a:r>
          </a:p>
          <a:p>
            <a:r>
              <a:rPr lang="fi-FI" dirty="0" smtClean="0"/>
              <a:t>Henkilökohtainen kiinnostus tarkoittaa sitä että oppilas hakeutuu aiheen pariin itsenäisesti ja vapaaehtoisesti, ja hän jatkaa aiheen parissa työskentelyä vaikka kohtaa vastoinkäymisiä.</a:t>
            </a:r>
          </a:p>
          <a:p>
            <a:endParaRPr lang="fi-FI" dirty="0" smtClean="0"/>
          </a:p>
          <a:p>
            <a:pPr marL="0" indent="0">
              <a:buNone/>
            </a:pPr>
            <a:endParaRPr lang="fi-FI" dirty="0"/>
          </a:p>
          <a:p>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24.10.2019</a:t>
            </a:fld>
            <a:endParaRPr lang="fi-FI" dirty="0"/>
          </a:p>
        </p:txBody>
      </p:sp>
      <p:sp>
        <p:nvSpPr>
          <p:cNvPr id="7" name="Rectangle 6"/>
          <p:cNvSpPr/>
          <p:nvPr/>
        </p:nvSpPr>
        <p:spPr>
          <a:xfrm>
            <a:off x="0" y="5850284"/>
            <a:ext cx="9144000" cy="646331"/>
          </a:xfrm>
          <a:prstGeom prst="rect">
            <a:avLst/>
          </a:prstGeom>
          <a:solidFill>
            <a:schemeClr val="bg1">
              <a:lumMod val="85000"/>
            </a:schemeClr>
          </a:solidFill>
        </p:spPr>
        <p:txBody>
          <a:bodyPr wrap="square">
            <a:spAutoFit/>
          </a:bodyPr>
          <a:lstStyle/>
          <a:p>
            <a:r>
              <a:rPr lang="fi-FI" dirty="0" err="1">
                <a:latin typeface="Calibri" panose="020F0502020204030204" pitchFamily="34" charset="0"/>
                <a:cs typeface="Calibri" panose="020F0502020204030204" pitchFamily="34" charset="0"/>
              </a:rPr>
              <a:t>Juuti</a:t>
            </a:r>
            <a:r>
              <a:rPr lang="fi-FI" dirty="0">
                <a:latin typeface="Calibri" panose="020F0502020204030204" pitchFamily="34" charset="0"/>
                <a:cs typeface="Calibri" panose="020F0502020204030204" pitchFamily="34" charset="0"/>
              </a:rPr>
              <a:t>, K., &amp; Lavonen, J. (2018). Opettaja voi tukea oppilaan kiinnostuksen kehittymistä. Teoksessa K. Salmela-Aro (toim.). </a:t>
            </a:r>
            <a:r>
              <a:rPr lang="fi-FI" i="1" dirty="0">
                <a:latin typeface="Calibri" panose="020F0502020204030204" pitchFamily="34" charset="0"/>
                <a:cs typeface="Calibri" panose="020F0502020204030204" pitchFamily="34" charset="0"/>
              </a:rPr>
              <a:t>Motivaatio ja oppiminen </a:t>
            </a:r>
            <a:r>
              <a:rPr lang="fi-FI" dirty="0">
                <a:latin typeface="Calibri" panose="020F0502020204030204" pitchFamily="34" charset="0"/>
                <a:cs typeface="Calibri" panose="020F0502020204030204" pitchFamily="34" charset="0"/>
              </a:rPr>
              <a:t>(ss. 197-210). Jyväskylä: PS-Kustannus.</a:t>
            </a:r>
          </a:p>
        </p:txBody>
      </p:sp>
    </p:spTree>
    <p:extLst>
      <p:ext uri="{BB962C8B-B14F-4D97-AF65-F5344CB8AC3E}">
        <p14:creationId xmlns:p14="http://schemas.microsoft.com/office/powerpoint/2010/main" val="1077895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11</a:t>
            </a:fld>
            <a:endParaRPr lang="fi-FI" dirty="0"/>
          </a:p>
        </p:txBody>
      </p:sp>
      <p:sp>
        <p:nvSpPr>
          <p:cNvPr id="4" name="Title 3"/>
          <p:cNvSpPr>
            <a:spLocks noGrp="1"/>
          </p:cNvSpPr>
          <p:nvPr>
            <p:ph type="title"/>
          </p:nvPr>
        </p:nvSpPr>
        <p:spPr>
          <a:xfrm>
            <a:off x="457200" y="637578"/>
            <a:ext cx="7368419" cy="734022"/>
          </a:xfrm>
        </p:spPr>
        <p:txBody>
          <a:bodyPr>
            <a:normAutofit/>
          </a:bodyPr>
          <a:lstStyle/>
          <a:p>
            <a:r>
              <a:rPr lang="fi-FI" dirty="0" smtClean="0"/>
              <a:t>Video II</a:t>
            </a:r>
            <a:endParaRPr lang="fi-FI" dirty="0"/>
          </a:p>
        </p:txBody>
      </p:sp>
      <p:sp>
        <p:nvSpPr>
          <p:cNvPr id="5" name="Content Placeholder 4"/>
          <p:cNvSpPr>
            <a:spLocks noGrp="1"/>
          </p:cNvSpPr>
          <p:nvPr>
            <p:ph idx="1"/>
          </p:nvPr>
        </p:nvSpPr>
        <p:spPr>
          <a:xfrm>
            <a:off x="457200" y="1703534"/>
            <a:ext cx="8229600" cy="4557156"/>
          </a:xfrm>
        </p:spPr>
        <p:txBody>
          <a:bodyPr/>
          <a:lstStyle/>
          <a:p>
            <a:pPr marL="0" indent="0">
              <a:buNone/>
            </a:pPr>
            <a:r>
              <a:rPr lang="fi-FI" dirty="0" smtClean="0"/>
              <a:t>Havainnoi oppilaiden </a:t>
            </a:r>
            <a:r>
              <a:rPr lang="fi-FI" dirty="0"/>
              <a:t>kiinnostusta ja innostusta opittavaa asiaa </a:t>
            </a:r>
            <a:r>
              <a:rPr lang="fi-FI" dirty="0" smtClean="0"/>
              <a:t>kohtaan. Millaisia käyttäytymisen tason indikaattoreita tunnistat?</a:t>
            </a:r>
          </a:p>
          <a:p>
            <a:pPr marL="0" indent="0">
              <a:buNone/>
            </a:pPr>
            <a:r>
              <a:rPr lang="fi-FI" dirty="0" smtClean="0"/>
              <a:t>Varaudu kirjaamaan havaintojasi muistilapuille ja keskustelemaan niistä</a:t>
            </a: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24.10.2019</a:t>
            </a:fld>
            <a:endParaRPr lang="fi-FI" dirty="0"/>
          </a:p>
        </p:txBody>
      </p:sp>
    </p:spTree>
    <p:extLst>
      <p:ext uri="{BB962C8B-B14F-4D97-AF65-F5344CB8AC3E}">
        <p14:creationId xmlns:p14="http://schemas.microsoft.com/office/powerpoint/2010/main" val="392870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12</a:t>
            </a:fld>
            <a:endParaRPr lang="fi-FI" dirty="0"/>
          </a:p>
        </p:txBody>
      </p:sp>
      <p:sp>
        <p:nvSpPr>
          <p:cNvPr id="4" name="Title 3"/>
          <p:cNvSpPr>
            <a:spLocks noGrp="1"/>
          </p:cNvSpPr>
          <p:nvPr>
            <p:ph type="title"/>
          </p:nvPr>
        </p:nvSpPr>
        <p:spPr/>
        <p:txBody>
          <a:bodyPr/>
          <a:lstStyle/>
          <a:p>
            <a:r>
              <a:rPr lang="fi-FI" dirty="0" smtClean="0"/>
              <a:t>Pienryhmäkeskustelu</a:t>
            </a:r>
            <a:endParaRPr lang="fi-FI" dirty="0"/>
          </a:p>
        </p:txBody>
      </p:sp>
      <p:sp>
        <p:nvSpPr>
          <p:cNvPr id="5" name="Content Placeholder 4"/>
          <p:cNvSpPr>
            <a:spLocks noGrp="1"/>
          </p:cNvSpPr>
          <p:nvPr>
            <p:ph idx="1"/>
          </p:nvPr>
        </p:nvSpPr>
        <p:spPr/>
        <p:txBody>
          <a:bodyPr/>
          <a:lstStyle/>
          <a:p>
            <a:pPr marL="0" indent="0">
              <a:buNone/>
            </a:pPr>
            <a:r>
              <a:rPr lang="fi-FI" dirty="0" smtClean="0"/>
              <a:t>Millaisia innostusta ilmentäviä käyttäytymisen </a:t>
            </a:r>
            <a:r>
              <a:rPr lang="fi-FI" dirty="0"/>
              <a:t>tason indikaattoreita </a:t>
            </a:r>
            <a:r>
              <a:rPr lang="fi-FI" dirty="0" smtClean="0"/>
              <a:t>tunnistit</a:t>
            </a:r>
            <a:r>
              <a:rPr lang="fi-FI" dirty="0"/>
              <a:t>?</a:t>
            </a:r>
          </a:p>
        </p:txBody>
      </p:sp>
      <p:sp>
        <p:nvSpPr>
          <p:cNvPr id="6" name="Date Placeholder 5"/>
          <p:cNvSpPr>
            <a:spLocks noGrp="1"/>
          </p:cNvSpPr>
          <p:nvPr>
            <p:ph type="dt" sz="half" idx="10"/>
          </p:nvPr>
        </p:nvSpPr>
        <p:spPr/>
        <p:txBody>
          <a:bodyPr/>
          <a:lstStyle/>
          <a:p>
            <a:fld id="{F9D46576-D913-A841-B054-014875DAA31A}" type="datetime1">
              <a:rPr lang="fi-FI" smtClean="0"/>
              <a:t>24.10.2019</a:t>
            </a:fld>
            <a:endParaRPr lang="fi-FI" dirty="0"/>
          </a:p>
        </p:txBody>
      </p:sp>
    </p:spTree>
    <p:extLst>
      <p:ext uri="{BB962C8B-B14F-4D97-AF65-F5344CB8AC3E}">
        <p14:creationId xmlns:p14="http://schemas.microsoft.com/office/powerpoint/2010/main" val="39897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332" r="26332"/>
          <a:stretch>
            <a:fillRect/>
          </a:stretch>
        </p:blipFill>
        <p:spPr/>
      </p:pic>
      <p:sp>
        <p:nvSpPr>
          <p:cNvPr id="5" name="Date Placeholder 4"/>
          <p:cNvSpPr>
            <a:spLocks noGrp="1"/>
          </p:cNvSpPr>
          <p:nvPr>
            <p:ph type="dt" sz="half" idx="10"/>
          </p:nvPr>
        </p:nvSpPr>
        <p:spPr/>
        <p:txBody>
          <a:bodyPr/>
          <a:lstStyle/>
          <a:p>
            <a:fld id="{9A905CFF-917D-A547-A88A-94A61F8F474F}" type="datetime1">
              <a:rPr lang="fi-FI" smtClean="0"/>
              <a:t>24.10.2019</a:t>
            </a:fld>
            <a:endParaRPr lang="fi-FI" dirty="0"/>
          </a:p>
        </p:txBody>
      </p:sp>
      <p:sp>
        <p:nvSpPr>
          <p:cNvPr id="6" name="Footer Placeholder 5"/>
          <p:cNvSpPr>
            <a:spLocks noGrp="1"/>
          </p:cNvSpPr>
          <p:nvPr>
            <p:ph type="ftr" sz="quarter" idx="11"/>
          </p:nvPr>
        </p:nvSpPr>
        <p:spPr/>
        <p:txBody>
          <a:body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7" name="Slide Number Placeholder 6"/>
          <p:cNvSpPr>
            <a:spLocks noGrp="1"/>
          </p:cNvSpPr>
          <p:nvPr>
            <p:ph type="sldNum" sz="quarter" idx="12"/>
          </p:nvPr>
        </p:nvSpPr>
        <p:spPr/>
        <p:txBody>
          <a:bodyPr/>
          <a:lstStyle/>
          <a:p>
            <a:fld id="{0FE3988A-0109-0B40-965D-9E0ED41EFEE4}" type="slidenum">
              <a:rPr lang="fi-FI" smtClean="0"/>
              <a:pPr/>
              <a:t>13</a:t>
            </a:fld>
            <a:endParaRPr lang="fi-FI" dirty="0"/>
          </a:p>
        </p:txBody>
      </p:sp>
      <p:sp>
        <p:nvSpPr>
          <p:cNvPr id="8" name="Title 7"/>
          <p:cNvSpPr>
            <a:spLocks noGrp="1"/>
          </p:cNvSpPr>
          <p:nvPr>
            <p:ph type="title"/>
          </p:nvPr>
        </p:nvSpPr>
        <p:spPr>
          <a:xfrm>
            <a:off x="361951" y="2194271"/>
            <a:ext cx="4741260" cy="1075979"/>
          </a:xfrm>
        </p:spPr>
        <p:txBody>
          <a:bodyPr>
            <a:normAutofit/>
          </a:bodyPr>
          <a:lstStyle/>
          <a:p>
            <a:r>
              <a:rPr lang="fi-FI" dirty="0" smtClean="0"/>
              <a:t>Koonti</a:t>
            </a:r>
            <a:endParaRPr lang="fi-FI" dirty="0"/>
          </a:p>
        </p:txBody>
      </p:sp>
    </p:spTree>
    <p:extLst>
      <p:ext uri="{BB962C8B-B14F-4D97-AF65-F5344CB8AC3E}">
        <p14:creationId xmlns:p14="http://schemas.microsoft.com/office/powerpoint/2010/main" val="286686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14</a:t>
            </a:fld>
            <a:endParaRPr lang="fi-FI" dirty="0"/>
          </a:p>
        </p:txBody>
      </p:sp>
      <p:sp>
        <p:nvSpPr>
          <p:cNvPr id="4" name="Title 3"/>
          <p:cNvSpPr>
            <a:spLocks noGrp="1"/>
          </p:cNvSpPr>
          <p:nvPr>
            <p:ph type="title"/>
          </p:nvPr>
        </p:nvSpPr>
        <p:spPr>
          <a:xfrm>
            <a:off x="457200" y="686260"/>
            <a:ext cx="7368419" cy="1019912"/>
          </a:xfrm>
        </p:spPr>
        <p:txBody>
          <a:bodyPr>
            <a:normAutofit fontScale="90000"/>
          </a:bodyPr>
          <a:lstStyle/>
          <a:p>
            <a:r>
              <a:rPr lang="fi-FI" dirty="0" smtClean="0"/>
              <a:t>Tehtäväsuuntautunut käyttäytyminen </a:t>
            </a:r>
            <a:r>
              <a:rPr lang="fi-FI" sz="2200" dirty="0" smtClean="0"/>
              <a:t>(on-</a:t>
            </a:r>
            <a:r>
              <a:rPr lang="fi-FI" sz="2200" dirty="0" err="1" smtClean="0"/>
              <a:t>task</a:t>
            </a:r>
            <a:r>
              <a:rPr lang="fi-FI" sz="2200" dirty="0" smtClean="0"/>
              <a:t> </a:t>
            </a:r>
            <a:r>
              <a:rPr lang="fi-FI" sz="2200" dirty="0" err="1" smtClean="0"/>
              <a:t>behavior</a:t>
            </a:r>
            <a:r>
              <a:rPr lang="fi-FI" sz="2200" dirty="0" smtClean="0"/>
              <a:t>, </a:t>
            </a:r>
            <a:r>
              <a:rPr lang="fi-FI" sz="2200" dirty="0" err="1" smtClean="0"/>
              <a:t>task-focus</a:t>
            </a:r>
            <a:r>
              <a:rPr lang="fi-FI" sz="2200" dirty="0" smtClean="0"/>
              <a:t>)</a:t>
            </a:r>
            <a:endParaRPr lang="fi-FI" sz="2200" dirty="0"/>
          </a:p>
        </p:txBody>
      </p:sp>
      <p:sp>
        <p:nvSpPr>
          <p:cNvPr id="6" name="Date Placeholder 5"/>
          <p:cNvSpPr>
            <a:spLocks noGrp="1"/>
          </p:cNvSpPr>
          <p:nvPr>
            <p:ph type="dt" sz="half" idx="10"/>
          </p:nvPr>
        </p:nvSpPr>
        <p:spPr/>
        <p:txBody>
          <a:bodyPr/>
          <a:lstStyle/>
          <a:p>
            <a:fld id="{F9D46576-D913-A841-B054-014875DAA31A}" type="datetime1">
              <a:rPr lang="fi-FI" smtClean="0"/>
              <a:t>24.10.2019</a:t>
            </a:fld>
            <a:endParaRPr lang="fi-FI" dirty="0"/>
          </a:p>
        </p:txBody>
      </p:sp>
      <p:sp>
        <p:nvSpPr>
          <p:cNvPr id="7" name="Rectangle 6"/>
          <p:cNvSpPr/>
          <p:nvPr/>
        </p:nvSpPr>
        <p:spPr>
          <a:xfrm>
            <a:off x="198850" y="5835763"/>
            <a:ext cx="8366125" cy="553998"/>
          </a:xfrm>
          <a:prstGeom prst="rect">
            <a:avLst/>
          </a:prstGeom>
          <a:solidFill>
            <a:schemeClr val="accent4">
              <a:lumMod val="20000"/>
              <a:lumOff val="80000"/>
            </a:schemeClr>
          </a:solidFill>
        </p:spPr>
        <p:txBody>
          <a:bodyPr wrap="square">
            <a:spAutoFit/>
          </a:bodyPr>
          <a:lstStyle/>
          <a:p>
            <a:r>
              <a:rPr lang="en-US" sz="1000" dirty="0">
                <a:solidFill>
                  <a:srgbClr val="222222"/>
                </a:solidFill>
                <a:latin typeface="Arial" panose="020B0604020202020204" pitchFamily="34" charset="0"/>
              </a:rPr>
              <a:t>Skinner, E. A., </a:t>
            </a:r>
            <a:r>
              <a:rPr lang="en-US" sz="1000" dirty="0" err="1">
                <a:solidFill>
                  <a:srgbClr val="222222"/>
                </a:solidFill>
                <a:latin typeface="Arial" panose="020B0604020202020204" pitchFamily="34" charset="0"/>
              </a:rPr>
              <a:t>Kindermann</a:t>
            </a:r>
            <a:r>
              <a:rPr lang="en-US" sz="1000" dirty="0">
                <a:solidFill>
                  <a:srgbClr val="222222"/>
                </a:solidFill>
                <a:latin typeface="Arial" panose="020B0604020202020204" pitchFamily="34" charset="0"/>
              </a:rPr>
              <a:t>, T. A., &amp; </a:t>
            </a:r>
            <a:r>
              <a:rPr lang="en-US" sz="1000" dirty="0" err="1">
                <a:solidFill>
                  <a:srgbClr val="222222"/>
                </a:solidFill>
                <a:latin typeface="Arial" panose="020B0604020202020204" pitchFamily="34" charset="0"/>
              </a:rPr>
              <a:t>Furrer</a:t>
            </a:r>
            <a:r>
              <a:rPr lang="en-US" sz="1000" dirty="0">
                <a:solidFill>
                  <a:srgbClr val="222222"/>
                </a:solidFill>
                <a:latin typeface="Arial" panose="020B0604020202020204" pitchFamily="34" charset="0"/>
              </a:rPr>
              <a:t>, C. J. (2009). A motivational perspective on engagement and disaffection: Conceptualization and assessment of children's behavioral and emotional participation in academic activities in the classroom. </a:t>
            </a:r>
            <a:r>
              <a:rPr lang="en-US" sz="1000" i="1" dirty="0">
                <a:solidFill>
                  <a:srgbClr val="222222"/>
                </a:solidFill>
                <a:latin typeface="Arial" panose="020B0604020202020204" pitchFamily="34" charset="0"/>
              </a:rPr>
              <a:t>Educational and Psychological Measurement</a:t>
            </a:r>
            <a:r>
              <a:rPr lang="en-US" sz="1000" dirty="0">
                <a:solidFill>
                  <a:srgbClr val="222222"/>
                </a:solidFill>
                <a:latin typeface="Arial" panose="020B0604020202020204" pitchFamily="34" charset="0"/>
              </a:rPr>
              <a:t>, </a:t>
            </a:r>
            <a:r>
              <a:rPr lang="en-US" sz="1000" i="1" dirty="0">
                <a:solidFill>
                  <a:srgbClr val="222222"/>
                </a:solidFill>
                <a:latin typeface="Arial" panose="020B0604020202020204" pitchFamily="34" charset="0"/>
              </a:rPr>
              <a:t>69</a:t>
            </a:r>
            <a:r>
              <a:rPr lang="en-US" sz="1000" dirty="0">
                <a:solidFill>
                  <a:srgbClr val="222222"/>
                </a:solidFill>
                <a:latin typeface="Arial" panose="020B0604020202020204" pitchFamily="34" charset="0"/>
              </a:rPr>
              <a:t>(3), 493-525.</a:t>
            </a:r>
            <a:endParaRPr lang="fi-FI" sz="1000" dirty="0"/>
          </a:p>
        </p:txBody>
      </p:sp>
      <p:sp>
        <p:nvSpPr>
          <p:cNvPr id="8" name="Rectangle 7"/>
          <p:cNvSpPr/>
          <p:nvPr/>
        </p:nvSpPr>
        <p:spPr>
          <a:xfrm>
            <a:off x="457200" y="1924308"/>
            <a:ext cx="8107775" cy="3693319"/>
          </a:xfrm>
          <a:prstGeom prst="rect">
            <a:avLst/>
          </a:prstGeom>
        </p:spPr>
        <p:txBody>
          <a:bodyPr wrap="square">
            <a:spAutoFit/>
          </a:bodyPr>
          <a:lstStyle/>
          <a:p>
            <a:pPr marL="530225" indent="-530225">
              <a:spcAft>
                <a:spcPts val="600"/>
              </a:spcAft>
              <a:buFont typeface="+mj-lt"/>
              <a:buAutoNum type="arabicParenR"/>
            </a:pPr>
            <a:r>
              <a:rPr lang="en-US" sz="2800" b="1" dirty="0" err="1" smtClean="0">
                <a:solidFill>
                  <a:srgbClr val="002060"/>
                </a:solidFill>
                <a:latin typeface="Calibri" panose="020F0502020204030204" pitchFamily="34" charset="0"/>
                <a:cs typeface="Calibri" panose="020F0502020204030204" pitchFamily="34" charset="0"/>
              </a:rPr>
              <a:t>Aktiivinen</a:t>
            </a:r>
            <a:r>
              <a:rPr lang="en-US" sz="2800" b="1" dirty="0" smtClean="0">
                <a:solidFill>
                  <a:srgbClr val="002060"/>
                </a:solidFill>
                <a:latin typeface="Calibri" panose="020F0502020204030204" pitchFamily="34" charset="0"/>
                <a:cs typeface="Calibri" panose="020F0502020204030204" pitchFamily="34" charset="0"/>
              </a:rPr>
              <a:t> </a:t>
            </a:r>
            <a:r>
              <a:rPr lang="en-US" sz="2800" b="1" dirty="0" err="1" smtClean="0">
                <a:solidFill>
                  <a:srgbClr val="002060"/>
                </a:solidFill>
                <a:latin typeface="Calibri" panose="020F0502020204030204" pitchFamily="34" charset="0"/>
                <a:cs typeface="Calibri" panose="020F0502020204030204" pitchFamily="34" charset="0"/>
              </a:rPr>
              <a:t>aloitteellisuus</a:t>
            </a:r>
            <a:r>
              <a:rPr lang="en-US" sz="2800" b="1"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oppilas</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osallistuu</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oppituntiin</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omasta</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aloitteestaan</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esim</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viittaa</a:t>
            </a:r>
            <a:r>
              <a:rPr lang="en-US" sz="2800" dirty="0" smtClean="0">
                <a:solidFill>
                  <a:srgbClr val="002060"/>
                </a:solidFill>
                <a:latin typeface="Calibri" panose="020F0502020204030204" pitchFamily="34" charset="0"/>
                <a:cs typeface="Calibri" panose="020F0502020204030204" pitchFamily="34" charset="0"/>
              </a:rPr>
              <a:t> tai </a:t>
            </a:r>
            <a:r>
              <a:rPr lang="en-US" sz="2800" dirty="0" err="1" smtClean="0">
                <a:solidFill>
                  <a:srgbClr val="002060"/>
                </a:solidFill>
                <a:latin typeface="Calibri" panose="020F0502020204030204" pitchFamily="34" charset="0"/>
                <a:cs typeface="Calibri" panose="020F0502020204030204" pitchFamily="34" charset="0"/>
              </a:rPr>
              <a:t>menee</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taululle</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esittämään</a:t>
            </a:r>
            <a:r>
              <a:rPr lang="en-US" sz="2800" dirty="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tehtävän</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ratkaisun</a:t>
            </a:r>
            <a:r>
              <a:rPr lang="en-US" sz="2800" dirty="0" smtClean="0">
                <a:solidFill>
                  <a:srgbClr val="002060"/>
                </a:solidFill>
                <a:latin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cs typeface="Calibri" panose="020F0502020204030204" pitchFamily="34" charset="0"/>
            </a:endParaRPr>
          </a:p>
          <a:p>
            <a:pPr marL="530225" indent="-530225">
              <a:spcAft>
                <a:spcPts val="600"/>
              </a:spcAft>
              <a:buFont typeface="+mj-lt"/>
              <a:buAutoNum type="arabicParenR"/>
            </a:pPr>
            <a:r>
              <a:rPr lang="en-US" sz="2800" b="1" dirty="0" err="1" smtClean="0">
                <a:solidFill>
                  <a:srgbClr val="002060"/>
                </a:solidFill>
                <a:latin typeface="Calibri" panose="020F0502020204030204" pitchFamily="34" charset="0"/>
                <a:cs typeface="Calibri" panose="020F0502020204030204" pitchFamily="34" charset="0"/>
              </a:rPr>
              <a:t>Tehtäväsuuntautunut</a:t>
            </a:r>
            <a:r>
              <a:rPr lang="en-US" sz="2800" b="1" dirty="0" smtClean="0">
                <a:solidFill>
                  <a:srgbClr val="002060"/>
                </a:solidFill>
                <a:latin typeface="Calibri" panose="020F0502020204030204" pitchFamily="34" charset="0"/>
                <a:cs typeface="Calibri" panose="020F0502020204030204" pitchFamily="34" charset="0"/>
              </a:rPr>
              <a:t> </a:t>
            </a:r>
            <a:r>
              <a:rPr lang="en-US" sz="2800" b="1" dirty="0" err="1" smtClean="0">
                <a:solidFill>
                  <a:srgbClr val="002060"/>
                </a:solidFill>
                <a:latin typeface="Calibri" panose="020F0502020204030204" pitchFamily="34" charset="0"/>
                <a:cs typeface="Calibri" panose="020F0502020204030204" pitchFamily="34" charset="0"/>
              </a:rPr>
              <a:t>toiminta</a:t>
            </a:r>
            <a:r>
              <a:rPr lang="en-US" sz="2800" b="1" dirty="0" smtClean="0">
                <a:solidFill>
                  <a:srgbClr val="002060"/>
                </a:solidFill>
                <a:latin typeface="Calibri" panose="020F0502020204030204" pitchFamily="34" charset="0"/>
                <a:cs typeface="Calibri" panose="020F0502020204030204" pitchFamily="34" charset="0"/>
              </a:rPr>
              <a:t> </a:t>
            </a:r>
            <a:r>
              <a:rPr lang="en-US" sz="2800" dirty="0" smtClean="0">
                <a:solidFill>
                  <a:srgbClr val="002060"/>
                </a:solidFill>
                <a:latin typeface="Calibri" panose="020F0502020204030204" pitchFamily="34" charset="0"/>
                <a:cs typeface="Calibri" panose="020F0502020204030204" pitchFamily="34" charset="0"/>
              </a:rPr>
              <a:t>(</a:t>
            </a:r>
            <a:r>
              <a:rPr lang="en-US" sz="2800" dirty="0" err="1" smtClean="0">
                <a:solidFill>
                  <a:srgbClr val="002060"/>
                </a:solidFill>
                <a:latin typeface="Calibri" panose="020F0502020204030204" pitchFamily="34" charset="0"/>
                <a:cs typeface="Calibri" panose="020F0502020204030204" pitchFamily="34" charset="0"/>
              </a:rPr>
              <a:t>esim</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lukee</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oppikirjan</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kappaletta</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ratkoo</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tehtävää</a:t>
            </a:r>
            <a:r>
              <a:rPr lang="en-US" sz="2800" dirty="0" smtClean="0">
                <a:solidFill>
                  <a:srgbClr val="002060"/>
                </a:solidFill>
                <a:latin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cs typeface="Calibri" panose="020F0502020204030204" pitchFamily="34" charset="0"/>
            </a:endParaRPr>
          </a:p>
          <a:p>
            <a:pPr marL="530225" indent="-530225">
              <a:spcAft>
                <a:spcPts val="600"/>
              </a:spcAft>
              <a:buFont typeface="+mj-lt"/>
              <a:buAutoNum type="arabicParenR"/>
            </a:pPr>
            <a:r>
              <a:rPr lang="en-US" sz="2800" b="1" dirty="0" err="1" smtClean="0">
                <a:solidFill>
                  <a:srgbClr val="002060"/>
                </a:solidFill>
                <a:latin typeface="Calibri" panose="020F0502020204030204" pitchFamily="34" charset="0"/>
                <a:cs typeface="Calibri" panose="020F0502020204030204" pitchFamily="34" charset="0"/>
              </a:rPr>
              <a:t>Passiivinen</a:t>
            </a:r>
            <a:r>
              <a:rPr lang="en-US" sz="2800" b="1" dirty="0" smtClean="0">
                <a:solidFill>
                  <a:srgbClr val="002060"/>
                </a:solidFill>
                <a:latin typeface="Calibri" panose="020F0502020204030204" pitchFamily="34" charset="0"/>
                <a:cs typeface="Calibri" panose="020F0502020204030204" pitchFamily="34" charset="0"/>
              </a:rPr>
              <a:t> </a:t>
            </a:r>
            <a:r>
              <a:rPr lang="en-US" sz="2800" b="1" dirty="0" err="1" smtClean="0">
                <a:solidFill>
                  <a:srgbClr val="002060"/>
                </a:solidFill>
                <a:latin typeface="Calibri" panose="020F0502020204030204" pitchFamily="34" charset="0"/>
                <a:cs typeface="Calibri" panose="020F0502020204030204" pitchFamily="34" charset="0"/>
              </a:rPr>
              <a:t>tehtäväsuuntautuneisuus</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esim</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kuuntelee</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opettajaa</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katsoo</a:t>
            </a:r>
            <a:r>
              <a:rPr lang="en-US" sz="2800" dirty="0" smtClean="0">
                <a:solidFill>
                  <a:srgbClr val="002060"/>
                </a:solidFill>
                <a:latin typeface="Calibri" panose="020F0502020204030204" pitchFamily="34" charset="0"/>
                <a:cs typeface="Calibri" panose="020F0502020204030204" pitchFamily="34" charset="0"/>
              </a:rPr>
              <a:t> kun </a:t>
            </a:r>
            <a:r>
              <a:rPr lang="en-US" sz="2800" dirty="0" err="1" smtClean="0">
                <a:solidFill>
                  <a:srgbClr val="002060"/>
                </a:solidFill>
                <a:latin typeface="Calibri" panose="020F0502020204030204" pitchFamily="34" charset="0"/>
                <a:cs typeface="Calibri" panose="020F0502020204030204" pitchFamily="34" charset="0"/>
              </a:rPr>
              <a:t>toinen</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oppilas</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ratkoo</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tehtävää</a:t>
            </a:r>
            <a:r>
              <a:rPr lang="en-US" sz="2800" dirty="0" smtClean="0">
                <a:solidFill>
                  <a:srgbClr val="002060"/>
                </a:solidFill>
                <a:latin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8135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15</a:t>
            </a:fld>
            <a:endParaRPr lang="fi-FI" dirty="0"/>
          </a:p>
        </p:txBody>
      </p:sp>
      <p:sp>
        <p:nvSpPr>
          <p:cNvPr id="4" name="Title 3"/>
          <p:cNvSpPr>
            <a:spLocks noGrp="1"/>
          </p:cNvSpPr>
          <p:nvPr>
            <p:ph type="title"/>
          </p:nvPr>
        </p:nvSpPr>
        <p:spPr>
          <a:xfrm>
            <a:off x="388937" y="817786"/>
            <a:ext cx="7368419" cy="743090"/>
          </a:xfrm>
        </p:spPr>
        <p:txBody>
          <a:bodyPr>
            <a:normAutofit fontScale="90000"/>
          </a:bodyPr>
          <a:lstStyle/>
          <a:p>
            <a:r>
              <a:rPr lang="fi-FI" dirty="0" smtClean="0"/>
              <a:t>Tehtävää välttelevä käyttäytyminen</a:t>
            </a:r>
            <a:br>
              <a:rPr lang="fi-FI" dirty="0" smtClean="0"/>
            </a:br>
            <a:r>
              <a:rPr lang="fi-FI" dirty="0" smtClean="0"/>
              <a:t>(</a:t>
            </a:r>
            <a:r>
              <a:rPr lang="fi-FI" dirty="0" err="1" smtClean="0"/>
              <a:t>off-task</a:t>
            </a:r>
            <a:r>
              <a:rPr lang="fi-FI" dirty="0" smtClean="0"/>
              <a:t> </a:t>
            </a:r>
            <a:r>
              <a:rPr lang="fi-FI" dirty="0" err="1" smtClean="0"/>
              <a:t>behavior</a:t>
            </a:r>
            <a:r>
              <a:rPr lang="fi-FI" dirty="0" smtClean="0"/>
              <a:t>, </a:t>
            </a:r>
            <a:r>
              <a:rPr lang="fi-FI" dirty="0" err="1" smtClean="0"/>
              <a:t>task-avoidance</a:t>
            </a:r>
            <a:r>
              <a:rPr lang="fi-FI" dirty="0" smtClean="0"/>
              <a:t>)</a:t>
            </a:r>
            <a:endParaRPr lang="fi-FI" dirty="0"/>
          </a:p>
        </p:txBody>
      </p:sp>
      <p:sp>
        <p:nvSpPr>
          <p:cNvPr id="5" name="Content Placeholder 4"/>
          <p:cNvSpPr>
            <a:spLocks noGrp="1"/>
          </p:cNvSpPr>
          <p:nvPr>
            <p:ph idx="1"/>
          </p:nvPr>
        </p:nvSpPr>
        <p:spPr>
          <a:xfrm>
            <a:off x="388937" y="2026568"/>
            <a:ext cx="8229600" cy="4001175"/>
          </a:xfrm>
        </p:spPr>
        <p:txBody>
          <a:bodyPr>
            <a:normAutofit/>
          </a:bodyPr>
          <a:lstStyle/>
          <a:p>
            <a:pPr marL="633413" indent="-633413">
              <a:buFont typeface="+mj-lt"/>
              <a:buAutoNum type="arabicParenR"/>
            </a:pPr>
            <a:r>
              <a:rPr lang="en-US" sz="2800" b="1" dirty="0" err="1" smtClean="0">
                <a:solidFill>
                  <a:srgbClr val="002060"/>
                </a:solidFill>
                <a:latin typeface="Calibri" panose="020F0502020204030204" pitchFamily="34" charset="0"/>
                <a:cs typeface="Calibri" panose="020F0502020204030204" pitchFamily="34" charset="0"/>
              </a:rPr>
              <a:t>Tehtävään</a:t>
            </a:r>
            <a:r>
              <a:rPr lang="en-US" sz="2800" b="1" dirty="0" smtClean="0">
                <a:solidFill>
                  <a:srgbClr val="002060"/>
                </a:solidFill>
                <a:latin typeface="Calibri" panose="020F0502020204030204" pitchFamily="34" charset="0"/>
                <a:cs typeface="Calibri" panose="020F0502020204030204" pitchFamily="34" charset="0"/>
              </a:rPr>
              <a:t> </a:t>
            </a:r>
            <a:r>
              <a:rPr lang="en-US" sz="2800" b="1" dirty="0" err="1" smtClean="0">
                <a:solidFill>
                  <a:srgbClr val="002060"/>
                </a:solidFill>
                <a:latin typeface="Calibri" panose="020F0502020204030204" pitchFamily="34" charset="0"/>
                <a:cs typeface="Calibri" panose="020F0502020204030204" pitchFamily="34" charset="0"/>
              </a:rPr>
              <a:t>liittymätön</a:t>
            </a:r>
            <a:r>
              <a:rPr lang="en-US" sz="2800" b="1" dirty="0" smtClean="0">
                <a:solidFill>
                  <a:srgbClr val="002060"/>
                </a:solidFill>
                <a:latin typeface="Calibri" panose="020F0502020204030204" pitchFamily="34" charset="0"/>
                <a:cs typeface="Calibri" panose="020F0502020204030204" pitchFamily="34" charset="0"/>
              </a:rPr>
              <a:t> </a:t>
            </a:r>
            <a:r>
              <a:rPr lang="en-US" sz="2800" b="1" dirty="0" err="1" smtClean="0">
                <a:solidFill>
                  <a:srgbClr val="002060"/>
                </a:solidFill>
                <a:latin typeface="Calibri" panose="020F0502020204030204" pitchFamily="34" charset="0"/>
                <a:cs typeface="Calibri" panose="020F0502020204030204" pitchFamily="34" charset="0"/>
              </a:rPr>
              <a:t>aloitteellisuus</a:t>
            </a:r>
            <a:r>
              <a:rPr lang="en-US" sz="2800" b="1" dirty="0" smtClean="0">
                <a:solidFill>
                  <a:srgbClr val="002060"/>
                </a:solidFill>
                <a:latin typeface="Calibri" panose="020F0502020204030204" pitchFamily="34" charset="0"/>
                <a:cs typeface="Calibri" panose="020F0502020204030204" pitchFamily="34" charset="0"/>
              </a:rPr>
              <a:t> </a:t>
            </a:r>
            <a:r>
              <a:rPr lang="en-US" sz="2800" dirty="0" smtClean="0">
                <a:solidFill>
                  <a:srgbClr val="002060"/>
                </a:solidFill>
                <a:latin typeface="Calibri" panose="020F0502020204030204" pitchFamily="34" charset="0"/>
                <a:cs typeface="Calibri" panose="020F0502020204030204" pitchFamily="34" charset="0"/>
              </a:rPr>
              <a:t>(</a:t>
            </a:r>
            <a:r>
              <a:rPr lang="en-US" sz="2800" dirty="0" err="1" smtClean="0">
                <a:solidFill>
                  <a:srgbClr val="002060"/>
                </a:solidFill>
                <a:latin typeface="Calibri" panose="020F0502020204030204" pitchFamily="34" charset="0"/>
                <a:cs typeface="Calibri" panose="020F0502020204030204" pitchFamily="34" charset="0"/>
              </a:rPr>
              <a:t>esim</a:t>
            </a:r>
            <a:r>
              <a:rPr lang="en-US" sz="2800" dirty="0" smtClean="0">
                <a:solidFill>
                  <a:srgbClr val="002060"/>
                </a:solidFill>
                <a:latin typeface="Calibri" panose="020F0502020204030204" pitchFamily="34" charset="0"/>
                <a:cs typeface="Calibri" panose="020F0502020204030204" pitchFamily="34" charset="0"/>
              </a:rPr>
              <a:t>. </a:t>
            </a:r>
            <a:r>
              <a:rPr lang="fi-FI" sz="2800" dirty="0" smtClean="0">
                <a:solidFill>
                  <a:srgbClr val="002060"/>
                </a:solidFill>
                <a:latin typeface="Calibri" panose="020F0502020204030204" pitchFamily="34" charset="0"/>
                <a:cs typeface="Calibri" panose="020F0502020204030204" pitchFamily="34" charset="0"/>
              </a:rPr>
              <a:t>häiritsevä käyttäytyminen, opetettavaan asiaan liittymätön keskustelu)</a:t>
            </a:r>
            <a:endParaRPr lang="en-US" sz="2800" dirty="0">
              <a:solidFill>
                <a:srgbClr val="002060"/>
              </a:solidFill>
              <a:latin typeface="Calibri" panose="020F0502020204030204" pitchFamily="34" charset="0"/>
              <a:cs typeface="Calibri" panose="020F0502020204030204" pitchFamily="34" charset="0"/>
            </a:endParaRPr>
          </a:p>
          <a:p>
            <a:pPr marL="633413" indent="-633413">
              <a:buFont typeface="+mj-lt"/>
              <a:buAutoNum type="arabicParenR"/>
            </a:pPr>
            <a:r>
              <a:rPr lang="en-US" sz="2800" b="1" dirty="0" err="1" smtClean="0">
                <a:solidFill>
                  <a:srgbClr val="002060"/>
                </a:solidFill>
                <a:latin typeface="Calibri" panose="020F0502020204030204" pitchFamily="34" charset="0"/>
                <a:cs typeface="Calibri" panose="020F0502020204030204" pitchFamily="34" charset="0"/>
              </a:rPr>
              <a:t>Tehtävään</a:t>
            </a:r>
            <a:r>
              <a:rPr lang="en-US" sz="2800" b="1" dirty="0" smtClean="0">
                <a:solidFill>
                  <a:srgbClr val="002060"/>
                </a:solidFill>
                <a:latin typeface="Calibri" panose="020F0502020204030204" pitchFamily="34" charset="0"/>
                <a:cs typeface="Calibri" panose="020F0502020204030204" pitchFamily="34" charset="0"/>
              </a:rPr>
              <a:t> </a:t>
            </a:r>
            <a:r>
              <a:rPr lang="en-US" sz="2800" b="1" dirty="0" err="1" smtClean="0">
                <a:solidFill>
                  <a:srgbClr val="002060"/>
                </a:solidFill>
                <a:latin typeface="Calibri" panose="020F0502020204030204" pitchFamily="34" charset="0"/>
                <a:cs typeface="Calibri" panose="020F0502020204030204" pitchFamily="34" charset="0"/>
              </a:rPr>
              <a:t>liittymätön</a:t>
            </a:r>
            <a:r>
              <a:rPr lang="en-US" sz="2800" b="1" dirty="0" smtClean="0">
                <a:solidFill>
                  <a:srgbClr val="002060"/>
                </a:solidFill>
                <a:latin typeface="Calibri" panose="020F0502020204030204" pitchFamily="34" charset="0"/>
                <a:cs typeface="Calibri" panose="020F0502020204030204" pitchFamily="34" charset="0"/>
              </a:rPr>
              <a:t> </a:t>
            </a:r>
            <a:r>
              <a:rPr lang="en-US" sz="2800" b="1" dirty="0" err="1" smtClean="0">
                <a:solidFill>
                  <a:srgbClr val="002060"/>
                </a:solidFill>
                <a:latin typeface="Calibri" panose="020F0502020204030204" pitchFamily="34" charset="0"/>
                <a:cs typeface="Calibri" panose="020F0502020204030204" pitchFamily="34" charset="0"/>
              </a:rPr>
              <a:t>puuhastelu</a:t>
            </a:r>
            <a:r>
              <a:rPr lang="en-US" sz="2800" b="1" dirty="0" smtClean="0">
                <a:solidFill>
                  <a:srgbClr val="002060"/>
                </a:solidFill>
                <a:latin typeface="Calibri" panose="020F0502020204030204" pitchFamily="34" charset="0"/>
                <a:cs typeface="Calibri" panose="020F0502020204030204" pitchFamily="34" charset="0"/>
              </a:rPr>
              <a:t> </a:t>
            </a:r>
            <a:r>
              <a:rPr lang="en-US" sz="2800" dirty="0" smtClean="0">
                <a:solidFill>
                  <a:srgbClr val="002060"/>
                </a:solidFill>
                <a:latin typeface="Calibri" panose="020F0502020204030204" pitchFamily="34" charset="0"/>
                <a:cs typeface="Calibri" panose="020F0502020204030204" pitchFamily="34" charset="0"/>
              </a:rPr>
              <a:t>(</a:t>
            </a:r>
            <a:r>
              <a:rPr lang="en-US" sz="2800" dirty="0" err="1" smtClean="0">
                <a:solidFill>
                  <a:srgbClr val="002060"/>
                </a:solidFill>
                <a:latin typeface="Calibri" panose="020F0502020204030204" pitchFamily="34" charset="0"/>
                <a:cs typeface="Calibri" panose="020F0502020204030204" pitchFamily="34" charset="0"/>
              </a:rPr>
              <a:t>esim</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piirtelee</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vihkoon</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vilkuilee</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puhelinta</a:t>
            </a:r>
            <a:r>
              <a:rPr lang="en-US" sz="2800" dirty="0" smtClean="0">
                <a:solidFill>
                  <a:srgbClr val="002060"/>
                </a:solidFill>
                <a:latin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cs typeface="Calibri" panose="020F0502020204030204" pitchFamily="34" charset="0"/>
            </a:endParaRPr>
          </a:p>
          <a:p>
            <a:pPr marL="633413" indent="-633413">
              <a:buFont typeface="+mj-lt"/>
              <a:buAutoNum type="arabicParenR"/>
            </a:pPr>
            <a:r>
              <a:rPr lang="en-US" sz="2800" b="1" dirty="0" err="1" smtClean="0">
                <a:solidFill>
                  <a:srgbClr val="002060"/>
                </a:solidFill>
                <a:latin typeface="Calibri" panose="020F0502020204030204" pitchFamily="34" charset="0"/>
                <a:cs typeface="Calibri" panose="020F0502020204030204" pitchFamily="34" charset="0"/>
              </a:rPr>
              <a:t>Passiivinen</a:t>
            </a:r>
            <a:r>
              <a:rPr lang="en-US" sz="2800" b="1" dirty="0" smtClean="0">
                <a:solidFill>
                  <a:srgbClr val="002060"/>
                </a:solidFill>
                <a:latin typeface="Calibri" panose="020F0502020204030204" pitchFamily="34" charset="0"/>
                <a:cs typeface="Calibri" panose="020F0502020204030204" pitchFamily="34" charset="0"/>
              </a:rPr>
              <a:t> </a:t>
            </a:r>
            <a:r>
              <a:rPr lang="en-US" sz="2800" b="1" dirty="0" err="1" smtClean="0">
                <a:solidFill>
                  <a:srgbClr val="002060"/>
                </a:solidFill>
                <a:latin typeface="Calibri" panose="020F0502020204030204" pitchFamily="34" charset="0"/>
                <a:cs typeface="Calibri" panose="020F0502020204030204" pitchFamily="34" charset="0"/>
              </a:rPr>
              <a:t>tehtävää</a:t>
            </a:r>
            <a:r>
              <a:rPr lang="en-US" sz="2800" b="1" dirty="0" smtClean="0">
                <a:solidFill>
                  <a:srgbClr val="002060"/>
                </a:solidFill>
                <a:latin typeface="Calibri" panose="020F0502020204030204" pitchFamily="34" charset="0"/>
                <a:cs typeface="Calibri" panose="020F0502020204030204" pitchFamily="34" charset="0"/>
              </a:rPr>
              <a:t> </a:t>
            </a:r>
            <a:r>
              <a:rPr lang="en-US" sz="2800" b="1" dirty="0" err="1" smtClean="0">
                <a:solidFill>
                  <a:srgbClr val="002060"/>
                </a:solidFill>
                <a:latin typeface="Calibri" panose="020F0502020204030204" pitchFamily="34" charset="0"/>
                <a:cs typeface="Calibri" panose="020F0502020204030204" pitchFamily="34" charset="0"/>
              </a:rPr>
              <a:t>välttelevä</a:t>
            </a:r>
            <a:r>
              <a:rPr lang="en-US" sz="2800" b="1" dirty="0" smtClean="0">
                <a:solidFill>
                  <a:srgbClr val="002060"/>
                </a:solidFill>
                <a:latin typeface="Calibri" panose="020F0502020204030204" pitchFamily="34" charset="0"/>
                <a:cs typeface="Calibri" panose="020F0502020204030204" pitchFamily="34" charset="0"/>
              </a:rPr>
              <a:t> </a:t>
            </a:r>
            <a:r>
              <a:rPr lang="en-US" sz="2800" b="1" dirty="0" err="1" smtClean="0">
                <a:solidFill>
                  <a:srgbClr val="002060"/>
                </a:solidFill>
                <a:latin typeface="Calibri" panose="020F0502020204030204" pitchFamily="34" charset="0"/>
                <a:cs typeface="Calibri" panose="020F0502020204030204" pitchFamily="34" charset="0"/>
              </a:rPr>
              <a:t>käyttäytyminen</a:t>
            </a:r>
            <a:r>
              <a:rPr lang="en-US" sz="2800" b="1" dirty="0" smtClean="0">
                <a:solidFill>
                  <a:srgbClr val="002060"/>
                </a:solidFill>
                <a:latin typeface="Calibri" panose="020F0502020204030204" pitchFamily="34" charset="0"/>
                <a:cs typeface="Calibri" panose="020F0502020204030204" pitchFamily="34" charset="0"/>
              </a:rPr>
              <a:t> </a:t>
            </a:r>
            <a:r>
              <a:rPr lang="en-US" sz="2800" dirty="0" smtClean="0">
                <a:solidFill>
                  <a:srgbClr val="002060"/>
                </a:solidFill>
                <a:latin typeface="Calibri" panose="020F0502020204030204" pitchFamily="34" charset="0"/>
                <a:cs typeface="Calibri" panose="020F0502020204030204" pitchFamily="34" charset="0"/>
              </a:rPr>
              <a:t>(</a:t>
            </a:r>
            <a:r>
              <a:rPr lang="en-US" sz="2800" dirty="0" err="1" smtClean="0">
                <a:solidFill>
                  <a:srgbClr val="002060"/>
                </a:solidFill>
                <a:latin typeface="Calibri" panose="020F0502020204030204" pitchFamily="34" charset="0"/>
                <a:cs typeface="Calibri" panose="020F0502020204030204" pitchFamily="34" charset="0"/>
              </a:rPr>
              <a:t>esim</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k</a:t>
            </a:r>
            <a:r>
              <a:rPr lang="en-US" sz="2800" dirty="0" err="1" smtClean="0">
                <a:solidFill>
                  <a:srgbClr val="002060"/>
                </a:solidFill>
                <a:latin typeface="Calibri" panose="020F0502020204030204" pitchFamily="34" charset="0"/>
                <a:cs typeface="Calibri" panose="020F0502020204030204" pitchFamily="34" charset="0"/>
              </a:rPr>
              <a:t>atselee</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ikkunasta</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ulos</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istuu</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hiljaa</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tekemättä</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mitään</a:t>
            </a:r>
            <a:r>
              <a:rPr lang="en-US" sz="2800" dirty="0" smtClean="0">
                <a:solidFill>
                  <a:srgbClr val="002060"/>
                </a:solidFill>
                <a:latin typeface="Calibri" panose="020F0502020204030204" pitchFamily="34" charset="0"/>
                <a:cs typeface="Calibri" panose="020F0502020204030204" pitchFamily="34" charset="0"/>
              </a:rPr>
              <a:t>)</a:t>
            </a:r>
            <a:endParaRPr lang="fi-FI" sz="2800" dirty="0">
              <a:solidFill>
                <a:srgbClr val="002060"/>
              </a:solidFill>
              <a:latin typeface="Calibri" panose="020F0502020204030204" pitchFamily="34" charset="0"/>
              <a:cs typeface="Calibri" panose="020F0502020204030204" pitchFamily="34" charset="0"/>
            </a:endParaRPr>
          </a:p>
        </p:txBody>
      </p:sp>
      <p:sp>
        <p:nvSpPr>
          <p:cNvPr id="6" name="Date Placeholder 5"/>
          <p:cNvSpPr>
            <a:spLocks noGrp="1"/>
          </p:cNvSpPr>
          <p:nvPr>
            <p:ph type="dt" sz="half" idx="10"/>
          </p:nvPr>
        </p:nvSpPr>
        <p:spPr/>
        <p:txBody>
          <a:bodyPr/>
          <a:lstStyle/>
          <a:p>
            <a:fld id="{F9D46576-D913-A841-B054-014875DAA31A}" type="datetime1">
              <a:rPr lang="fi-FI" smtClean="0"/>
              <a:t>24.10.2019</a:t>
            </a:fld>
            <a:endParaRPr lang="fi-FI" dirty="0"/>
          </a:p>
        </p:txBody>
      </p:sp>
      <p:sp>
        <p:nvSpPr>
          <p:cNvPr id="8" name="Rectangle 7"/>
          <p:cNvSpPr/>
          <p:nvPr/>
        </p:nvSpPr>
        <p:spPr>
          <a:xfrm>
            <a:off x="388937" y="6216037"/>
            <a:ext cx="8366125" cy="553998"/>
          </a:xfrm>
          <a:prstGeom prst="rect">
            <a:avLst/>
          </a:prstGeom>
          <a:solidFill>
            <a:schemeClr val="accent4">
              <a:lumMod val="20000"/>
              <a:lumOff val="80000"/>
            </a:schemeClr>
          </a:solidFill>
        </p:spPr>
        <p:txBody>
          <a:bodyPr wrap="square">
            <a:spAutoFit/>
          </a:bodyPr>
          <a:lstStyle/>
          <a:p>
            <a:r>
              <a:rPr lang="en-US" sz="1000" dirty="0">
                <a:solidFill>
                  <a:srgbClr val="222222"/>
                </a:solidFill>
                <a:latin typeface="Arial" panose="020B0604020202020204" pitchFamily="34" charset="0"/>
              </a:rPr>
              <a:t>Skinner, E. A., </a:t>
            </a:r>
            <a:r>
              <a:rPr lang="en-US" sz="1000" dirty="0" err="1">
                <a:solidFill>
                  <a:srgbClr val="222222"/>
                </a:solidFill>
                <a:latin typeface="Arial" panose="020B0604020202020204" pitchFamily="34" charset="0"/>
              </a:rPr>
              <a:t>Kindermann</a:t>
            </a:r>
            <a:r>
              <a:rPr lang="en-US" sz="1000" dirty="0">
                <a:solidFill>
                  <a:srgbClr val="222222"/>
                </a:solidFill>
                <a:latin typeface="Arial" panose="020B0604020202020204" pitchFamily="34" charset="0"/>
              </a:rPr>
              <a:t>, T. A., &amp; </a:t>
            </a:r>
            <a:r>
              <a:rPr lang="en-US" sz="1000" dirty="0" err="1">
                <a:solidFill>
                  <a:srgbClr val="222222"/>
                </a:solidFill>
                <a:latin typeface="Arial" panose="020B0604020202020204" pitchFamily="34" charset="0"/>
              </a:rPr>
              <a:t>Furrer</a:t>
            </a:r>
            <a:r>
              <a:rPr lang="en-US" sz="1000" dirty="0">
                <a:solidFill>
                  <a:srgbClr val="222222"/>
                </a:solidFill>
                <a:latin typeface="Arial" panose="020B0604020202020204" pitchFamily="34" charset="0"/>
              </a:rPr>
              <a:t>, C. J. (2009). A motivational perspective on engagement and disaffection: Conceptualization and assessment of children's behavioral and emotional participation in academic activities in the classroom. </a:t>
            </a:r>
            <a:r>
              <a:rPr lang="en-US" sz="1000" i="1" dirty="0">
                <a:solidFill>
                  <a:srgbClr val="222222"/>
                </a:solidFill>
                <a:latin typeface="Arial" panose="020B0604020202020204" pitchFamily="34" charset="0"/>
              </a:rPr>
              <a:t>Educational and Psychological Measurement</a:t>
            </a:r>
            <a:r>
              <a:rPr lang="en-US" sz="1000" dirty="0">
                <a:solidFill>
                  <a:srgbClr val="222222"/>
                </a:solidFill>
                <a:latin typeface="Arial" panose="020B0604020202020204" pitchFamily="34" charset="0"/>
              </a:rPr>
              <a:t>, </a:t>
            </a:r>
            <a:r>
              <a:rPr lang="en-US" sz="1000" i="1" dirty="0">
                <a:solidFill>
                  <a:srgbClr val="222222"/>
                </a:solidFill>
                <a:latin typeface="Arial" panose="020B0604020202020204" pitchFamily="34" charset="0"/>
              </a:rPr>
              <a:t>69</a:t>
            </a:r>
            <a:r>
              <a:rPr lang="en-US" sz="1000" dirty="0">
                <a:solidFill>
                  <a:srgbClr val="222222"/>
                </a:solidFill>
                <a:latin typeface="Arial" panose="020B0604020202020204" pitchFamily="34" charset="0"/>
              </a:rPr>
              <a:t>(3), 493-525.</a:t>
            </a:r>
            <a:endParaRPr lang="fi-FI" sz="1000" dirty="0"/>
          </a:p>
        </p:txBody>
      </p:sp>
    </p:spTree>
    <p:extLst>
      <p:ext uri="{BB962C8B-B14F-4D97-AF65-F5344CB8AC3E}">
        <p14:creationId xmlns:p14="http://schemas.microsoft.com/office/powerpoint/2010/main" val="3736017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16</a:t>
            </a:fld>
            <a:endParaRPr lang="fi-FI" dirty="0"/>
          </a:p>
        </p:txBody>
      </p:sp>
      <p:sp>
        <p:nvSpPr>
          <p:cNvPr id="4" name="Title 3"/>
          <p:cNvSpPr>
            <a:spLocks noGrp="1"/>
          </p:cNvSpPr>
          <p:nvPr>
            <p:ph type="title"/>
          </p:nvPr>
        </p:nvSpPr>
        <p:spPr/>
        <p:txBody>
          <a:bodyPr>
            <a:normAutofit/>
          </a:bodyPr>
          <a:lstStyle/>
          <a:p>
            <a:r>
              <a:rPr lang="fi-FI" dirty="0" smtClean="0"/>
              <a:t>Video III</a:t>
            </a:r>
            <a:endParaRPr lang="fi-FI" dirty="0"/>
          </a:p>
        </p:txBody>
      </p:sp>
      <p:sp>
        <p:nvSpPr>
          <p:cNvPr id="5" name="Content Placeholder 4"/>
          <p:cNvSpPr>
            <a:spLocks noGrp="1"/>
          </p:cNvSpPr>
          <p:nvPr>
            <p:ph idx="1"/>
          </p:nvPr>
        </p:nvSpPr>
        <p:spPr/>
        <p:txBody>
          <a:bodyPr/>
          <a:lstStyle/>
          <a:p>
            <a:pPr marL="0" indent="0">
              <a:buNone/>
            </a:pPr>
            <a:r>
              <a:rPr lang="fi-FI" dirty="0"/>
              <a:t>Havainnoi </a:t>
            </a:r>
            <a:r>
              <a:rPr lang="fi-FI" dirty="0" smtClean="0"/>
              <a:t>missä </a:t>
            </a:r>
            <a:r>
              <a:rPr lang="fi-FI" dirty="0"/>
              <a:t>määrin oppilaat toimivat opettajan ohjeiden mukaan eli tekevät </a:t>
            </a:r>
            <a:r>
              <a:rPr lang="fi-FI" dirty="0" smtClean="0"/>
              <a:t>tehtävää</a:t>
            </a:r>
          </a:p>
          <a:p>
            <a:pPr marL="0" indent="0">
              <a:buNone/>
            </a:pPr>
            <a:r>
              <a:rPr lang="fi-FI" dirty="0" smtClean="0"/>
              <a:t>Varaudu keskustelemaan havainnoistasi</a:t>
            </a: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24.10.2019</a:t>
            </a:fld>
            <a:endParaRPr lang="fi-FI" dirty="0"/>
          </a:p>
        </p:txBody>
      </p:sp>
    </p:spTree>
    <p:extLst>
      <p:ext uri="{BB962C8B-B14F-4D97-AF65-F5344CB8AC3E}">
        <p14:creationId xmlns:p14="http://schemas.microsoft.com/office/powerpoint/2010/main" val="461621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332" r="26332"/>
          <a:stretch>
            <a:fillRect/>
          </a:stretch>
        </p:blipFill>
        <p:spPr/>
      </p:pic>
      <p:sp>
        <p:nvSpPr>
          <p:cNvPr id="5" name="Date Placeholder 4"/>
          <p:cNvSpPr>
            <a:spLocks noGrp="1"/>
          </p:cNvSpPr>
          <p:nvPr>
            <p:ph type="dt" sz="half" idx="10"/>
          </p:nvPr>
        </p:nvSpPr>
        <p:spPr/>
        <p:txBody>
          <a:bodyPr/>
          <a:lstStyle/>
          <a:p>
            <a:fld id="{9A905CFF-917D-A547-A88A-94A61F8F474F}" type="datetime1">
              <a:rPr lang="fi-FI" smtClean="0"/>
              <a:t>24.10.2019</a:t>
            </a:fld>
            <a:endParaRPr lang="fi-FI" dirty="0"/>
          </a:p>
        </p:txBody>
      </p:sp>
      <p:sp>
        <p:nvSpPr>
          <p:cNvPr id="6" name="Footer Placeholder 5"/>
          <p:cNvSpPr>
            <a:spLocks noGrp="1"/>
          </p:cNvSpPr>
          <p:nvPr>
            <p:ph type="ftr" sz="quarter" idx="11"/>
          </p:nvPr>
        </p:nvSpPr>
        <p:spPr/>
        <p:txBody>
          <a:body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7" name="Slide Number Placeholder 6"/>
          <p:cNvSpPr>
            <a:spLocks noGrp="1"/>
          </p:cNvSpPr>
          <p:nvPr>
            <p:ph type="sldNum" sz="quarter" idx="12"/>
          </p:nvPr>
        </p:nvSpPr>
        <p:spPr/>
        <p:txBody>
          <a:bodyPr/>
          <a:lstStyle/>
          <a:p>
            <a:fld id="{0FE3988A-0109-0B40-965D-9E0ED41EFEE4}" type="slidenum">
              <a:rPr lang="fi-FI" smtClean="0"/>
              <a:pPr/>
              <a:t>17</a:t>
            </a:fld>
            <a:endParaRPr lang="fi-FI" dirty="0"/>
          </a:p>
        </p:txBody>
      </p:sp>
      <p:sp>
        <p:nvSpPr>
          <p:cNvPr id="8" name="Title 7"/>
          <p:cNvSpPr>
            <a:spLocks noGrp="1"/>
          </p:cNvSpPr>
          <p:nvPr>
            <p:ph type="title"/>
          </p:nvPr>
        </p:nvSpPr>
        <p:spPr>
          <a:xfrm>
            <a:off x="361951" y="2194271"/>
            <a:ext cx="4741260" cy="1075979"/>
          </a:xfrm>
        </p:spPr>
        <p:txBody>
          <a:bodyPr>
            <a:normAutofit/>
          </a:bodyPr>
          <a:lstStyle/>
          <a:p>
            <a:r>
              <a:rPr lang="fi-FI" dirty="0" smtClean="0"/>
              <a:t>Koonti</a:t>
            </a:r>
            <a:endParaRPr lang="fi-FI" dirty="0"/>
          </a:p>
        </p:txBody>
      </p:sp>
    </p:spTree>
    <p:extLst>
      <p:ext uri="{BB962C8B-B14F-4D97-AF65-F5344CB8AC3E}">
        <p14:creationId xmlns:p14="http://schemas.microsoft.com/office/powerpoint/2010/main" val="319815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18</a:t>
            </a:fld>
            <a:endParaRPr lang="fi-FI" dirty="0"/>
          </a:p>
        </p:txBody>
      </p:sp>
      <p:sp>
        <p:nvSpPr>
          <p:cNvPr id="4" name="Title 3"/>
          <p:cNvSpPr>
            <a:spLocks noGrp="1"/>
          </p:cNvSpPr>
          <p:nvPr>
            <p:ph type="title"/>
          </p:nvPr>
        </p:nvSpPr>
        <p:spPr>
          <a:xfrm>
            <a:off x="410856" y="809925"/>
            <a:ext cx="7368419" cy="1019912"/>
          </a:xfrm>
        </p:spPr>
        <p:txBody>
          <a:bodyPr>
            <a:normAutofit/>
          </a:bodyPr>
          <a:lstStyle/>
          <a:p>
            <a:r>
              <a:rPr lang="fi-FI" sz="2800" dirty="0" smtClean="0"/>
              <a:t>Tilannekohtaisen ja henkilökohtaisen kiinnostuksen havainnoinnin haasteet</a:t>
            </a:r>
            <a:endParaRPr lang="fi-FI" sz="2800" dirty="0"/>
          </a:p>
        </p:txBody>
      </p:sp>
      <p:sp>
        <p:nvSpPr>
          <p:cNvPr id="6" name="Date Placeholder 5"/>
          <p:cNvSpPr>
            <a:spLocks noGrp="1"/>
          </p:cNvSpPr>
          <p:nvPr>
            <p:ph type="dt" sz="half" idx="10"/>
          </p:nvPr>
        </p:nvSpPr>
        <p:spPr/>
        <p:txBody>
          <a:bodyPr/>
          <a:lstStyle/>
          <a:p>
            <a:fld id="{F9D46576-D913-A841-B054-014875DAA31A}" type="datetime1">
              <a:rPr lang="fi-FI" smtClean="0"/>
              <a:t>24.10.2019</a:t>
            </a:fld>
            <a:endParaRPr lang="fi-FI" dirty="0"/>
          </a:p>
        </p:txBody>
      </p:sp>
      <p:sp>
        <p:nvSpPr>
          <p:cNvPr id="7" name="Rectangle 6"/>
          <p:cNvSpPr/>
          <p:nvPr/>
        </p:nvSpPr>
        <p:spPr>
          <a:xfrm>
            <a:off x="399270" y="2108960"/>
            <a:ext cx="7991480" cy="830997"/>
          </a:xfrm>
          <a:prstGeom prst="rect">
            <a:avLst/>
          </a:prstGeom>
          <a:solidFill>
            <a:schemeClr val="bg1"/>
          </a:solidFill>
          <a:ln>
            <a:solidFill>
              <a:schemeClr val="bg1">
                <a:lumMod val="65000"/>
              </a:schemeClr>
            </a:solidFill>
          </a:ln>
        </p:spPr>
        <p:txBody>
          <a:bodyPr wrap="square">
            <a:spAutoFit/>
          </a:bodyPr>
          <a:lstStyle/>
          <a:p>
            <a:r>
              <a:rPr lang="en-US" sz="2400" dirty="0" err="1" smtClean="0">
                <a:latin typeface="Calibri" panose="020F0502020204030204" pitchFamily="34" charset="0"/>
                <a:cs typeface="Calibri" panose="020F0502020204030204" pitchFamily="34" charset="0"/>
              </a:rPr>
              <a:t>Oppilas</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saattaa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näyttää</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siltä</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että</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ei</a:t>
            </a:r>
            <a:r>
              <a:rPr lang="en-US" sz="2400" dirty="0" smtClean="0">
                <a:latin typeface="Calibri" panose="020F0502020204030204" pitchFamily="34" charset="0"/>
                <a:cs typeface="Calibri" panose="020F0502020204030204" pitchFamily="34" charset="0"/>
              </a:rPr>
              <a:t> ole </a:t>
            </a:r>
            <a:r>
              <a:rPr lang="en-US" sz="2400" dirty="0" err="1" smtClean="0">
                <a:latin typeface="Calibri" panose="020F0502020204030204" pitchFamily="34" charset="0"/>
                <a:cs typeface="Calibri" panose="020F0502020204030204" pitchFamily="34" charset="0"/>
              </a:rPr>
              <a:t>mukana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opetuksessa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vaikka</a:t>
            </a:r>
            <a:r>
              <a:rPr lang="en-US" sz="2400" dirty="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itse</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asiassa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tekee</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tiiviisti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ajattelutyötä</a:t>
            </a:r>
            <a:endParaRPr lang="fi-FI" sz="2400" dirty="0">
              <a:latin typeface="Calibri" panose="020F0502020204030204" pitchFamily="34" charset="0"/>
              <a:cs typeface="Calibri" panose="020F0502020204030204" pitchFamily="34" charset="0"/>
            </a:endParaRPr>
          </a:p>
        </p:txBody>
      </p:sp>
      <p:sp>
        <p:nvSpPr>
          <p:cNvPr id="8" name="Rectangle 7"/>
          <p:cNvSpPr/>
          <p:nvPr/>
        </p:nvSpPr>
        <p:spPr>
          <a:xfrm>
            <a:off x="410856" y="3910928"/>
            <a:ext cx="8003066" cy="1200329"/>
          </a:xfrm>
          <a:prstGeom prst="rect">
            <a:avLst/>
          </a:prstGeom>
          <a:solidFill>
            <a:schemeClr val="bg1"/>
          </a:solidFill>
          <a:ln>
            <a:solidFill>
              <a:schemeClr val="bg1">
                <a:lumMod val="65000"/>
              </a:schemeClr>
            </a:solidFill>
          </a:ln>
        </p:spPr>
        <p:txBody>
          <a:bodyPr wrap="square">
            <a:spAutoFit/>
          </a:bodyPr>
          <a:lstStyle/>
          <a:p>
            <a:r>
              <a:rPr lang="fi-FI" sz="2400" dirty="0">
                <a:latin typeface="Calibri" panose="020F0502020204030204" pitchFamily="34" charset="0"/>
                <a:cs typeface="Calibri" panose="020F0502020204030204" pitchFamily="34" charset="0"/>
              </a:rPr>
              <a:t>Oppitunnin aikana </a:t>
            </a:r>
            <a:r>
              <a:rPr lang="fi-FI" sz="2400" dirty="0" smtClean="0">
                <a:latin typeface="Calibri" panose="020F0502020204030204" pitchFamily="34" charset="0"/>
                <a:cs typeface="Calibri" panose="020F0502020204030204" pitchFamily="34" charset="0"/>
              </a:rPr>
              <a:t>oppilaalla voi olla taipumus </a:t>
            </a:r>
            <a:r>
              <a:rPr lang="fi-FI" sz="2400" dirty="0">
                <a:latin typeface="Calibri" panose="020F0502020204030204" pitchFamily="34" charset="0"/>
                <a:cs typeface="Calibri" panose="020F0502020204030204" pitchFamily="34" charset="0"/>
              </a:rPr>
              <a:t>[…] toimia ikään kuin </a:t>
            </a:r>
            <a:r>
              <a:rPr lang="fi-FI" sz="2400" dirty="0" smtClean="0">
                <a:latin typeface="Calibri" panose="020F0502020204030204" pitchFamily="34" charset="0"/>
                <a:cs typeface="Calibri" panose="020F0502020204030204" pitchFamily="34" charset="0"/>
              </a:rPr>
              <a:t>osallistuisi opetukseen, mutta hän tekee oppimistehtäviä mekaanisesti ilman, </a:t>
            </a:r>
            <a:r>
              <a:rPr lang="fi-FI" sz="2400" dirty="0">
                <a:latin typeface="Calibri" panose="020F0502020204030204" pitchFamily="34" charset="0"/>
                <a:cs typeface="Calibri" panose="020F0502020204030204" pitchFamily="34" charset="0"/>
              </a:rPr>
              <a:t>että </a:t>
            </a:r>
            <a:r>
              <a:rPr lang="fi-FI" sz="2400" dirty="0" smtClean="0">
                <a:latin typeface="Calibri" panose="020F0502020204030204" pitchFamily="34" charset="0"/>
                <a:cs typeface="Calibri" panose="020F0502020204030204" pitchFamily="34" charset="0"/>
              </a:rPr>
              <a:t>todella paneutuisi opittavaan asiaan.</a:t>
            </a:r>
            <a:endParaRPr lang="en-US" sz="2400" dirty="0" smtClean="0">
              <a:latin typeface="Calibri" panose="020F0502020204030204" pitchFamily="34" charset="0"/>
              <a:cs typeface="Calibri" panose="020F0502020204030204" pitchFamily="34" charset="0"/>
            </a:endParaRPr>
          </a:p>
        </p:txBody>
      </p:sp>
      <p:sp>
        <p:nvSpPr>
          <p:cNvPr id="9" name="Rectangle 8"/>
          <p:cNvSpPr/>
          <p:nvPr/>
        </p:nvSpPr>
        <p:spPr>
          <a:xfrm>
            <a:off x="410856" y="5111257"/>
            <a:ext cx="8003066" cy="646331"/>
          </a:xfrm>
          <a:prstGeom prst="rect">
            <a:avLst/>
          </a:prstGeom>
          <a:solidFill>
            <a:schemeClr val="accent1">
              <a:lumMod val="20000"/>
              <a:lumOff val="80000"/>
            </a:schemeClr>
          </a:solidFill>
        </p:spPr>
        <p:txBody>
          <a:bodyPr wrap="square">
            <a:spAutoFit/>
          </a:bodyPr>
          <a:lstStyle/>
          <a:p>
            <a:r>
              <a:rPr lang="en-US" dirty="0" err="1">
                <a:latin typeface="Calibri" panose="020F0502020204030204" pitchFamily="34" charset="0"/>
                <a:cs typeface="Calibri" panose="020F0502020204030204" pitchFamily="34" charset="0"/>
              </a:rPr>
              <a:t>Cheon</a:t>
            </a:r>
            <a:r>
              <a:rPr lang="en-US" dirty="0">
                <a:latin typeface="Calibri" panose="020F0502020204030204" pitchFamily="34" charset="0"/>
                <a:cs typeface="Calibri" panose="020F0502020204030204" pitchFamily="34" charset="0"/>
              </a:rPr>
              <a:t>, S. H., &amp; Reeve, J. (2015). A classroom-based intervention to help teachers decrease students’ </a:t>
            </a:r>
            <a:r>
              <a:rPr lang="en-US" dirty="0" err="1">
                <a:latin typeface="Calibri" panose="020F0502020204030204" pitchFamily="34" charset="0"/>
                <a:cs typeface="Calibri" panose="020F0502020204030204" pitchFamily="34" charset="0"/>
              </a:rPr>
              <a:t>amotivation</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Contemporary </a:t>
            </a:r>
            <a:r>
              <a:rPr lang="en-US" i="1" dirty="0" smtClean="0">
                <a:latin typeface="Calibri" panose="020F0502020204030204" pitchFamily="34" charset="0"/>
                <a:cs typeface="Calibri" panose="020F0502020204030204" pitchFamily="34" charset="0"/>
              </a:rPr>
              <a:t>Educational Psychology</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40</a:t>
            </a:r>
            <a:r>
              <a:rPr lang="en-US" dirty="0">
                <a:latin typeface="Calibri" panose="020F0502020204030204" pitchFamily="34" charset="0"/>
                <a:cs typeface="Calibri" panose="020F0502020204030204" pitchFamily="34" charset="0"/>
              </a:rPr>
              <a:t>, 99-111.</a:t>
            </a:r>
            <a:endParaRPr lang="fi-FI" dirty="0">
              <a:latin typeface="Calibri" panose="020F0502020204030204" pitchFamily="34" charset="0"/>
              <a:cs typeface="Calibri" panose="020F0502020204030204" pitchFamily="34" charset="0"/>
            </a:endParaRPr>
          </a:p>
        </p:txBody>
      </p:sp>
      <p:sp>
        <p:nvSpPr>
          <p:cNvPr id="5" name="Rectangle 4"/>
          <p:cNvSpPr/>
          <p:nvPr/>
        </p:nvSpPr>
        <p:spPr>
          <a:xfrm>
            <a:off x="399270" y="2939957"/>
            <a:ext cx="8014652" cy="646331"/>
          </a:xfrm>
          <a:prstGeom prst="rect">
            <a:avLst/>
          </a:prstGeom>
          <a:solidFill>
            <a:schemeClr val="accent3">
              <a:lumMod val="40000"/>
              <a:lumOff val="60000"/>
            </a:schemeClr>
          </a:solidFill>
        </p:spPr>
        <p:txBody>
          <a:bodyPr wrap="square">
            <a:spAutoFit/>
          </a:bodyPr>
          <a:lstStyle/>
          <a:p>
            <a:pPr>
              <a:spcAft>
                <a:spcPts val="800"/>
              </a:spcAft>
            </a:pPr>
            <a:r>
              <a:rPr lang="en-US" dirty="0" err="1">
                <a:solidFill>
                  <a:srgbClr val="222222"/>
                </a:solidFill>
                <a:latin typeface="Calibri" panose="020F0502020204030204" pitchFamily="34" charset="0"/>
                <a:ea typeface="Calibri" panose="020F0502020204030204" pitchFamily="34" charset="0"/>
                <a:cs typeface="Calibri" panose="020F0502020204030204" pitchFamily="34" charset="0"/>
              </a:rPr>
              <a:t>Swarat</a:t>
            </a: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 S., </a:t>
            </a:r>
            <a:r>
              <a:rPr lang="en-US" dirty="0" err="1">
                <a:solidFill>
                  <a:srgbClr val="222222"/>
                </a:solidFill>
                <a:latin typeface="Calibri" panose="020F0502020204030204" pitchFamily="34" charset="0"/>
                <a:ea typeface="Calibri" panose="020F0502020204030204" pitchFamily="34" charset="0"/>
                <a:cs typeface="Calibri" panose="020F0502020204030204" pitchFamily="34" charset="0"/>
              </a:rPr>
              <a:t>Ortony</a:t>
            </a: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 A., &amp; </a:t>
            </a:r>
            <a:r>
              <a:rPr lang="en-US" dirty="0" err="1">
                <a:solidFill>
                  <a:srgbClr val="222222"/>
                </a:solidFill>
                <a:latin typeface="Calibri" panose="020F0502020204030204" pitchFamily="34" charset="0"/>
                <a:ea typeface="Calibri" panose="020F0502020204030204" pitchFamily="34" charset="0"/>
                <a:cs typeface="Calibri" panose="020F0502020204030204" pitchFamily="34" charset="0"/>
              </a:rPr>
              <a:t>Revelle</a:t>
            </a: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 W. (2012). Activity matters: Understanding student interest in school science. </a:t>
            </a:r>
            <a:r>
              <a:rPr lang="fi-FI" i="1" dirty="0">
                <a:solidFill>
                  <a:srgbClr val="222222"/>
                </a:solidFill>
                <a:latin typeface="Calibri" panose="020F0502020204030204" pitchFamily="34" charset="0"/>
                <a:ea typeface="Calibri" panose="020F0502020204030204" pitchFamily="34" charset="0"/>
                <a:cs typeface="Calibri" panose="020F0502020204030204" pitchFamily="34" charset="0"/>
              </a:rPr>
              <a:t>Journal of Research in Science </a:t>
            </a:r>
            <a:r>
              <a:rPr lang="fi-FI" i="1" dirty="0" err="1">
                <a:solidFill>
                  <a:srgbClr val="222222"/>
                </a:solidFill>
                <a:latin typeface="Calibri" panose="020F0502020204030204" pitchFamily="34" charset="0"/>
                <a:ea typeface="Calibri" panose="020F0502020204030204" pitchFamily="34" charset="0"/>
                <a:cs typeface="Calibri" panose="020F0502020204030204" pitchFamily="34" charset="0"/>
              </a:rPr>
              <a:t>Teaching</a:t>
            </a:r>
            <a:r>
              <a:rPr lang="fi-FI"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fi-FI" i="1" dirty="0">
                <a:solidFill>
                  <a:srgbClr val="222222"/>
                </a:solidFill>
                <a:latin typeface="Calibri" panose="020F0502020204030204" pitchFamily="34" charset="0"/>
                <a:ea typeface="Calibri" panose="020F0502020204030204" pitchFamily="34" charset="0"/>
                <a:cs typeface="Calibri" panose="020F0502020204030204" pitchFamily="34" charset="0"/>
              </a:rPr>
              <a:t>49</a:t>
            </a:r>
            <a:r>
              <a:rPr lang="fi-FI" dirty="0">
                <a:solidFill>
                  <a:srgbClr val="222222"/>
                </a:solidFill>
                <a:latin typeface="Calibri" panose="020F0502020204030204" pitchFamily="34" charset="0"/>
                <a:ea typeface="Calibri" panose="020F0502020204030204" pitchFamily="34" charset="0"/>
                <a:cs typeface="Calibri" panose="020F0502020204030204" pitchFamily="34" charset="0"/>
              </a:rPr>
              <a:t>(4), 515-537.</a:t>
            </a:r>
            <a:endParaRPr lang="fi-FI"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098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19</a:t>
            </a:fld>
            <a:endParaRPr lang="fi-FI" dirty="0"/>
          </a:p>
        </p:txBody>
      </p:sp>
      <p:sp>
        <p:nvSpPr>
          <p:cNvPr id="4" name="Title 3"/>
          <p:cNvSpPr>
            <a:spLocks noGrp="1"/>
          </p:cNvSpPr>
          <p:nvPr>
            <p:ph type="title"/>
          </p:nvPr>
        </p:nvSpPr>
        <p:spPr>
          <a:xfrm>
            <a:off x="562383" y="229702"/>
            <a:ext cx="7368419" cy="1019912"/>
          </a:xfrm>
        </p:spPr>
        <p:txBody>
          <a:bodyPr/>
          <a:lstStyle/>
          <a:p>
            <a:r>
              <a:rPr lang="fi-FI" dirty="0" smtClean="0"/>
              <a:t>Opetus</a:t>
            </a:r>
            <a:endParaRPr lang="fi-FI" dirty="0"/>
          </a:p>
        </p:txBody>
      </p:sp>
      <p:sp>
        <p:nvSpPr>
          <p:cNvPr id="5" name="Content Placeholder 4"/>
          <p:cNvSpPr>
            <a:spLocks noGrp="1"/>
          </p:cNvSpPr>
          <p:nvPr>
            <p:ph idx="1"/>
          </p:nvPr>
        </p:nvSpPr>
        <p:spPr>
          <a:xfrm>
            <a:off x="562383" y="1249614"/>
            <a:ext cx="8229600" cy="4164215"/>
          </a:xfrm>
        </p:spPr>
        <p:txBody>
          <a:bodyPr>
            <a:normAutofit fontScale="92500" lnSpcReduction="10000"/>
          </a:bodyPr>
          <a:lstStyle/>
          <a:p>
            <a:r>
              <a:rPr lang="fi-FI" sz="2800" dirty="0"/>
              <a:t>Opettaja voi vaikuttaa opetuksen suunnittelulla tilannekiinnostuksen syntyyn</a:t>
            </a:r>
          </a:p>
          <a:p>
            <a:pPr lvl="1"/>
            <a:r>
              <a:rPr lang="fi-FI" sz="2400" dirty="0"/>
              <a:t>Haasteena ”</a:t>
            </a:r>
            <a:r>
              <a:rPr lang="fi-FI" sz="2400" dirty="0" err="1"/>
              <a:t>catch</a:t>
            </a:r>
            <a:r>
              <a:rPr lang="fi-FI" sz="2400" dirty="0"/>
              <a:t> and </a:t>
            </a:r>
            <a:r>
              <a:rPr lang="fi-FI" sz="2400" dirty="0" err="1"/>
              <a:t>hold</a:t>
            </a:r>
            <a:r>
              <a:rPr lang="fi-FI" sz="2400" dirty="0"/>
              <a:t>” eli tilannekiinnostuksen </a:t>
            </a:r>
            <a:r>
              <a:rPr lang="fi-FI" sz="2400" dirty="0" smtClean="0"/>
              <a:t>ylläpitäminen</a:t>
            </a:r>
          </a:p>
          <a:p>
            <a:pPr>
              <a:spcBef>
                <a:spcPts val="1200"/>
              </a:spcBef>
            </a:pPr>
            <a:r>
              <a:rPr lang="fi-FI" sz="2800" dirty="0" smtClean="0"/>
              <a:t>Tilannekiinnostusta virittävä opetuskerta voi</a:t>
            </a:r>
          </a:p>
          <a:p>
            <a:pPr lvl="1"/>
            <a:r>
              <a:rPr lang="fi-FI" sz="2400" dirty="0" smtClean="0"/>
              <a:t>olla </a:t>
            </a:r>
            <a:r>
              <a:rPr lang="fi-FI" sz="2400" dirty="0"/>
              <a:t>vaihteleva ja yllätyksellinen</a:t>
            </a:r>
          </a:p>
          <a:p>
            <a:pPr lvl="1"/>
            <a:r>
              <a:rPr lang="fi-FI" sz="2400" dirty="0" smtClean="0"/>
              <a:t>sisältää </a:t>
            </a:r>
            <a:r>
              <a:rPr lang="fi-FI" sz="2400" dirty="0"/>
              <a:t>aktiviteetteja, joissa asioita voi tehdä ”käsin”</a:t>
            </a:r>
          </a:p>
          <a:p>
            <a:pPr lvl="1"/>
            <a:r>
              <a:rPr lang="fi-FI" sz="2400" dirty="0" smtClean="0"/>
              <a:t>mahdollistaa </a:t>
            </a:r>
            <a:r>
              <a:rPr lang="fi-FI" sz="2400" dirty="0"/>
              <a:t>luovuuden ja keksimisen</a:t>
            </a:r>
          </a:p>
          <a:p>
            <a:pPr lvl="1"/>
            <a:r>
              <a:rPr lang="fi-FI" sz="2400" dirty="0" smtClean="0"/>
              <a:t>sisältää </a:t>
            </a:r>
            <a:r>
              <a:rPr lang="fi-FI" sz="2400" dirty="0"/>
              <a:t>opetusteknologian käyttöä</a:t>
            </a:r>
          </a:p>
          <a:p>
            <a:pPr lvl="1"/>
            <a:r>
              <a:rPr lang="fi-FI" sz="2400" dirty="0" smtClean="0"/>
              <a:t>olla </a:t>
            </a:r>
            <a:r>
              <a:rPr lang="fi-FI" sz="2400" dirty="0"/>
              <a:t>sopivan </a:t>
            </a:r>
            <a:r>
              <a:rPr lang="fi-FI" sz="2400" dirty="0" smtClean="0"/>
              <a:t>haasteellinen</a:t>
            </a: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24.10.2019</a:t>
            </a:fld>
            <a:endParaRPr lang="fi-FI" dirty="0"/>
          </a:p>
        </p:txBody>
      </p:sp>
      <p:sp>
        <p:nvSpPr>
          <p:cNvPr id="7" name="Rectangle 6"/>
          <p:cNvSpPr/>
          <p:nvPr/>
        </p:nvSpPr>
        <p:spPr>
          <a:xfrm>
            <a:off x="0" y="5699631"/>
            <a:ext cx="9143999" cy="584775"/>
          </a:xfrm>
          <a:prstGeom prst="rect">
            <a:avLst/>
          </a:prstGeom>
          <a:solidFill>
            <a:schemeClr val="bg1">
              <a:lumMod val="85000"/>
            </a:schemeClr>
          </a:solidFill>
        </p:spPr>
        <p:txBody>
          <a:bodyPr wrap="square">
            <a:spAutoFit/>
          </a:bodyPr>
          <a:lstStyle/>
          <a:p>
            <a:pPr>
              <a:spcAft>
                <a:spcPts val="800"/>
              </a:spcAft>
            </a:pPr>
            <a:r>
              <a:rPr lang="en-US" sz="16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Swarat</a:t>
            </a:r>
            <a:r>
              <a:rPr lang="en-US" sz="1600" dirty="0">
                <a:solidFill>
                  <a:srgbClr val="222222"/>
                </a:solidFill>
                <a:latin typeface="Arial" panose="020B0604020202020204" pitchFamily="34" charset="0"/>
                <a:ea typeface="Calibri" panose="020F0502020204030204" pitchFamily="34" charset="0"/>
                <a:cs typeface="Times New Roman" panose="02020603050405020304" pitchFamily="18" charset="0"/>
              </a:rPr>
              <a:t>, S., </a:t>
            </a:r>
            <a:r>
              <a:rPr lang="en-US" sz="16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Ortony</a:t>
            </a:r>
            <a:r>
              <a:rPr lang="en-US" sz="1600" dirty="0">
                <a:solidFill>
                  <a:srgbClr val="222222"/>
                </a:solidFill>
                <a:latin typeface="Arial" panose="020B0604020202020204" pitchFamily="34" charset="0"/>
                <a:ea typeface="Calibri" panose="020F0502020204030204" pitchFamily="34" charset="0"/>
                <a:cs typeface="Times New Roman" panose="02020603050405020304" pitchFamily="18" charset="0"/>
              </a:rPr>
              <a:t>, A., &amp; </a:t>
            </a:r>
            <a:r>
              <a:rPr lang="en-US" sz="16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Revelle</a:t>
            </a:r>
            <a:r>
              <a:rPr lang="en-US" sz="1600" dirty="0">
                <a:solidFill>
                  <a:srgbClr val="222222"/>
                </a:solidFill>
                <a:latin typeface="Arial" panose="020B0604020202020204" pitchFamily="34" charset="0"/>
                <a:ea typeface="Calibri" panose="020F0502020204030204" pitchFamily="34" charset="0"/>
                <a:cs typeface="Times New Roman" panose="02020603050405020304" pitchFamily="18" charset="0"/>
              </a:rPr>
              <a:t>, W. (2012). Activity matters: Understanding student interest in school science. </a:t>
            </a:r>
            <a:r>
              <a:rPr lang="fi-FI" sz="1600" i="1" dirty="0">
                <a:solidFill>
                  <a:srgbClr val="222222"/>
                </a:solidFill>
                <a:latin typeface="Arial" panose="020B0604020202020204" pitchFamily="34" charset="0"/>
                <a:ea typeface="Calibri" panose="020F0502020204030204" pitchFamily="34" charset="0"/>
                <a:cs typeface="Times New Roman" panose="02020603050405020304" pitchFamily="18" charset="0"/>
              </a:rPr>
              <a:t>Journal of </a:t>
            </a:r>
            <a:r>
              <a:rPr lang="fi-FI" sz="1600" i="1" dirty="0" smtClean="0">
                <a:solidFill>
                  <a:srgbClr val="222222"/>
                </a:solidFill>
                <a:latin typeface="Arial" panose="020B0604020202020204" pitchFamily="34" charset="0"/>
                <a:ea typeface="Calibri" panose="020F0502020204030204" pitchFamily="34" charset="0"/>
                <a:cs typeface="Times New Roman" panose="02020603050405020304" pitchFamily="18" charset="0"/>
              </a:rPr>
              <a:t>Research </a:t>
            </a:r>
            <a:r>
              <a:rPr lang="fi-FI" sz="1600" i="1" dirty="0">
                <a:solidFill>
                  <a:srgbClr val="222222"/>
                </a:solidFill>
                <a:latin typeface="Arial" panose="020B0604020202020204" pitchFamily="34" charset="0"/>
                <a:ea typeface="Calibri" panose="020F0502020204030204" pitchFamily="34" charset="0"/>
                <a:cs typeface="Times New Roman" panose="02020603050405020304" pitchFamily="18" charset="0"/>
              </a:rPr>
              <a:t>in </a:t>
            </a:r>
            <a:r>
              <a:rPr lang="fi-FI" sz="1600" i="1" dirty="0" smtClean="0">
                <a:solidFill>
                  <a:srgbClr val="222222"/>
                </a:solidFill>
                <a:latin typeface="Arial" panose="020B0604020202020204" pitchFamily="34" charset="0"/>
                <a:ea typeface="Calibri" panose="020F0502020204030204" pitchFamily="34" charset="0"/>
                <a:cs typeface="Times New Roman" panose="02020603050405020304" pitchFamily="18" charset="0"/>
              </a:rPr>
              <a:t>Science </a:t>
            </a:r>
            <a:r>
              <a:rPr lang="fi-FI" sz="1600" i="1" dirty="0" err="1" smtClean="0">
                <a:solidFill>
                  <a:srgbClr val="222222"/>
                </a:solidFill>
                <a:latin typeface="Arial" panose="020B0604020202020204" pitchFamily="34" charset="0"/>
                <a:ea typeface="Calibri" panose="020F0502020204030204" pitchFamily="34" charset="0"/>
                <a:cs typeface="Times New Roman" panose="02020603050405020304" pitchFamily="18" charset="0"/>
              </a:rPr>
              <a:t>Teaching</a:t>
            </a:r>
            <a:r>
              <a:rPr lang="fi-FI" sz="1600"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fi-FI" sz="1600" i="1" dirty="0">
                <a:solidFill>
                  <a:srgbClr val="222222"/>
                </a:solidFill>
                <a:latin typeface="Arial" panose="020B0604020202020204" pitchFamily="34" charset="0"/>
                <a:ea typeface="Calibri" panose="020F0502020204030204" pitchFamily="34" charset="0"/>
                <a:cs typeface="Times New Roman" panose="02020603050405020304" pitchFamily="18" charset="0"/>
              </a:rPr>
              <a:t>49</a:t>
            </a:r>
            <a:r>
              <a:rPr lang="fi-FI" sz="1600" dirty="0">
                <a:solidFill>
                  <a:srgbClr val="222222"/>
                </a:solidFill>
                <a:latin typeface="Arial" panose="020B0604020202020204" pitchFamily="34" charset="0"/>
                <a:ea typeface="Calibri" panose="020F0502020204030204" pitchFamily="34" charset="0"/>
                <a:cs typeface="Times New Roman" panose="02020603050405020304" pitchFamily="18" charset="0"/>
              </a:rPr>
              <a:t>(4), 515-537.</a:t>
            </a:r>
            <a:endParaRPr lang="fi-FI"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0" y="6299199"/>
            <a:ext cx="9143999" cy="584775"/>
          </a:xfrm>
          <a:prstGeom prst="rect">
            <a:avLst/>
          </a:prstGeom>
          <a:solidFill>
            <a:schemeClr val="bg1">
              <a:lumMod val="85000"/>
            </a:schemeClr>
          </a:solidFill>
        </p:spPr>
        <p:txBody>
          <a:bodyPr wrap="square">
            <a:spAutoFit/>
          </a:bodyPr>
          <a:lstStyle/>
          <a:p>
            <a:r>
              <a:rPr lang="en-US" sz="1600" dirty="0">
                <a:solidFill>
                  <a:srgbClr val="222222"/>
                </a:solidFill>
                <a:latin typeface="Arial" panose="020B0604020202020204" pitchFamily="34" charset="0"/>
              </a:rPr>
              <a:t>Roberts, J. C. (2015). Situational interest of fourth-grade children in music at school. </a:t>
            </a:r>
            <a:r>
              <a:rPr lang="en-US" sz="1600" i="1" dirty="0">
                <a:solidFill>
                  <a:srgbClr val="222222"/>
                </a:solidFill>
                <a:latin typeface="Arial" panose="020B0604020202020204" pitchFamily="34" charset="0"/>
              </a:rPr>
              <a:t>Journal of </a:t>
            </a:r>
            <a:r>
              <a:rPr lang="en-US" sz="1600" i="1" dirty="0" smtClean="0">
                <a:solidFill>
                  <a:srgbClr val="222222"/>
                </a:solidFill>
                <a:latin typeface="Arial" panose="020B0604020202020204" pitchFamily="34" charset="0"/>
              </a:rPr>
              <a:t>Research </a:t>
            </a:r>
            <a:r>
              <a:rPr lang="en-US" sz="1600" i="1" dirty="0">
                <a:solidFill>
                  <a:srgbClr val="222222"/>
                </a:solidFill>
                <a:latin typeface="Arial" panose="020B0604020202020204" pitchFamily="34" charset="0"/>
              </a:rPr>
              <a:t>in </a:t>
            </a:r>
            <a:r>
              <a:rPr lang="en-US" sz="1600" i="1" dirty="0" smtClean="0">
                <a:solidFill>
                  <a:srgbClr val="222222"/>
                </a:solidFill>
                <a:latin typeface="Arial" panose="020B0604020202020204" pitchFamily="34" charset="0"/>
              </a:rPr>
              <a:t>Music Education</a:t>
            </a:r>
            <a:r>
              <a:rPr lang="en-US" sz="1600" dirty="0">
                <a:solidFill>
                  <a:srgbClr val="222222"/>
                </a:solidFill>
                <a:latin typeface="Arial" panose="020B0604020202020204" pitchFamily="34" charset="0"/>
              </a:rPr>
              <a:t>, </a:t>
            </a:r>
            <a:r>
              <a:rPr lang="en-US" sz="1600" i="1" dirty="0">
                <a:solidFill>
                  <a:srgbClr val="222222"/>
                </a:solidFill>
                <a:latin typeface="Arial" panose="020B0604020202020204" pitchFamily="34" charset="0"/>
              </a:rPr>
              <a:t>63</a:t>
            </a:r>
            <a:r>
              <a:rPr lang="en-US" sz="1600" dirty="0">
                <a:solidFill>
                  <a:srgbClr val="222222"/>
                </a:solidFill>
                <a:latin typeface="Arial" panose="020B0604020202020204" pitchFamily="34" charset="0"/>
              </a:rPr>
              <a:t>(2), 180-197.</a:t>
            </a:r>
            <a:endParaRPr lang="fi-FI" sz="1600" dirty="0"/>
          </a:p>
        </p:txBody>
      </p:sp>
    </p:spTree>
    <p:extLst>
      <p:ext uri="{BB962C8B-B14F-4D97-AF65-F5344CB8AC3E}">
        <p14:creationId xmlns:p14="http://schemas.microsoft.com/office/powerpoint/2010/main" val="380728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347217" y="4330365"/>
            <a:ext cx="5444766" cy="1906777"/>
          </a:xfrm>
        </p:spPr>
        <p:txBody>
          <a:bodyPr/>
          <a:lstStyle/>
          <a:p>
            <a:r>
              <a:rPr lang="fi-FI" sz="4800" dirty="0" smtClean="0"/>
              <a:t>Tutkimukseen osallistuminen Video Clubeissa</a:t>
            </a:r>
            <a:endParaRPr lang="fi-FI" sz="4800" dirty="0"/>
          </a:p>
        </p:txBody>
      </p:sp>
      <p:sp>
        <p:nvSpPr>
          <p:cNvPr id="4" name="Footer Placeholder 3"/>
          <p:cNvSpPr>
            <a:spLocks noGrp="1"/>
          </p:cNvSpPr>
          <p:nvPr>
            <p:ph type="ftr" sz="quarter" idx="3"/>
          </p:nvPr>
        </p:nvSpPr>
        <p:spPr/>
        <p:txBody>
          <a:bodyPr/>
          <a:lstStyle/>
          <a:p>
            <a:r>
              <a:rPr lang="fi-FI" b="1" smtClean="0">
                <a:solidFill>
                  <a:schemeClr val="tx2"/>
                </a:solidFill>
              </a:rPr>
              <a:t>JYU. </a:t>
            </a:r>
            <a:r>
              <a:rPr lang="fi-FI" b="1" smtClean="0"/>
              <a:t>Since 1863.</a:t>
            </a:r>
            <a:endParaRPr lang="fi-FI" b="1" dirty="0"/>
          </a:p>
        </p:txBody>
      </p:sp>
      <p:sp>
        <p:nvSpPr>
          <p:cNvPr id="5" name="Slide Number Placeholder 4"/>
          <p:cNvSpPr>
            <a:spLocks noGrp="1"/>
          </p:cNvSpPr>
          <p:nvPr>
            <p:ph type="sldNum" sz="quarter" idx="4"/>
          </p:nvPr>
        </p:nvSpPr>
        <p:spPr/>
        <p:txBody>
          <a:bodyPr/>
          <a:lstStyle/>
          <a:p>
            <a:fld id="{0FE3988A-0109-0B40-965D-9E0ED41EFEE4}" type="slidenum">
              <a:rPr lang="fi-FI" smtClean="0"/>
              <a:pPr/>
              <a:t>2</a:t>
            </a:fld>
            <a:endParaRPr lang="fi-FI" dirty="0"/>
          </a:p>
        </p:txBody>
      </p:sp>
      <p:sp>
        <p:nvSpPr>
          <p:cNvPr id="6" name="Date Placeholder 5"/>
          <p:cNvSpPr>
            <a:spLocks noGrp="1"/>
          </p:cNvSpPr>
          <p:nvPr>
            <p:ph type="dt" sz="half" idx="10"/>
          </p:nvPr>
        </p:nvSpPr>
        <p:spPr/>
        <p:txBody>
          <a:bodyPr/>
          <a:lstStyle/>
          <a:p>
            <a:fld id="{308610AC-C6DC-4040-B5DB-3FDA4B18D1E3}" type="datetime1">
              <a:rPr lang="fi-FI" smtClean="0"/>
              <a:t>24.10.2019</a:t>
            </a:fld>
            <a:endParaRPr lang="fi-FI" dirty="0"/>
          </a:p>
        </p:txBody>
      </p:sp>
    </p:spTree>
    <p:extLst>
      <p:ext uri="{BB962C8B-B14F-4D97-AF65-F5344CB8AC3E}">
        <p14:creationId xmlns:p14="http://schemas.microsoft.com/office/powerpoint/2010/main" val="36730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20</a:t>
            </a:fld>
            <a:endParaRPr lang="fi-FI" dirty="0"/>
          </a:p>
        </p:txBody>
      </p:sp>
      <p:sp>
        <p:nvSpPr>
          <p:cNvPr id="4" name="Title 3"/>
          <p:cNvSpPr>
            <a:spLocks noGrp="1"/>
          </p:cNvSpPr>
          <p:nvPr>
            <p:ph type="title"/>
          </p:nvPr>
        </p:nvSpPr>
        <p:spPr>
          <a:xfrm>
            <a:off x="457200" y="168729"/>
            <a:ext cx="7368419" cy="728272"/>
          </a:xfrm>
        </p:spPr>
        <p:txBody>
          <a:bodyPr>
            <a:normAutofit fontScale="90000"/>
          </a:bodyPr>
          <a:lstStyle/>
          <a:p>
            <a:r>
              <a:rPr lang="fi-FI" dirty="0" smtClean="0"/>
              <a:t>Ohjeistus havainnointiin (5 x 75 min)</a:t>
            </a:r>
            <a:endParaRPr lang="fi-FI" dirty="0"/>
          </a:p>
        </p:txBody>
      </p:sp>
      <p:sp>
        <p:nvSpPr>
          <p:cNvPr id="5" name="Content Placeholder 4"/>
          <p:cNvSpPr>
            <a:spLocks noGrp="1"/>
          </p:cNvSpPr>
          <p:nvPr>
            <p:ph idx="1"/>
          </p:nvPr>
        </p:nvSpPr>
        <p:spPr>
          <a:xfrm>
            <a:off x="457200" y="1186751"/>
            <a:ext cx="8229600" cy="5116124"/>
          </a:xfrm>
        </p:spPr>
        <p:txBody>
          <a:bodyPr>
            <a:normAutofit fontScale="62500" lnSpcReduction="20000"/>
          </a:bodyPr>
          <a:lstStyle/>
          <a:p>
            <a:pPr marL="0" indent="0">
              <a:spcBef>
                <a:spcPts val="0"/>
              </a:spcBef>
              <a:spcAft>
                <a:spcPts val="1200"/>
              </a:spcAft>
              <a:buNone/>
            </a:pPr>
            <a:r>
              <a:rPr lang="fi-FI" b="1" dirty="0"/>
              <a:t>Observaatio 1:</a:t>
            </a:r>
            <a:r>
              <a:rPr lang="fi-FI" dirty="0"/>
              <a:t> Tee havaintoja </a:t>
            </a:r>
            <a:r>
              <a:rPr lang="fi-FI" dirty="0" smtClean="0"/>
              <a:t>tilannekiinnostuksesta </a:t>
            </a:r>
            <a:r>
              <a:rPr lang="fi-FI" dirty="0"/>
              <a:t>oppituntien aikana. Millä kaikilla eri tavoilla se näkyy oppilaiden käyttäytymisen tasolla? Millaiset tekijät voivat selittää kiinnostusta tai sen puutetta? Suhteuta havaintojasi tutkimuskirjallisuuteen ja luentomateriaaleihin.</a:t>
            </a:r>
          </a:p>
          <a:p>
            <a:pPr marL="0" indent="0">
              <a:spcBef>
                <a:spcPts val="0"/>
              </a:spcBef>
              <a:spcAft>
                <a:spcPts val="1200"/>
              </a:spcAft>
              <a:buNone/>
            </a:pPr>
            <a:r>
              <a:rPr lang="fi-FI" b="1" dirty="0" smtClean="0"/>
              <a:t>Observaatio </a:t>
            </a:r>
            <a:r>
              <a:rPr lang="fi-FI" b="1" dirty="0"/>
              <a:t>2: </a:t>
            </a:r>
            <a:r>
              <a:rPr lang="fi-FI" dirty="0"/>
              <a:t>Kiinnitä huomioita seuraaviin asioihin: Miten </a:t>
            </a:r>
            <a:r>
              <a:rPr lang="fi-FI" dirty="0" smtClean="0"/>
              <a:t>tilannekiinnostus </a:t>
            </a:r>
            <a:r>
              <a:rPr lang="fi-FI" dirty="0"/>
              <a:t>vaihtelee yhden oppitunnin aikana? Valitse yhden observaatiotunnin aikana luokasta yksi lapsi, jota seuraat erityisesti. Jos mahdollista, kysy lapselta oppitunnin jälkeen mikä oppitunnissa oli kiinnostavinta ja innostavinta. Pohdi vastausta suhteessa omiin havaintoihisi.  </a:t>
            </a:r>
          </a:p>
          <a:p>
            <a:pPr marL="0" indent="0">
              <a:spcBef>
                <a:spcPts val="0"/>
              </a:spcBef>
              <a:spcAft>
                <a:spcPts val="1200"/>
              </a:spcAft>
              <a:buNone/>
            </a:pPr>
            <a:r>
              <a:rPr lang="fi-FI" b="1" dirty="0"/>
              <a:t>Observaatio 3: </a:t>
            </a:r>
            <a:r>
              <a:rPr lang="fi-FI" dirty="0"/>
              <a:t>Tarkkaile seuraavia asioita: Millaisia eroja oppilaiden välillä on </a:t>
            </a:r>
            <a:r>
              <a:rPr lang="fi-FI" dirty="0" smtClean="0"/>
              <a:t>tilannekiinnostuksessa </a:t>
            </a:r>
            <a:r>
              <a:rPr lang="fi-FI" dirty="0"/>
              <a:t>saman oppitunnin aikana? Millaisten tehtävien aikana kiinnostus on voimakkainta? Miten oppilaat vaikuttavat toistensa motivaatioon? Miten opettaja tukee </a:t>
            </a:r>
            <a:r>
              <a:rPr lang="fi-FI" dirty="0" smtClean="0"/>
              <a:t>tilannekiinnostusta?</a:t>
            </a:r>
          </a:p>
          <a:p>
            <a:pPr marL="0" indent="0">
              <a:spcBef>
                <a:spcPts val="0"/>
              </a:spcBef>
              <a:spcAft>
                <a:spcPts val="1200"/>
              </a:spcAft>
              <a:buNone/>
            </a:pPr>
            <a:r>
              <a:rPr lang="fi-FI" b="1" dirty="0"/>
              <a:t>Observaatiot 4 ja 5:</a:t>
            </a:r>
            <a:r>
              <a:rPr lang="fi-FI" dirty="0"/>
              <a:t> Valitse observoitava asia edellisistä tehtävistä.</a:t>
            </a:r>
          </a:p>
          <a:p>
            <a:pPr marL="0" indent="0">
              <a:spcBef>
                <a:spcPts val="0"/>
              </a:spcBef>
              <a:spcAft>
                <a:spcPts val="1200"/>
              </a:spcAft>
              <a:buNone/>
            </a:pPr>
            <a:r>
              <a:rPr lang="fi-FI" b="1" dirty="0" smtClean="0"/>
              <a:t>Aikaa havainnointien tekemiseen 27.11.2019 saakka</a:t>
            </a:r>
            <a:endParaRPr lang="fi-FI" b="1" dirty="0"/>
          </a:p>
        </p:txBody>
      </p:sp>
      <p:sp>
        <p:nvSpPr>
          <p:cNvPr id="6" name="Date Placeholder 5"/>
          <p:cNvSpPr>
            <a:spLocks noGrp="1"/>
          </p:cNvSpPr>
          <p:nvPr>
            <p:ph type="dt" sz="half" idx="10"/>
          </p:nvPr>
        </p:nvSpPr>
        <p:spPr/>
        <p:txBody>
          <a:bodyPr/>
          <a:lstStyle/>
          <a:p>
            <a:fld id="{F9D46576-D913-A841-B054-014875DAA31A}" type="datetime1">
              <a:rPr lang="fi-FI" smtClean="0"/>
              <a:t>24.10.2019</a:t>
            </a:fld>
            <a:endParaRPr lang="fi-FI" dirty="0"/>
          </a:p>
        </p:txBody>
      </p:sp>
    </p:spTree>
    <p:extLst>
      <p:ext uri="{BB962C8B-B14F-4D97-AF65-F5344CB8AC3E}">
        <p14:creationId xmlns:p14="http://schemas.microsoft.com/office/powerpoint/2010/main" val="1831620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062" b="8062"/>
          <a:stretch>
            <a:fillRect/>
          </a:stretch>
        </p:blipFill>
        <p:spPr/>
      </p:pic>
      <p:sp>
        <p:nvSpPr>
          <p:cNvPr id="3" name="Title 2"/>
          <p:cNvSpPr>
            <a:spLocks noGrp="1"/>
          </p:cNvSpPr>
          <p:nvPr>
            <p:ph type="title"/>
          </p:nvPr>
        </p:nvSpPr>
        <p:spPr>
          <a:xfrm>
            <a:off x="457201" y="1858771"/>
            <a:ext cx="4741260" cy="2764017"/>
          </a:xfrm>
        </p:spPr>
        <p:txBody>
          <a:bodyPr>
            <a:normAutofit fontScale="90000"/>
          </a:bodyPr>
          <a:lstStyle/>
          <a:p>
            <a:pPr lvl="0">
              <a:spcAft>
                <a:spcPts val="600"/>
              </a:spcAft>
              <a:tabLst>
                <a:tab pos="-19357340" algn="l"/>
                <a:tab pos="-18533110" algn="l"/>
                <a:tab pos="-17708880" algn="l"/>
                <a:tab pos="824230" algn="l"/>
                <a:tab pos="1648460" algn="l"/>
                <a:tab pos="2473325" algn="l"/>
                <a:tab pos="3296920" algn="l"/>
                <a:tab pos="4121150" algn="l"/>
                <a:tab pos="4946015" algn="l"/>
                <a:tab pos="5770245" algn="l"/>
                <a:tab pos="6595110" algn="l"/>
                <a:tab pos="7419340" algn="l"/>
                <a:tab pos="8243570" algn="l"/>
                <a:tab pos="9068435" algn="l"/>
                <a:tab pos="9892030" algn="l"/>
                <a:tab pos="10716260" algn="l"/>
                <a:tab pos="11541125" algn="l"/>
                <a:tab pos="12365355" algn="l"/>
                <a:tab pos="13190220" algn="l"/>
                <a:tab pos="14014450" algn="l"/>
                <a:tab pos="14838680" algn="l"/>
                <a:tab pos="15662910" algn="l"/>
                <a:tab pos="16487140" algn="l"/>
                <a:tab pos="17311370" algn="l"/>
                <a:tab pos="18136235" algn="l"/>
                <a:tab pos="18960465" algn="l"/>
                <a:tab pos="19785330" algn="l"/>
              </a:tabLst>
            </a:pPr>
            <a:r>
              <a:rPr lang="fi-FI" sz="3200" dirty="0" smtClean="0">
                <a:latin typeface="Times New Roman Normaali"/>
                <a:ea typeface="Times New Roman" panose="02020603050405020304" pitchFamily="18" charset="0"/>
                <a:cs typeface="Times New Roman" panose="02020603050405020304" pitchFamily="18" charset="0"/>
              </a:rPr>
              <a:t>Seuraavat Video Clubit </a:t>
            </a:r>
            <a:r>
              <a:rPr lang="fi-FI" sz="3200" dirty="0" smtClean="0">
                <a:latin typeface="Times New Roman Normaali"/>
                <a:ea typeface="Times New Roman" panose="02020603050405020304" pitchFamily="18" charset="0"/>
                <a:cs typeface="Times New Roman" panose="02020603050405020304" pitchFamily="18" charset="0"/>
              </a:rPr>
              <a:t/>
            </a:r>
            <a:br>
              <a:rPr lang="fi-FI" sz="3200" dirty="0" smtClean="0">
                <a:latin typeface="Times New Roman Normaali"/>
                <a:ea typeface="Times New Roman" panose="02020603050405020304" pitchFamily="18" charset="0"/>
                <a:cs typeface="Times New Roman" panose="02020603050405020304" pitchFamily="18" charset="0"/>
              </a:rPr>
            </a:br>
            <a:r>
              <a:rPr lang="fi-FI" sz="3200" dirty="0" smtClean="0">
                <a:solidFill>
                  <a:srgbClr val="FF0000"/>
                </a:solidFill>
                <a:latin typeface="Times New Roman Normaali"/>
                <a:ea typeface="Times New Roman" panose="02020603050405020304" pitchFamily="18" charset="0"/>
                <a:cs typeface="Times New Roman" panose="02020603050405020304" pitchFamily="18" charset="0"/>
              </a:rPr>
              <a:t>to </a:t>
            </a:r>
            <a:r>
              <a:rPr lang="fi-FI" sz="3200" dirty="0" smtClean="0">
                <a:solidFill>
                  <a:srgbClr val="FF0000"/>
                </a:solidFill>
                <a:latin typeface="Times New Roman Normaali"/>
                <a:ea typeface="Times New Roman" panose="02020603050405020304" pitchFamily="18" charset="0"/>
                <a:cs typeface="Times New Roman" panose="02020603050405020304" pitchFamily="18" charset="0"/>
              </a:rPr>
              <a:t>28.11. </a:t>
            </a:r>
            <a:r>
              <a:rPr lang="fi-FI" sz="3200" dirty="0" smtClean="0">
                <a:solidFill>
                  <a:srgbClr val="FF0000"/>
                </a:solidFill>
                <a:latin typeface="Times New Roman Normaali"/>
                <a:ea typeface="Times New Roman" panose="02020603050405020304" pitchFamily="18" charset="0"/>
                <a:cs typeface="Times New Roman" panose="02020603050405020304" pitchFamily="18" charset="0"/>
              </a:rPr>
              <a:t>klo 13:30-15</a:t>
            </a:r>
            <a:br>
              <a:rPr lang="fi-FI" sz="3200" dirty="0" smtClean="0">
                <a:solidFill>
                  <a:srgbClr val="FF0000"/>
                </a:solidFill>
                <a:latin typeface="Times New Roman Normaali"/>
                <a:ea typeface="Times New Roman" panose="02020603050405020304" pitchFamily="18" charset="0"/>
                <a:cs typeface="Times New Roman" panose="02020603050405020304" pitchFamily="18" charset="0"/>
              </a:rPr>
            </a:br>
            <a:r>
              <a:rPr lang="fi-FI" sz="3200" dirty="0" smtClean="0">
                <a:solidFill>
                  <a:srgbClr val="FF0000"/>
                </a:solidFill>
                <a:latin typeface="Times New Roman Normaali"/>
                <a:ea typeface="Times New Roman" panose="02020603050405020304" pitchFamily="18" charset="0"/>
                <a:cs typeface="Times New Roman" panose="02020603050405020304" pitchFamily="18" charset="0"/>
              </a:rPr>
              <a:t>pe </a:t>
            </a:r>
            <a:r>
              <a:rPr lang="fi-FI" sz="3200" dirty="0" smtClean="0">
                <a:solidFill>
                  <a:srgbClr val="FF0000"/>
                </a:solidFill>
                <a:latin typeface="Times New Roman Normaali"/>
                <a:ea typeface="Times New Roman" panose="02020603050405020304" pitchFamily="18" charset="0"/>
                <a:cs typeface="Times New Roman" panose="02020603050405020304" pitchFamily="18" charset="0"/>
              </a:rPr>
              <a:t>29.11</a:t>
            </a:r>
            <a:r>
              <a:rPr lang="fi-FI" sz="3200" dirty="0" smtClean="0">
                <a:solidFill>
                  <a:srgbClr val="FF0000"/>
                </a:solidFill>
                <a:latin typeface="Times New Roman Normaali"/>
                <a:ea typeface="Times New Roman" panose="02020603050405020304" pitchFamily="18" charset="0"/>
                <a:cs typeface="Times New Roman" panose="02020603050405020304" pitchFamily="18" charset="0"/>
              </a:rPr>
              <a:t>. klo 12:15-13:45</a:t>
            </a:r>
            <a:r>
              <a:rPr lang="fi-FI" sz="3200" dirty="0" smtClean="0">
                <a:latin typeface="Times New Roman Normaali"/>
                <a:ea typeface="Times New Roman" panose="02020603050405020304" pitchFamily="18" charset="0"/>
                <a:cs typeface="Times New Roman" panose="02020603050405020304" pitchFamily="18" charset="0"/>
              </a:rPr>
              <a:t> </a:t>
            </a:r>
            <a:r>
              <a:rPr lang="fi-FI" sz="3200" dirty="0" smtClean="0">
                <a:latin typeface="Times New Roman Normaali"/>
                <a:ea typeface="Times New Roman" panose="02020603050405020304" pitchFamily="18" charset="0"/>
                <a:cs typeface="Times New Roman" panose="02020603050405020304" pitchFamily="18" charset="0"/>
              </a:rPr>
              <a:t/>
            </a:r>
            <a:br>
              <a:rPr lang="fi-FI" sz="3200" dirty="0" smtClean="0">
                <a:latin typeface="Times New Roman Normaali"/>
                <a:ea typeface="Times New Roman" panose="02020603050405020304" pitchFamily="18" charset="0"/>
                <a:cs typeface="Times New Roman" panose="02020603050405020304" pitchFamily="18" charset="0"/>
              </a:rPr>
            </a:br>
            <a:r>
              <a:rPr lang="fi-FI" sz="3200" dirty="0" smtClean="0">
                <a:latin typeface="Times New Roman Normaali"/>
                <a:ea typeface="Times New Roman" panose="02020603050405020304" pitchFamily="18" charset="0"/>
                <a:cs typeface="Times New Roman" panose="02020603050405020304" pitchFamily="18" charset="0"/>
              </a:rPr>
              <a:t/>
            </a:r>
            <a:br>
              <a:rPr lang="fi-FI" sz="3200" dirty="0" smtClean="0">
                <a:latin typeface="Times New Roman Normaali"/>
                <a:ea typeface="Times New Roman" panose="02020603050405020304" pitchFamily="18" charset="0"/>
                <a:cs typeface="Times New Roman" panose="02020603050405020304" pitchFamily="18" charset="0"/>
              </a:rPr>
            </a:br>
            <a:r>
              <a:rPr lang="fi-FI" sz="3200" b="0" dirty="0" smtClean="0">
                <a:latin typeface="Times New Roman Normaali"/>
                <a:ea typeface="Times New Roman" panose="02020603050405020304" pitchFamily="18" charset="0"/>
                <a:cs typeface="Times New Roman" panose="02020603050405020304" pitchFamily="18" charset="0"/>
              </a:rPr>
              <a:t>(</a:t>
            </a:r>
            <a:r>
              <a:rPr lang="fi-FI" sz="3200" b="0" dirty="0" err="1" smtClean="0">
                <a:latin typeface="Times New Roman Normaali"/>
                <a:ea typeface="Times New Roman" panose="02020603050405020304" pitchFamily="18" charset="0"/>
                <a:cs typeface="Times New Roman" panose="02020603050405020304" pitchFamily="18" charset="0"/>
              </a:rPr>
              <a:t>Labra</a:t>
            </a:r>
            <a:r>
              <a:rPr lang="fi-FI" sz="3200" b="0" dirty="0" smtClean="0">
                <a:latin typeface="Times New Roman Normaali"/>
                <a:ea typeface="Times New Roman" panose="02020603050405020304" pitchFamily="18" charset="0"/>
                <a:cs typeface="Times New Roman" panose="02020603050405020304" pitchFamily="18" charset="0"/>
              </a:rPr>
              <a:t> Diana)</a:t>
            </a:r>
            <a:endParaRPr lang="fi-FI" sz="3200" b="0" dirty="0">
              <a:latin typeface="Times New Roman Normaali"/>
              <a:ea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9A905CFF-917D-A547-A88A-94A61F8F474F}" type="datetime1">
              <a:rPr lang="fi-FI" smtClean="0"/>
              <a:t>24.10.2019</a:t>
            </a:fld>
            <a:endParaRPr lang="fi-FI" dirty="0"/>
          </a:p>
        </p:txBody>
      </p:sp>
      <p:sp>
        <p:nvSpPr>
          <p:cNvPr id="6" name="Footer Placeholder 5"/>
          <p:cNvSpPr>
            <a:spLocks noGrp="1"/>
          </p:cNvSpPr>
          <p:nvPr>
            <p:ph type="ftr" sz="quarter" idx="11"/>
          </p:nvPr>
        </p:nvSpPr>
        <p:spPr/>
        <p:txBody>
          <a:body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7" name="Slide Number Placeholder 6"/>
          <p:cNvSpPr>
            <a:spLocks noGrp="1"/>
          </p:cNvSpPr>
          <p:nvPr>
            <p:ph type="sldNum" sz="quarter" idx="12"/>
          </p:nvPr>
        </p:nvSpPr>
        <p:spPr/>
        <p:txBody>
          <a:bodyPr/>
          <a:lstStyle/>
          <a:p>
            <a:fld id="{0FE3988A-0109-0B40-965D-9E0ED41EFEE4}" type="slidenum">
              <a:rPr lang="fi-FI" smtClean="0"/>
              <a:pPr/>
              <a:t>21</a:t>
            </a:fld>
            <a:endParaRPr lang="fi-FI" dirty="0"/>
          </a:p>
        </p:txBody>
      </p:sp>
      <p:sp>
        <p:nvSpPr>
          <p:cNvPr id="9" name="Rectangle 8"/>
          <p:cNvSpPr/>
          <p:nvPr/>
        </p:nvSpPr>
        <p:spPr>
          <a:xfrm rot="17489520">
            <a:off x="4429809" y="2195978"/>
            <a:ext cx="2351926" cy="230832"/>
          </a:xfrm>
          <a:prstGeom prst="rect">
            <a:avLst/>
          </a:prstGeom>
        </p:spPr>
        <p:txBody>
          <a:bodyPr wrap="none">
            <a:spAutoFit/>
          </a:bodyPr>
          <a:lstStyle/>
          <a:p>
            <a:r>
              <a:rPr lang="fi-FI" sz="900" dirty="0">
                <a:solidFill>
                  <a:srgbClr val="111111"/>
                </a:solidFill>
                <a:latin typeface="-apple-system"/>
              </a:rPr>
              <a:t>Photo </a:t>
            </a:r>
            <a:r>
              <a:rPr lang="fi-FI" sz="900" dirty="0" err="1">
                <a:solidFill>
                  <a:srgbClr val="111111"/>
                </a:solidFill>
                <a:latin typeface="-apple-system"/>
              </a:rPr>
              <a:t>by</a:t>
            </a:r>
            <a:r>
              <a:rPr lang="fi-FI" sz="900" dirty="0">
                <a:solidFill>
                  <a:srgbClr val="111111"/>
                </a:solidFill>
                <a:latin typeface="-apple-system"/>
              </a:rPr>
              <a:t> </a:t>
            </a:r>
            <a:r>
              <a:rPr lang="fi-FI" sz="900" dirty="0">
                <a:solidFill>
                  <a:srgbClr val="999999"/>
                </a:solidFill>
                <a:latin typeface="-apple-system"/>
                <a:hlinkClick r:id="rId3"/>
              </a:rPr>
              <a:t>Nikita </a:t>
            </a:r>
            <a:r>
              <a:rPr lang="fi-FI" sz="900" dirty="0" err="1">
                <a:solidFill>
                  <a:srgbClr val="999999"/>
                </a:solidFill>
                <a:latin typeface="-apple-system"/>
                <a:hlinkClick r:id="rId3"/>
              </a:rPr>
              <a:t>Kachanovsky</a:t>
            </a:r>
            <a:r>
              <a:rPr lang="fi-FI" sz="900" dirty="0">
                <a:solidFill>
                  <a:srgbClr val="111111"/>
                </a:solidFill>
                <a:latin typeface="-apple-system"/>
              </a:rPr>
              <a:t> on </a:t>
            </a:r>
            <a:r>
              <a:rPr lang="fi-FI" sz="900" dirty="0" err="1">
                <a:solidFill>
                  <a:srgbClr val="999999"/>
                </a:solidFill>
                <a:latin typeface="-apple-system"/>
                <a:hlinkClick r:id="rId4"/>
              </a:rPr>
              <a:t>Unsplash</a:t>
            </a:r>
            <a:endParaRPr lang="fi-FI" sz="900" dirty="0"/>
          </a:p>
        </p:txBody>
      </p:sp>
      <p:sp>
        <p:nvSpPr>
          <p:cNvPr id="2" name="Rectangle 1"/>
          <p:cNvSpPr/>
          <p:nvPr/>
        </p:nvSpPr>
        <p:spPr>
          <a:xfrm>
            <a:off x="495541" y="4622788"/>
            <a:ext cx="4572000" cy="954107"/>
          </a:xfrm>
          <a:prstGeom prst="rect">
            <a:avLst/>
          </a:prstGeom>
        </p:spPr>
        <p:txBody>
          <a:bodyPr>
            <a:spAutoFit/>
          </a:bodyPr>
          <a:lstStyle/>
          <a:p>
            <a:r>
              <a:rPr lang="fi-FI" sz="2800" b="1" dirty="0" smtClean="0">
                <a:solidFill>
                  <a:srgbClr val="FF0000"/>
                </a:solidFill>
                <a:latin typeface="Calibri" panose="020F0502020204030204" pitchFamily="34" charset="0"/>
                <a:cs typeface="Calibri" panose="020F0502020204030204" pitchFamily="34" charset="0"/>
              </a:rPr>
              <a:t>Täytäthän </a:t>
            </a:r>
            <a:r>
              <a:rPr lang="fi-FI" sz="2800" b="1" dirty="0" err="1" smtClean="0">
                <a:solidFill>
                  <a:srgbClr val="FF0000"/>
                </a:solidFill>
                <a:latin typeface="Calibri" panose="020F0502020204030204" pitchFamily="34" charset="0"/>
                <a:cs typeface="Calibri" panose="020F0502020204030204" pitchFamily="34" charset="0"/>
              </a:rPr>
              <a:t>INSITUn</a:t>
            </a:r>
            <a:endParaRPr lang="fi-FI" sz="2800" b="1" dirty="0" smtClean="0">
              <a:solidFill>
                <a:srgbClr val="FF0000"/>
              </a:solidFill>
              <a:latin typeface="Calibri" panose="020F0502020204030204" pitchFamily="34" charset="0"/>
              <a:cs typeface="Calibri" panose="020F0502020204030204" pitchFamily="34" charset="0"/>
            </a:endParaRPr>
          </a:p>
          <a:p>
            <a:r>
              <a:rPr lang="fi-FI" sz="2800" b="1" i="1" dirty="0" smtClean="0">
                <a:solidFill>
                  <a:srgbClr val="FF0000"/>
                </a:solidFill>
                <a:latin typeface="Calibri" panose="020F0502020204030204" pitchFamily="34" charset="0"/>
                <a:cs typeface="Calibri" panose="020F0502020204030204" pitchFamily="34" charset="0"/>
              </a:rPr>
              <a:t>Kiitos</a:t>
            </a:r>
            <a:r>
              <a:rPr lang="fi-FI" sz="2800" b="1" i="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56912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5" name="Title 4"/>
          <p:cNvSpPr>
            <a:spLocks noGrp="1"/>
          </p:cNvSpPr>
          <p:nvPr>
            <p:ph type="title"/>
          </p:nvPr>
        </p:nvSpPr>
        <p:spPr>
          <a:xfrm>
            <a:off x="457200" y="1110815"/>
            <a:ext cx="7368419" cy="1019912"/>
          </a:xfrm>
        </p:spPr>
        <p:txBody>
          <a:bodyPr>
            <a:normAutofit/>
          </a:bodyPr>
          <a:lstStyle/>
          <a:p>
            <a:r>
              <a:rPr lang="fi-FI" sz="4700" dirty="0" smtClean="0"/>
              <a:t>Video I </a:t>
            </a:r>
            <a:endParaRPr lang="fi-FI" dirty="0"/>
          </a:p>
        </p:txBody>
      </p:sp>
      <p:sp>
        <p:nvSpPr>
          <p:cNvPr id="6" name="Content Placeholder 5"/>
          <p:cNvSpPr>
            <a:spLocks noGrp="1"/>
          </p:cNvSpPr>
          <p:nvPr>
            <p:ph idx="1"/>
          </p:nvPr>
        </p:nvSpPr>
        <p:spPr>
          <a:xfrm>
            <a:off x="546100" y="2451832"/>
            <a:ext cx="8229600" cy="2489557"/>
          </a:xfrm>
        </p:spPr>
        <p:txBody>
          <a:bodyPr>
            <a:normAutofit lnSpcReduction="10000"/>
          </a:bodyPr>
          <a:lstStyle/>
          <a:p>
            <a:pPr marL="0" indent="0">
              <a:buNone/>
            </a:pPr>
            <a:r>
              <a:rPr lang="fi-FI" dirty="0" smtClean="0"/>
              <a:t>Havainnoi oppilaiden kiinnostusta ja innostusta opittavaa asiaa kohtaan </a:t>
            </a:r>
          </a:p>
          <a:p>
            <a:pPr marL="0" indent="0">
              <a:buNone/>
            </a:pPr>
            <a:endParaRPr lang="fi-FI" dirty="0" smtClean="0"/>
          </a:p>
          <a:p>
            <a:pPr marL="0" indent="0">
              <a:buNone/>
            </a:pPr>
            <a:r>
              <a:rPr lang="fi-FI" dirty="0" smtClean="0"/>
              <a:t>Varaudu kirjoittamaan ja keskustelemaan havainnoistasi</a:t>
            </a:r>
            <a:endParaRPr lang="fi-FI" dirty="0"/>
          </a:p>
        </p:txBody>
      </p:sp>
      <p:sp>
        <p:nvSpPr>
          <p:cNvPr id="4" name="Date Placeholder 3"/>
          <p:cNvSpPr>
            <a:spLocks noGrp="1"/>
          </p:cNvSpPr>
          <p:nvPr>
            <p:ph type="dt" sz="half" idx="10"/>
          </p:nvPr>
        </p:nvSpPr>
        <p:spPr/>
        <p:txBody>
          <a:bodyPr/>
          <a:lstStyle/>
          <a:p>
            <a:fld id="{36629496-E812-CC43-9126-819AE9AD3245}" type="datetime1">
              <a:rPr lang="fi-FI" smtClean="0"/>
              <a:t>24.10.2019</a:t>
            </a:fld>
            <a:endParaRPr lang="fi-FI"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3</a:t>
            </a:fld>
            <a:endParaRPr lang="fi-FI" dirty="0"/>
          </a:p>
        </p:txBody>
      </p:sp>
    </p:spTree>
    <p:extLst>
      <p:ext uri="{BB962C8B-B14F-4D97-AF65-F5344CB8AC3E}">
        <p14:creationId xmlns:p14="http://schemas.microsoft.com/office/powerpoint/2010/main" val="3042541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4</a:t>
            </a:fld>
            <a:endParaRPr lang="fi-FI" dirty="0"/>
          </a:p>
        </p:txBody>
      </p:sp>
      <p:sp>
        <p:nvSpPr>
          <p:cNvPr id="6" name="Date Placeholder 5"/>
          <p:cNvSpPr>
            <a:spLocks noGrp="1"/>
          </p:cNvSpPr>
          <p:nvPr>
            <p:ph type="dt" sz="half" idx="10"/>
          </p:nvPr>
        </p:nvSpPr>
        <p:spPr/>
        <p:txBody>
          <a:bodyPr/>
          <a:lstStyle/>
          <a:p>
            <a:fld id="{02F6C6FE-2BCB-574D-9E89-D023255ACA90}" type="datetime1">
              <a:rPr lang="fi-FI" smtClean="0"/>
              <a:t>24.10.2019</a:t>
            </a:fld>
            <a:endParaRPr lang="fi-FI" dirty="0"/>
          </a:p>
        </p:txBody>
      </p:sp>
      <p:sp>
        <p:nvSpPr>
          <p:cNvPr id="9" name="Title 3"/>
          <p:cNvSpPr>
            <a:spLocks noGrp="1"/>
          </p:cNvSpPr>
          <p:nvPr>
            <p:ph type="title"/>
          </p:nvPr>
        </p:nvSpPr>
        <p:spPr>
          <a:xfrm>
            <a:off x="477775" y="1524000"/>
            <a:ext cx="4741260" cy="4456938"/>
          </a:xfrm>
          <a:solidFill>
            <a:schemeClr val="accent2">
              <a:lumMod val="10000"/>
              <a:lumOff val="90000"/>
            </a:schemeClr>
          </a:solidFill>
        </p:spPr>
        <p:txBody>
          <a:bodyPr>
            <a:normAutofit fontScale="90000"/>
          </a:bodyPr>
          <a:lstStyle/>
          <a:p>
            <a:r>
              <a:rPr lang="fi-FI" sz="2400" dirty="0" smtClean="0">
                <a:latin typeface="Calibri" panose="020F0502020204030204" pitchFamily="34" charset="0"/>
                <a:cs typeface="Calibri" panose="020F0502020204030204" pitchFamily="34" charset="0"/>
              </a:rPr>
              <a:t>Kirjaudu Peda.net </a:t>
            </a:r>
            <a:r>
              <a:rPr lang="fi-FI" sz="2400" dirty="0" err="1" smtClean="0">
                <a:latin typeface="Calibri" panose="020F0502020204030204" pitchFamily="34" charset="0"/>
                <a:cs typeface="Calibri" panose="020F0502020204030204" pitchFamily="34" charset="0"/>
              </a:rPr>
              <a:t>MultiLeTe</a:t>
            </a:r>
            <a:r>
              <a:rPr lang="fi-FI" sz="2400" dirty="0" smtClean="0">
                <a:latin typeface="Calibri" panose="020F0502020204030204" pitchFamily="34" charset="0"/>
                <a:cs typeface="Calibri" panose="020F0502020204030204" pitchFamily="34" charset="0"/>
              </a:rPr>
              <a:t> kotiryhmän sivujen kautta:</a:t>
            </a:r>
            <a:br>
              <a:rPr lang="fi-FI" sz="2400" dirty="0" smtClean="0">
                <a:latin typeface="Calibri" panose="020F0502020204030204" pitchFamily="34" charset="0"/>
                <a:cs typeface="Calibri" panose="020F0502020204030204" pitchFamily="34" charset="0"/>
              </a:rPr>
            </a:br>
            <a:r>
              <a:rPr lang="fi-FI" sz="2400" b="0" u="sng" dirty="0">
                <a:latin typeface="Calibri" panose="020F0502020204030204" pitchFamily="34" charset="0"/>
                <a:cs typeface="Calibri" panose="020F0502020204030204" pitchFamily="34" charset="0"/>
                <a:hlinkClick r:id="rId2"/>
              </a:rPr>
              <a:t>https://</a:t>
            </a:r>
            <a:r>
              <a:rPr lang="fi-FI" sz="2400" b="0" u="sng" dirty="0" smtClean="0">
                <a:latin typeface="Calibri" panose="020F0502020204030204" pitchFamily="34" charset="0"/>
                <a:cs typeface="Calibri" panose="020F0502020204030204" pitchFamily="34" charset="0"/>
                <a:hlinkClick r:id="rId2"/>
              </a:rPr>
              <a:t>peda.net/id/065bd8e8d3b</a:t>
            </a:r>
            <a:r>
              <a:rPr lang="fi-FI" sz="2400" b="0" dirty="0" smtClean="0">
                <a:latin typeface="Calibri" panose="020F0502020204030204" pitchFamily="34" charset="0"/>
                <a:cs typeface="Calibri" panose="020F0502020204030204" pitchFamily="34" charset="0"/>
              </a:rPr>
              <a:t/>
            </a:r>
            <a:br>
              <a:rPr lang="fi-FI" sz="2400" b="0" dirty="0" smtClean="0">
                <a:latin typeface="Calibri" panose="020F0502020204030204" pitchFamily="34" charset="0"/>
                <a:cs typeface="Calibri" panose="020F0502020204030204" pitchFamily="34" charset="0"/>
              </a:rPr>
            </a:br>
            <a:r>
              <a:rPr lang="fi-FI" sz="2400" b="0" dirty="0" smtClean="0">
                <a:latin typeface="Calibri" panose="020F0502020204030204" pitchFamily="34" charset="0"/>
                <a:cs typeface="Calibri" panose="020F0502020204030204" pitchFamily="34" charset="0"/>
              </a:rPr>
              <a:t/>
            </a:r>
            <a:br>
              <a:rPr lang="fi-FI" sz="2400" b="0" dirty="0" smtClean="0">
                <a:latin typeface="Calibri" panose="020F0502020204030204" pitchFamily="34" charset="0"/>
                <a:cs typeface="Calibri" panose="020F0502020204030204" pitchFamily="34" charset="0"/>
              </a:rPr>
            </a:br>
            <a:r>
              <a:rPr lang="fi-FI" sz="2400" dirty="0" smtClean="0">
                <a:latin typeface="Calibri" panose="020F0502020204030204" pitchFamily="34" charset="0"/>
                <a:cs typeface="Calibri" panose="020F0502020204030204" pitchFamily="34" charset="0"/>
              </a:rPr>
              <a:t>Tai oso</a:t>
            </a:r>
            <a:r>
              <a:rPr lang="fi-FI" sz="2400" dirty="0" smtClean="0">
                <a:solidFill>
                  <a:srgbClr val="002060"/>
                </a:solidFill>
                <a:latin typeface="Calibri" panose="020F0502020204030204" pitchFamily="34" charset="0"/>
                <a:cs typeface="Calibri" panose="020F0502020204030204" pitchFamily="34" charset="0"/>
              </a:rPr>
              <a:t>itteessa:</a:t>
            </a:r>
            <a:br>
              <a:rPr lang="fi-FI" sz="2400" dirty="0" smtClean="0">
                <a:solidFill>
                  <a:srgbClr val="002060"/>
                </a:solidFill>
                <a:latin typeface="Calibri" panose="020F0502020204030204" pitchFamily="34" charset="0"/>
                <a:cs typeface="Calibri" panose="020F0502020204030204" pitchFamily="34" charset="0"/>
              </a:rPr>
            </a:br>
            <a:r>
              <a:rPr lang="fi-FI" sz="2400" b="0" u="sng" dirty="0">
                <a:latin typeface="Calibri" panose="020F0502020204030204" pitchFamily="34" charset="0"/>
                <a:cs typeface="Calibri" panose="020F0502020204030204" pitchFamily="34" charset="0"/>
                <a:hlinkClick r:id="rId3"/>
              </a:rPr>
              <a:t>https://bit.ly/2nhEixi</a:t>
            </a:r>
            <a:r>
              <a:rPr lang="fi-FI" sz="2400" b="0" dirty="0">
                <a:latin typeface="Calibri" panose="020F0502020204030204" pitchFamily="34" charset="0"/>
                <a:cs typeface="Calibri" panose="020F0502020204030204" pitchFamily="34" charset="0"/>
              </a:rPr>
              <a:t> </a:t>
            </a:r>
            <a:br>
              <a:rPr lang="fi-FI" sz="2400" b="0" dirty="0">
                <a:latin typeface="Calibri" panose="020F0502020204030204" pitchFamily="34" charset="0"/>
                <a:cs typeface="Calibri" panose="020F0502020204030204" pitchFamily="34" charset="0"/>
              </a:rPr>
            </a:br>
            <a:r>
              <a:rPr lang="fi-FI" sz="3100" b="0" dirty="0"/>
              <a:t/>
            </a:r>
            <a:br>
              <a:rPr lang="fi-FI" sz="3100" b="0" dirty="0"/>
            </a:br>
            <a:r>
              <a:rPr lang="fi-FI" sz="2400" b="0" dirty="0"/>
              <a:t>Aikaa </a:t>
            </a:r>
            <a:r>
              <a:rPr lang="fi-FI" sz="2400" b="0" dirty="0" smtClean="0"/>
              <a:t>10 min</a:t>
            </a:r>
            <a:br>
              <a:rPr lang="fi-FI" sz="2400" b="0" dirty="0" smtClean="0"/>
            </a:br>
            <a:r>
              <a:rPr lang="fi-FI" sz="2400" b="0" dirty="0" smtClean="0"/>
              <a:t/>
            </a:r>
            <a:br>
              <a:rPr lang="fi-FI" sz="2400" b="0" dirty="0" smtClean="0"/>
            </a:br>
            <a:r>
              <a:rPr lang="fi-FI" sz="2400" b="0" dirty="0" smtClean="0"/>
              <a:t>Kirjoitelman ohje:</a:t>
            </a:r>
            <a:br>
              <a:rPr lang="fi-FI" sz="2400" b="0" dirty="0" smtClean="0"/>
            </a:br>
            <a:r>
              <a:rPr lang="fi-FI" sz="2400" dirty="0">
                <a:solidFill>
                  <a:srgbClr val="002060"/>
                </a:solidFill>
                <a:latin typeface="Calibri" panose="020F0502020204030204" pitchFamily="34" charset="0"/>
                <a:cs typeface="Calibri" panose="020F0502020204030204" pitchFamily="34" charset="0"/>
              </a:rPr>
              <a:t>Millaisia havaintoja teit oppilaiden kiinnostuksesta opetustuokion aikana</a:t>
            </a:r>
            <a:r>
              <a:rPr lang="fi-FI" sz="2400" dirty="0" smtClean="0">
                <a:solidFill>
                  <a:srgbClr val="002060"/>
                </a:solidFill>
                <a:latin typeface="Calibri" panose="020F0502020204030204" pitchFamily="34" charset="0"/>
                <a:cs typeface="Calibri" panose="020F0502020204030204" pitchFamily="34" charset="0"/>
              </a:rPr>
              <a:t>?</a:t>
            </a:r>
            <a:endParaRPr lang="fi-FI" sz="2400" dirty="0"/>
          </a:p>
        </p:txBody>
      </p:sp>
    </p:spTree>
    <p:extLst>
      <p:ext uri="{BB962C8B-B14F-4D97-AF65-F5344CB8AC3E}">
        <p14:creationId xmlns:p14="http://schemas.microsoft.com/office/powerpoint/2010/main" val="1369069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5</a:t>
            </a:fld>
            <a:endParaRPr lang="fi-FI" dirty="0"/>
          </a:p>
        </p:txBody>
      </p:sp>
      <p:sp>
        <p:nvSpPr>
          <p:cNvPr id="4" name="Title 3"/>
          <p:cNvSpPr>
            <a:spLocks noGrp="1"/>
          </p:cNvSpPr>
          <p:nvPr>
            <p:ph type="title"/>
          </p:nvPr>
        </p:nvSpPr>
        <p:spPr>
          <a:xfrm>
            <a:off x="457199" y="1038225"/>
            <a:ext cx="5314949" cy="534306"/>
          </a:xfrm>
        </p:spPr>
        <p:txBody>
          <a:bodyPr>
            <a:normAutofit fontScale="90000"/>
          </a:bodyPr>
          <a:lstStyle/>
          <a:p>
            <a:r>
              <a:rPr lang="fi-FI" sz="3400" dirty="0" smtClean="0"/>
              <a:t>Pienryhmäkeskustelu</a:t>
            </a:r>
            <a:endParaRPr lang="fi-FI" sz="3400" dirty="0"/>
          </a:p>
        </p:txBody>
      </p:sp>
      <p:sp>
        <p:nvSpPr>
          <p:cNvPr id="5" name="Content Placeholder 4"/>
          <p:cNvSpPr>
            <a:spLocks noGrp="1"/>
          </p:cNvSpPr>
          <p:nvPr>
            <p:ph idx="1"/>
          </p:nvPr>
        </p:nvSpPr>
        <p:spPr>
          <a:xfrm>
            <a:off x="457199" y="1729686"/>
            <a:ext cx="5440839" cy="4705783"/>
          </a:xfrm>
          <a:solidFill>
            <a:schemeClr val="accent3">
              <a:lumMod val="40000"/>
              <a:lumOff val="60000"/>
            </a:schemeClr>
          </a:solidFill>
        </p:spPr>
        <p:txBody>
          <a:bodyPr>
            <a:noAutofit/>
          </a:bodyPr>
          <a:lstStyle/>
          <a:p>
            <a:pPr marL="180975" lvl="1" indent="-180975"/>
            <a:r>
              <a:rPr lang="fi-FI" sz="2400" dirty="0">
                <a:solidFill>
                  <a:srgbClr val="002060"/>
                </a:solidFill>
                <a:latin typeface="Calibri" panose="020F0502020204030204" pitchFamily="34" charset="0"/>
                <a:cs typeface="Calibri" panose="020F0502020204030204" pitchFamily="34" charset="0"/>
              </a:rPr>
              <a:t>Millaisia havaintoja teit </a:t>
            </a:r>
            <a:r>
              <a:rPr lang="fi-FI" sz="2400" dirty="0" smtClean="0">
                <a:solidFill>
                  <a:srgbClr val="002060"/>
                </a:solidFill>
                <a:latin typeface="Calibri" panose="020F0502020204030204" pitchFamily="34" charset="0"/>
                <a:cs typeface="Calibri" panose="020F0502020204030204" pitchFamily="34" charset="0"/>
              </a:rPr>
              <a:t>oppilaiden kiinnostuksesta opetustuokion aikana?</a:t>
            </a:r>
            <a:endParaRPr lang="fi-FI" sz="2400" dirty="0">
              <a:solidFill>
                <a:srgbClr val="002060"/>
              </a:solidFill>
              <a:latin typeface="Calibri" panose="020F0502020204030204" pitchFamily="34" charset="0"/>
              <a:cs typeface="Calibri" panose="020F0502020204030204" pitchFamily="34" charset="0"/>
            </a:endParaRPr>
          </a:p>
          <a:p>
            <a:pPr marL="180975" lvl="1" indent="-180975"/>
            <a:r>
              <a:rPr lang="fi-FI" sz="2400" dirty="0">
                <a:solidFill>
                  <a:srgbClr val="002060"/>
                </a:solidFill>
                <a:latin typeface="Calibri" panose="020F0502020204030204" pitchFamily="34" charset="0"/>
                <a:cs typeface="Calibri" panose="020F0502020204030204" pitchFamily="34" charset="0"/>
              </a:rPr>
              <a:t>Miksi kiinnitit huomiota havaitsemiisi asioihin?</a:t>
            </a:r>
          </a:p>
          <a:p>
            <a:pPr marL="180975" lvl="1" indent="-180975"/>
            <a:r>
              <a:rPr lang="fi-FI" sz="2400" dirty="0">
                <a:solidFill>
                  <a:srgbClr val="002060"/>
                </a:solidFill>
                <a:latin typeface="Calibri" panose="020F0502020204030204" pitchFamily="34" charset="0"/>
                <a:cs typeface="Calibri" panose="020F0502020204030204" pitchFamily="34" charset="0"/>
              </a:rPr>
              <a:t>Miksi havaitsemasi tilanteet tai asiat tapahtuivat?</a:t>
            </a:r>
          </a:p>
          <a:p>
            <a:pPr marL="180975" lvl="1" indent="-180975"/>
            <a:r>
              <a:rPr lang="fi-FI" sz="2400" dirty="0">
                <a:solidFill>
                  <a:srgbClr val="002060"/>
                </a:solidFill>
                <a:latin typeface="Calibri" panose="020F0502020204030204" pitchFamily="34" charset="0"/>
                <a:cs typeface="Calibri" panose="020F0502020204030204" pitchFamily="34" charset="0"/>
              </a:rPr>
              <a:t>Mitä niistä seurasi </a:t>
            </a:r>
            <a:r>
              <a:rPr lang="fi-FI" sz="2400" dirty="0" smtClean="0">
                <a:solidFill>
                  <a:srgbClr val="002060"/>
                </a:solidFill>
                <a:latin typeface="Calibri" panose="020F0502020204030204" pitchFamily="34" charset="0"/>
                <a:cs typeface="Calibri" panose="020F0502020204030204" pitchFamily="34" charset="0"/>
              </a:rPr>
              <a:t>oppilaan tai oppilaiden </a:t>
            </a:r>
            <a:r>
              <a:rPr lang="fi-FI" sz="2400" dirty="0">
                <a:solidFill>
                  <a:srgbClr val="002060"/>
                </a:solidFill>
                <a:latin typeface="Calibri" panose="020F0502020204030204" pitchFamily="34" charset="0"/>
                <a:cs typeface="Calibri" panose="020F0502020204030204" pitchFamily="34" charset="0"/>
              </a:rPr>
              <a:t>oppimisen kannalta</a:t>
            </a:r>
            <a:r>
              <a:rPr lang="fi-FI" sz="2400" dirty="0" smtClean="0">
                <a:solidFill>
                  <a:srgbClr val="002060"/>
                </a:solidFill>
                <a:latin typeface="Calibri" panose="020F0502020204030204" pitchFamily="34" charset="0"/>
                <a:cs typeface="Calibri" panose="020F0502020204030204" pitchFamily="34" charset="0"/>
              </a:rPr>
              <a:t>?</a:t>
            </a:r>
          </a:p>
          <a:p>
            <a:pPr marL="180975" lvl="1" indent="-180975"/>
            <a:r>
              <a:rPr lang="fi-FI" sz="2400" dirty="0" smtClean="0">
                <a:solidFill>
                  <a:srgbClr val="002060"/>
                </a:solidFill>
                <a:latin typeface="Calibri" panose="020F0502020204030204" pitchFamily="34" charset="0"/>
                <a:cs typeface="Calibri" panose="020F0502020204030204" pitchFamily="34" charset="0"/>
              </a:rPr>
              <a:t>Miten lukemasi Juutin &amp; Lavosen artikkeli auttoi sinua ymmärtämään tekemiäsi havaintoja?</a:t>
            </a:r>
            <a:endParaRPr lang="fi-FI" sz="2400" dirty="0">
              <a:solidFill>
                <a:srgbClr val="002060"/>
              </a:solidFill>
              <a:latin typeface="Calibri" panose="020F0502020204030204" pitchFamily="34" charset="0"/>
              <a:cs typeface="Calibri" panose="020F0502020204030204" pitchFamily="34" charset="0"/>
            </a:endParaRPr>
          </a:p>
          <a:p>
            <a:endParaRPr lang="fi-FI" sz="2400" dirty="0">
              <a:solidFill>
                <a:schemeClr val="tx1"/>
              </a:solidFill>
              <a:latin typeface="Calibri" panose="020F0502020204030204" pitchFamily="34" charset="0"/>
              <a:cs typeface="Calibri" panose="020F0502020204030204" pitchFamily="34" charset="0"/>
            </a:endParaRPr>
          </a:p>
          <a:p>
            <a:endParaRPr lang="fi-FI" sz="2400" dirty="0">
              <a:latin typeface="Calibri" panose="020F0502020204030204" pitchFamily="34" charset="0"/>
              <a:cs typeface="Calibri" panose="020F0502020204030204" pitchFamily="34" charset="0"/>
            </a:endParaRPr>
          </a:p>
        </p:txBody>
      </p:sp>
      <p:sp>
        <p:nvSpPr>
          <p:cNvPr id="6" name="Date Placeholder 5"/>
          <p:cNvSpPr>
            <a:spLocks noGrp="1"/>
          </p:cNvSpPr>
          <p:nvPr>
            <p:ph type="dt" sz="half" idx="10"/>
          </p:nvPr>
        </p:nvSpPr>
        <p:spPr/>
        <p:txBody>
          <a:bodyPr/>
          <a:lstStyle/>
          <a:p>
            <a:fld id="{02F6C6FE-2BCB-574D-9E89-D023255ACA90}" type="datetime1">
              <a:rPr lang="fi-FI" smtClean="0"/>
              <a:t>24.10.2019</a:t>
            </a:fld>
            <a:endParaRPr lang="fi-FI" dirty="0"/>
          </a:p>
        </p:txBody>
      </p:sp>
    </p:spTree>
    <p:extLst>
      <p:ext uri="{BB962C8B-B14F-4D97-AF65-F5344CB8AC3E}">
        <p14:creationId xmlns:p14="http://schemas.microsoft.com/office/powerpoint/2010/main" val="101063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6</a:t>
            </a:fld>
            <a:endParaRPr lang="fi-FI" dirty="0"/>
          </a:p>
        </p:txBody>
      </p:sp>
      <p:sp>
        <p:nvSpPr>
          <p:cNvPr id="4" name="Title 3"/>
          <p:cNvSpPr>
            <a:spLocks noGrp="1"/>
          </p:cNvSpPr>
          <p:nvPr>
            <p:ph type="title"/>
          </p:nvPr>
        </p:nvSpPr>
        <p:spPr/>
        <p:txBody>
          <a:bodyPr/>
          <a:lstStyle/>
          <a:p>
            <a:r>
              <a:rPr lang="fi-FI" dirty="0" smtClean="0"/>
              <a:t>Koonti</a:t>
            </a:r>
            <a:endParaRPr lang="fi-FI" dirty="0"/>
          </a:p>
        </p:txBody>
      </p:sp>
      <p:sp>
        <p:nvSpPr>
          <p:cNvPr id="6" name="Date Placeholder 5"/>
          <p:cNvSpPr>
            <a:spLocks noGrp="1"/>
          </p:cNvSpPr>
          <p:nvPr>
            <p:ph type="dt" sz="half" idx="10"/>
          </p:nvPr>
        </p:nvSpPr>
        <p:spPr/>
        <p:txBody>
          <a:bodyPr/>
          <a:lstStyle/>
          <a:p>
            <a:fld id="{02F6C6FE-2BCB-574D-9E89-D023255ACA90}" type="datetime1">
              <a:rPr lang="fi-FI" smtClean="0"/>
              <a:t>24.10.2019</a:t>
            </a:fld>
            <a:endParaRPr lang="fi-FI" dirty="0"/>
          </a:p>
        </p:txBody>
      </p:sp>
    </p:spTree>
    <p:extLst>
      <p:ext uri="{BB962C8B-B14F-4D97-AF65-F5344CB8AC3E}">
        <p14:creationId xmlns:p14="http://schemas.microsoft.com/office/powerpoint/2010/main" val="359309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6" name="Date Placeholder 5"/>
          <p:cNvSpPr>
            <a:spLocks noGrp="1"/>
          </p:cNvSpPr>
          <p:nvPr>
            <p:ph type="dt" sz="half" idx="10"/>
          </p:nvPr>
        </p:nvSpPr>
        <p:spPr/>
        <p:txBody>
          <a:bodyPr/>
          <a:lstStyle/>
          <a:p>
            <a:fld id="{F9D46576-D913-A841-B054-014875DAA31A}" type="datetime1">
              <a:rPr lang="fi-FI" smtClean="0"/>
              <a:t>24.10.2019</a:t>
            </a:fld>
            <a:endParaRPr lang="fi-FI"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7</a:t>
            </a:fld>
            <a:endParaRPr lang="fi-FI" dirty="0"/>
          </a:p>
        </p:txBody>
      </p:sp>
      <p:pic>
        <p:nvPicPr>
          <p:cNvPr id="1026" name="Picture 2" descr="Kuvahaun tulos haulle facial expression inte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29" y="523719"/>
            <a:ext cx="4325442" cy="55257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65404" y="2809541"/>
            <a:ext cx="3751583" cy="954107"/>
          </a:xfrm>
          <a:prstGeom prst="rect">
            <a:avLst/>
          </a:prstGeom>
          <a:noFill/>
        </p:spPr>
        <p:txBody>
          <a:bodyPr wrap="square" rtlCol="0">
            <a:spAutoFit/>
          </a:bodyPr>
          <a:lstStyle/>
          <a:p>
            <a:r>
              <a:rPr lang="fi-FI" sz="2800" dirty="0" smtClean="0">
                <a:latin typeface="Calibri" panose="020F0502020204030204" pitchFamily="34" charset="0"/>
                <a:cs typeface="Calibri" panose="020F0502020204030204" pitchFamily="34" charset="0"/>
              </a:rPr>
              <a:t>Mikä tunne? </a:t>
            </a:r>
          </a:p>
          <a:p>
            <a:r>
              <a:rPr lang="fi-FI" sz="2800" dirty="0" smtClean="0">
                <a:latin typeface="Calibri" panose="020F0502020204030204" pitchFamily="34" charset="0"/>
                <a:cs typeface="Calibri" panose="020F0502020204030204" pitchFamily="34" charset="0"/>
              </a:rPr>
              <a:t>Mistä sen voi päätellä?</a:t>
            </a:r>
            <a:endParaRPr lang="fi-FI"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0773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5" name="Title 4"/>
          <p:cNvSpPr>
            <a:spLocks noGrp="1"/>
          </p:cNvSpPr>
          <p:nvPr>
            <p:ph type="title"/>
          </p:nvPr>
        </p:nvSpPr>
        <p:spPr>
          <a:xfrm>
            <a:off x="457200" y="597176"/>
            <a:ext cx="7368419" cy="706876"/>
          </a:xfrm>
        </p:spPr>
        <p:txBody>
          <a:bodyPr/>
          <a:lstStyle/>
          <a:p>
            <a:r>
              <a:rPr lang="fi-FI" dirty="0" smtClean="0"/>
              <a:t>Tilannekiinnostus</a:t>
            </a:r>
            <a:endParaRPr lang="fi-FI" dirty="0"/>
          </a:p>
        </p:txBody>
      </p:sp>
      <p:sp>
        <p:nvSpPr>
          <p:cNvPr id="6" name="Content Placeholder 5"/>
          <p:cNvSpPr>
            <a:spLocks noGrp="1"/>
          </p:cNvSpPr>
          <p:nvPr>
            <p:ph idx="1"/>
          </p:nvPr>
        </p:nvSpPr>
        <p:spPr>
          <a:xfrm>
            <a:off x="460375" y="1468818"/>
            <a:ext cx="6842961" cy="4557156"/>
          </a:xfrm>
        </p:spPr>
        <p:txBody>
          <a:bodyPr>
            <a:normAutofit lnSpcReduction="10000"/>
          </a:bodyPr>
          <a:lstStyle/>
          <a:p>
            <a:r>
              <a:rPr lang="fi-FI" sz="2800" dirty="0" smtClean="0"/>
              <a:t>Opittavaan asiaan kohdistuva kiinnostus ja innostuminen, jonka syntymistä voi edistää esim. ympäristön, asian tai ilmiön uutuus, hauskuus tai </a:t>
            </a:r>
            <a:r>
              <a:rPr lang="fi-FI" sz="2800" dirty="0" err="1" smtClean="0"/>
              <a:t>yllätyksellisyys</a:t>
            </a:r>
            <a:endParaRPr lang="fi-FI" sz="2800" dirty="0" smtClean="0"/>
          </a:p>
          <a:p>
            <a:r>
              <a:rPr lang="fi-FI" sz="2800" dirty="0" smtClean="0"/>
              <a:t>Sisältää myönteisten tunteiden aktivoitumista, tarkkaavuuden kohdistumista asiaan sekä tehtävään suuntautumista</a:t>
            </a:r>
          </a:p>
          <a:p>
            <a:r>
              <a:rPr lang="fi-FI" sz="2800" dirty="0" smtClean="0"/>
              <a:t>Usein verrattain lyhytkestoinen</a:t>
            </a:r>
            <a:endParaRPr lang="fi-FI" dirty="0"/>
          </a:p>
        </p:txBody>
      </p:sp>
      <p:sp>
        <p:nvSpPr>
          <p:cNvPr id="4" name="Date Placeholder 3"/>
          <p:cNvSpPr>
            <a:spLocks noGrp="1"/>
          </p:cNvSpPr>
          <p:nvPr>
            <p:ph type="dt" sz="half" idx="10"/>
          </p:nvPr>
        </p:nvSpPr>
        <p:spPr/>
        <p:txBody>
          <a:bodyPr/>
          <a:lstStyle/>
          <a:p>
            <a:fld id="{36629496-E812-CC43-9126-819AE9AD3245}" type="datetime1">
              <a:rPr lang="fi-FI" smtClean="0"/>
              <a:t>24.10.2019</a:t>
            </a:fld>
            <a:endParaRPr lang="fi-FI"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8</a:t>
            </a:fld>
            <a:endParaRPr lang="fi-FI" dirty="0"/>
          </a:p>
        </p:txBody>
      </p:sp>
      <p:pic>
        <p:nvPicPr>
          <p:cNvPr id="8" name="Picture 7"/>
          <p:cNvPicPr>
            <a:picLocks noChangeAspect="1"/>
          </p:cNvPicPr>
          <p:nvPr/>
        </p:nvPicPr>
        <p:blipFill>
          <a:blip r:embed="rId2"/>
          <a:stretch>
            <a:fillRect/>
          </a:stretch>
        </p:blipFill>
        <p:spPr>
          <a:xfrm>
            <a:off x="7303336" y="914498"/>
            <a:ext cx="1655762" cy="1655762"/>
          </a:xfrm>
          <a:prstGeom prst="rect">
            <a:avLst/>
          </a:prstGeom>
        </p:spPr>
      </p:pic>
      <p:sp>
        <p:nvSpPr>
          <p:cNvPr id="9" name="TextBox 8"/>
          <p:cNvSpPr txBox="1"/>
          <p:nvPr/>
        </p:nvSpPr>
        <p:spPr>
          <a:xfrm flipH="1">
            <a:off x="7303336" y="2570260"/>
            <a:ext cx="1973960" cy="923330"/>
          </a:xfrm>
          <a:prstGeom prst="rect">
            <a:avLst/>
          </a:prstGeom>
          <a:noFill/>
        </p:spPr>
        <p:txBody>
          <a:bodyPr wrap="square" rtlCol="0">
            <a:spAutoFit/>
          </a:bodyPr>
          <a:lstStyle/>
          <a:p>
            <a:r>
              <a:rPr lang="fi-FI" dirty="0" smtClean="0">
                <a:latin typeface="Calibri" panose="020F0502020204030204" pitchFamily="34" charset="0"/>
                <a:cs typeface="Calibri" panose="020F0502020204030204" pitchFamily="34" charset="0"/>
              </a:rPr>
              <a:t>Suzanne </a:t>
            </a:r>
            <a:r>
              <a:rPr lang="fi-FI" dirty="0" err="1" smtClean="0">
                <a:latin typeface="Calibri" panose="020F0502020204030204" pitchFamily="34" charset="0"/>
                <a:cs typeface="Calibri" panose="020F0502020204030204" pitchFamily="34" charset="0"/>
              </a:rPr>
              <a:t>Hidi</a:t>
            </a:r>
            <a:endParaRPr lang="fi-FI" dirty="0" smtClean="0">
              <a:latin typeface="Calibri" panose="020F0502020204030204" pitchFamily="34" charset="0"/>
              <a:cs typeface="Calibri" panose="020F0502020204030204" pitchFamily="34" charset="0"/>
            </a:endParaRPr>
          </a:p>
          <a:p>
            <a:r>
              <a:rPr lang="fi-FI" dirty="0" err="1" smtClean="0">
                <a:latin typeface="Calibri" panose="020F0502020204030204" pitchFamily="34" charset="0"/>
                <a:cs typeface="Calibri" panose="020F0502020204030204" pitchFamily="34" charset="0"/>
              </a:rPr>
              <a:t>University</a:t>
            </a:r>
            <a:r>
              <a:rPr lang="fi-FI" dirty="0" smtClean="0">
                <a:latin typeface="Calibri" panose="020F0502020204030204" pitchFamily="34" charset="0"/>
                <a:cs typeface="Calibri" panose="020F0502020204030204" pitchFamily="34" charset="0"/>
              </a:rPr>
              <a:t> of Toronto, CA</a:t>
            </a:r>
            <a:endParaRPr lang="fi-FI" dirty="0">
              <a:latin typeface="Calibri" panose="020F0502020204030204" pitchFamily="34" charset="0"/>
              <a:cs typeface="Calibri" panose="020F0502020204030204" pitchFamily="34" charset="0"/>
            </a:endParaRPr>
          </a:p>
        </p:txBody>
      </p:sp>
      <p:pic>
        <p:nvPicPr>
          <p:cNvPr id="1028" name="Picture 4" descr="Kuvahaun tulos haulle Ann Renninger"/>
          <p:cNvPicPr>
            <a:picLocks noChangeAspect="1" noChangeArrowheads="1"/>
          </p:cNvPicPr>
          <p:nvPr/>
        </p:nvPicPr>
        <p:blipFill rotWithShape="1">
          <a:blip r:embed="rId3">
            <a:extLst>
              <a:ext uri="{28A0092B-C50C-407E-A947-70E740481C1C}">
                <a14:useLocalDpi xmlns:a14="http://schemas.microsoft.com/office/drawing/2010/main" val="0"/>
              </a:ext>
            </a:extLst>
          </a:blip>
          <a:srcRect b="17375"/>
          <a:stretch/>
        </p:blipFill>
        <p:spPr bwMode="auto">
          <a:xfrm>
            <a:off x="7303336" y="3648740"/>
            <a:ext cx="1655762" cy="18222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08226" y="5504529"/>
            <a:ext cx="1845982" cy="923330"/>
          </a:xfrm>
          <a:prstGeom prst="rect">
            <a:avLst/>
          </a:prstGeom>
          <a:noFill/>
        </p:spPr>
        <p:txBody>
          <a:bodyPr wrap="square" rtlCol="0">
            <a:spAutoFit/>
          </a:bodyPr>
          <a:lstStyle/>
          <a:p>
            <a:r>
              <a:rPr lang="fi-FI" dirty="0" smtClean="0">
                <a:latin typeface="Calibri" panose="020F0502020204030204" pitchFamily="34" charset="0"/>
                <a:cs typeface="Calibri" panose="020F0502020204030204" pitchFamily="34" charset="0"/>
              </a:rPr>
              <a:t>Ann </a:t>
            </a:r>
            <a:r>
              <a:rPr lang="fi-FI" dirty="0" err="1" smtClean="0">
                <a:latin typeface="Calibri" panose="020F0502020204030204" pitchFamily="34" charset="0"/>
                <a:cs typeface="Calibri" panose="020F0502020204030204" pitchFamily="34" charset="0"/>
              </a:rPr>
              <a:t>Renninger</a:t>
            </a:r>
            <a:endParaRPr lang="fi-FI" dirty="0" smtClean="0">
              <a:latin typeface="Calibri" panose="020F0502020204030204" pitchFamily="34" charset="0"/>
              <a:cs typeface="Calibri" panose="020F0502020204030204" pitchFamily="34" charset="0"/>
            </a:endParaRPr>
          </a:p>
          <a:p>
            <a:r>
              <a:rPr lang="fi-FI" dirty="0" err="1" smtClean="0">
                <a:latin typeface="Calibri" panose="020F0502020204030204" pitchFamily="34" charset="0"/>
                <a:cs typeface="Calibri" panose="020F0502020204030204" pitchFamily="34" charset="0"/>
              </a:rPr>
              <a:t>Swarthmore</a:t>
            </a:r>
            <a:r>
              <a:rPr lang="fi-FI" dirty="0" smtClean="0">
                <a:latin typeface="Calibri" panose="020F0502020204030204" pitchFamily="34" charset="0"/>
                <a:cs typeface="Calibri" panose="020F0502020204030204" pitchFamily="34" charset="0"/>
              </a:rPr>
              <a:t> College, US</a:t>
            </a:r>
            <a:endParaRPr lang="fi-FI" dirty="0">
              <a:latin typeface="Calibri" panose="020F0502020204030204" pitchFamily="34" charset="0"/>
              <a:cs typeface="Calibri" panose="020F0502020204030204" pitchFamily="34" charset="0"/>
            </a:endParaRPr>
          </a:p>
        </p:txBody>
      </p:sp>
      <p:sp>
        <p:nvSpPr>
          <p:cNvPr id="7" name="Rectangle 6"/>
          <p:cNvSpPr/>
          <p:nvPr/>
        </p:nvSpPr>
        <p:spPr>
          <a:xfrm>
            <a:off x="66675" y="5863911"/>
            <a:ext cx="7141551" cy="646331"/>
          </a:xfrm>
          <a:prstGeom prst="rect">
            <a:avLst/>
          </a:prstGeom>
          <a:solidFill>
            <a:schemeClr val="accent2">
              <a:lumMod val="10000"/>
              <a:lumOff val="90000"/>
            </a:schemeClr>
          </a:solidFill>
        </p:spPr>
        <p:txBody>
          <a:bodyPr wrap="square">
            <a:spAutoFit/>
          </a:bodyPr>
          <a:lstStyle/>
          <a:p>
            <a:r>
              <a:rPr lang="en-US" dirty="0" err="1">
                <a:solidFill>
                  <a:srgbClr val="222222"/>
                </a:solidFill>
                <a:latin typeface="Arial" panose="020B0604020202020204" pitchFamily="34" charset="0"/>
              </a:rPr>
              <a:t>Hidi</a:t>
            </a:r>
            <a:r>
              <a:rPr lang="en-US" dirty="0">
                <a:solidFill>
                  <a:srgbClr val="222222"/>
                </a:solidFill>
                <a:latin typeface="Arial" panose="020B0604020202020204" pitchFamily="34" charset="0"/>
              </a:rPr>
              <a:t>, S., &amp; </a:t>
            </a:r>
            <a:r>
              <a:rPr lang="en-US" dirty="0" err="1">
                <a:solidFill>
                  <a:srgbClr val="222222"/>
                </a:solidFill>
                <a:latin typeface="Arial" panose="020B0604020202020204" pitchFamily="34" charset="0"/>
              </a:rPr>
              <a:t>Renninger</a:t>
            </a:r>
            <a:r>
              <a:rPr lang="en-US" dirty="0">
                <a:solidFill>
                  <a:srgbClr val="222222"/>
                </a:solidFill>
                <a:latin typeface="Arial" panose="020B0604020202020204" pitchFamily="34" charset="0"/>
              </a:rPr>
              <a:t>, K. A. (2006). The four-phase model of interest development. </a:t>
            </a:r>
            <a:r>
              <a:rPr lang="en-US" i="1" dirty="0">
                <a:solidFill>
                  <a:srgbClr val="222222"/>
                </a:solidFill>
                <a:latin typeface="Arial" panose="020B0604020202020204" pitchFamily="34" charset="0"/>
              </a:rPr>
              <a:t>Educational P</a:t>
            </a:r>
            <a:r>
              <a:rPr lang="en-US" i="1" dirty="0" smtClean="0">
                <a:solidFill>
                  <a:srgbClr val="222222"/>
                </a:solidFill>
                <a:latin typeface="Arial" panose="020B0604020202020204" pitchFamily="34" charset="0"/>
              </a:rPr>
              <a:t>sychologist</a:t>
            </a:r>
            <a:r>
              <a:rPr lang="en-US" dirty="0">
                <a:solidFill>
                  <a:srgbClr val="222222"/>
                </a:solidFill>
                <a:latin typeface="Arial" panose="020B0604020202020204" pitchFamily="34" charset="0"/>
              </a:rPr>
              <a:t>, </a:t>
            </a:r>
            <a:r>
              <a:rPr lang="en-US" i="1" dirty="0">
                <a:solidFill>
                  <a:srgbClr val="222222"/>
                </a:solidFill>
                <a:latin typeface="Arial" panose="020B0604020202020204" pitchFamily="34" charset="0"/>
              </a:rPr>
              <a:t>41</a:t>
            </a:r>
            <a:r>
              <a:rPr lang="en-US" dirty="0">
                <a:solidFill>
                  <a:srgbClr val="222222"/>
                </a:solidFill>
                <a:latin typeface="Arial" panose="020B0604020202020204" pitchFamily="34" charset="0"/>
              </a:rPr>
              <a:t>(2), 111-127.</a:t>
            </a:r>
            <a:endParaRPr lang="fi-FI" dirty="0"/>
          </a:p>
        </p:txBody>
      </p:sp>
    </p:spTree>
    <p:extLst>
      <p:ext uri="{BB962C8B-B14F-4D97-AF65-F5344CB8AC3E}">
        <p14:creationId xmlns:p14="http://schemas.microsoft.com/office/powerpoint/2010/main" val="1147866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9</a:t>
            </a:fld>
            <a:endParaRPr lang="fi-FI" dirty="0"/>
          </a:p>
        </p:txBody>
      </p:sp>
      <p:sp>
        <p:nvSpPr>
          <p:cNvPr id="4" name="Title 3"/>
          <p:cNvSpPr>
            <a:spLocks noGrp="1"/>
          </p:cNvSpPr>
          <p:nvPr>
            <p:ph type="title"/>
          </p:nvPr>
        </p:nvSpPr>
        <p:spPr>
          <a:xfrm>
            <a:off x="457200" y="377165"/>
            <a:ext cx="7368419" cy="688769"/>
          </a:xfrm>
        </p:spPr>
        <p:txBody>
          <a:bodyPr>
            <a:normAutofit fontScale="90000"/>
          </a:bodyPr>
          <a:lstStyle/>
          <a:p>
            <a:r>
              <a:rPr lang="fi-FI" dirty="0" smtClean="0"/>
              <a:t>Käyttäytymisen tason indikaattorit</a:t>
            </a:r>
            <a:endParaRPr lang="fi-FI" dirty="0"/>
          </a:p>
        </p:txBody>
      </p:sp>
      <p:sp>
        <p:nvSpPr>
          <p:cNvPr id="5" name="Content Placeholder 4"/>
          <p:cNvSpPr>
            <a:spLocks noGrp="1"/>
          </p:cNvSpPr>
          <p:nvPr>
            <p:ph idx="1"/>
          </p:nvPr>
        </p:nvSpPr>
        <p:spPr>
          <a:xfrm>
            <a:off x="457200" y="1324863"/>
            <a:ext cx="8229600" cy="4557156"/>
          </a:xfrm>
        </p:spPr>
        <p:txBody>
          <a:bodyPr>
            <a:normAutofit fontScale="77500" lnSpcReduction="20000"/>
          </a:bodyPr>
          <a:lstStyle/>
          <a:p>
            <a:r>
              <a:rPr lang="fi-FI" sz="2800" b="1" dirty="0" smtClean="0"/>
              <a:t>Tehtävään liittyvä tutkiminen</a:t>
            </a:r>
          </a:p>
          <a:p>
            <a:pPr lvl="1"/>
            <a:r>
              <a:rPr lang="fi-FI" sz="2400" dirty="0" smtClean="0"/>
              <a:t>Kuinka rivakasti </a:t>
            </a:r>
            <a:r>
              <a:rPr lang="fi-FI" sz="2400" dirty="0"/>
              <a:t>tai </a:t>
            </a:r>
            <a:r>
              <a:rPr lang="fi-FI" sz="2400" dirty="0" smtClean="0"/>
              <a:t>viipyillen oppilas tarttuu tehtävään?</a:t>
            </a:r>
          </a:p>
          <a:p>
            <a:pPr lvl="1"/>
            <a:r>
              <a:rPr lang="fi-FI" sz="2400" dirty="0"/>
              <a:t>Vetääkö oppilas tehtävämateriaalin lähelleen?</a:t>
            </a:r>
          </a:p>
          <a:p>
            <a:pPr lvl="1"/>
            <a:r>
              <a:rPr lang="fi-FI" sz="2400" dirty="0" smtClean="0"/>
              <a:t>Kuinka aktiivista tai passiivista toiminta on?</a:t>
            </a:r>
            <a:endParaRPr lang="fi-FI" sz="2400" dirty="0"/>
          </a:p>
          <a:p>
            <a:pPr lvl="1"/>
            <a:r>
              <a:rPr lang="fi-FI" sz="2400" dirty="0"/>
              <a:t>Kuinka </a:t>
            </a:r>
            <a:r>
              <a:rPr lang="fi-FI" sz="2400" dirty="0" smtClean="0"/>
              <a:t>paljon oppilas näkee vaivaa ja kuinka yksityiskohtaisesti hän tutkii tehtävää?</a:t>
            </a:r>
            <a:endParaRPr lang="fi-FI" sz="2400" dirty="0"/>
          </a:p>
          <a:p>
            <a:pPr lvl="1"/>
            <a:r>
              <a:rPr lang="fi-FI" sz="2400" dirty="0" smtClean="0"/>
              <a:t>Pyrkiikö oppilas hankkimaan muilta lisätietoja?</a:t>
            </a:r>
          </a:p>
          <a:p>
            <a:r>
              <a:rPr lang="fi-FI" sz="2800" b="1" dirty="0" smtClean="0"/>
              <a:t>Katseen fokusoiminen</a:t>
            </a:r>
            <a:endParaRPr lang="fi-FI" sz="2800" b="1" dirty="0"/>
          </a:p>
          <a:p>
            <a:r>
              <a:rPr lang="fi-FI" sz="2800" b="1" dirty="0" smtClean="0"/>
              <a:t>Silmien sulkeminen hetkeksi ja/tai laajeneminen</a:t>
            </a:r>
          </a:p>
          <a:p>
            <a:r>
              <a:rPr lang="fi-FI" sz="2800" b="1" dirty="0" smtClean="0"/>
              <a:t>Leuan asento ja huulten raottuminen</a:t>
            </a:r>
          </a:p>
          <a:p>
            <a:r>
              <a:rPr lang="en-US" sz="2800" b="1" dirty="0" err="1"/>
              <a:t>Nopea</a:t>
            </a:r>
            <a:r>
              <a:rPr lang="en-US" sz="2800" b="1" dirty="0"/>
              <a:t> </a:t>
            </a:r>
            <a:r>
              <a:rPr lang="en-US" sz="2800" b="1" dirty="0" err="1"/>
              <a:t>puheen</a:t>
            </a:r>
            <a:r>
              <a:rPr lang="en-US" sz="2800" b="1" dirty="0"/>
              <a:t> </a:t>
            </a:r>
            <a:r>
              <a:rPr lang="en-US" sz="2800" b="1" dirty="0" err="1"/>
              <a:t>rytmi</a:t>
            </a:r>
            <a:r>
              <a:rPr lang="en-US" sz="2800" b="1" dirty="0"/>
              <a:t> </a:t>
            </a:r>
          </a:p>
          <a:p>
            <a:r>
              <a:rPr lang="fi-FI" sz="2800" b="1" dirty="0"/>
              <a:t>Vaihteleva äänen käyttö</a:t>
            </a:r>
          </a:p>
          <a:p>
            <a:r>
              <a:rPr lang="en-US" sz="2800" b="1" dirty="0" err="1"/>
              <a:t>Asennon</a:t>
            </a:r>
            <a:r>
              <a:rPr lang="en-US" sz="2800" b="1" dirty="0"/>
              <a:t> </a:t>
            </a:r>
            <a:r>
              <a:rPr lang="en-US" sz="2800" b="1" dirty="0" err="1" smtClean="0"/>
              <a:t>kohentaminen</a:t>
            </a:r>
            <a:r>
              <a:rPr lang="en-US" sz="2800" b="1" dirty="0" smtClean="0"/>
              <a:t>, </a:t>
            </a:r>
            <a:r>
              <a:rPr lang="en-US" sz="2800" b="1" dirty="0" err="1" smtClean="0"/>
              <a:t>aktiivinen</a:t>
            </a:r>
            <a:r>
              <a:rPr lang="en-US" sz="2800" b="1" dirty="0" smtClean="0"/>
              <a:t> </a:t>
            </a:r>
            <a:r>
              <a:rPr lang="en-US" sz="2800" b="1" dirty="0" err="1" smtClean="0"/>
              <a:t>liikkuminen</a:t>
            </a:r>
            <a:endParaRPr lang="en-US" sz="2800" b="1" dirty="0"/>
          </a:p>
          <a:p>
            <a:endParaRPr lang="fi-FI" sz="2800" b="1" dirty="0" smtClean="0"/>
          </a:p>
        </p:txBody>
      </p:sp>
      <p:sp>
        <p:nvSpPr>
          <p:cNvPr id="6" name="Date Placeholder 5"/>
          <p:cNvSpPr>
            <a:spLocks noGrp="1"/>
          </p:cNvSpPr>
          <p:nvPr>
            <p:ph type="dt" sz="half" idx="10"/>
          </p:nvPr>
        </p:nvSpPr>
        <p:spPr/>
        <p:txBody>
          <a:bodyPr/>
          <a:lstStyle/>
          <a:p>
            <a:fld id="{F9D46576-D913-A841-B054-014875DAA31A}" type="datetime1">
              <a:rPr lang="fi-FI" smtClean="0"/>
              <a:t>24.10.2019</a:t>
            </a:fld>
            <a:endParaRPr lang="fi-FI" dirty="0"/>
          </a:p>
        </p:txBody>
      </p:sp>
      <p:sp>
        <p:nvSpPr>
          <p:cNvPr id="7" name="Rectangle 6"/>
          <p:cNvSpPr/>
          <p:nvPr/>
        </p:nvSpPr>
        <p:spPr>
          <a:xfrm>
            <a:off x="457200" y="5882019"/>
            <a:ext cx="8107775" cy="523220"/>
          </a:xfrm>
          <a:prstGeom prst="rect">
            <a:avLst/>
          </a:prstGeom>
          <a:solidFill>
            <a:schemeClr val="bg1">
              <a:lumMod val="85000"/>
            </a:schemeClr>
          </a:solidFill>
        </p:spPr>
        <p:txBody>
          <a:bodyPr wrap="square">
            <a:spAutoFit/>
          </a:bodyPr>
          <a:lstStyle/>
          <a:p>
            <a:r>
              <a:rPr lang="en-US" sz="1400" dirty="0">
                <a:solidFill>
                  <a:srgbClr val="222222"/>
                </a:solidFill>
                <a:latin typeface="Arial" panose="020B0604020202020204" pitchFamily="34" charset="0"/>
              </a:rPr>
              <a:t>Reeve, J., &amp; Nix, G. (1997). Expressing intrinsic motivation through acts of exploration and facial displays of interest. </a:t>
            </a:r>
            <a:r>
              <a:rPr lang="en-US" sz="1400" i="1" dirty="0">
                <a:solidFill>
                  <a:srgbClr val="222222"/>
                </a:solidFill>
                <a:latin typeface="Arial" panose="020B0604020202020204" pitchFamily="34" charset="0"/>
              </a:rPr>
              <a:t>Motivation and Emotion</a:t>
            </a:r>
            <a:r>
              <a:rPr lang="en-US" sz="1400" dirty="0">
                <a:solidFill>
                  <a:srgbClr val="222222"/>
                </a:solidFill>
                <a:latin typeface="Arial" panose="020B0604020202020204" pitchFamily="34" charset="0"/>
              </a:rPr>
              <a:t>, </a:t>
            </a:r>
            <a:r>
              <a:rPr lang="en-US" sz="1400" i="1" dirty="0">
                <a:solidFill>
                  <a:srgbClr val="222222"/>
                </a:solidFill>
                <a:latin typeface="Arial" panose="020B0604020202020204" pitchFamily="34" charset="0"/>
              </a:rPr>
              <a:t>21</a:t>
            </a:r>
            <a:r>
              <a:rPr lang="en-US" sz="1400" dirty="0">
                <a:solidFill>
                  <a:srgbClr val="222222"/>
                </a:solidFill>
                <a:latin typeface="Arial" panose="020B0604020202020204" pitchFamily="34" charset="0"/>
              </a:rPr>
              <a:t>(3), 237-250.</a:t>
            </a:r>
            <a:endParaRPr lang="fi-FI" sz="1400" dirty="0"/>
          </a:p>
        </p:txBody>
      </p:sp>
    </p:spTree>
    <p:extLst>
      <p:ext uri="{BB962C8B-B14F-4D97-AF65-F5344CB8AC3E}">
        <p14:creationId xmlns:p14="http://schemas.microsoft.com/office/powerpoint/2010/main" val="901026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JYU Otsikko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tu-2013-laajakuva">
  <a:themeElements>
    <a:clrScheme name="UTU">
      <a:dk1>
        <a:sysClr val="windowText" lastClr="000000"/>
      </a:dk1>
      <a:lt1>
        <a:sysClr val="window" lastClr="FFFFFF"/>
      </a:lt1>
      <a:dk2>
        <a:srgbClr val="1F497D"/>
      </a:dk2>
      <a:lt2>
        <a:srgbClr val="78C8D2"/>
      </a:lt2>
      <a:accent1>
        <a:srgbClr val="1437A5"/>
      </a:accent1>
      <a:accent2>
        <a:srgbClr val="00A5EB"/>
      </a:accent2>
      <a:accent3>
        <a:srgbClr val="14AA3C"/>
      </a:accent3>
      <a:accent4>
        <a:srgbClr val="A0D71E"/>
      </a:accent4>
      <a:accent5>
        <a:srgbClr val="A50082"/>
      </a:accent5>
      <a:accent6>
        <a:srgbClr val="F07D00"/>
      </a:accent6>
      <a:hlink>
        <a:srgbClr val="000000"/>
      </a:hlink>
      <a:folHlink>
        <a:srgbClr val="000000"/>
      </a:folHlink>
    </a:clrScheme>
    <a:fontScheme name="UTU">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5799</TotalTime>
  <Words>1033</Words>
  <Application>Microsoft Office PowerPoint</Application>
  <PresentationFormat>On-screen Show (4:3)</PresentationFormat>
  <Paragraphs>158</Paragraphs>
  <Slides>21</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-apple-system</vt:lpstr>
      <vt:lpstr>Arial</vt:lpstr>
      <vt:lpstr>Arial Narrow</vt:lpstr>
      <vt:lpstr>Calibri</vt:lpstr>
      <vt:lpstr>Helvetica</vt:lpstr>
      <vt:lpstr>Palatino Linotype</vt:lpstr>
      <vt:lpstr>Times New Roman</vt:lpstr>
      <vt:lpstr>Times New Roman Normaali</vt:lpstr>
      <vt:lpstr>JYU Otsikkodiat</vt:lpstr>
      <vt:lpstr>JYU sisältö pohjat</vt:lpstr>
      <vt:lpstr>utu-2013-laajakuva</vt:lpstr>
      <vt:lpstr>Tilannekiinnostus ja tehtäväsuuntautunut käyttäytyminen</vt:lpstr>
      <vt:lpstr>Tutkimukseen osallistuminen Video Clubeissa</vt:lpstr>
      <vt:lpstr>Video I </vt:lpstr>
      <vt:lpstr>Kirjaudu Peda.net MultiLeTe kotiryhmän sivujen kautta: https://peda.net/id/065bd8e8d3b  Tai osoitteessa: https://bit.ly/2nhEixi   Aikaa 10 min  Kirjoitelman ohje: Millaisia havaintoja teit oppilaiden kiinnostuksesta opetustuokion aikana?</vt:lpstr>
      <vt:lpstr>Pienryhmäkeskustelu</vt:lpstr>
      <vt:lpstr>Koonti</vt:lpstr>
      <vt:lpstr>PowerPoint Presentation</vt:lpstr>
      <vt:lpstr>Tilannekiinnostus</vt:lpstr>
      <vt:lpstr>Käyttäytymisen tason indikaattorit</vt:lpstr>
      <vt:lpstr>Tilannekiinnostuksesta henkilökohtaiseen kiinnostukseen</vt:lpstr>
      <vt:lpstr>Video II</vt:lpstr>
      <vt:lpstr>Pienryhmäkeskustelu</vt:lpstr>
      <vt:lpstr>Koonti</vt:lpstr>
      <vt:lpstr>Tehtäväsuuntautunut käyttäytyminen (on-task behavior, task-focus)</vt:lpstr>
      <vt:lpstr>Tehtävää välttelevä käyttäytyminen (off-task behavior, task-avoidance)</vt:lpstr>
      <vt:lpstr>Video III</vt:lpstr>
      <vt:lpstr>Koonti</vt:lpstr>
      <vt:lpstr>Tilannekohtaisen ja henkilökohtaisen kiinnostuksen havainnoinnin haasteet</vt:lpstr>
      <vt:lpstr>Opetus</vt:lpstr>
      <vt:lpstr>Ohjeistus havainnointiin (5 x 75 min)</vt:lpstr>
      <vt:lpstr>Seuraavat Video Clubit  to 28.11. klo 13:30-15 pe 29.11. klo 12:15-13:45   (Labra Diana)</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aloud protocol</dc:title>
  <dc:creator>Metsäpelto, Riitta-Leena</dc:creator>
  <cp:lastModifiedBy>Metsäpelto, Riitta-Leena</cp:lastModifiedBy>
  <cp:revision>623</cp:revision>
  <dcterms:created xsi:type="dcterms:W3CDTF">2018-03-21T14:05:28Z</dcterms:created>
  <dcterms:modified xsi:type="dcterms:W3CDTF">2019-10-24T08:16:40Z</dcterms:modified>
</cp:coreProperties>
</file>