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286" r:id="rId60"/>
    <p:sldId id="287" r:id="rId61"/>
    <p:sldId id="288" r:id="rId62"/>
    <p:sldId id="289" r:id="rId63"/>
    <p:sldId id="290" r:id="rId64"/>
    <p:sldId id="291" r:id="rId65"/>
    <p:sldId id="292" r:id="rId6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wesome Lathusca" charset="1" panose="00000000000000000000"/>
      <p:regular r:id="rId10"/>
    </p:embeddedFont>
    <p:embeddedFont>
      <p:font typeface="Awesome Lathusca Italics" charset="1" panose="00000000000000000000"/>
      <p:regular r:id="rId11"/>
    </p:embeddedFont>
    <p:embeddedFont>
      <p:font typeface="Montserrat" charset="1" panose="00000500000000000000"/>
      <p:regular r:id="rId12"/>
    </p:embeddedFont>
    <p:embeddedFont>
      <p:font typeface="Montserrat Bold" charset="1" panose="00000800000000000000"/>
      <p:regular r:id="rId13"/>
    </p:embeddedFont>
    <p:embeddedFont>
      <p:font typeface="Montserrat Italics" charset="1" panose="00000500000000000000"/>
      <p:regular r:id="rId14"/>
    </p:embeddedFont>
    <p:embeddedFont>
      <p:font typeface="Montserrat Bold Italics" charset="1" panose="00000800000000000000"/>
      <p:regular r:id="rId15"/>
    </p:embeddedFont>
    <p:embeddedFont>
      <p:font typeface="Montserrat Thin" charset="1" panose="00000300000000000000"/>
      <p:regular r:id="rId16"/>
    </p:embeddedFont>
    <p:embeddedFont>
      <p:font typeface="Montserrat Thin Italics" charset="1" panose="00000300000000000000"/>
      <p:regular r:id="rId17"/>
    </p:embeddedFont>
    <p:embeddedFont>
      <p:font typeface="Montserrat Extra-Light" charset="1" panose="00000300000000000000"/>
      <p:regular r:id="rId18"/>
    </p:embeddedFont>
    <p:embeddedFont>
      <p:font typeface="Montserrat Extra-Light Italics" charset="1" panose="00000300000000000000"/>
      <p:regular r:id="rId19"/>
    </p:embeddedFont>
    <p:embeddedFont>
      <p:font typeface="Montserrat Light" charset="1" panose="00000400000000000000"/>
      <p:regular r:id="rId20"/>
    </p:embeddedFont>
    <p:embeddedFont>
      <p:font typeface="Montserrat Light Italics" charset="1" panose="00000400000000000000"/>
      <p:regular r:id="rId21"/>
    </p:embeddedFont>
    <p:embeddedFont>
      <p:font typeface="Montserrat Medium" charset="1" panose="00000600000000000000"/>
      <p:regular r:id="rId22"/>
    </p:embeddedFont>
    <p:embeddedFont>
      <p:font typeface="Montserrat Medium Italics" charset="1" panose="00000600000000000000"/>
      <p:regular r:id="rId23"/>
    </p:embeddedFont>
    <p:embeddedFont>
      <p:font typeface="Montserrat Semi-Bold" charset="1" panose="00000700000000000000"/>
      <p:regular r:id="rId24"/>
    </p:embeddedFont>
    <p:embeddedFont>
      <p:font typeface="Montserrat Semi-Bold Italics" charset="1" panose="00000700000000000000"/>
      <p:regular r:id="rId25"/>
    </p:embeddedFont>
    <p:embeddedFont>
      <p:font typeface="Montserrat Ultra-Bold" charset="1" panose="00000900000000000000"/>
      <p:regular r:id="rId26"/>
    </p:embeddedFont>
    <p:embeddedFont>
      <p:font typeface="Montserrat Ultra-Bold Italics" charset="1" panose="00000900000000000000"/>
      <p:regular r:id="rId27"/>
    </p:embeddedFont>
    <p:embeddedFont>
      <p:font typeface="Montserrat Heavy" charset="1" panose="00000A00000000000000"/>
      <p:regular r:id="rId28"/>
    </p:embeddedFont>
    <p:embeddedFont>
      <p:font typeface="Montserrat Heavy Italics" charset="1" panose="00000A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slides/slide1.xml" Type="http://schemas.openxmlformats.org/officeDocument/2006/relationships/slide"/><Relationship Id="rId31" Target="slides/slide2.xml" Type="http://schemas.openxmlformats.org/officeDocument/2006/relationships/slide"/><Relationship Id="rId32" Target="slides/slide3.xml" Type="http://schemas.openxmlformats.org/officeDocument/2006/relationships/slide"/><Relationship Id="rId33" Target="slides/slide4.xml" Type="http://schemas.openxmlformats.org/officeDocument/2006/relationships/slide"/><Relationship Id="rId34" Target="slides/slide5.xml" Type="http://schemas.openxmlformats.org/officeDocument/2006/relationships/slide"/><Relationship Id="rId35" Target="slides/slide6.xml" Type="http://schemas.openxmlformats.org/officeDocument/2006/relationships/slide"/><Relationship Id="rId36" Target="slides/slide7.xml" Type="http://schemas.openxmlformats.org/officeDocument/2006/relationships/slide"/><Relationship Id="rId37" Target="slides/slide8.xml" Type="http://schemas.openxmlformats.org/officeDocument/2006/relationships/slide"/><Relationship Id="rId38" Target="slides/slide9.xml" Type="http://schemas.openxmlformats.org/officeDocument/2006/relationships/slide"/><Relationship Id="rId39" Target="slides/slide10.xml" Type="http://schemas.openxmlformats.org/officeDocument/2006/relationships/slide"/><Relationship Id="rId4" Target="theme/theme1.xml" Type="http://schemas.openxmlformats.org/officeDocument/2006/relationships/theme"/><Relationship Id="rId40" Target="slides/slide11.xml" Type="http://schemas.openxmlformats.org/officeDocument/2006/relationships/slide"/><Relationship Id="rId41" Target="slides/slide12.xml" Type="http://schemas.openxmlformats.org/officeDocument/2006/relationships/slide"/><Relationship Id="rId42" Target="slides/slide13.xml" Type="http://schemas.openxmlformats.org/officeDocument/2006/relationships/slide"/><Relationship Id="rId43" Target="slides/slide14.xml" Type="http://schemas.openxmlformats.org/officeDocument/2006/relationships/slide"/><Relationship Id="rId44" Target="slides/slide15.xml" Type="http://schemas.openxmlformats.org/officeDocument/2006/relationships/slide"/><Relationship Id="rId45" Target="slides/slide16.xml" Type="http://schemas.openxmlformats.org/officeDocument/2006/relationships/slide"/><Relationship Id="rId46" Target="slides/slide17.xml" Type="http://schemas.openxmlformats.org/officeDocument/2006/relationships/slide"/><Relationship Id="rId47" Target="slides/slide18.xml" Type="http://schemas.openxmlformats.org/officeDocument/2006/relationships/slide"/><Relationship Id="rId48" Target="slides/slide19.xml" Type="http://schemas.openxmlformats.org/officeDocument/2006/relationships/slide"/><Relationship Id="rId49" Target="slides/slide20.xml" Type="http://schemas.openxmlformats.org/officeDocument/2006/relationships/slide"/><Relationship Id="rId5" Target="tableStyles.xml" Type="http://schemas.openxmlformats.org/officeDocument/2006/relationships/tableStyles"/><Relationship Id="rId50" Target="slides/slide21.xml" Type="http://schemas.openxmlformats.org/officeDocument/2006/relationships/slide"/><Relationship Id="rId51" Target="slides/slide22.xml" Type="http://schemas.openxmlformats.org/officeDocument/2006/relationships/slide"/><Relationship Id="rId52" Target="slides/slide23.xml" Type="http://schemas.openxmlformats.org/officeDocument/2006/relationships/slide"/><Relationship Id="rId53" Target="slides/slide24.xml" Type="http://schemas.openxmlformats.org/officeDocument/2006/relationships/slide"/><Relationship Id="rId54" Target="slides/slide25.xml" Type="http://schemas.openxmlformats.org/officeDocument/2006/relationships/slide"/><Relationship Id="rId55" Target="slides/slide26.xml" Type="http://schemas.openxmlformats.org/officeDocument/2006/relationships/slide"/><Relationship Id="rId56" Target="slides/slide27.xml" Type="http://schemas.openxmlformats.org/officeDocument/2006/relationships/slide"/><Relationship Id="rId57" Target="slides/slide28.xml" Type="http://schemas.openxmlformats.org/officeDocument/2006/relationships/slide"/><Relationship Id="rId58" Target="slides/slide29.xml" Type="http://schemas.openxmlformats.org/officeDocument/2006/relationships/slide"/><Relationship Id="rId59" Target="slides/slide30.xml" Type="http://schemas.openxmlformats.org/officeDocument/2006/relationships/slide"/><Relationship Id="rId6" Target="fonts/font6.fntdata" Type="http://schemas.openxmlformats.org/officeDocument/2006/relationships/font"/><Relationship Id="rId60" Target="slides/slide31.xml" Type="http://schemas.openxmlformats.org/officeDocument/2006/relationships/slide"/><Relationship Id="rId61" Target="slides/slide32.xml" Type="http://schemas.openxmlformats.org/officeDocument/2006/relationships/slide"/><Relationship Id="rId62" Target="slides/slide33.xml" Type="http://schemas.openxmlformats.org/officeDocument/2006/relationships/slide"/><Relationship Id="rId63" Target="slides/slide34.xml" Type="http://schemas.openxmlformats.org/officeDocument/2006/relationships/slide"/><Relationship Id="rId64" Target="slides/slide35.xml" Type="http://schemas.openxmlformats.org/officeDocument/2006/relationships/slide"/><Relationship Id="rId65" Target="slides/slide36.xml" Type="http://schemas.openxmlformats.org/officeDocument/2006/relationships/slide"/><Relationship Id="rId66" Target="slides/slide37.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2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2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jpeg" Type="http://schemas.openxmlformats.org/officeDocument/2006/relationships/image"/><Relationship Id="rId7" Target="https://youtu.be/QA3cf1qT3mo?feature=shared" TargetMode="External" Type="http://schemas.openxmlformats.org/officeDocument/2006/relationships/video"/></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23.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24.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https://youtu.be/km8rr4YQMnE?feature=shared" TargetMode="External" Type="http://schemas.openxmlformats.org/officeDocument/2006/relationships/hyperlink"/><Relationship Id="rId5" Target="../media/image13.png" Type="http://schemas.openxmlformats.org/officeDocument/2006/relationships/image"/><Relationship Id="rId6" Target="../media/image14.png" Type="http://schemas.openxmlformats.org/officeDocument/2006/relationships/image"/><Relationship Id="rId7" Target="../media/image25.jpeg" Type="http://schemas.openxmlformats.org/officeDocument/2006/relationships/image"/><Relationship Id="rId8" Target="../media/image15.jpeg" Type="http://schemas.openxmlformats.org/officeDocument/2006/relationships/image"/><Relationship Id="rId9" Target="https://youtu.be/km8rr4YQMnE?feature=shared" TargetMode="External" Type="http://schemas.openxmlformats.org/officeDocument/2006/relationships/video"/></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https://youtu.be/km8rr4YQMnE?feature=shared" TargetMode="External" Type="http://schemas.openxmlformats.org/officeDocument/2006/relationships/hyperlink"/><Relationship Id="rId5" Target="../media/image13.png" Type="http://schemas.openxmlformats.org/officeDocument/2006/relationships/image"/><Relationship Id="rId6" Target="../media/image14.png" Type="http://schemas.openxmlformats.org/officeDocument/2006/relationships/image"/><Relationship Id="rId7" Target="../media/image15.jpeg" Type="http://schemas.openxmlformats.org/officeDocument/2006/relationships/image"/><Relationship Id="rId8" Target="https://youtu.be/0eMOKwwPHTQ?feature=shared" TargetMode="External" Type="http://schemas.openxmlformats.org/officeDocument/2006/relationships/video"/></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26.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27.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28.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29.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30.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31.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32.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33.jpe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34.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jpeg" Type="http://schemas.openxmlformats.org/officeDocument/2006/relationships/image"/><Relationship Id="rId7" Target="https://youtu.be/5eifK2KSE2I?feature=shared" TargetMode="External" Type="http://schemas.openxmlformats.org/officeDocument/2006/relationships/video"/></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35.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36.jpeg" Type="http://schemas.openxmlformats.org/officeDocument/2006/relationships/image"/><Relationship Id="rId7" Target="../media/image15.jpeg" Type="http://schemas.openxmlformats.org/officeDocument/2006/relationships/image"/><Relationship Id="rId8" Target="https://youtu.be/-ZGtRio0W9A?feature=shared" TargetMode="External" Type="http://schemas.openxmlformats.org/officeDocument/2006/relationships/video"/></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37.jpe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38.jpe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39.jpe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40.jpe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41.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6.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7.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8.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2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021300">
            <a:off x="-263273" y="-3354348"/>
            <a:ext cx="18634070" cy="7127532"/>
          </a:xfrm>
          <a:custGeom>
            <a:avLst/>
            <a:gdLst/>
            <a:ahLst/>
            <a:cxnLst/>
            <a:rect r="r" b="b" t="t" l="l"/>
            <a:pathLst>
              <a:path h="7127532" w="18634070">
                <a:moveTo>
                  <a:pt x="0" y="0"/>
                </a:moveTo>
                <a:lnTo>
                  <a:pt x="18634070" y="0"/>
                </a:lnTo>
                <a:lnTo>
                  <a:pt x="18634070" y="7127531"/>
                </a:lnTo>
                <a:lnTo>
                  <a:pt x="0" y="7127531"/>
                </a:lnTo>
                <a:lnTo>
                  <a:pt x="0" y="0"/>
                </a:lnTo>
                <a:close/>
              </a:path>
            </a:pathLst>
          </a:custGeom>
          <a:blipFill>
            <a:blip r:embed="rId3"/>
            <a:stretch>
              <a:fillRect l="0" t="0" r="0" b="0"/>
            </a:stretch>
          </a:blipFill>
        </p:spPr>
      </p:sp>
      <p:sp>
        <p:nvSpPr>
          <p:cNvPr name="Freeform 4" id="4"/>
          <p:cNvSpPr/>
          <p:nvPr/>
        </p:nvSpPr>
        <p:spPr>
          <a:xfrm flipH="false" flipV="false" rot="1021300">
            <a:off x="-173035" y="6103831"/>
            <a:ext cx="18634070" cy="7127532"/>
          </a:xfrm>
          <a:custGeom>
            <a:avLst/>
            <a:gdLst/>
            <a:ahLst/>
            <a:cxnLst/>
            <a:rect r="r" b="b" t="t" l="l"/>
            <a:pathLst>
              <a:path h="7127532" w="18634070">
                <a:moveTo>
                  <a:pt x="0" y="0"/>
                </a:moveTo>
                <a:lnTo>
                  <a:pt x="18634070" y="0"/>
                </a:lnTo>
                <a:lnTo>
                  <a:pt x="18634070" y="7127532"/>
                </a:lnTo>
                <a:lnTo>
                  <a:pt x="0" y="7127532"/>
                </a:lnTo>
                <a:lnTo>
                  <a:pt x="0" y="0"/>
                </a:lnTo>
                <a:close/>
              </a:path>
            </a:pathLst>
          </a:custGeom>
          <a:blipFill>
            <a:blip r:embed="rId4"/>
            <a:stretch>
              <a:fillRect l="0" t="0" r="0" b="0"/>
            </a:stretch>
          </a:blipFill>
        </p:spPr>
      </p:sp>
      <p:sp>
        <p:nvSpPr>
          <p:cNvPr name="Freeform 5" id="5"/>
          <p:cNvSpPr/>
          <p:nvPr/>
        </p:nvSpPr>
        <p:spPr>
          <a:xfrm flipH="false" flipV="false" rot="0">
            <a:off x="-1239029" y="-2822404"/>
            <a:ext cx="6734174" cy="7329714"/>
          </a:xfrm>
          <a:custGeom>
            <a:avLst/>
            <a:gdLst/>
            <a:ahLst/>
            <a:cxnLst/>
            <a:rect r="r" b="b" t="t" l="l"/>
            <a:pathLst>
              <a:path h="7329714" w="6734174">
                <a:moveTo>
                  <a:pt x="0" y="0"/>
                </a:moveTo>
                <a:lnTo>
                  <a:pt x="6734174" y="0"/>
                </a:lnTo>
                <a:lnTo>
                  <a:pt x="6734174" y="7329714"/>
                </a:lnTo>
                <a:lnTo>
                  <a:pt x="0" y="7329714"/>
                </a:lnTo>
                <a:lnTo>
                  <a:pt x="0" y="0"/>
                </a:lnTo>
                <a:close/>
              </a:path>
            </a:pathLst>
          </a:custGeom>
          <a:blipFill>
            <a:blip r:embed="rId5"/>
            <a:stretch>
              <a:fillRect l="0" t="0" r="0" b="0"/>
            </a:stretch>
          </a:blipFill>
        </p:spPr>
      </p:sp>
      <p:sp>
        <p:nvSpPr>
          <p:cNvPr name="TextBox 6" id="6"/>
          <p:cNvSpPr txBox="true"/>
          <p:nvPr/>
        </p:nvSpPr>
        <p:spPr>
          <a:xfrm rot="0">
            <a:off x="1133475" y="1901181"/>
            <a:ext cx="16963742" cy="6751338"/>
          </a:xfrm>
          <a:prstGeom prst="rect">
            <a:avLst/>
          </a:prstGeom>
        </p:spPr>
        <p:txBody>
          <a:bodyPr anchor="t" rtlCol="false" tIns="0" lIns="0" bIns="0" rIns="0">
            <a:spAutoFit/>
          </a:bodyPr>
          <a:lstStyle/>
          <a:p>
            <a:pPr algn="ctr">
              <a:lnSpc>
                <a:spcPts val="16380"/>
              </a:lnSpc>
            </a:pPr>
            <a:r>
              <a:rPr lang="en-US" sz="18200" spc="-1001">
                <a:solidFill>
                  <a:srgbClr val="EFEBE0"/>
                </a:solidFill>
                <a:latin typeface="Awesome Lathusca"/>
              </a:rPr>
              <a:t>kotimainen kirjallisuus - vinkkejä</a:t>
            </a:r>
          </a:p>
        </p:txBody>
      </p:sp>
      <p:sp>
        <p:nvSpPr>
          <p:cNvPr name="Freeform 7" id="7"/>
          <p:cNvSpPr/>
          <p:nvPr/>
        </p:nvSpPr>
        <p:spPr>
          <a:xfrm flipH="false" flipV="false" rot="-589312">
            <a:off x="15128177" y="5453530"/>
            <a:ext cx="4262245" cy="7301490"/>
          </a:xfrm>
          <a:custGeom>
            <a:avLst/>
            <a:gdLst/>
            <a:ahLst/>
            <a:cxnLst/>
            <a:rect r="r" b="b" t="t" l="l"/>
            <a:pathLst>
              <a:path h="7301490" w="4262245">
                <a:moveTo>
                  <a:pt x="0" y="0"/>
                </a:moveTo>
                <a:lnTo>
                  <a:pt x="4262246" y="0"/>
                </a:lnTo>
                <a:lnTo>
                  <a:pt x="4262246" y="7301490"/>
                </a:lnTo>
                <a:lnTo>
                  <a:pt x="0" y="7301490"/>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TextBox 6" id="6"/>
          <p:cNvSpPr txBox="true"/>
          <p:nvPr/>
        </p:nvSpPr>
        <p:spPr>
          <a:xfrm rot="0">
            <a:off x="881947" y="1369150"/>
            <a:ext cx="9469378" cy="5350574"/>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Laila Hirvisaari: Hylätyt talot autiot pihat</a:t>
            </a:r>
          </a:p>
          <a:p>
            <a:pPr>
              <a:lnSpc>
                <a:spcPts val="1679"/>
              </a:lnSpc>
            </a:pPr>
          </a:p>
          <a:p>
            <a:pPr>
              <a:lnSpc>
                <a:spcPts val="4059"/>
              </a:lnSpc>
            </a:pPr>
          </a:p>
          <a:p>
            <a:pPr>
              <a:lnSpc>
                <a:spcPts val="4059"/>
              </a:lnSpc>
            </a:pPr>
            <a:r>
              <a:rPr lang="en-US" sz="2899">
                <a:solidFill>
                  <a:srgbClr val="000000"/>
                </a:solidFill>
                <a:latin typeface="Arimo"/>
              </a:rPr>
              <a:t>Evakosta palanneet naiset joutuvat pakenemaan jatkosodan aletttua uudelleen, vaikka ovat juuri saaneet kaiken rakennettua.</a:t>
            </a:r>
          </a:p>
          <a:p>
            <a:pPr>
              <a:lnSpc>
                <a:spcPts val="1679"/>
              </a:lnSpc>
              <a:spcBef>
                <a:spcPct val="0"/>
              </a:spcBef>
            </a:pPr>
            <a:r>
              <a:rPr lang="en-US" sz="1200">
                <a:solidFill>
                  <a:srgbClr val="000000"/>
                </a:solidFill>
                <a:latin typeface="Arimo"/>
              </a:rPr>
              <a:t> </a:t>
            </a:r>
          </a:p>
        </p:txBody>
      </p:sp>
      <p:sp>
        <p:nvSpPr>
          <p:cNvPr name="Freeform 7" id="7"/>
          <p:cNvSpPr/>
          <p:nvPr/>
        </p:nvSpPr>
        <p:spPr>
          <a:xfrm flipH="false" flipV="false" rot="0">
            <a:off x="10756870" y="1216750"/>
            <a:ext cx="5523749" cy="8041550"/>
          </a:xfrm>
          <a:custGeom>
            <a:avLst/>
            <a:gdLst/>
            <a:ahLst/>
            <a:cxnLst/>
            <a:rect r="r" b="b" t="t" l="l"/>
            <a:pathLst>
              <a:path h="8041550" w="5523749">
                <a:moveTo>
                  <a:pt x="0" y="0"/>
                </a:moveTo>
                <a:lnTo>
                  <a:pt x="5523748" y="0"/>
                </a:lnTo>
                <a:lnTo>
                  <a:pt x="5523748" y="8041550"/>
                </a:lnTo>
                <a:lnTo>
                  <a:pt x="0" y="8041550"/>
                </a:lnTo>
                <a:lnTo>
                  <a:pt x="0" y="0"/>
                </a:lnTo>
                <a:close/>
              </a:path>
            </a:pathLst>
          </a:custGeom>
          <a:blipFill>
            <a:blip r:embed="rId6"/>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0351325" y="1216750"/>
            <a:ext cx="6023121" cy="8041550"/>
          </a:xfrm>
          <a:custGeom>
            <a:avLst/>
            <a:gdLst/>
            <a:ahLst/>
            <a:cxnLst/>
            <a:rect r="r" b="b" t="t" l="l"/>
            <a:pathLst>
              <a:path h="8041550" w="6023121">
                <a:moveTo>
                  <a:pt x="0" y="0"/>
                </a:moveTo>
                <a:lnTo>
                  <a:pt x="6023121" y="0"/>
                </a:lnTo>
                <a:lnTo>
                  <a:pt x="6023121" y="8041550"/>
                </a:lnTo>
                <a:lnTo>
                  <a:pt x="0" y="8041550"/>
                </a:lnTo>
                <a:lnTo>
                  <a:pt x="0" y="0"/>
                </a:lnTo>
                <a:close/>
              </a:path>
            </a:pathLst>
          </a:custGeom>
          <a:blipFill>
            <a:blip r:embed="rId6"/>
            <a:stretch>
              <a:fillRect l="0" t="0" r="0" b="0"/>
            </a:stretch>
          </a:blipFill>
        </p:spPr>
      </p:sp>
      <p:sp>
        <p:nvSpPr>
          <p:cNvPr name="TextBox 7" id="7"/>
          <p:cNvSpPr txBox="true"/>
          <p:nvPr/>
        </p:nvSpPr>
        <p:spPr>
          <a:xfrm rot="0">
            <a:off x="881947" y="1369150"/>
            <a:ext cx="9469378" cy="71292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Anne-Mari Lemmetyinen: Toiveiden ja huokausten talot</a:t>
            </a:r>
          </a:p>
          <a:p>
            <a:pPr>
              <a:lnSpc>
                <a:spcPts val="1679"/>
              </a:lnSpc>
            </a:pPr>
          </a:p>
          <a:p>
            <a:pPr>
              <a:lnSpc>
                <a:spcPts val="4059"/>
              </a:lnSpc>
            </a:pPr>
          </a:p>
          <a:p>
            <a:pPr>
              <a:lnSpc>
                <a:spcPts val="4059"/>
              </a:lnSpc>
              <a:spcBef>
                <a:spcPct val="0"/>
              </a:spcBef>
            </a:pPr>
            <a:r>
              <a:rPr lang="en-US" sz="2899">
                <a:solidFill>
                  <a:srgbClr val="000000"/>
                </a:solidFill>
                <a:latin typeface="Arimo"/>
              </a:rPr>
              <a:t>Perheen äiti sairastuu tuberkuloosiin ja hänet lähetetään Kontioniemen tuberkuloosiparantolaan. Sitten syttyy sota, isä joutuu rintamalle ja muu perhe joutuu pakenemaan kodistaan. Miten lapset kokevat sodan? Miten isä ja äiti selviävät?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706767">
            <a:off x="-688924" y="2808324"/>
            <a:ext cx="3287627" cy="8680203"/>
          </a:xfrm>
          <a:custGeom>
            <a:avLst/>
            <a:gdLst/>
            <a:ahLst/>
            <a:cxnLst/>
            <a:rect r="r" b="b" t="t" l="l"/>
            <a:pathLst>
              <a:path h="8680203" w="3287627">
                <a:moveTo>
                  <a:pt x="0" y="0"/>
                </a:moveTo>
                <a:lnTo>
                  <a:pt x="3287627" y="0"/>
                </a:lnTo>
                <a:lnTo>
                  <a:pt x="3287627" y="8680204"/>
                </a:lnTo>
                <a:lnTo>
                  <a:pt x="0" y="8680204"/>
                </a:lnTo>
                <a:lnTo>
                  <a:pt x="0" y="0"/>
                </a:lnTo>
                <a:close/>
              </a:path>
            </a:pathLst>
          </a:custGeom>
          <a:blipFill>
            <a:blip r:embed="rId3"/>
            <a:stretch>
              <a:fillRect l="0" t="0" r="0" b="0"/>
            </a:stretch>
          </a:blipFill>
        </p:spPr>
      </p:sp>
      <p:sp>
        <p:nvSpPr>
          <p:cNvPr name="Freeform 4" id="4"/>
          <p:cNvSpPr/>
          <p:nvPr/>
        </p:nvSpPr>
        <p:spPr>
          <a:xfrm flipH="false" flipV="false" rot="2175728">
            <a:off x="1661662" y="3033626"/>
            <a:ext cx="2279107" cy="8229600"/>
          </a:xfrm>
          <a:custGeom>
            <a:avLst/>
            <a:gdLst/>
            <a:ahLst/>
            <a:cxnLst/>
            <a:rect r="r" b="b" t="t" l="l"/>
            <a:pathLst>
              <a:path h="8229600" w="2279107">
                <a:moveTo>
                  <a:pt x="0" y="0"/>
                </a:moveTo>
                <a:lnTo>
                  <a:pt x="2279107" y="0"/>
                </a:lnTo>
                <a:lnTo>
                  <a:pt x="2279107" y="8229600"/>
                </a:lnTo>
                <a:lnTo>
                  <a:pt x="0" y="8229600"/>
                </a:lnTo>
                <a:lnTo>
                  <a:pt x="0" y="0"/>
                </a:lnTo>
                <a:close/>
              </a:path>
            </a:pathLst>
          </a:custGeom>
          <a:blipFill>
            <a:blip r:embed="rId4"/>
            <a:stretch>
              <a:fillRect l="-54140" t="0" r="-86434" b="0"/>
            </a:stretch>
          </a:blipFill>
        </p:spPr>
      </p:sp>
      <p:sp>
        <p:nvSpPr>
          <p:cNvPr name="Freeform 5" id="5"/>
          <p:cNvSpPr/>
          <p:nvPr/>
        </p:nvSpPr>
        <p:spPr>
          <a:xfrm flipH="false" flipV="false" rot="1102311">
            <a:off x="641987" y="7531736"/>
            <a:ext cx="2808109" cy="1263649"/>
          </a:xfrm>
          <a:custGeom>
            <a:avLst/>
            <a:gdLst/>
            <a:ahLst/>
            <a:cxnLst/>
            <a:rect r="r" b="b" t="t" l="l"/>
            <a:pathLst>
              <a:path h="1263649" w="2808109">
                <a:moveTo>
                  <a:pt x="0" y="0"/>
                </a:moveTo>
                <a:lnTo>
                  <a:pt x="2808109" y="0"/>
                </a:lnTo>
                <a:lnTo>
                  <a:pt x="2808109" y="1263649"/>
                </a:lnTo>
                <a:lnTo>
                  <a:pt x="0" y="1263649"/>
                </a:lnTo>
                <a:lnTo>
                  <a:pt x="0" y="0"/>
                </a:lnTo>
                <a:close/>
              </a:path>
            </a:pathLst>
          </a:custGeom>
          <a:blipFill>
            <a:blip r:embed="rId5"/>
            <a:stretch>
              <a:fillRect l="0" t="0" r="0" b="0"/>
            </a:stretch>
          </a:blipFill>
        </p:spPr>
      </p:sp>
      <p:sp>
        <p:nvSpPr>
          <p:cNvPr name="Freeform 6" id="6"/>
          <p:cNvSpPr/>
          <p:nvPr/>
        </p:nvSpPr>
        <p:spPr>
          <a:xfrm flipH="false" flipV="false" rot="0">
            <a:off x="4760768" y="2845159"/>
            <a:ext cx="8766464" cy="6574848"/>
          </a:xfrm>
          <a:custGeom>
            <a:avLst/>
            <a:gdLst/>
            <a:ahLst/>
            <a:cxnLst/>
            <a:rect r="r" b="b" t="t" l="l"/>
            <a:pathLst>
              <a:path h="6574848" w="8766464">
                <a:moveTo>
                  <a:pt x="0" y="0"/>
                </a:moveTo>
                <a:lnTo>
                  <a:pt x="8766464" y="0"/>
                </a:lnTo>
                <a:lnTo>
                  <a:pt x="8766464" y="6574847"/>
                </a:lnTo>
                <a:lnTo>
                  <a:pt x="0" y="6574847"/>
                </a:lnTo>
                <a:lnTo>
                  <a:pt x="0" y="0"/>
                </a:lnTo>
                <a:close/>
              </a:path>
            </a:pathLst>
          </a:custGeom>
          <a:blipFill>
            <a:blip r:embed="rId6"/>
            <a:stretch>
              <a:fillRect l="0" t="0" r="0" b="0"/>
            </a:stretch>
          </a:blipFill>
        </p:spPr>
      </p:sp>
      <p:sp>
        <p:nvSpPr>
          <p:cNvPr name="Freeform 7" id="7"/>
          <p:cNvSpPr/>
          <p:nvPr/>
        </p:nvSpPr>
        <p:spPr>
          <a:xfrm flipH="false" flipV="false" rot="5218634">
            <a:off x="11055939" y="4922299"/>
            <a:ext cx="4720937" cy="10729402"/>
          </a:xfrm>
          <a:custGeom>
            <a:avLst/>
            <a:gdLst/>
            <a:ahLst/>
            <a:cxnLst/>
            <a:rect r="r" b="b" t="t" l="l"/>
            <a:pathLst>
              <a:path h="10729402" w="4720937">
                <a:moveTo>
                  <a:pt x="0" y="0"/>
                </a:moveTo>
                <a:lnTo>
                  <a:pt x="4720936" y="0"/>
                </a:lnTo>
                <a:lnTo>
                  <a:pt x="4720936" y="10729402"/>
                </a:lnTo>
                <a:lnTo>
                  <a:pt x="0" y="10729402"/>
                </a:lnTo>
                <a:lnTo>
                  <a:pt x="0" y="0"/>
                </a:lnTo>
                <a:close/>
              </a:path>
            </a:pathLst>
          </a:custGeom>
          <a:blipFill>
            <a:blip r:embed="rId7"/>
            <a:stretch>
              <a:fillRect l="0" t="0" r="0" b="0"/>
            </a:stretch>
          </a:blipFill>
        </p:spPr>
      </p:sp>
      <p:sp>
        <p:nvSpPr>
          <p:cNvPr name="TextBox 8" id="8"/>
          <p:cNvSpPr txBox="true"/>
          <p:nvPr/>
        </p:nvSpPr>
        <p:spPr>
          <a:xfrm rot="0">
            <a:off x="6433569" y="2851760"/>
            <a:ext cx="8290214" cy="3382026"/>
          </a:xfrm>
          <a:prstGeom prst="rect">
            <a:avLst/>
          </a:prstGeom>
        </p:spPr>
        <p:txBody>
          <a:bodyPr anchor="t" rtlCol="false" tIns="0" lIns="0" bIns="0" rIns="0">
            <a:spAutoFit/>
          </a:bodyPr>
          <a:lstStyle/>
          <a:p>
            <a:pPr>
              <a:lnSpc>
                <a:spcPts val="11199"/>
              </a:lnSpc>
            </a:pPr>
          </a:p>
          <a:p>
            <a:pPr>
              <a:lnSpc>
                <a:spcPts val="14978"/>
              </a:lnSpc>
            </a:pPr>
            <a:r>
              <a:rPr lang="en-US" sz="10699">
                <a:solidFill>
                  <a:srgbClr val="000000"/>
                </a:solidFill>
                <a:latin typeface="Awesome Lathusca"/>
              </a:rPr>
              <a:t>huumori</a:t>
            </a:r>
          </a:p>
        </p:txBody>
      </p:sp>
      <p:sp>
        <p:nvSpPr>
          <p:cNvPr name="TextBox 9" id="9"/>
          <p:cNvSpPr txBox="true"/>
          <p:nvPr/>
        </p:nvSpPr>
        <p:spPr>
          <a:xfrm rot="0">
            <a:off x="954889" y="1494650"/>
            <a:ext cx="16378221" cy="1529715"/>
          </a:xfrm>
          <a:prstGeom prst="rect">
            <a:avLst/>
          </a:prstGeom>
        </p:spPr>
        <p:txBody>
          <a:bodyPr anchor="t" rtlCol="false" tIns="0" lIns="0" bIns="0" rIns="0">
            <a:spAutoFit/>
          </a:bodyPr>
          <a:lstStyle/>
          <a:p>
            <a:pPr algn="ctr">
              <a:lnSpc>
                <a:spcPts val="8880"/>
              </a:lnSpc>
            </a:pPr>
            <a:r>
              <a:rPr lang="en-US" sz="12000">
                <a:solidFill>
                  <a:srgbClr val="624F39"/>
                </a:solidFill>
                <a:latin typeface="Awesome Lathusca Italics"/>
              </a:rPr>
              <a:t>Teemana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TextBox 6" id="6"/>
          <p:cNvSpPr txBox="true"/>
          <p:nvPr/>
        </p:nvSpPr>
        <p:spPr>
          <a:xfrm rot="0">
            <a:off x="881947" y="1369150"/>
            <a:ext cx="6069766" cy="7081584"/>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Miika Nousiainen:</a:t>
            </a:r>
          </a:p>
          <a:p>
            <a:pPr algn="ctr">
              <a:lnSpc>
                <a:spcPts val="7755"/>
              </a:lnSpc>
            </a:pPr>
            <a:r>
              <a:rPr lang="en-US" sz="7755">
                <a:solidFill>
                  <a:srgbClr val="000000"/>
                </a:solidFill>
                <a:latin typeface="Montserrat"/>
              </a:rPr>
              <a:t>Vadelma-vene-pakolainen</a:t>
            </a:r>
          </a:p>
          <a:p>
            <a:pPr>
              <a:lnSpc>
                <a:spcPts val="1679"/>
              </a:lnSpc>
            </a:pPr>
          </a:p>
          <a:p>
            <a:pPr>
              <a:lnSpc>
                <a:spcPts val="4059"/>
              </a:lnSpc>
            </a:pPr>
          </a:p>
          <a:p>
            <a:pPr>
              <a:lnSpc>
                <a:spcPts val="4059"/>
              </a:lnSpc>
              <a:spcBef>
                <a:spcPct val="0"/>
              </a:spcBef>
            </a:pPr>
            <a:r>
              <a:rPr lang="en-US" sz="2899">
                <a:solidFill>
                  <a:srgbClr val="000000"/>
                </a:solidFill>
                <a:latin typeface="Arimo"/>
              </a:rPr>
              <a:t>Mikko haluaa olla ruotsalainen ja saa kuolleelta ruotsalaismiehenltä identiteetin. Miten selviää?</a:t>
            </a:r>
          </a:p>
        </p:txBody>
      </p:sp>
      <p:pic>
        <p:nvPicPr>
          <p:cNvPr name="Picture 7" id="7"/>
          <p:cNvPicPr>
            <a:picLocks noChangeAspect="true"/>
          </p:cNvPicPr>
          <p:nvPr>
            <a:videoFile r:link="rId7"/>
          </p:nvPr>
        </p:nvPicPr>
        <p:blipFill>
          <a:blip r:embed="rId6"/>
          <a:stretch>
            <a:fillRect/>
          </a:stretch>
        </p:blipFill>
        <p:spPr>
          <a:xfrm rot="0">
            <a:off x="7545878" y="2677522"/>
            <a:ext cx="10972800" cy="6172199"/>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462772" y="903690"/>
            <a:ext cx="5576201" cy="8667670"/>
          </a:xfrm>
          <a:custGeom>
            <a:avLst/>
            <a:gdLst/>
            <a:ahLst/>
            <a:cxnLst/>
            <a:rect r="r" b="b" t="t" l="l"/>
            <a:pathLst>
              <a:path h="8667670" w="5576201">
                <a:moveTo>
                  <a:pt x="0" y="0"/>
                </a:moveTo>
                <a:lnTo>
                  <a:pt x="5576201" y="0"/>
                </a:lnTo>
                <a:lnTo>
                  <a:pt x="5576201" y="8667670"/>
                </a:lnTo>
                <a:lnTo>
                  <a:pt x="0" y="8667670"/>
                </a:lnTo>
                <a:lnTo>
                  <a:pt x="0" y="0"/>
                </a:lnTo>
                <a:close/>
              </a:path>
            </a:pathLst>
          </a:custGeom>
          <a:blipFill>
            <a:blip r:embed="rId6"/>
            <a:stretch>
              <a:fillRect l="0" t="0" r="0" b="0"/>
            </a:stretch>
          </a:blipFill>
        </p:spPr>
      </p:sp>
      <p:sp>
        <p:nvSpPr>
          <p:cNvPr name="TextBox 7" id="7"/>
          <p:cNvSpPr txBox="true"/>
          <p:nvPr/>
        </p:nvSpPr>
        <p:spPr>
          <a:xfrm rot="0">
            <a:off x="881947" y="1369150"/>
            <a:ext cx="8630513" cy="619575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Helena Waris:</a:t>
            </a:r>
          </a:p>
          <a:p>
            <a:pPr algn="ctr">
              <a:lnSpc>
                <a:spcPts val="7755"/>
              </a:lnSpc>
            </a:pPr>
            <a:r>
              <a:rPr lang="en-US" sz="7755">
                <a:solidFill>
                  <a:srgbClr val="000000"/>
                </a:solidFill>
                <a:latin typeface="Montserrat"/>
              </a:rPr>
              <a:t>Nuorgamin vettä</a:t>
            </a:r>
          </a:p>
          <a:p>
            <a:pPr>
              <a:lnSpc>
                <a:spcPts val="1679"/>
              </a:lnSpc>
            </a:pPr>
          </a:p>
          <a:p>
            <a:pPr>
              <a:lnSpc>
                <a:spcPts val="4059"/>
              </a:lnSpc>
            </a:pPr>
          </a:p>
          <a:p>
            <a:pPr>
              <a:lnSpc>
                <a:spcPts val="4059"/>
              </a:lnSpc>
              <a:spcBef>
                <a:spcPct val="0"/>
              </a:spcBef>
            </a:pPr>
            <a:r>
              <a:rPr lang="en-US" sz="2899">
                <a:solidFill>
                  <a:srgbClr val="000000"/>
                </a:solidFill>
                <a:latin typeface="Arimo"/>
              </a:rPr>
              <a:t>Mikke lyö kavereidensa kanssa vetoa siitä, että saa kuljetettua jalan ämpärillisen vettä Nuorgamista Havis Amandalle. Niin, ettei kanna ämpäriä itse, vaan että muut kantavat ja maksavat kantamisesta hänelle. Sekopäinen Napapiirin sankarit -henkinen romaani suomalaisesta sisukkuudesta ja innosta osallistua älyttömiin haasteisiin.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0447814" y="1028700"/>
            <a:ext cx="6385292" cy="7800750"/>
          </a:xfrm>
          <a:custGeom>
            <a:avLst/>
            <a:gdLst/>
            <a:ahLst/>
            <a:cxnLst/>
            <a:rect r="r" b="b" t="t" l="l"/>
            <a:pathLst>
              <a:path h="7800750" w="6385292">
                <a:moveTo>
                  <a:pt x="0" y="0"/>
                </a:moveTo>
                <a:lnTo>
                  <a:pt x="6385292" y="0"/>
                </a:lnTo>
                <a:lnTo>
                  <a:pt x="6385292" y="7800750"/>
                </a:lnTo>
                <a:lnTo>
                  <a:pt x="0" y="7800750"/>
                </a:lnTo>
                <a:lnTo>
                  <a:pt x="0" y="0"/>
                </a:lnTo>
                <a:close/>
              </a:path>
            </a:pathLst>
          </a:custGeom>
          <a:blipFill>
            <a:blip r:embed="rId6"/>
            <a:stretch>
              <a:fillRect l="0" t="0" r="0" b="0"/>
            </a:stretch>
          </a:blipFill>
        </p:spPr>
      </p:sp>
      <p:sp>
        <p:nvSpPr>
          <p:cNvPr name="TextBox 7" id="7"/>
          <p:cNvSpPr txBox="true"/>
          <p:nvPr/>
        </p:nvSpPr>
        <p:spPr>
          <a:xfrm rot="0">
            <a:off x="1028700" y="2188383"/>
            <a:ext cx="8630513" cy="5633784"/>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Aleksis Kivi: Seitsemän veljestä</a:t>
            </a:r>
          </a:p>
          <a:p>
            <a:pPr>
              <a:lnSpc>
                <a:spcPts val="1679"/>
              </a:lnSpc>
            </a:pPr>
          </a:p>
          <a:p>
            <a:pPr>
              <a:lnSpc>
                <a:spcPts val="4059"/>
              </a:lnSpc>
            </a:pPr>
          </a:p>
          <a:p>
            <a:pPr>
              <a:lnSpc>
                <a:spcPts val="4059"/>
              </a:lnSpc>
              <a:spcBef>
                <a:spcPct val="0"/>
              </a:spcBef>
            </a:pPr>
            <a:r>
              <a:rPr lang="en-US" sz="2899">
                <a:solidFill>
                  <a:srgbClr val="000000"/>
                </a:solidFill>
                <a:latin typeface="Arimo"/>
              </a:rPr>
              <a:t>Vanhemmat ovat kuolleet ja seitsemän veljestä ovat jääneet yksin asumaan. Sauna palaa, tapellaan, muutetaan metsään ja kiroillaan. Härvellystä alusta loppuun.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a:hlinkClick r:id="rId4" tooltip="https://youtu.be/km8rr4YQMnE?feature=shared"/>
          </p:cNvPr>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5"/>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6"/>
            <a:stretch>
              <a:fillRect l="0" t="0" r="0" b="0"/>
            </a:stretch>
          </a:blipFill>
        </p:spPr>
      </p:sp>
      <p:sp>
        <p:nvSpPr>
          <p:cNvPr name="Freeform 6" id="6"/>
          <p:cNvSpPr/>
          <p:nvPr/>
        </p:nvSpPr>
        <p:spPr>
          <a:xfrm flipH="false" flipV="false" rot="0">
            <a:off x="11070016" y="849729"/>
            <a:ext cx="5555179" cy="8721631"/>
          </a:xfrm>
          <a:custGeom>
            <a:avLst/>
            <a:gdLst/>
            <a:ahLst/>
            <a:cxnLst/>
            <a:rect r="r" b="b" t="t" l="l"/>
            <a:pathLst>
              <a:path h="8721631" w="5555179">
                <a:moveTo>
                  <a:pt x="0" y="0"/>
                </a:moveTo>
                <a:lnTo>
                  <a:pt x="5555179" y="0"/>
                </a:lnTo>
                <a:lnTo>
                  <a:pt x="5555179" y="8721631"/>
                </a:lnTo>
                <a:lnTo>
                  <a:pt x="0" y="8721631"/>
                </a:lnTo>
                <a:lnTo>
                  <a:pt x="0" y="0"/>
                </a:lnTo>
                <a:close/>
              </a:path>
            </a:pathLst>
          </a:custGeom>
          <a:blipFill>
            <a:blip r:embed="rId7"/>
            <a:stretch>
              <a:fillRect l="0" t="0" r="0" b="0"/>
            </a:stretch>
          </a:blipFill>
        </p:spPr>
      </p:sp>
      <p:sp>
        <p:nvSpPr>
          <p:cNvPr name="TextBox 7" id="7"/>
          <p:cNvSpPr txBox="true"/>
          <p:nvPr/>
        </p:nvSpPr>
        <p:spPr>
          <a:xfrm rot="0">
            <a:off x="881947" y="1369150"/>
            <a:ext cx="8630513" cy="50718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Roope Lipasti: Jälkikasvukausi</a:t>
            </a:r>
          </a:p>
          <a:p>
            <a:pPr algn="ctr">
              <a:lnSpc>
                <a:spcPts val="7755"/>
              </a:lnSpc>
            </a:pPr>
          </a:p>
          <a:p>
            <a:pPr algn="ctr">
              <a:lnSpc>
                <a:spcPts val="7755"/>
              </a:lnSpc>
            </a:pPr>
          </a:p>
          <a:p>
            <a:pPr>
              <a:lnSpc>
                <a:spcPts val="1679"/>
              </a:lnSpc>
            </a:pPr>
          </a:p>
          <a:p>
            <a:pPr>
              <a:lnSpc>
                <a:spcPts val="4059"/>
              </a:lnSpc>
            </a:pPr>
          </a:p>
          <a:p>
            <a:pPr>
              <a:lnSpc>
                <a:spcPts val="4059"/>
              </a:lnSpc>
              <a:spcBef>
                <a:spcPct val="0"/>
              </a:spcBef>
            </a:pPr>
          </a:p>
        </p:txBody>
      </p:sp>
      <p:pic>
        <p:nvPicPr>
          <p:cNvPr name="Picture 8" id="8"/>
          <p:cNvPicPr>
            <a:picLocks noChangeAspect="true"/>
          </p:cNvPicPr>
          <p:nvPr>
            <a:videoFile r:link="rId9"/>
          </p:nvPr>
        </p:nvPicPr>
        <p:blipFill>
          <a:blip r:embed="rId8"/>
          <a:stretch>
            <a:fillRect/>
          </a:stretch>
        </p:blipFill>
        <p:spPr>
          <a:xfrm rot="0">
            <a:off x="1139553" y="3776909"/>
            <a:ext cx="9368816" cy="5269958"/>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a:hlinkClick r:id="rId4" tooltip="https://youtu.be/km8rr4YQMnE?feature=shared"/>
          </p:cNvPr>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5"/>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6"/>
            <a:stretch>
              <a:fillRect l="0" t="0" r="0" b="0"/>
            </a:stretch>
          </a:blipFill>
        </p:spPr>
      </p:sp>
      <p:sp>
        <p:nvSpPr>
          <p:cNvPr name="TextBox 6" id="6"/>
          <p:cNvSpPr txBox="true"/>
          <p:nvPr/>
        </p:nvSpPr>
        <p:spPr>
          <a:xfrm rot="0">
            <a:off x="881947" y="2322842"/>
            <a:ext cx="6113917" cy="703395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Aleksi Delikouras: </a:t>
            </a:r>
          </a:p>
          <a:p>
            <a:pPr algn="ctr">
              <a:lnSpc>
                <a:spcPts val="7755"/>
              </a:lnSpc>
            </a:pPr>
            <a:r>
              <a:rPr lang="en-US" sz="7755">
                <a:solidFill>
                  <a:srgbClr val="000000"/>
                </a:solidFill>
                <a:latin typeface="Montserrat"/>
              </a:rPr>
              <a:t>Nörtti</a:t>
            </a:r>
          </a:p>
          <a:p>
            <a:pPr algn="ctr">
              <a:lnSpc>
                <a:spcPts val="7755"/>
              </a:lnSpc>
            </a:pPr>
          </a:p>
          <a:p>
            <a:pPr algn="ctr">
              <a:lnSpc>
                <a:spcPts val="7755"/>
              </a:lnSpc>
            </a:pPr>
          </a:p>
          <a:p>
            <a:pPr algn="ctr">
              <a:lnSpc>
                <a:spcPts val="7755"/>
              </a:lnSpc>
            </a:pPr>
          </a:p>
          <a:p>
            <a:pPr>
              <a:lnSpc>
                <a:spcPts val="1679"/>
              </a:lnSpc>
            </a:pPr>
          </a:p>
          <a:p>
            <a:pPr>
              <a:lnSpc>
                <a:spcPts val="4059"/>
              </a:lnSpc>
            </a:pPr>
          </a:p>
          <a:p>
            <a:pPr>
              <a:lnSpc>
                <a:spcPts val="4059"/>
              </a:lnSpc>
              <a:spcBef>
                <a:spcPct val="0"/>
              </a:spcBef>
            </a:pPr>
          </a:p>
        </p:txBody>
      </p:sp>
      <p:pic>
        <p:nvPicPr>
          <p:cNvPr name="Picture 7" id="7"/>
          <p:cNvPicPr>
            <a:picLocks noChangeAspect="true"/>
          </p:cNvPicPr>
          <p:nvPr>
            <a:videoFile r:link="rId8"/>
          </p:nvPr>
        </p:nvPicPr>
        <p:blipFill>
          <a:blip r:embed="rId7"/>
          <a:stretch>
            <a:fillRect/>
          </a:stretch>
        </p:blipFill>
        <p:spPr>
          <a:xfrm rot="0">
            <a:off x="6995864" y="2677522"/>
            <a:ext cx="10972800" cy="6172199"/>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706767">
            <a:off x="-688924" y="2808324"/>
            <a:ext cx="3287627" cy="8680203"/>
          </a:xfrm>
          <a:custGeom>
            <a:avLst/>
            <a:gdLst/>
            <a:ahLst/>
            <a:cxnLst/>
            <a:rect r="r" b="b" t="t" l="l"/>
            <a:pathLst>
              <a:path h="8680203" w="3287627">
                <a:moveTo>
                  <a:pt x="0" y="0"/>
                </a:moveTo>
                <a:lnTo>
                  <a:pt x="3287627" y="0"/>
                </a:lnTo>
                <a:lnTo>
                  <a:pt x="3287627" y="8680204"/>
                </a:lnTo>
                <a:lnTo>
                  <a:pt x="0" y="8680204"/>
                </a:lnTo>
                <a:lnTo>
                  <a:pt x="0" y="0"/>
                </a:lnTo>
                <a:close/>
              </a:path>
            </a:pathLst>
          </a:custGeom>
          <a:blipFill>
            <a:blip r:embed="rId3"/>
            <a:stretch>
              <a:fillRect l="0" t="0" r="0" b="0"/>
            </a:stretch>
          </a:blipFill>
        </p:spPr>
      </p:sp>
      <p:sp>
        <p:nvSpPr>
          <p:cNvPr name="Freeform 4" id="4"/>
          <p:cNvSpPr/>
          <p:nvPr/>
        </p:nvSpPr>
        <p:spPr>
          <a:xfrm flipH="false" flipV="false" rot="2175728">
            <a:off x="1661662" y="3033626"/>
            <a:ext cx="2279107" cy="8229600"/>
          </a:xfrm>
          <a:custGeom>
            <a:avLst/>
            <a:gdLst/>
            <a:ahLst/>
            <a:cxnLst/>
            <a:rect r="r" b="b" t="t" l="l"/>
            <a:pathLst>
              <a:path h="8229600" w="2279107">
                <a:moveTo>
                  <a:pt x="0" y="0"/>
                </a:moveTo>
                <a:lnTo>
                  <a:pt x="2279107" y="0"/>
                </a:lnTo>
                <a:lnTo>
                  <a:pt x="2279107" y="8229600"/>
                </a:lnTo>
                <a:lnTo>
                  <a:pt x="0" y="8229600"/>
                </a:lnTo>
                <a:lnTo>
                  <a:pt x="0" y="0"/>
                </a:lnTo>
                <a:close/>
              </a:path>
            </a:pathLst>
          </a:custGeom>
          <a:blipFill>
            <a:blip r:embed="rId4"/>
            <a:stretch>
              <a:fillRect l="-54140" t="0" r="-86434" b="0"/>
            </a:stretch>
          </a:blipFill>
        </p:spPr>
      </p:sp>
      <p:sp>
        <p:nvSpPr>
          <p:cNvPr name="Freeform 5" id="5"/>
          <p:cNvSpPr/>
          <p:nvPr/>
        </p:nvSpPr>
        <p:spPr>
          <a:xfrm flipH="false" flipV="false" rot="1102311">
            <a:off x="641987" y="7531736"/>
            <a:ext cx="2808109" cy="1263649"/>
          </a:xfrm>
          <a:custGeom>
            <a:avLst/>
            <a:gdLst/>
            <a:ahLst/>
            <a:cxnLst/>
            <a:rect r="r" b="b" t="t" l="l"/>
            <a:pathLst>
              <a:path h="1263649" w="2808109">
                <a:moveTo>
                  <a:pt x="0" y="0"/>
                </a:moveTo>
                <a:lnTo>
                  <a:pt x="2808109" y="0"/>
                </a:lnTo>
                <a:lnTo>
                  <a:pt x="2808109" y="1263649"/>
                </a:lnTo>
                <a:lnTo>
                  <a:pt x="0" y="1263649"/>
                </a:lnTo>
                <a:lnTo>
                  <a:pt x="0" y="0"/>
                </a:lnTo>
                <a:close/>
              </a:path>
            </a:pathLst>
          </a:custGeom>
          <a:blipFill>
            <a:blip r:embed="rId5"/>
            <a:stretch>
              <a:fillRect l="0" t="0" r="0" b="0"/>
            </a:stretch>
          </a:blipFill>
        </p:spPr>
      </p:sp>
      <p:sp>
        <p:nvSpPr>
          <p:cNvPr name="Freeform 6" id="6"/>
          <p:cNvSpPr/>
          <p:nvPr/>
        </p:nvSpPr>
        <p:spPr>
          <a:xfrm flipH="false" flipV="false" rot="0">
            <a:off x="4760768" y="2845159"/>
            <a:ext cx="8766464" cy="6574848"/>
          </a:xfrm>
          <a:custGeom>
            <a:avLst/>
            <a:gdLst/>
            <a:ahLst/>
            <a:cxnLst/>
            <a:rect r="r" b="b" t="t" l="l"/>
            <a:pathLst>
              <a:path h="6574848" w="8766464">
                <a:moveTo>
                  <a:pt x="0" y="0"/>
                </a:moveTo>
                <a:lnTo>
                  <a:pt x="8766464" y="0"/>
                </a:lnTo>
                <a:lnTo>
                  <a:pt x="8766464" y="6574847"/>
                </a:lnTo>
                <a:lnTo>
                  <a:pt x="0" y="6574847"/>
                </a:lnTo>
                <a:lnTo>
                  <a:pt x="0" y="0"/>
                </a:lnTo>
                <a:close/>
              </a:path>
            </a:pathLst>
          </a:custGeom>
          <a:blipFill>
            <a:blip r:embed="rId6"/>
            <a:stretch>
              <a:fillRect l="0" t="0" r="0" b="0"/>
            </a:stretch>
          </a:blipFill>
        </p:spPr>
      </p:sp>
      <p:sp>
        <p:nvSpPr>
          <p:cNvPr name="Freeform 7" id="7"/>
          <p:cNvSpPr/>
          <p:nvPr/>
        </p:nvSpPr>
        <p:spPr>
          <a:xfrm flipH="false" flipV="false" rot="5218634">
            <a:off x="11055939" y="4922299"/>
            <a:ext cx="4720937" cy="10729402"/>
          </a:xfrm>
          <a:custGeom>
            <a:avLst/>
            <a:gdLst/>
            <a:ahLst/>
            <a:cxnLst/>
            <a:rect r="r" b="b" t="t" l="l"/>
            <a:pathLst>
              <a:path h="10729402" w="4720937">
                <a:moveTo>
                  <a:pt x="0" y="0"/>
                </a:moveTo>
                <a:lnTo>
                  <a:pt x="4720936" y="0"/>
                </a:lnTo>
                <a:lnTo>
                  <a:pt x="4720936" y="10729402"/>
                </a:lnTo>
                <a:lnTo>
                  <a:pt x="0" y="10729402"/>
                </a:lnTo>
                <a:lnTo>
                  <a:pt x="0" y="0"/>
                </a:lnTo>
                <a:close/>
              </a:path>
            </a:pathLst>
          </a:custGeom>
          <a:blipFill>
            <a:blip r:embed="rId7"/>
            <a:stretch>
              <a:fillRect l="0" t="0" r="0" b="0"/>
            </a:stretch>
          </a:blipFill>
        </p:spPr>
      </p:sp>
      <p:sp>
        <p:nvSpPr>
          <p:cNvPr name="TextBox 8" id="8"/>
          <p:cNvSpPr txBox="true"/>
          <p:nvPr/>
        </p:nvSpPr>
        <p:spPr>
          <a:xfrm rot="0">
            <a:off x="6433569" y="2851760"/>
            <a:ext cx="8290214" cy="3382026"/>
          </a:xfrm>
          <a:prstGeom prst="rect">
            <a:avLst/>
          </a:prstGeom>
        </p:spPr>
        <p:txBody>
          <a:bodyPr anchor="t" rtlCol="false" tIns="0" lIns="0" bIns="0" rIns="0">
            <a:spAutoFit/>
          </a:bodyPr>
          <a:lstStyle/>
          <a:p>
            <a:pPr>
              <a:lnSpc>
                <a:spcPts val="11199"/>
              </a:lnSpc>
            </a:pPr>
          </a:p>
          <a:p>
            <a:pPr>
              <a:lnSpc>
                <a:spcPts val="14978"/>
              </a:lnSpc>
            </a:pPr>
            <a:r>
              <a:rPr lang="en-US" sz="10699">
                <a:solidFill>
                  <a:srgbClr val="000000"/>
                </a:solidFill>
                <a:latin typeface="Awesome Lathusca"/>
              </a:rPr>
              <a:t>historia</a:t>
            </a:r>
          </a:p>
        </p:txBody>
      </p:sp>
      <p:sp>
        <p:nvSpPr>
          <p:cNvPr name="TextBox 9" id="9"/>
          <p:cNvSpPr txBox="true"/>
          <p:nvPr/>
        </p:nvSpPr>
        <p:spPr>
          <a:xfrm rot="0">
            <a:off x="954889" y="1494650"/>
            <a:ext cx="16378221" cy="1529715"/>
          </a:xfrm>
          <a:prstGeom prst="rect">
            <a:avLst/>
          </a:prstGeom>
        </p:spPr>
        <p:txBody>
          <a:bodyPr anchor="t" rtlCol="false" tIns="0" lIns="0" bIns="0" rIns="0">
            <a:spAutoFit/>
          </a:bodyPr>
          <a:lstStyle/>
          <a:p>
            <a:pPr algn="ctr">
              <a:lnSpc>
                <a:spcPts val="8880"/>
              </a:lnSpc>
            </a:pPr>
            <a:r>
              <a:rPr lang="en-US" sz="12000">
                <a:solidFill>
                  <a:srgbClr val="624F39"/>
                </a:solidFill>
                <a:latin typeface="Awesome Lathusca Italics"/>
              </a:rPr>
              <a:t>Teemana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844541"/>
            <a:ext cx="5486988" cy="8726819"/>
          </a:xfrm>
          <a:custGeom>
            <a:avLst/>
            <a:gdLst/>
            <a:ahLst/>
            <a:cxnLst/>
            <a:rect r="r" b="b" t="t" l="l"/>
            <a:pathLst>
              <a:path h="8726819" w="5486988">
                <a:moveTo>
                  <a:pt x="0" y="0"/>
                </a:moveTo>
                <a:lnTo>
                  <a:pt x="5486988" y="0"/>
                </a:lnTo>
                <a:lnTo>
                  <a:pt x="5486988" y="8726819"/>
                </a:lnTo>
                <a:lnTo>
                  <a:pt x="0" y="8726819"/>
                </a:lnTo>
                <a:lnTo>
                  <a:pt x="0" y="0"/>
                </a:lnTo>
                <a:close/>
              </a:path>
            </a:pathLst>
          </a:custGeom>
          <a:blipFill>
            <a:blip r:embed="rId6"/>
            <a:stretch>
              <a:fillRect l="0" t="0" r="0" b="0"/>
            </a:stretch>
          </a:blipFill>
        </p:spPr>
      </p:sp>
      <p:sp>
        <p:nvSpPr>
          <p:cNvPr name="TextBox 7" id="7"/>
          <p:cNvSpPr txBox="true"/>
          <p:nvPr/>
        </p:nvSpPr>
        <p:spPr>
          <a:xfrm rot="0">
            <a:off x="881947" y="1369150"/>
            <a:ext cx="8630513" cy="67101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Anniina Mikama: Myrrys</a:t>
            </a:r>
          </a:p>
          <a:p>
            <a:pPr>
              <a:lnSpc>
                <a:spcPts val="1679"/>
              </a:lnSpc>
            </a:pPr>
          </a:p>
          <a:p>
            <a:pPr>
              <a:lnSpc>
                <a:spcPts val="4059"/>
              </a:lnSpc>
            </a:pPr>
          </a:p>
          <a:p>
            <a:pPr>
              <a:lnSpc>
                <a:spcPts val="4059"/>
              </a:lnSpc>
              <a:spcBef>
                <a:spcPct val="0"/>
              </a:spcBef>
            </a:pPr>
            <a:r>
              <a:rPr lang="en-US" sz="2899">
                <a:solidFill>
                  <a:srgbClr val="000000"/>
                </a:solidFill>
                <a:latin typeface="Arimo"/>
              </a:rPr>
              <a:t>Niilo on jo aivan pienenä joutunut äitinsä kanssa kerjäläisiksi. He pelastautuvat Kiviniemen tilalle, jossa äiti lopulta kuolee. Niiloa pidetään lähes kotiorjana, kunnes pitäjän suurin myrrysmies (eli noitatohtori, shamaani) huomaa Niilon kyvyt ja ottaa tämän oppilaakseen. Jotain hämärää Niilon taustassa selvästi on. Muinaisia suomalaisia uskomuksia 1800-luvun alun Suomessa.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706767">
            <a:off x="-688924" y="2808324"/>
            <a:ext cx="3287627" cy="8680203"/>
          </a:xfrm>
          <a:custGeom>
            <a:avLst/>
            <a:gdLst/>
            <a:ahLst/>
            <a:cxnLst/>
            <a:rect r="r" b="b" t="t" l="l"/>
            <a:pathLst>
              <a:path h="8680203" w="3287627">
                <a:moveTo>
                  <a:pt x="0" y="0"/>
                </a:moveTo>
                <a:lnTo>
                  <a:pt x="3287627" y="0"/>
                </a:lnTo>
                <a:lnTo>
                  <a:pt x="3287627" y="8680204"/>
                </a:lnTo>
                <a:lnTo>
                  <a:pt x="0" y="8680204"/>
                </a:lnTo>
                <a:lnTo>
                  <a:pt x="0" y="0"/>
                </a:lnTo>
                <a:close/>
              </a:path>
            </a:pathLst>
          </a:custGeom>
          <a:blipFill>
            <a:blip r:embed="rId3"/>
            <a:stretch>
              <a:fillRect l="0" t="0" r="0" b="0"/>
            </a:stretch>
          </a:blipFill>
        </p:spPr>
      </p:sp>
      <p:sp>
        <p:nvSpPr>
          <p:cNvPr name="Freeform 4" id="4"/>
          <p:cNvSpPr/>
          <p:nvPr/>
        </p:nvSpPr>
        <p:spPr>
          <a:xfrm flipH="false" flipV="false" rot="2175728">
            <a:off x="1661662" y="3033626"/>
            <a:ext cx="2279107" cy="8229600"/>
          </a:xfrm>
          <a:custGeom>
            <a:avLst/>
            <a:gdLst/>
            <a:ahLst/>
            <a:cxnLst/>
            <a:rect r="r" b="b" t="t" l="l"/>
            <a:pathLst>
              <a:path h="8229600" w="2279107">
                <a:moveTo>
                  <a:pt x="0" y="0"/>
                </a:moveTo>
                <a:lnTo>
                  <a:pt x="2279107" y="0"/>
                </a:lnTo>
                <a:lnTo>
                  <a:pt x="2279107" y="8229600"/>
                </a:lnTo>
                <a:lnTo>
                  <a:pt x="0" y="8229600"/>
                </a:lnTo>
                <a:lnTo>
                  <a:pt x="0" y="0"/>
                </a:lnTo>
                <a:close/>
              </a:path>
            </a:pathLst>
          </a:custGeom>
          <a:blipFill>
            <a:blip r:embed="rId4"/>
            <a:stretch>
              <a:fillRect l="-54140" t="0" r="-86434" b="0"/>
            </a:stretch>
          </a:blipFill>
        </p:spPr>
      </p:sp>
      <p:sp>
        <p:nvSpPr>
          <p:cNvPr name="Freeform 5" id="5"/>
          <p:cNvSpPr/>
          <p:nvPr/>
        </p:nvSpPr>
        <p:spPr>
          <a:xfrm flipH="false" flipV="false" rot="1102311">
            <a:off x="641987" y="7531736"/>
            <a:ext cx="2808109" cy="1263649"/>
          </a:xfrm>
          <a:custGeom>
            <a:avLst/>
            <a:gdLst/>
            <a:ahLst/>
            <a:cxnLst/>
            <a:rect r="r" b="b" t="t" l="l"/>
            <a:pathLst>
              <a:path h="1263649" w="2808109">
                <a:moveTo>
                  <a:pt x="0" y="0"/>
                </a:moveTo>
                <a:lnTo>
                  <a:pt x="2808109" y="0"/>
                </a:lnTo>
                <a:lnTo>
                  <a:pt x="2808109" y="1263649"/>
                </a:lnTo>
                <a:lnTo>
                  <a:pt x="0" y="1263649"/>
                </a:lnTo>
                <a:lnTo>
                  <a:pt x="0" y="0"/>
                </a:lnTo>
                <a:close/>
              </a:path>
            </a:pathLst>
          </a:custGeom>
          <a:blipFill>
            <a:blip r:embed="rId5"/>
            <a:stretch>
              <a:fillRect l="0" t="0" r="0" b="0"/>
            </a:stretch>
          </a:blipFill>
        </p:spPr>
      </p:sp>
      <p:sp>
        <p:nvSpPr>
          <p:cNvPr name="Freeform 6" id="6"/>
          <p:cNvSpPr/>
          <p:nvPr/>
        </p:nvSpPr>
        <p:spPr>
          <a:xfrm flipH="false" flipV="false" rot="0">
            <a:off x="4760768" y="2845159"/>
            <a:ext cx="8766464" cy="6574848"/>
          </a:xfrm>
          <a:custGeom>
            <a:avLst/>
            <a:gdLst/>
            <a:ahLst/>
            <a:cxnLst/>
            <a:rect r="r" b="b" t="t" l="l"/>
            <a:pathLst>
              <a:path h="6574848" w="8766464">
                <a:moveTo>
                  <a:pt x="0" y="0"/>
                </a:moveTo>
                <a:lnTo>
                  <a:pt x="8766464" y="0"/>
                </a:lnTo>
                <a:lnTo>
                  <a:pt x="8766464" y="6574847"/>
                </a:lnTo>
                <a:lnTo>
                  <a:pt x="0" y="6574847"/>
                </a:lnTo>
                <a:lnTo>
                  <a:pt x="0" y="0"/>
                </a:lnTo>
                <a:close/>
              </a:path>
            </a:pathLst>
          </a:custGeom>
          <a:blipFill>
            <a:blip r:embed="rId6"/>
            <a:stretch>
              <a:fillRect l="0" t="0" r="0" b="0"/>
            </a:stretch>
          </a:blipFill>
        </p:spPr>
      </p:sp>
      <p:sp>
        <p:nvSpPr>
          <p:cNvPr name="Freeform 7" id="7"/>
          <p:cNvSpPr/>
          <p:nvPr/>
        </p:nvSpPr>
        <p:spPr>
          <a:xfrm flipH="false" flipV="false" rot="5218634">
            <a:off x="11055939" y="4922299"/>
            <a:ext cx="4720937" cy="10729402"/>
          </a:xfrm>
          <a:custGeom>
            <a:avLst/>
            <a:gdLst/>
            <a:ahLst/>
            <a:cxnLst/>
            <a:rect r="r" b="b" t="t" l="l"/>
            <a:pathLst>
              <a:path h="10729402" w="4720937">
                <a:moveTo>
                  <a:pt x="0" y="0"/>
                </a:moveTo>
                <a:lnTo>
                  <a:pt x="4720936" y="0"/>
                </a:lnTo>
                <a:lnTo>
                  <a:pt x="4720936" y="10729402"/>
                </a:lnTo>
                <a:lnTo>
                  <a:pt x="0" y="10729402"/>
                </a:lnTo>
                <a:lnTo>
                  <a:pt x="0" y="0"/>
                </a:lnTo>
                <a:close/>
              </a:path>
            </a:pathLst>
          </a:custGeom>
          <a:blipFill>
            <a:blip r:embed="rId7"/>
            <a:stretch>
              <a:fillRect l="0" t="0" r="0" b="0"/>
            </a:stretch>
          </a:blipFill>
        </p:spPr>
      </p:sp>
      <p:sp>
        <p:nvSpPr>
          <p:cNvPr name="TextBox 8" id="8"/>
          <p:cNvSpPr txBox="true"/>
          <p:nvPr/>
        </p:nvSpPr>
        <p:spPr>
          <a:xfrm rot="0">
            <a:off x="7493189" y="2851760"/>
            <a:ext cx="8290214" cy="3382026"/>
          </a:xfrm>
          <a:prstGeom prst="rect">
            <a:avLst/>
          </a:prstGeom>
        </p:spPr>
        <p:txBody>
          <a:bodyPr anchor="t" rtlCol="false" tIns="0" lIns="0" bIns="0" rIns="0">
            <a:spAutoFit/>
          </a:bodyPr>
          <a:lstStyle/>
          <a:p>
            <a:pPr>
              <a:lnSpc>
                <a:spcPts val="11199"/>
              </a:lnSpc>
            </a:pPr>
          </a:p>
          <a:p>
            <a:pPr>
              <a:lnSpc>
                <a:spcPts val="14978"/>
              </a:lnSpc>
            </a:pPr>
            <a:r>
              <a:rPr lang="en-US" sz="10699">
                <a:solidFill>
                  <a:srgbClr val="000000"/>
                </a:solidFill>
                <a:latin typeface="Awesome Lathusca"/>
              </a:rPr>
              <a:t>Rikos</a:t>
            </a:r>
          </a:p>
        </p:txBody>
      </p:sp>
      <p:sp>
        <p:nvSpPr>
          <p:cNvPr name="TextBox 9" id="9"/>
          <p:cNvSpPr txBox="true"/>
          <p:nvPr/>
        </p:nvSpPr>
        <p:spPr>
          <a:xfrm rot="0">
            <a:off x="954889" y="1494650"/>
            <a:ext cx="16378221" cy="1529715"/>
          </a:xfrm>
          <a:prstGeom prst="rect">
            <a:avLst/>
          </a:prstGeom>
        </p:spPr>
        <p:txBody>
          <a:bodyPr anchor="t" rtlCol="false" tIns="0" lIns="0" bIns="0" rIns="0">
            <a:spAutoFit/>
          </a:bodyPr>
          <a:lstStyle/>
          <a:p>
            <a:pPr algn="ctr">
              <a:lnSpc>
                <a:spcPts val="8880"/>
              </a:lnSpc>
            </a:pPr>
            <a:r>
              <a:rPr lang="en-US" sz="12000">
                <a:solidFill>
                  <a:srgbClr val="624F39"/>
                </a:solidFill>
                <a:latin typeface="Awesome Lathusca Italics"/>
              </a:rPr>
              <a:t>Teemana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253103"/>
            <a:ext cx="5484828" cy="7841174"/>
          </a:xfrm>
          <a:custGeom>
            <a:avLst/>
            <a:gdLst/>
            <a:ahLst/>
            <a:cxnLst/>
            <a:rect r="r" b="b" t="t" l="l"/>
            <a:pathLst>
              <a:path h="7841174" w="5484828">
                <a:moveTo>
                  <a:pt x="0" y="0"/>
                </a:moveTo>
                <a:lnTo>
                  <a:pt x="5484828" y="0"/>
                </a:lnTo>
                <a:lnTo>
                  <a:pt x="5484828" y="7841174"/>
                </a:lnTo>
                <a:lnTo>
                  <a:pt x="0" y="7841174"/>
                </a:lnTo>
                <a:lnTo>
                  <a:pt x="0" y="0"/>
                </a:lnTo>
                <a:close/>
              </a:path>
            </a:pathLst>
          </a:custGeom>
          <a:blipFill>
            <a:blip r:embed="rId6"/>
            <a:stretch>
              <a:fillRect l="0" t="0" r="0" b="0"/>
            </a:stretch>
          </a:blipFill>
        </p:spPr>
      </p:sp>
      <p:sp>
        <p:nvSpPr>
          <p:cNvPr name="TextBox 7" id="7"/>
          <p:cNvSpPr txBox="true"/>
          <p:nvPr/>
        </p:nvSpPr>
        <p:spPr>
          <a:xfrm rot="0">
            <a:off x="881947" y="1369150"/>
            <a:ext cx="8630513" cy="69006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Enni Mustonen: Paimentyttö</a:t>
            </a:r>
          </a:p>
          <a:p>
            <a:pPr algn="ctr">
              <a:lnSpc>
                <a:spcPts val="7755"/>
              </a:lnSpc>
            </a:pPr>
          </a:p>
          <a:p>
            <a:pPr algn="ctr">
              <a:lnSpc>
                <a:spcPts val="4455"/>
              </a:lnSpc>
            </a:pPr>
            <a:r>
              <a:rPr lang="en-US" sz="4455">
                <a:solidFill>
                  <a:srgbClr val="000000"/>
                </a:solidFill>
                <a:latin typeface="Montserrat"/>
              </a:rPr>
              <a:t>Ida joutuu ensin paimentytöksi ja karjakoksi tilalle. Sieltä kohtalo kuljettaa hänet Topeliuksen kotiin lastenvahdiksi.  </a:t>
            </a:r>
          </a:p>
          <a:p>
            <a:pPr>
              <a:lnSpc>
                <a:spcPts val="1679"/>
              </a:lnSpc>
            </a:pPr>
          </a:p>
          <a:p>
            <a:pPr>
              <a:lnSpc>
                <a:spcPts val="4059"/>
              </a:lnSpc>
            </a:pPr>
          </a:p>
          <a:p>
            <a:pPr>
              <a:lnSpc>
                <a:spcPts val="4059"/>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028532"/>
            <a:ext cx="5272195" cy="8229768"/>
          </a:xfrm>
          <a:custGeom>
            <a:avLst/>
            <a:gdLst/>
            <a:ahLst/>
            <a:cxnLst/>
            <a:rect r="r" b="b" t="t" l="l"/>
            <a:pathLst>
              <a:path h="8229768" w="5272195">
                <a:moveTo>
                  <a:pt x="0" y="0"/>
                </a:moveTo>
                <a:lnTo>
                  <a:pt x="5272195" y="0"/>
                </a:lnTo>
                <a:lnTo>
                  <a:pt x="5272195" y="8229768"/>
                </a:lnTo>
                <a:lnTo>
                  <a:pt x="0" y="8229768"/>
                </a:lnTo>
                <a:lnTo>
                  <a:pt x="0" y="0"/>
                </a:lnTo>
                <a:close/>
              </a:path>
            </a:pathLst>
          </a:custGeom>
          <a:blipFill>
            <a:blip r:embed="rId6"/>
            <a:stretch>
              <a:fillRect l="0" t="0" r="0" b="0"/>
            </a:stretch>
          </a:blipFill>
        </p:spPr>
      </p:sp>
      <p:sp>
        <p:nvSpPr>
          <p:cNvPr name="TextBox 7" id="7"/>
          <p:cNvSpPr txBox="true"/>
          <p:nvPr/>
        </p:nvSpPr>
        <p:spPr>
          <a:xfrm rot="0">
            <a:off x="881947" y="1369150"/>
            <a:ext cx="8630513" cy="56814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Minna Rytisalo: Rouva C</a:t>
            </a:r>
          </a:p>
          <a:p>
            <a:pPr>
              <a:lnSpc>
                <a:spcPts val="1679"/>
              </a:lnSpc>
            </a:pPr>
          </a:p>
          <a:p>
            <a:pPr>
              <a:lnSpc>
                <a:spcPts val="4059"/>
              </a:lnSpc>
            </a:pPr>
          </a:p>
          <a:p>
            <a:pPr>
              <a:lnSpc>
                <a:spcPts val="4059"/>
              </a:lnSpc>
              <a:spcBef>
                <a:spcPct val="0"/>
              </a:spcBef>
            </a:pPr>
            <a:r>
              <a:rPr lang="en-US" sz="2899">
                <a:solidFill>
                  <a:srgbClr val="000000"/>
                </a:solidFill>
                <a:latin typeface="Arimo"/>
              </a:rPr>
              <a:t>Minna Canthin elämä ennen kuin hänestä tuli kuuluisa kuljettaa lukijan ensin Minnan opiskeluvuosiin opettajaseminaariin, sieltä naimisiin ja lopulta lapsikatraan äidiksi. Samalla hänen räväkät ja feministiset mielipiteensä ravistelevat tuon ajan kulttuuriväkeä.</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028700"/>
            <a:ext cx="4916910" cy="7989979"/>
          </a:xfrm>
          <a:custGeom>
            <a:avLst/>
            <a:gdLst/>
            <a:ahLst/>
            <a:cxnLst/>
            <a:rect r="r" b="b" t="t" l="l"/>
            <a:pathLst>
              <a:path h="7989979" w="4916910">
                <a:moveTo>
                  <a:pt x="0" y="0"/>
                </a:moveTo>
                <a:lnTo>
                  <a:pt x="4916910" y="0"/>
                </a:lnTo>
                <a:lnTo>
                  <a:pt x="4916910" y="7989979"/>
                </a:lnTo>
                <a:lnTo>
                  <a:pt x="0" y="7989979"/>
                </a:lnTo>
                <a:lnTo>
                  <a:pt x="0" y="0"/>
                </a:lnTo>
                <a:close/>
              </a:path>
            </a:pathLst>
          </a:custGeom>
          <a:blipFill>
            <a:blip r:embed="rId6"/>
            <a:stretch>
              <a:fillRect l="0" t="0" r="0" b="0"/>
            </a:stretch>
          </a:blipFill>
        </p:spPr>
      </p:sp>
      <p:sp>
        <p:nvSpPr>
          <p:cNvPr name="TextBox 7" id="7"/>
          <p:cNvSpPr txBox="true"/>
          <p:nvPr/>
        </p:nvSpPr>
        <p:spPr>
          <a:xfrm rot="0">
            <a:off x="926098" y="1768647"/>
            <a:ext cx="9381077" cy="6662484"/>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Tommi Kinnunen: Ei kertonut katuvansa</a:t>
            </a:r>
          </a:p>
          <a:p>
            <a:pPr>
              <a:lnSpc>
                <a:spcPts val="1679"/>
              </a:lnSpc>
            </a:pPr>
          </a:p>
          <a:p>
            <a:pPr>
              <a:lnSpc>
                <a:spcPts val="4059"/>
              </a:lnSpc>
            </a:pPr>
          </a:p>
          <a:p>
            <a:pPr>
              <a:lnSpc>
                <a:spcPts val="4059"/>
              </a:lnSpc>
              <a:spcBef>
                <a:spcPct val="0"/>
              </a:spcBef>
            </a:pPr>
            <a:r>
              <a:rPr lang="en-US" sz="2899">
                <a:solidFill>
                  <a:srgbClr val="000000"/>
                </a:solidFill>
                <a:latin typeface="Arimo"/>
              </a:rPr>
              <a:t>Joukko naisia on lähtenyt saksalaisten poikaystäviensä matkaan Lapin sodan loputtua. Kun sota loppuu, saksalainen sotamies armahtaa heidät ja jättää Lapin rajalle. Sieltä alkaa pitkä kävelymatka  kohti kotia. Miten selviytyä erämaassa, jossa saattaa olla vielä miinoja ja suojia ei juuri ole?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872170"/>
            <a:ext cx="5069828" cy="8542660"/>
          </a:xfrm>
          <a:custGeom>
            <a:avLst/>
            <a:gdLst/>
            <a:ahLst/>
            <a:cxnLst/>
            <a:rect r="r" b="b" t="t" l="l"/>
            <a:pathLst>
              <a:path h="8542660" w="5069828">
                <a:moveTo>
                  <a:pt x="0" y="0"/>
                </a:moveTo>
                <a:lnTo>
                  <a:pt x="5069828" y="0"/>
                </a:lnTo>
                <a:lnTo>
                  <a:pt x="5069828" y="8542660"/>
                </a:lnTo>
                <a:lnTo>
                  <a:pt x="0" y="8542660"/>
                </a:lnTo>
                <a:lnTo>
                  <a:pt x="0" y="0"/>
                </a:lnTo>
                <a:close/>
              </a:path>
            </a:pathLst>
          </a:custGeom>
          <a:blipFill>
            <a:blip r:embed="rId6"/>
            <a:stretch>
              <a:fillRect l="0" t="0" r="0" b="0"/>
            </a:stretch>
          </a:blipFill>
        </p:spPr>
      </p:sp>
      <p:sp>
        <p:nvSpPr>
          <p:cNvPr name="TextBox 7" id="7"/>
          <p:cNvSpPr txBox="true"/>
          <p:nvPr/>
        </p:nvSpPr>
        <p:spPr>
          <a:xfrm rot="0">
            <a:off x="881947" y="1369150"/>
            <a:ext cx="8630513" cy="6148134"/>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Maria Turtschaninoff: Suomaa</a:t>
            </a:r>
          </a:p>
          <a:p>
            <a:pPr>
              <a:lnSpc>
                <a:spcPts val="1679"/>
              </a:lnSpc>
            </a:pPr>
          </a:p>
          <a:p>
            <a:pPr>
              <a:lnSpc>
                <a:spcPts val="4059"/>
              </a:lnSpc>
            </a:pPr>
          </a:p>
          <a:p>
            <a:pPr>
              <a:lnSpc>
                <a:spcPts val="4059"/>
              </a:lnSpc>
              <a:spcBef>
                <a:spcPct val="0"/>
              </a:spcBef>
            </a:pPr>
            <a:r>
              <a:rPr lang="en-US" sz="2899">
                <a:solidFill>
                  <a:srgbClr val="000000"/>
                </a:solidFill>
                <a:latin typeface="Arimo"/>
              </a:rPr>
              <a:t>Kirjassa katsotaan saman tilan ihmisiä eri aikakausina. Tila on rakennettu aivan suon viereen ja suolta on saatu myös ensimmäinen perillinen. Sen jälkeen sukupolvien ketjut asuttavat kuka mitenkin tilaa. Erilaisia kertojaääniä täynnä oleva teos.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706767">
            <a:off x="-688924" y="2808324"/>
            <a:ext cx="3287627" cy="8680203"/>
          </a:xfrm>
          <a:custGeom>
            <a:avLst/>
            <a:gdLst/>
            <a:ahLst/>
            <a:cxnLst/>
            <a:rect r="r" b="b" t="t" l="l"/>
            <a:pathLst>
              <a:path h="8680203" w="3287627">
                <a:moveTo>
                  <a:pt x="0" y="0"/>
                </a:moveTo>
                <a:lnTo>
                  <a:pt x="3287627" y="0"/>
                </a:lnTo>
                <a:lnTo>
                  <a:pt x="3287627" y="8680204"/>
                </a:lnTo>
                <a:lnTo>
                  <a:pt x="0" y="8680204"/>
                </a:lnTo>
                <a:lnTo>
                  <a:pt x="0" y="0"/>
                </a:lnTo>
                <a:close/>
              </a:path>
            </a:pathLst>
          </a:custGeom>
          <a:blipFill>
            <a:blip r:embed="rId3"/>
            <a:stretch>
              <a:fillRect l="0" t="0" r="0" b="0"/>
            </a:stretch>
          </a:blipFill>
        </p:spPr>
      </p:sp>
      <p:sp>
        <p:nvSpPr>
          <p:cNvPr name="Freeform 4" id="4"/>
          <p:cNvSpPr/>
          <p:nvPr/>
        </p:nvSpPr>
        <p:spPr>
          <a:xfrm flipH="false" flipV="false" rot="2175728">
            <a:off x="1661662" y="3033626"/>
            <a:ext cx="2279107" cy="8229600"/>
          </a:xfrm>
          <a:custGeom>
            <a:avLst/>
            <a:gdLst/>
            <a:ahLst/>
            <a:cxnLst/>
            <a:rect r="r" b="b" t="t" l="l"/>
            <a:pathLst>
              <a:path h="8229600" w="2279107">
                <a:moveTo>
                  <a:pt x="0" y="0"/>
                </a:moveTo>
                <a:lnTo>
                  <a:pt x="2279107" y="0"/>
                </a:lnTo>
                <a:lnTo>
                  <a:pt x="2279107" y="8229600"/>
                </a:lnTo>
                <a:lnTo>
                  <a:pt x="0" y="8229600"/>
                </a:lnTo>
                <a:lnTo>
                  <a:pt x="0" y="0"/>
                </a:lnTo>
                <a:close/>
              </a:path>
            </a:pathLst>
          </a:custGeom>
          <a:blipFill>
            <a:blip r:embed="rId4"/>
            <a:stretch>
              <a:fillRect l="-54140" t="0" r="-86434" b="0"/>
            </a:stretch>
          </a:blipFill>
        </p:spPr>
      </p:sp>
      <p:sp>
        <p:nvSpPr>
          <p:cNvPr name="Freeform 5" id="5"/>
          <p:cNvSpPr/>
          <p:nvPr/>
        </p:nvSpPr>
        <p:spPr>
          <a:xfrm flipH="false" flipV="false" rot="1102311">
            <a:off x="641987" y="7531736"/>
            <a:ext cx="2808109" cy="1263649"/>
          </a:xfrm>
          <a:custGeom>
            <a:avLst/>
            <a:gdLst/>
            <a:ahLst/>
            <a:cxnLst/>
            <a:rect r="r" b="b" t="t" l="l"/>
            <a:pathLst>
              <a:path h="1263649" w="2808109">
                <a:moveTo>
                  <a:pt x="0" y="0"/>
                </a:moveTo>
                <a:lnTo>
                  <a:pt x="2808109" y="0"/>
                </a:lnTo>
                <a:lnTo>
                  <a:pt x="2808109" y="1263649"/>
                </a:lnTo>
                <a:lnTo>
                  <a:pt x="0" y="1263649"/>
                </a:lnTo>
                <a:lnTo>
                  <a:pt x="0" y="0"/>
                </a:lnTo>
                <a:close/>
              </a:path>
            </a:pathLst>
          </a:custGeom>
          <a:blipFill>
            <a:blip r:embed="rId5"/>
            <a:stretch>
              <a:fillRect l="0" t="0" r="0" b="0"/>
            </a:stretch>
          </a:blipFill>
        </p:spPr>
      </p:sp>
      <p:sp>
        <p:nvSpPr>
          <p:cNvPr name="Freeform 6" id="6"/>
          <p:cNvSpPr/>
          <p:nvPr/>
        </p:nvSpPr>
        <p:spPr>
          <a:xfrm flipH="false" flipV="false" rot="0">
            <a:off x="4760768" y="2845159"/>
            <a:ext cx="8766464" cy="6574848"/>
          </a:xfrm>
          <a:custGeom>
            <a:avLst/>
            <a:gdLst/>
            <a:ahLst/>
            <a:cxnLst/>
            <a:rect r="r" b="b" t="t" l="l"/>
            <a:pathLst>
              <a:path h="6574848" w="8766464">
                <a:moveTo>
                  <a:pt x="0" y="0"/>
                </a:moveTo>
                <a:lnTo>
                  <a:pt x="8766464" y="0"/>
                </a:lnTo>
                <a:lnTo>
                  <a:pt x="8766464" y="6574847"/>
                </a:lnTo>
                <a:lnTo>
                  <a:pt x="0" y="6574847"/>
                </a:lnTo>
                <a:lnTo>
                  <a:pt x="0" y="0"/>
                </a:lnTo>
                <a:close/>
              </a:path>
            </a:pathLst>
          </a:custGeom>
          <a:blipFill>
            <a:blip r:embed="rId6"/>
            <a:stretch>
              <a:fillRect l="0" t="0" r="0" b="0"/>
            </a:stretch>
          </a:blipFill>
        </p:spPr>
      </p:sp>
      <p:sp>
        <p:nvSpPr>
          <p:cNvPr name="Freeform 7" id="7"/>
          <p:cNvSpPr/>
          <p:nvPr/>
        </p:nvSpPr>
        <p:spPr>
          <a:xfrm flipH="false" flipV="false" rot="5218634">
            <a:off x="11055939" y="4922299"/>
            <a:ext cx="4720937" cy="10729402"/>
          </a:xfrm>
          <a:custGeom>
            <a:avLst/>
            <a:gdLst/>
            <a:ahLst/>
            <a:cxnLst/>
            <a:rect r="r" b="b" t="t" l="l"/>
            <a:pathLst>
              <a:path h="10729402" w="4720937">
                <a:moveTo>
                  <a:pt x="0" y="0"/>
                </a:moveTo>
                <a:lnTo>
                  <a:pt x="4720936" y="0"/>
                </a:lnTo>
                <a:lnTo>
                  <a:pt x="4720936" y="10729402"/>
                </a:lnTo>
                <a:lnTo>
                  <a:pt x="0" y="10729402"/>
                </a:lnTo>
                <a:lnTo>
                  <a:pt x="0" y="0"/>
                </a:lnTo>
                <a:close/>
              </a:path>
            </a:pathLst>
          </a:custGeom>
          <a:blipFill>
            <a:blip r:embed="rId7"/>
            <a:stretch>
              <a:fillRect l="0" t="0" r="0" b="0"/>
            </a:stretch>
          </a:blipFill>
        </p:spPr>
      </p:sp>
      <p:sp>
        <p:nvSpPr>
          <p:cNvPr name="TextBox 8" id="8"/>
          <p:cNvSpPr txBox="true"/>
          <p:nvPr/>
        </p:nvSpPr>
        <p:spPr>
          <a:xfrm rot="0">
            <a:off x="6433569" y="2851760"/>
            <a:ext cx="8290214" cy="3382026"/>
          </a:xfrm>
          <a:prstGeom prst="rect">
            <a:avLst/>
          </a:prstGeom>
        </p:spPr>
        <p:txBody>
          <a:bodyPr anchor="t" rtlCol="false" tIns="0" lIns="0" bIns="0" rIns="0">
            <a:spAutoFit/>
          </a:bodyPr>
          <a:lstStyle/>
          <a:p>
            <a:pPr>
              <a:lnSpc>
                <a:spcPts val="11199"/>
              </a:lnSpc>
            </a:pPr>
          </a:p>
          <a:p>
            <a:pPr>
              <a:lnSpc>
                <a:spcPts val="14978"/>
              </a:lnSpc>
            </a:pPr>
            <a:r>
              <a:rPr lang="en-US" sz="10699">
                <a:solidFill>
                  <a:srgbClr val="000000"/>
                </a:solidFill>
                <a:latin typeface="Awesome Lathusca"/>
              </a:rPr>
              <a:t>nuoruus</a:t>
            </a:r>
          </a:p>
        </p:txBody>
      </p:sp>
      <p:sp>
        <p:nvSpPr>
          <p:cNvPr name="TextBox 9" id="9"/>
          <p:cNvSpPr txBox="true"/>
          <p:nvPr/>
        </p:nvSpPr>
        <p:spPr>
          <a:xfrm rot="0">
            <a:off x="954889" y="1494650"/>
            <a:ext cx="16378221" cy="1529715"/>
          </a:xfrm>
          <a:prstGeom prst="rect">
            <a:avLst/>
          </a:prstGeom>
        </p:spPr>
        <p:txBody>
          <a:bodyPr anchor="t" rtlCol="false" tIns="0" lIns="0" bIns="0" rIns="0">
            <a:spAutoFit/>
          </a:bodyPr>
          <a:lstStyle/>
          <a:p>
            <a:pPr algn="ctr">
              <a:lnSpc>
                <a:spcPts val="8880"/>
              </a:lnSpc>
            </a:pPr>
            <a:r>
              <a:rPr lang="en-US" sz="12000">
                <a:solidFill>
                  <a:srgbClr val="624F39"/>
                </a:solidFill>
                <a:latin typeface="Awesome Lathusca Italics"/>
              </a:rPr>
              <a:t>Teemana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253103"/>
            <a:ext cx="5726923" cy="7635897"/>
          </a:xfrm>
          <a:custGeom>
            <a:avLst/>
            <a:gdLst/>
            <a:ahLst/>
            <a:cxnLst/>
            <a:rect r="r" b="b" t="t" l="l"/>
            <a:pathLst>
              <a:path h="7635897" w="5726923">
                <a:moveTo>
                  <a:pt x="0" y="0"/>
                </a:moveTo>
                <a:lnTo>
                  <a:pt x="5726923" y="0"/>
                </a:lnTo>
                <a:lnTo>
                  <a:pt x="5726923" y="7635897"/>
                </a:lnTo>
                <a:lnTo>
                  <a:pt x="0" y="7635897"/>
                </a:lnTo>
                <a:lnTo>
                  <a:pt x="0" y="0"/>
                </a:lnTo>
                <a:close/>
              </a:path>
            </a:pathLst>
          </a:custGeom>
          <a:blipFill>
            <a:blip r:embed="rId6"/>
            <a:stretch>
              <a:fillRect l="0" t="0" r="0" b="0"/>
            </a:stretch>
          </a:blipFill>
        </p:spPr>
      </p:sp>
      <p:sp>
        <p:nvSpPr>
          <p:cNvPr name="TextBox 7" id="7"/>
          <p:cNvSpPr txBox="true"/>
          <p:nvPr/>
        </p:nvSpPr>
        <p:spPr>
          <a:xfrm rot="0">
            <a:off x="1028700" y="1935517"/>
            <a:ext cx="8630513" cy="56814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Juhani Aho:</a:t>
            </a:r>
          </a:p>
          <a:p>
            <a:pPr algn="ctr">
              <a:lnSpc>
                <a:spcPts val="7755"/>
              </a:lnSpc>
            </a:pPr>
            <a:r>
              <a:rPr lang="en-US" sz="7755">
                <a:solidFill>
                  <a:srgbClr val="000000"/>
                </a:solidFill>
                <a:latin typeface="Montserrat"/>
              </a:rPr>
              <a:t>Papin tytär</a:t>
            </a:r>
          </a:p>
          <a:p>
            <a:pPr>
              <a:lnSpc>
                <a:spcPts val="1679"/>
              </a:lnSpc>
            </a:pPr>
          </a:p>
          <a:p>
            <a:pPr>
              <a:lnSpc>
                <a:spcPts val="4059"/>
              </a:lnSpc>
            </a:pPr>
          </a:p>
          <a:p>
            <a:pPr>
              <a:lnSpc>
                <a:spcPts val="4059"/>
              </a:lnSpc>
              <a:spcBef>
                <a:spcPct val="0"/>
              </a:spcBef>
            </a:pPr>
            <a:r>
              <a:rPr lang="en-US" sz="2899">
                <a:solidFill>
                  <a:srgbClr val="000000"/>
                </a:solidFill>
                <a:latin typeface="Arimo"/>
              </a:rPr>
              <a:t>Maalaispappilan tytär Elli on vilkas ja haaveiluun taipuvainen lapsi, josta äiti ja isä haluavat kasvattaa kiltin ja mukautuvaisen tytön. Ellin maailma alkaa avartua, kun hän pääsee kaupunkiin kouluun. Ellin haaveet rakkausavioliitosta eivät kuitenkaan käy yksiin pappi-isän suunnitelmien kanssa.</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386733"/>
            <a:ext cx="5338760" cy="7871567"/>
          </a:xfrm>
          <a:custGeom>
            <a:avLst/>
            <a:gdLst/>
            <a:ahLst/>
            <a:cxnLst/>
            <a:rect r="r" b="b" t="t" l="l"/>
            <a:pathLst>
              <a:path h="7871567" w="5338760">
                <a:moveTo>
                  <a:pt x="0" y="0"/>
                </a:moveTo>
                <a:lnTo>
                  <a:pt x="5338760" y="0"/>
                </a:lnTo>
                <a:lnTo>
                  <a:pt x="5338760" y="7871567"/>
                </a:lnTo>
                <a:lnTo>
                  <a:pt x="0" y="7871567"/>
                </a:lnTo>
                <a:lnTo>
                  <a:pt x="0" y="0"/>
                </a:lnTo>
                <a:close/>
              </a:path>
            </a:pathLst>
          </a:custGeom>
          <a:blipFill>
            <a:blip r:embed="rId6"/>
            <a:stretch>
              <a:fillRect l="0" t="0" r="0" b="0"/>
            </a:stretch>
          </a:blipFill>
        </p:spPr>
      </p:sp>
      <p:sp>
        <p:nvSpPr>
          <p:cNvPr name="TextBox 7" id="7"/>
          <p:cNvSpPr txBox="true"/>
          <p:nvPr/>
        </p:nvSpPr>
        <p:spPr>
          <a:xfrm rot="0">
            <a:off x="881947" y="1369150"/>
            <a:ext cx="8630513" cy="516705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Nadja Sumanen: Rambo</a:t>
            </a:r>
          </a:p>
          <a:p>
            <a:pPr>
              <a:lnSpc>
                <a:spcPts val="1679"/>
              </a:lnSpc>
            </a:pPr>
          </a:p>
          <a:p>
            <a:pPr>
              <a:lnSpc>
                <a:spcPts val="4059"/>
              </a:lnSpc>
            </a:pPr>
          </a:p>
          <a:p>
            <a:pPr>
              <a:lnSpc>
                <a:spcPts val="4059"/>
              </a:lnSpc>
              <a:spcBef>
                <a:spcPct val="0"/>
              </a:spcBef>
            </a:pPr>
            <a:r>
              <a:rPr lang="en-US" sz="2899">
                <a:solidFill>
                  <a:srgbClr val="000000"/>
                </a:solidFill>
                <a:latin typeface="Arimo"/>
              </a:rPr>
              <a:t>Rambolla on ADHD ja äiti kärsii masennuksesta. Kesällä Rambo päätyy mummon mökille, jonne tulee myös hänen serkkunsa. Rambo (ja lopulta kaikki muutkin) innostuvat epähuomiossa thriatlonista, joten urheilua tulee enemmän ja vähemmän.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216750"/>
            <a:ext cx="5528566" cy="8041550"/>
          </a:xfrm>
          <a:custGeom>
            <a:avLst/>
            <a:gdLst/>
            <a:ahLst/>
            <a:cxnLst/>
            <a:rect r="r" b="b" t="t" l="l"/>
            <a:pathLst>
              <a:path h="8041550" w="5528566">
                <a:moveTo>
                  <a:pt x="0" y="0"/>
                </a:moveTo>
                <a:lnTo>
                  <a:pt x="5528566" y="0"/>
                </a:lnTo>
                <a:lnTo>
                  <a:pt x="5528566" y="8041550"/>
                </a:lnTo>
                <a:lnTo>
                  <a:pt x="0" y="8041550"/>
                </a:lnTo>
                <a:lnTo>
                  <a:pt x="0" y="0"/>
                </a:lnTo>
                <a:close/>
              </a:path>
            </a:pathLst>
          </a:custGeom>
          <a:blipFill>
            <a:blip r:embed="rId6"/>
            <a:stretch>
              <a:fillRect l="0" t="0" r="0" b="0"/>
            </a:stretch>
          </a:blipFill>
        </p:spPr>
      </p:sp>
      <p:sp>
        <p:nvSpPr>
          <p:cNvPr name="TextBox 7" id="7"/>
          <p:cNvSpPr txBox="true"/>
          <p:nvPr/>
        </p:nvSpPr>
        <p:spPr>
          <a:xfrm rot="0">
            <a:off x="1028700" y="1935517"/>
            <a:ext cx="8630513" cy="56814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Päivi Lukkarila: En ikinä luovuta</a:t>
            </a:r>
          </a:p>
          <a:p>
            <a:pPr>
              <a:lnSpc>
                <a:spcPts val="1679"/>
              </a:lnSpc>
            </a:pPr>
          </a:p>
          <a:p>
            <a:pPr>
              <a:lnSpc>
                <a:spcPts val="4059"/>
              </a:lnSpc>
            </a:pPr>
          </a:p>
          <a:p>
            <a:pPr>
              <a:lnSpc>
                <a:spcPts val="4059"/>
              </a:lnSpc>
            </a:pPr>
            <a:r>
              <a:rPr lang="en-US" sz="2899">
                <a:solidFill>
                  <a:srgbClr val="000000"/>
                </a:solidFill>
                <a:latin typeface="Arimo"/>
              </a:rPr>
              <a:t>Emilia on tavallinen, ratsastusta intohimoisesti harrastava yläkoululainen. Sitten hän sairastuu syöpään. </a:t>
            </a:r>
          </a:p>
          <a:p>
            <a:pPr>
              <a:lnSpc>
                <a:spcPts val="4059"/>
              </a:lnSpc>
            </a:pPr>
          </a:p>
          <a:p>
            <a:pPr>
              <a:lnSpc>
                <a:spcPts val="4059"/>
              </a:lnSpc>
              <a:spcBef>
                <a:spcPct val="0"/>
              </a:spcBef>
            </a:pPr>
            <a:r>
              <a:rPr lang="en-US" sz="2899">
                <a:solidFill>
                  <a:srgbClr val="000000"/>
                </a:solidFill>
                <a:latin typeface="Arimo"/>
              </a:rPr>
              <a:t>Tositarina Emilian kamppailusta syöpää vastaan sekä rakkaudesta hevosiin.</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706767">
            <a:off x="-688924" y="2808324"/>
            <a:ext cx="3287627" cy="8680203"/>
          </a:xfrm>
          <a:custGeom>
            <a:avLst/>
            <a:gdLst/>
            <a:ahLst/>
            <a:cxnLst/>
            <a:rect r="r" b="b" t="t" l="l"/>
            <a:pathLst>
              <a:path h="8680203" w="3287627">
                <a:moveTo>
                  <a:pt x="0" y="0"/>
                </a:moveTo>
                <a:lnTo>
                  <a:pt x="3287627" y="0"/>
                </a:lnTo>
                <a:lnTo>
                  <a:pt x="3287627" y="8680204"/>
                </a:lnTo>
                <a:lnTo>
                  <a:pt x="0" y="8680204"/>
                </a:lnTo>
                <a:lnTo>
                  <a:pt x="0" y="0"/>
                </a:lnTo>
                <a:close/>
              </a:path>
            </a:pathLst>
          </a:custGeom>
          <a:blipFill>
            <a:blip r:embed="rId3"/>
            <a:stretch>
              <a:fillRect l="0" t="0" r="0" b="0"/>
            </a:stretch>
          </a:blipFill>
        </p:spPr>
      </p:sp>
      <p:sp>
        <p:nvSpPr>
          <p:cNvPr name="Freeform 4" id="4"/>
          <p:cNvSpPr/>
          <p:nvPr/>
        </p:nvSpPr>
        <p:spPr>
          <a:xfrm flipH="false" flipV="false" rot="2175728">
            <a:off x="1661662" y="3033626"/>
            <a:ext cx="2279107" cy="8229600"/>
          </a:xfrm>
          <a:custGeom>
            <a:avLst/>
            <a:gdLst/>
            <a:ahLst/>
            <a:cxnLst/>
            <a:rect r="r" b="b" t="t" l="l"/>
            <a:pathLst>
              <a:path h="8229600" w="2279107">
                <a:moveTo>
                  <a:pt x="0" y="0"/>
                </a:moveTo>
                <a:lnTo>
                  <a:pt x="2279107" y="0"/>
                </a:lnTo>
                <a:lnTo>
                  <a:pt x="2279107" y="8229600"/>
                </a:lnTo>
                <a:lnTo>
                  <a:pt x="0" y="8229600"/>
                </a:lnTo>
                <a:lnTo>
                  <a:pt x="0" y="0"/>
                </a:lnTo>
                <a:close/>
              </a:path>
            </a:pathLst>
          </a:custGeom>
          <a:blipFill>
            <a:blip r:embed="rId4"/>
            <a:stretch>
              <a:fillRect l="-54140" t="0" r="-86434" b="0"/>
            </a:stretch>
          </a:blipFill>
        </p:spPr>
      </p:sp>
      <p:sp>
        <p:nvSpPr>
          <p:cNvPr name="Freeform 5" id="5"/>
          <p:cNvSpPr/>
          <p:nvPr/>
        </p:nvSpPr>
        <p:spPr>
          <a:xfrm flipH="false" flipV="false" rot="1102311">
            <a:off x="641987" y="7531736"/>
            <a:ext cx="2808109" cy="1263649"/>
          </a:xfrm>
          <a:custGeom>
            <a:avLst/>
            <a:gdLst/>
            <a:ahLst/>
            <a:cxnLst/>
            <a:rect r="r" b="b" t="t" l="l"/>
            <a:pathLst>
              <a:path h="1263649" w="2808109">
                <a:moveTo>
                  <a:pt x="0" y="0"/>
                </a:moveTo>
                <a:lnTo>
                  <a:pt x="2808109" y="0"/>
                </a:lnTo>
                <a:lnTo>
                  <a:pt x="2808109" y="1263649"/>
                </a:lnTo>
                <a:lnTo>
                  <a:pt x="0" y="1263649"/>
                </a:lnTo>
                <a:lnTo>
                  <a:pt x="0" y="0"/>
                </a:lnTo>
                <a:close/>
              </a:path>
            </a:pathLst>
          </a:custGeom>
          <a:blipFill>
            <a:blip r:embed="rId5"/>
            <a:stretch>
              <a:fillRect l="0" t="0" r="0" b="0"/>
            </a:stretch>
          </a:blipFill>
        </p:spPr>
      </p:sp>
      <p:sp>
        <p:nvSpPr>
          <p:cNvPr name="Freeform 6" id="6"/>
          <p:cNvSpPr/>
          <p:nvPr/>
        </p:nvSpPr>
        <p:spPr>
          <a:xfrm flipH="false" flipV="false" rot="0">
            <a:off x="4760768" y="2845159"/>
            <a:ext cx="8766464" cy="6574848"/>
          </a:xfrm>
          <a:custGeom>
            <a:avLst/>
            <a:gdLst/>
            <a:ahLst/>
            <a:cxnLst/>
            <a:rect r="r" b="b" t="t" l="l"/>
            <a:pathLst>
              <a:path h="6574848" w="8766464">
                <a:moveTo>
                  <a:pt x="0" y="0"/>
                </a:moveTo>
                <a:lnTo>
                  <a:pt x="8766464" y="0"/>
                </a:lnTo>
                <a:lnTo>
                  <a:pt x="8766464" y="6574847"/>
                </a:lnTo>
                <a:lnTo>
                  <a:pt x="0" y="6574847"/>
                </a:lnTo>
                <a:lnTo>
                  <a:pt x="0" y="0"/>
                </a:lnTo>
                <a:close/>
              </a:path>
            </a:pathLst>
          </a:custGeom>
          <a:blipFill>
            <a:blip r:embed="rId6"/>
            <a:stretch>
              <a:fillRect l="0" t="0" r="0" b="0"/>
            </a:stretch>
          </a:blipFill>
        </p:spPr>
      </p:sp>
      <p:sp>
        <p:nvSpPr>
          <p:cNvPr name="Freeform 7" id="7"/>
          <p:cNvSpPr/>
          <p:nvPr/>
        </p:nvSpPr>
        <p:spPr>
          <a:xfrm flipH="false" flipV="false" rot="5218634">
            <a:off x="11055939" y="4922299"/>
            <a:ext cx="4720937" cy="10729402"/>
          </a:xfrm>
          <a:custGeom>
            <a:avLst/>
            <a:gdLst/>
            <a:ahLst/>
            <a:cxnLst/>
            <a:rect r="r" b="b" t="t" l="l"/>
            <a:pathLst>
              <a:path h="10729402" w="4720937">
                <a:moveTo>
                  <a:pt x="0" y="0"/>
                </a:moveTo>
                <a:lnTo>
                  <a:pt x="4720936" y="0"/>
                </a:lnTo>
                <a:lnTo>
                  <a:pt x="4720936" y="10729402"/>
                </a:lnTo>
                <a:lnTo>
                  <a:pt x="0" y="10729402"/>
                </a:lnTo>
                <a:lnTo>
                  <a:pt x="0" y="0"/>
                </a:lnTo>
                <a:close/>
              </a:path>
            </a:pathLst>
          </a:custGeom>
          <a:blipFill>
            <a:blip r:embed="rId7"/>
            <a:stretch>
              <a:fillRect l="0" t="0" r="0" b="0"/>
            </a:stretch>
          </a:blipFill>
        </p:spPr>
      </p:sp>
      <p:sp>
        <p:nvSpPr>
          <p:cNvPr name="TextBox 8" id="8"/>
          <p:cNvSpPr txBox="true"/>
          <p:nvPr/>
        </p:nvSpPr>
        <p:spPr>
          <a:xfrm rot="0">
            <a:off x="6433569" y="2851760"/>
            <a:ext cx="8290214" cy="3382026"/>
          </a:xfrm>
          <a:prstGeom prst="rect">
            <a:avLst/>
          </a:prstGeom>
        </p:spPr>
        <p:txBody>
          <a:bodyPr anchor="t" rtlCol="false" tIns="0" lIns="0" bIns="0" rIns="0">
            <a:spAutoFit/>
          </a:bodyPr>
          <a:lstStyle/>
          <a:p>
            <a:pPr>
              <a:lnSpc>
                <a:spcPts val="11199"/>
              </a:lnSpc>
            </a:pPr>
          </a:p>
          <a:p>
            <a:pPr>
              <a:lnSpc>
                <a:spcPts val="14978"/>
              </a:lnSpc>
            </a:pPr>
            <a:r>
              <a:rPr lang="en-US" sz="10699">
                <a:solidFill>
                  <a:srgbClr val="000000"/>
                </a:solidFill>
                <a:latin typeface="Awesome Lathusca"/>
              </a:rPr>
              <a:t>rakkaus</a:t>
            </a:r>
          </a:p>
        </p:txBody>
      </p:sp>
      <p:sp>
        <p:nvSpPr>
          <p:cNvPr name="TextBox 9" id="9"/>
          <p:cNvSpPr txBox="true"/>
          <p:nvPr/>
        </p:nvSpPr>
        <p:spPr>
          <a:xfrm rot="0">
            <a:off x="954889" y="1494650"/>
            <a:ext cx="16378221" cy="1529715"/>
          </a:xfrm>
          <a:prstGeom prst="rect">
            <a:avLst/>
          </a:prstGeom>
        </p:spPr>
        <p:txBody>
          <a:bodyPr anchor="t" rtlCol="false" tIns="0" lIns="0" bIns="0" rIns="0">
            <a:spAutoFit/>
          </a:bodyPr>
          <a:lstStyle/>
          <a:p>
            <a:pPr algn="ctr">
              <a:lnSpc>
                <a:spcPts val="8880"/>
              </a:lnSpc>
            </a:pPr>
            <a:r>
              <a:rPr lang="en-US" sz="12000">
                <a:solidFill>
                  <a:srgbClr val="624F39"/>
                </a:solidFill>
                <a:latin typeface="Awesome Lathusca Italics"/>
              </a:rPr>
              <a:t>Teemana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715640"/>
            <a:ext cx="5403232" cy="8542660"/>
          </a:xfrm>
          <a:custGeom>
            <a:avLst/>
            <a:gdLst/>
            <a:ahLst/>
            <a:cxnLst/>
            <a:rect r="r" b="b" t="t" l="l"/>
            <a:pathLst>
              <a:path h="8542660" w="5403232">
                <a:moveTo>
                  <a:pt x="0" y="0"/>
                </a:moveTo>
                <a:lnTo>
                  <a:pt x="5403232" y="0"/>
                </a:lnTo>
                <a:lnTo>
                  <a:pt x="5403232" y="8542660"/>
                </a:lnTo>
                <a:lnTo>
                  <a:pt x="0" y="8542660"/>
                </a:lnTo>
                <a:lnTo>
                  <a:pt x="0" y="0"/>
                </a:lnTo>
                <a:close/>
              </a:path>
            </a:pathLst>
          </a:custGeom>
          <a:blipFill>
            <a:blip r:embed="rId6"/>
            <a:stretch>
              <a:fillRect l="0" t="0" r="0" b="0"/>
            </a:stretch>
          </a:blipFill>
        </p:spPr>
      </p:sp>
      <p:sp>
        <p:nvSpPr>
          <p:cNvPr name="TextBox 7" id="7"/>
          <p:cNvSpPr txBox="true"/>
          <p:nvPr/>
        </p:nvSpPr>
        <p:spPr>
          <a:xfrm rot="0">
            <a:off x="881947" y="1369150"/>
            <a:ext cx="9160323" cy="6148134"/>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Elina Rouhiainen: Tuntematon taivas</a:t>
            </a:r>
          </a:p>
          <a:p>
            <a:pPr>
              <a:lnSpc>
                <a:spcPts val="1679"/>
              </a:lnSpc>
            </a:pPr>
          </a:p>
          <a:p>
            <a:pPr>
              <a:lnSpc>
                <a:spcPts val="4059"/>
              </a:lnSpc>
            </a:pPr>
          </a:p>
          <a:p>
            <a:pPr>
              <a:lnSpc>
                <a:spcPts val="4059"/>
              </a:lnSpc>
              <a:spcBef>
                <a:spcPct val="0"/>
              </a:spcBef>
            </a:pPr>
            <a:r>
              <a:rPr lang="en-US" sz="2899">
                <a:solidFill>
                  <a:srgbClr val="000000"/>
                </a:solidFill>
                <a:latin typeface="Arimo"/>
              </a:rPr>
              <a:t>Tuntematon taivas kertoo armeijasta pakenevasta nuoresta miehestä, Dimasta. Toisen Tšetšenian sodan pauhatessa Dima paettuaan päätyy siperialaisen Aljonan perheen hoiviin. Nuoret kamppailevat kumpikin omien mielen demoniensa kanssa.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TextBox 6" id="6"/>
          <p:cNvSpPr txBox="true"/>
          <p:nvPr/>
        </p:nvSpPr>
        <p:spPr>
          <a:xfrm rot="0">
            <a:off x="664190" y="2810872"/>
            <a:ext cx="6473721" cy="3587750"/>
          </a:xfrm>
          <a:prstGeom prst="rect">
            <a:avLst/>
          </a:prstGeom>
        </p:spPr>
        <p:txBody>
          <a:bodyPr anchor="t" rtlCol="false" tIns="0" lIns="0" bIns="0" rIns="0">
            <a:spAutoFit/>
          </a:bodyPr>
          <a:lstStyle/>
          <a:p>
            <a:pPr algn="ctr">
              <a:lnSpc>
                <a:spcPts val="6999"/>
              </a:lnSpc>
              <a:spcBef>
                <a:spcPct val="0"/>
              </a:spcBef>
            </a:pPr>
            <a:r>
              <a:rPr lang="en-US" sz="6999">
                <a:solidFill>
                  <a:srgbClr val="000000"/>
                </a:solidFill>
                <a:latin typeface="Montserrat Bold"/>
              </a:rPr>
              <a:t>Leena Lehtolainen: </a:t>
            </a:r>
            <a:r>
              <a:rPr lang="en-US" sz="6999">
                <a:solidFill>
                  <a:srgbClr val="000000"/>
                </a:solidFill>
                <a:latin typeface="Montserrat"/>
              </a:rPr>
              <a:t>Ensimmäinen murhani</a:t>
            </a:r>
          </a:p>
        </p:txBody>
      </p:sp>
      <p:pic>
        <p:nvPicPr>
          <p:cNvPr name="Picture 7" id="7"/>
          <p:cNvPicPr>
            <a:picLocks noChangeAspect="true"/>
          </p:cNvPicPr>
          <p:nvPr>
            <a:videoFile r:link="rId7"/>
          </p:nvPr>
        </p:nvPicPr>
        <p:blipFill>
          <a:blip r:embed="rId6"/>
          <a:stretch>
            <a:fillRect/>
          </a:stretch>
        </p:blipFill>
        <p:spPr>
          <a:xfrm rot="0">
            <a:off x="7137911" y="2057400"/>
            <a:ext cx="10972800" cy="6172199"/>
          </a:xfrm>
          <a:prstGeom prst="rect">
            <a:avLst/>
          </a:prstGeom>
        </p:spPr>
      </p:pic>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0203395" y="929525"/>
            <a:ext cx="6248813" cy="8328775"/>
          </a:xfrm>
          <a:custGeom>
            <a:avLst/>
            <a:gdLst/>
            <a:ahLst/>
            <a:cxnLst/>
            <a:rect r="r" b="b" t="t" l="l"/>
            <a:pathLst>
              <a:path h="8328775" w="6248813">
                <a:moveTo>
                  <a:pt x="0" y="0"/>
                </a:moveTo>
                <a:lnTo>
                  <a:pt x="6248813" y="0"/>
                </a:lnTo>
                <a:lnTo>
                  <a:pt x="6248813" y="8328775"/>
                </a:lnTo>
                <a:lnTo>
                  <a:pt x="0" y="8328775"/>
                </a:lnTo>
                <a:lnTo>
                  <a:pt x="0" y="0"/>
                </a:lnTo>
                <a:close/>
              </a:path>
            </a:pathLst>
          </a:custGeom>
          <a:blipFill>
            <a:blip r:embed="rId6"/>
            <a:stretch>
              <a:fillRect l="0" t="0" r="0" b="0"/>
            </a:stretch>
          </a:blipFill>
        </p:spPr>
      </p:sp>
      <p:sp>
        <p:nvSpPr>
          <p:cNvPr name="TextBox 7" id="7"/>
          <p:cNvSpPr txBox="true"/>
          <p:nvPr/>
        </p:nvSpPr>
        <p:spPr>
          <a:xfrm rot="0">
            <a:off x="1028700" y="1935517"/>
            <a:ext cx="8630513" cy="56814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Minna Canth: Anna Liisa</a:t>
            </a:r>
          </a:p>
          <a:p>
            <a:pPr>
              <a:lnSpc>
                <a:spcPts val="1679"/>
              </a:lnSpc>
            </a:pPr>
          </a:p>
          <a:p>
            <a:pPr>
              <a:lnSpc>
                <a:spcPts val="4059"/>
              </a:lnSpc>
            </a:pPr>
          </a:p>
          <a:p>
            <a:pPr>
              <a:lnSpc>
                <a:spcPts val="4059"/>
              </a:lnSpc>
              <a:spcBef>
                <a:spcPct val="0"/>
              </a:spcBef>
            </a:pPr>
            <a:r>
              <a:rPr lang="en-US" sz="2899">
                <a:solidFill>
                  <a:srgbClr val="000000"/>
                </a:solidFill>
                <a:latin typeface="Arimo"/>
              </a:rPr>
              <a:t>Anna Liisa tulee raskaaksi miehelle, jonka kanssa ei ole naimisissa. Avioton lapsi on häpeä, joten hän synnyttää lapsen metsään ja jättää sinne. Yhteisön naiselle asettamat paineet ja henkinen kamppailu keskiössä. Suomalaisen feministisen ajattelun keskeisiä teoksia.</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216750"/>
            <a:ext cx="5057579" cy="8041550"/>
          </a:xfrm>
          <a:custGeom>
            <a:avLst/>
            <a:gdLst/>
            <a:ahLst/>
            <a:cxnLst/>
            <a:rect r="r" b="b" t="t" l="l"/>
            <a:pathLst>
              <a:path h="8041550" w="5057579">
                <a:moveTo>
                  <a:pt x="0" y="0"/>
                </a:moveTo>
                <a:lnTo>
                  <a:pt x="5057579" y="0"/>
                </a:lnTo>
                <a:lnTo>
                  <a:pt x="5057579" y="8041550"/>
                </a:lnTo>
                <a:lnTo>
                  <a:pt x="0" y="8041550"/>
                </a:lnTo>
                <a:lnTo>
                  <a:pt x="0" y="0"/>
                </a:lnTo>
                <a:close/>
              </a:path>
            </a:pathLst>
          </a:custGeom>
          <a:blipFill>
            <a:blip r:embed="rId6"/>
            <a:stretch>
              <a:fillRect l="0" t="0" r="0" b="0"/>
            </a:stretch>
          </a:blipFill>
        </p:spPr>
      </p:sp>
      <p:sp>
        <p:nvSpPr>
          <p:cNvPr name="TextBox 7" id="7"/>
          <p:cNvSpPr txBox="true"/>
          <p:nvPr/>
        </p:nvSpPr>
        <p:spPr>
          <a:xfrm rot="0">
            <a:off x="457903" y="1751652"/>
            <a:ext cx="10317465" cy="2948370"/>
          </a:xfrm>
          <a:prstGeom prst="rect">
            <a:avLst/>
          </a:prstGeom>
        </p:spPr>
        <p:txBody>
          <a:bodyPr anchor="t" rtlCol="false" tIns="0" lIns="0" bIns="0" rIns="0">
            <a:spAutoFit/>
          </a:bodyPr>
          <a:lstStyle/>
          <a:p>
            <a:pPr algn="ctr">
              <a:lnSpc>
                <a:spcPts val="7055"/>
              </a:lnSpc>
            </a:pPr>
            <a:r>
              <a:rPr lang="en-US" sz="7055">
                <a:solidFill>
                  <a:srgbClr val="000000"/>
                </a:solidFill>
                <a:latin typeface="Montserrat"/>
              </a:rPr>
              <a:t>Annukka Salama: Ripley - nopea yhteys</a:t>
            </a:r>
          </a:p>
          <a:p>
            <a:pPr>
              <a:lnSpc>
                <a:spcPts val="1679"/>
              </a:lnSpc>
            </a:pPr>
          </a:p>
          <a:p>
            <a:pPr>
              <a:lnSpc>
                <a:spcPts val="4059"/>
              </a:lnSpc>
            </a:pPr>
          </a:p>
          <a:p>
            <a:pPr>
              <a:lnSpc>
                <a:spcPts val="4059"/>
              </a:lnSpc>
              <a:spcBef>
                <a:spcPct val="0"/>
              </a:spcBef>
            </a:pPr>
          </a:p>
        </p:txBody>
      </p:sp>
      <p:pic>
        <p:nvPicPr>
          <p:cNvPr name="Picture 8" id="8"/>
          <p:cNvPicPr>
            <a:picLocks noChangeAspect="true"/>
          </p:cNvPicPr>
          <p:nvPr>
            <a:videoFile r:link="rId8"/>
          </p:nvPr>
        </p:nvPicPr>
        <p:blipFill>
          <a:blip r:embed="rId7"/>
          <a:stretch>
            <a:fillRect/>
          </a:stretch>
        </p:blipFill>
        <p:spPr>
          <a:xfrm rot="0">
            <a:off x="881947" y="3786205"/>
            <a:ext cx="9728170" cy="5472095"/>
          </a:xfrm>
          <a:prstGeom prst="rect">
            <a:avLst/>
          </a:prstGeom>
        </p:spPr>
      </p:pic>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706767">
            <a:off x="-688924" y="2808324"/>
            <a:ext cx="3287627" cy="8680203"/>
          </a:xfrm>
          <a:custGeom>
            <a:avLst/>
            <a:gdLst/>
            <a:ahLst/>
            <a:cxnLst/>
            <a:rect r="r" b="b" t="t" l="l"/>
            <a:pathLst>
              <a:path h="8680203" w="3287627">
                <a:moveTo>
                  <a:pt x="0" y="0"/>
                </a:moveTo>
                <a:lnTo>
                  <a:pt x="3287627" y="0"/>
                </a:lnTo>
                <a:lnTo>
                  <a:pt x="3287627" y="8680204"/>
                </a:lnTo>
                <a:lnTo>
                  <a:pt x="0" y="8680204"/>
                </a:lnTo>
                <a:lnTo>
                  <a:pt x="0" y="0"/>
                </a:lnTo>
                <a:close/>
              </a:path>
            </a:pathLst>
          </a:custGeom>
          <a:blipFill>
            <a:blip r:embed="rId3"/>
            <a:stretch>
              <a:fillRect l="0" t="0" r="0" b="0"/>
            </a:stretch>
          </a:blipFill>
        </p:spPr>
      </p:sp>
      <p:sp>
        <p:nvSpPr>
          <p:cNvPr name="Freeform 4" id="4"/>
          <p:cNvSpPr/>
          <p:nvPr/>
        </p:nvSpPr>
        <p:spPr>
          <a:xfrm flipH="false" flipV="false" rot="2175728">
            <a:off x="1661662" y="3033626"/>
            <a:ext cx="2279107" cy="8229600"/>
          </a:xfrm>
          <a:custGeom>
            <a:avLst/>
            <a:gdLst/>
            <a:ahLst/>
            <a:cxnLst/>
            <a:rect r="r" b="b" t="t" l="l"/>
            <a:pathLst>
              <a:path h="8229600" w="2279107">
                <a:moveTo>
                  <a:pt x="0" y="0"/>
                </a:moveTo>
                <a:lnTo>
                  <a:pt x="2279107" y="0"/>
                </a:lnTo>
                <a:lnTo>
                  <a:pt x="2279107" y="8229600"/>
                </a:lnTo>
                <a:lnTo>
                  <a:pt x="0" y="8229600"/>
                </a:lnTo>
                <a:lnTo>
                  <a:pt x="0" y="0"/>
                </a:lnTo>
                <a:close/>
              </a:path>
            </a:pathLst>
          </a:custGeom>
          <a:blipFill>
            <a:blip r:embed="rId4"/>
            <a:stretch>
              <a:fillRect l="-54140" t="0" r="-86434" b="0"/>
            </a:stretch>
          </a:blipFill>
        </p:spPr>
      </p:sp>
      <p:sp>
        <p:nvSpPr>
          <p:cNvPr name="Freeform 5" id="5"/>
          <p:cNvSpPr/>
          <p:nvPr/>
        </p:nvSpPr>
        <p:spPr>
          <a:xfrm flipH="false" flipV="false" rot="1102311">
            <a:off x="641987" y="7531736"/>
            <a:ext cx="2808109" cy="1263649"/>
          </a:xfrm>
          <a:custGeom>
            <a:avLst/>
            <a:gdLst/>
            <a:ahLst/>
            <a:cxnLst/>
            <a:rect r="r" b="b" t="t" l="l"/>
            <a:pathLst>
              <a:path h="1263649" w="2808109">
                <a:moveTo>
                  <a:pt x="0" y="0"/>
                </a:moveTo>
                <a:lnTo>
                  <a:pt x="2808109" y="0"/>
                </a:lnTo>
                <a:lnTo>
                  <a:pt x="2808109" y="1263649"/>
                </a:lnTo>
                <a:lnTo>
                  <a:pt x="0" y="1263649"/>
                </a:lnTo>
                <a:lnTo>
                  <a:pt x="0" y="0"/>
                </a:lnTo>
                <a:close/>
              </a:path>
            </a:pathLst>
          </a:custGeom>
          <a:blipFill>
            <a:blip r:embed="rId5"/>
            <a:stretch>
              <a:fillRect l="0" t="0" r="0" b="0"/>
            </a:stretch>
          </a:blipFill>
        </p:spPr>
      </p:sp>
      <p:sp>
        <p:nvSpPr>
          <p:cNvPr name="Freeform 6" id="6"/>
          <p:cNvSpPr/>
          <p:nvPr/>
        </p:nvSpPr>
        <p:spPr>
          <a:xfrm flipH="false" flipV="false" rot="0">
            <a:off x="4760768" y="2845159"/>
            <a:ext cx="8766464" cy="6574848"/>
          </a:xfrm>
          <a:custGeom>
            <a:avLst/>
            <a:gdLst/>
            <a:ahLst/>
            <a:cxnLst/>
            <a:rect r="r" b="b" t="t" l="l"/>
            <a:pathLst>
              <a:path h="6574848" w="8766464">
                <a:moveTo>
                  <a:pt x="0" y="0"/>
                </a:moveTo>
                <a:lnTo>
                  <a:pt x="8766464" y="0"/>
                </a:lnTo>
                <a:lnTo>
                  <a:pt x="8766464" y="6574847"/>
                </a:lnTo>
                <a:lnTo>
                  <a:pt x="0" y="6574847"/>
                </a:lnTo>
                <a:lnTo>
                  <a:pt x="0" y="0"/>
                </a:lnTo>
                <a:close/>
              </a:path>
            </a:pathLst>
          </a:custGeom>
          <a:blipFill>
            <a:blip r:embed="rId6"/>
            <a:stretch>
              <a:fillRect l="0" t="0" r="0" b="0"/>
            </a:stretch>
          </a:blipFill>
        </p:spPr>
      </p:sp>
      <p:sp>
        <p:nvSpPr>
          <p:cNvPr name="Freeform 7" id="7"/>
          <p:cNvSpPr/>
          <p:nvPr/>
        </p:nvSpPr>
        <p:spPr>
          <a:xfrm flipH="false" flipV="false" rot="5218634">
            <a:off x="11055939" y="4922299"/>
            <a:ext cx="4720937" cy="10729402"/>
          </a:xfrm>
          <a:custGeom>
            <a:avLst/>
            <a:gdLst/>
            <a:ahLst/>
            <a:cxnLst/>
            <a:rect r="r" b="b" t="t" l="l"/>
            <a:pathLst>
              <a:path h="10729402" w="4720937">
                <a:moveTo>
                  <a:pt x="0" y="0"/>
                </a:moveTo>
                <a:lnTo>
                  <a:pt x="4720936" y="0"/>
                </a:lnTo>
                <a:lnTo>
                  <a:pt x="4720936" y="10729402"/>
                </a:lnTo>
                <a:lnTo>
                  <a:pt x="0" y="10729402"/>
                </a:lnTo>
                <a:lnTo>
                  <a:pt x="0" y="0"/>
                </a:lnTo>
                <a:close/>
              </a:path>
            </a:pathLst>
          </a:custGeom>
          <a:blipFill>
            <a:blip r:embed="rId7"/>
            <a:stretch>
              <a:fillRect l="0" t="0" r="0" b="0"/>
            </a:stretch>
          </a:blipFill>
        </p:spPr>
      </p:sp>
      <p:sp>
        <p:nvSpPr>
          <p:cNvPr name="TextBox 8" id="8"/>
          <p:cNvSpPr txBox="true"/>
          <p:nvPr/>
        </p:nvSpPr>
        <p:spPr>
          <a:xfrm rot="0">
            <a:off x="6433569" y="2851760"/>
            <a:ext cx="8290214" cy="3382026"/>
          </a:xfrm>
          <a:prstGeom prst="rect">
            <a:avLst/>
          </a:prstGeom>
        </p:spPr>
        <p:txBody>
          <a:bodyPr anchor="t" rtlCol="false" tIns="0" lIns="0" bIns="0" rIns="0">
            <a:spAutoFit/>
          </a:bodyPr>
          <a:lstStyle/>
          <a:p>
            <a:pPr>
              <a:lnSpc>
                <a:spcPts val="11199"/>
              </a:lnSpc>
            </a:pPr>
          </a:p>
          <a:p>
            <a:pPr>
              <a:lnSpc>
                <a:spcPts val="14978"/>
              </a:lnSpc>
            </a:pPr>
            <a:r>
              <a:rPr lang="en-US" sz="10699">
                <a:solidFill>
                  <a:srgbClr val="000000"/>
                </a:solidFill>
                <a:latin typeface="Awesome Lathusca"/>
              </a:rPr>
              <a:t>fantasia</a:t>
            </a:r>
          </a:p>
        </p:txBody>
      </p:sp>
      <p:sp>
        <p:nvSpPr>
          <p:cNvPr name="TextBox 9" id="9"/>
          <p:cNvSpPr txBox="true"/>
          <p:nvPr/>
        </p:nvSpPr>
        <p:spPr>
          <a:xfrm rot="0">
            <a:off x="954889" y="1494650"/>
            <a:ext cx="16378221" cy="1529715"/>
          </a:xfrm>
          <a:prstGeom prst="rect">
            <a:avLst/>
          </a:prstGeom>
        </p:spPr>
        <p:txBody>
          <a:bodyPr anchor="t" rtlCol="false" tIns="0" lIns="0" bIns="0" rIns="0">
            <a:spAutoFit/>
          </a:bodyPr>
          <a:lstStyle/>
          <a:p>
            <a:pPr algn="ctr">
              <a:lnSpc>
                <a:spcPts val="8880"/>
              </a:lnSpc>
            </a:pPr>
            <a:r>
              <a:rPr lang="en-US" sz="12000">
                <a:solidFill>
                  <a:srgbClr val="624F39"/>
                </a:solidFill>
                <a:latin typeface="Awesome Lathusca Italics"/>
              </a:rPr>
              <a:t>Teemana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028532"/>
            <a:ext cx="5352564" cy="8229768"/>
          </a:xfrm>
          <a:custGeom>
            <a:avLst/>
            <a:gdLst/>
            <a:ahLst/>
            <a:cxnLst/>
            <a:rect r="r" b="b" t="t" l="l"/>
            <a:pathLst>
              <a:path h="8229768" w="5352564">
                <a:moveTo>
                  <a:pt x="0" y="0"/>
                </a:moveTo>
                <a:lnTo>
                  <a:pt x="5352564" y="0"/>
                </a:lnTo>
                <a:lnTo>
                  <a:pt x="5352564" y="8229768"/>
                </a:lnTo>
                <a:lnTo>
                  <a:pt x="0" y="8229768"/>
                </a:lnTo>
                <a:lnTo>
                  <a:pt x="0" y="0"/>
                </a:lnTo>
                <a:close/>
              </a:path>
            </a:pathLst>
          </a:custGeom>
          <a:blipFill>
            <a:blip r:embed="rId6"/>
            <a:stretch>
              <a:fillRect l="0" t="0" r="0" b="0"/>
            </a:stretch>
          </a:blipFill>
        </p:spPr>
      </p:sp>
      <p:sp>
        <p:nvSpPr>
          <p:cNvPr name="TextBox 7" id="7"/>
          <p:cNvSpPr txBox="true"/>
          <p:nvPr/>
        </p:nvSpPr>
        <p:spPr>
          <a:xfrm rot="0">
            <a:off x="881947" y="1369150"/>
            <a:ext cx="8630513" cy="56814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Tove Jansson: Taikatalvi</a:t>
            </a:r>
          </a:p>
          <a:p>
            <a:pPr>
              <a:lnSpc>
                <a:spcPts val="1679"/>
              </a:lnSpc>
            </a:pPr>
          </a:p>
          <a:p>
            <a:pPr>
              <a:lnSpc>
                <a:spcPts val="4059"/>
              </a:lnSpc>
            </a:pPr>
          </a:p>
          <a:p>
            <a:pPr>
              <a:lnSpc>
                <a:spcPts val="4059"/>
              </a:lnSpc>
            </a:pPr>
            <a:r>
              <a:rPr lang="en-US" sz="2899">
                <a:solidFill>
                  <a:srgbClr val="000000"/>
                </a:solidFill>
                <a:latin typeface="Arimo"/>
              </a:rPr>
              <a:t>Muumipeikko herää, vaikka on vielä talvi. Muu perhe on talviunilla. Maailma on talvella aivan toinen. Keitä muumipeikko tapaa? Kuka on mörkö, ja miksi hän luo kylmyyttä ympärilleen? </a:t>
            </a:r>
          </a:p>
          <a:p>
            <a:pPr>
              <a:lnSpc>
                <a:spcPts val="4059"/>
              </a:lnSpc>
            </a:pPr>
          </a:p>
          <a:p>
            <a:pPr>
              <a:lnSpc>
                <a:spcPts val="4059"/>
              </a:lnSpc>
              <a:spcBef>
                <a:spcPct val="0"/>
              </a:spcBef>
            </a:pPr>
            <a:r>
              <a:rPr lang="en-US" sz="2899">
                <a:solidFill>
                  <a:srgbClr val="000000"/>
                </a:solidFill>
                <a:latin typeface="Arimo"/>
              </a:rPr>
              <a:t>Myös muut muumikirjat käyvät.</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0756870" y="1216750"/>
            <a:ext cx="5138691" cy="8318257"/>
          </a:xfrm>
          <a:custGeom>
            <a:avLst/>
            <a:gdLst/>
            <a:ahLst/>
            <a:cxnLst/>
            <a:rect r="r" b="b" t="t" l="l"/>
            <a:pathLst>
              <a:path h="8318257" w="5138691">
                <a:moveTo>
                  <a:pt x="0" y="0"/>
                </a:moveTo>
                <a:lnTo>
                  <a:pt x="5138691" y="0"/>
                </a:lnTo>
                <a:lnTo>
                  <a:pt x="5138691" y="8318257"/>
                </a:lnTo>
                <a:lnTo>
                  <a:pt x="0" y="8318257"/>
                </a:lnTo>
                <a:lnTo>
                  <a:pt x="0" y="0"/>
                </a:lnTo>
                <a:close/>
              </a:path>
            </a:pathLst>
          </a:custGeom>
          <a:blipFill>
            <a:blip r:embed="rId6"/>
            <a:stretch>
              <a:fillRect l="0" t="0" r="0" b="0"/>
            </a:stretch>
          </a:blipFill>
        </p:spPr>
      </p:sp>
      <p:sp>
        <p:nvSpPr>
          <p:cNvPr name="TextBox 7" id="7"/>
          <p:cNvSpPr txBox="true"/>
          <p:nvPr/>
        </p:nvSpPr>
        <p:spPr>
          <a:xfrm rot="0">
            <a:off x="1028700" y="1935517"/>
            <a:ext cx="8630513" cy="56814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Emmi Itäranta:</a:t>
            </a:r>
          </a:p>
          <a:p>
            <a:pPr algn="ctr">
              <a:lnSpc>
                <a:spcPts val="7755"/>
              </a:lnSpc>
            </a:pPr>
            <a:r>
              <a:rPr lang="en-US" sz="7755">
                <a:solidFill>
                  <a:srgbClr val="000000"/>
                </a:solidFill>
                <a:latin typeface="Montserrat"/>
              </a:rPr>
              <a:t>Teemestarin kirja</a:t>
            </a:r>
          </a:p>
          <a:p>
            <a:pPr>
              <a:lnSpc>
                <a:spcPts val="1679"/>
              </a:lnSpc>
            </a:pPr>
          </a:p>
          <a:p>
            <a:pPr>
              <a:lnSpc>
                <a:spcPts val="4059"/>
              </a:lnSpc>
            </a:pPr>
          </a:p>
          <a:p>
            <a:pPr>
              <a:lnSpc>
                <a:spcPts val="4059"/>
              </a:lnSpc>
              <a:spcBef>
                <a:spcPct val="0"/>
              </a:spcBef>
            </a:pPr>
            <a:r>
              <a:rPr lang="en-US" sz="2899">
                <a:solidFill>
                  <a:srgbClr val="000000"/>
                </a:solidFill>
                <a:latin typeface="Arimo"/>
              </a:rPr>
              <a:t>Eletään tulevaisuuden Suomessa. Puhdas vesi on lopussa, ja ihmiset taistelevat saadakseen sitä riittävästi ja pysyäkseen terveinä. Miten teemestarilla on mahdollisuus keittää ja tarjoilla teetä? Onko kaikilla samat oikeudet? Missä menee moraalin raja?</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9996002" y="1253103"/>
            <a:ext cx="6723115" cy="8005197"/>
          </a:xfrm>
          <a:custGeom>
            <a:avLst/>
            <a:gdLst/>
            <a:ahLst/>
            <a:cxnLst/>
            <a:rect r="r" b="b" t="t" l="l"/>
            <a:pathLst>
              <a:path h="8005197" w="6723115">
                <a:moveTo>
                  <a:pt x="0" y="0"/>
                </a:moveTo>
                <a:lnTo>
                  <a:pt x="6723115" y="0"/>
                </a:lnTo>
                <a:lnTo>
                  <a:pt x="6723115" y="8005197"/>
                </a:lnTo>
                <a:lnTo>
                  <a:pt x="0" y="8005197"/>
                </a:lnTo>
                <a:lnTo>
                  <a:pt x="0" y="0"/>
                </a:lnTo>
                <a:close/>
              </a:path>
            </a:pathLst>
          </a:custGeom>
          <a:blipFill>
            <a:blip r:embed="rId6"/>
            <a:stretch>
              <a:fillRect l="0" t="0" r="0" b="0"/>
            </a:stretch>
          </a:blipFill>
        </p:spPr>
      </p:sp>
      <p:sp>
        <p:nvSpPr>
          <p:cNvPr name="TextBox 7" id="7"/>
          <p:cNvSpPr txBox="true"/>
          <p:nvPr/>
        </p:nvSpPr>
        <p:spPr>
          <a:xfrm rot="0">
            <a:off x="1028700" y="1935517"/>
            <a:ext cx="8630513" cy="568140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Yrjö Kokko: </a:t>
            </a:r>
          </a:p>
          <a:p>
            <a:pPr algn="ctr">
              <a:lnSpc>
                <a:spcPts val="7755"/>
              </a:lnSpc>
            </a:pPr>
            <a:r>
              <a:rPr lang="en-US" sz="7755">
                <a:solidFill>
                  <a:srgbClr val="000000"/>
                </a:solidFill>
                <a:latin typeface="Montserrat"/>
              </a:rPr>
              <a:t>Pessi ja Illusia</a:t>
            </a:r>
          </a:p>
          <a:p>
            <a:pPr>
              <a:lnSpc>
                <a:spcPts val="1679"/>
              </a:lnSpc>
            </a:pPr>
          </a:p>
          <a:p>
            <a:pPr>
              <a:lnSpc>
                <a:spcPts val="4059"/>
              </a:lnSpc>
            </a:pPr>
          </a:p>
          <a:p>
            <a:pPr>
              <a:lnSpc>
                <a:spcPts val="4059"/>
              </a:lnSpc>
              <a:spcBef>
                <a:spcPct val="0"/>
              </a:spcBef>
            </a:pPr>
            <a:r>
              <a:rPr lang="en-US" sz="2899">
                <a:solidFill>
                  <a:srgbClr val="000000"/>
                </a:solidFill>
                <a:latin typeface="Arimo"/>
              </a:rPr>
              <a:t>Pessi on peikko, joka kohtaa ihanan sateenkaarella asuvan Illusian. Illusia ei pääse lentämän takaisin sateenkaarellensa vaan jää maan päälle ensin yöksi ja sitten kokonaan, sillä on kuiva kesä, ja lopulta ilkeä Ristilukki puree Illusian siivet poikki. Pessi ja Illusia oppivat toisiltaan maailmasta. </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0756870" y="1028700"/>
            <a:ext cx="5698998" cy="8229600"/>
          </a:xfrm>
          <a:custGeom>
            <a:avLst/>
            <a:gdLst/>
            <a:ahLst/>
            <a:cxnLst/>
            <a:rect r="r" b="b" t="t" l="l"/>
            <a:pathLst>
              <a:path h="8229600" w="5698998">
                <a:moveTo>
                  <a:pt x="0" y="0"/>
                </a:moveTo>
                <a:lnTo>
                  <a:pt x="5698998" y="0"/>
                </a:lnTo>
                <a:lnTo>
                  <a:pt x="5698998" y="8229600"/>
                </a:lnTo>
                <a:lnTo>
                  <a:pt x="0" y="8229600"/>
                </a:lnTo>
                <a:lnTo>
                  <a:pt x="0" y="0"/>
                </a:lnTo>
                <a:close/>
              </a:path>
            </a:pathLst>
          </a:custGeom>
          <a:blipFill>
            <a:blip r:embed="rId6"/>
            <a:stretch>
              <a:fillRect l="0" t="0" r="0" b="0"/>
            </a:stretch>
          </a:blipFill>
        </p:spPr>
      </p:sp>
      <p:sp>
        <p:nvSpPr>
          <p:cNvPr name="TextBox 7" id="7"/>
          <p:cNvSpPr txBox="true"/>
          <p:nvPr/>
        </p:nvSpPr>
        <p:spPr>
          <a:xfrm rot="0">
            <a:off x="1028700" y="2192692"/>
            <a:ext cx="8630513" cy="516705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Aino Kallas:</a:t>
            </a:r>
          </a:p>
          <a:p>
            <a:pPr algn="ctr">
              <a:lnSpc>
                <a:spcPts val="7755"/>
              </a:lnSpc>
            </a:pPr>
            <a:r>
              <a:rPr lang="en-US" sz="7755">
                <a:solidFill>
                  <a:srgbClr val="000000"/>
                </a:solidFill>
                <a:latin typeface="Montserrat"/>
              </a:rPr>
              <a:t>Sudenmorsian</a:t>
            </a:r>
          </a:p>
          <a:p>
            <a:pPr>
              <a:lnSpc>
                <a:spcPts val="1679"/>
              </a:lnSpc>
            </a:pPr>
          </a:p>
          <a:p>
            <a:pPr>
              <a:lnSpc>
                <a:spcPts val="4059"/>
              </a:lnSpc>
            </a:pPr>
          </a:p>
          <a:p>
            <a:pPr>
              <a:lnSpc>
                <a:spcPts val="4059"/>
              </a:lnSpc>
              <a:spcBef>
                <a:spcPct val="0"/>
              </a:spcBef>
            </a:pPr>
            <a:r>
              <a:rPr lang="en-US" sz="2899">
                <a:solidFill>
                  <a:srgbClr val="000000"/>
                </a:solidFill>
                <a:latin typeface="Arimo"/>
              </a:rPr>
              <a:t>Aalo on kaunis tyttö, joka asuu Virossa Hiidenmaalla. Hän kyllästyy kotona olemiseen ja haluaa lähteä etsimään itseään metsästä. Hän alkaa tarkkailla susia, ja muuttuu lopulta itsekin ihmissudeksi.</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687112"/>
            <a:ext cx="5568844" cy="8884248"/>
          </a:xfrm>
          <a:custGeom>
            <a:avLst/>
            <a:gdLst/>
            <a:ahLst/>
            <a:cxnLst/>
            <a:rect r="r" b="b" t="t" l="l"/>
            <a:pathLst>
              <a:path h="8884248" w="5568844">
                <a:moveTo>
                  <a:pt x="0" y="0"/>
                </a:moveTo>
                <a:lnTo>
                  <a:pt x="5568844" y="0"/>
                </a:lnTo>
                <a:lnTo>
                  <a:pt x="5568844" y="8884248"/>
                </a:lnTo>
                <a:lnTo>
                  <a:pt x="0" y="8884248"/>
                </a:lnTo>
                <a:lnTo>
                  <a:pt x="0" y="0"/>
                </a:lnTo>
                <a:close/>
              </a:path>
            </a:pathLst>
          </a:custGeom>
          <a:blipFill>
            <a:blip r:embed="rId6"/>
            <a:stretch>
              <a:fillRect l="0" t="0" r="0" b="0"/>
            </a:stretch>
          </a:blipFill>
        </p:spPr>
      </p:sp>
      <p:sp>
        <p:nvSpPr>
          <p:cNvPr name="TextBox 7" id="7"/>
          <p:cNvSpPr txBox="true"/>
          <p:nvPr/>
        </p:nvSpPr>
        <p:spPr>
          <a:xfrm rot="0">
            <a:off x="881947" y="1369150"/>
            <a:ext cx="9248624" cy="6500559"/>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a:rPr>
              <a:t>Elina Pitkäkangas:</a:t>
            </a:r>
          </a:p>
          <a:p>
            <a:pPr algn="ctr">
              <a:lnSpc>
                <a:spcPts val="7755"/>
              </a:lnSpc>
            </a:pPr>
            <a:r>
              <a:rPr lang="en-US" sz="7755">
                <a:solidFill>
                  <a:srgbClr val="000000"/>
                </a:solidFill>
                <a:latin typeface="Montserrat"/>
              </a:rPr>
              <a:t>Sang</a:t>
            </a:r>
          </a:p>
          <a:p>
            <a:pPr>
              <a:lnSpc>
                <a:spcPts val="4059"/>
              </a:lnSpc>
            </a:pPr>
          </a:p>
          <a:p>
            <a:pPr>
              <a:lnSpc>
                <a:spcPts val="4059"/>
              </a:lnSpc>
            </a:pPr>
            <a:r>
              <a:rPr lang="en-US" sz="2899">
                <a:solidFill>
                  <a:srgbClr val="000000"/>
                </a:solidFill>
                <a:latin typeface="Arimo"/>
              </a:rPr>
              <a:t>Eeppinen romaani vallasta ja rakkaudesta kuvitteellisessa tulevaisuuden Itä-Aasiassa. </a:t>
            </a:r>
          </a:p>
          <a:p>
            <a:pPr>
              <a:lnSpc>
                <a:spcPts val="4059"/>
              </a:lnSpc>
              <a:spcBef>
                <a:spcPct val="0"/>
              </a:spcBef>
            </a:pPr>
            <a:r>
              <a:rPr lang="en-US" sz="2899">
                <a:solidFill>
                  <a:srgbClr val="000000"/>
                </a:solidFill>
                <a:latin typeface="Arimo"/>
              </a:rPr>
              <a:t>Kong Dawei, ajautuu onnettoman tapahtumaketjun seurauksena valtakunnan eteläiseen pääkaupunkiin, jota hallitsee julma matriarkka. Kun enempää menetettävää ei enää ole, Daweilla on vain yksi päämäärä: päästä takaisin rakkaidensa luokse hinnalla millä hyvänsä.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028700"/>
            <a:ext cx="5616671" cy="8135663"/>
          </a:xfrm>
          <a:custGeom>
            <a:avLst/>
            <a:gdLst/>
            <a:ahLst/>
            <a:cxnLst/>
            <a:rect r="r" b="b" t="t" l="l"/>
            <a:pathLst>
              <a:path h="8135663" w="5616671">
                <a:moveTo>
                  <a:pt x="0" y="0"/>
                </a:moveTo>
                <a:lnTo>
                  <a:pt x="5616671" y="0"/>
                </a:lnTo>
                <a:lnTo>
                  <a:pt x="5616671" y="8135663"/>
                </a:lnTo>
                <a:lnTo>
                  <a:pt x="0" y="8135663"/>
                </a:lnTo>
                <a:lnTo>
                  <a:pt x="0" y="0"/>
                </a:lnTo>
                <a:close/>
              </a:path>
            </a:pathLst>
          </a:custGeom>
          <a:blipFill>
            <a:blip r:embed="rId6"/>
            <a:stretch>
              <a:fillRect l="0" t="0" r="0" b="0"/>
            </a:stretch>
          </a:blipFill>
        </p:spPr>
      </p:sp>
      <p:sp>
        <p:nvSpPr>
          <p:cNvPr name="TextBox 7" id="7"/>
          <p:cNvSpPr txBox="true"/>
          <p:nvPr/>
        </p:nvSpPr>
        <p:spPr>
          <a:xfrm rot="0">
            <a:off x="954995" y="2528190"/>
            <a:ext cx="8189005" cy="5402071"/>
          </a:xfrm>
          <a:prstGeom prst="rect">
            <a:avLst/>
          </a:prstGeom>
        </p:spPr>
        <p:txBody>
          <a:bodyPr anchor="t" rtlCol="false" tIns="0" lIns="0" bIns="0" rIns="0">
            <a:spAutoFit/>
          </a:bodyPr>
          <a:lstStyle/>
          <a:p>
            <a:pPr algn="ctr">
              <a:lnSpc>
                <a:spcPts val="8854"/>
              </a:lnSpc>
            </a:pPr>
            <a:r>
              <a:rPr lang="en-US" sz="8854">
                <a:solidFill>
                  <a:srgbClr val="000000"/>
                </a:solidFill>
                <a:latin typeface="Montserrat Bold"/>
              </a:rPr>
              <a:t>Reijo Mäki: </a:t>
            </a:r>
            <a:r>
              <a:rPr lang="en-US" sz="8854">
                <a:solidFill>
                  <a:srgbClr val="000000"/>
                </a:solidFill>
                <a:latin typeface="Montserrat"/>
              </a:rPr>
              <a:t>Vares-kirjat</a:t>
            </a:r>
          </a:p>
          <a:p>
            <a:pPr algn="ctr">
              <a:lnSpc>
                <a:spcPts val="8854"/>
              </a:lnSpc>
            </a:pPr>
          </a:p>
          <a:p>
            <a:pPr algn="ctr">
              <a:lnSpc>
                <a:spcPts val="3255"/>
              </a:lnSpc>
              <a:spcBef>
                <a:spcPct val="0"/>
              </a:spcBef>
            </a:pPr>
            <a:r>
              <a:rPr lang="en-US" sz="3255">
                <a:solidFill>
                  <a:srgbClr val="000000"/>
                </a:solidFill>
                <a:latin typeface="Montserrat"/>
              </a:rPr>
              <a:t>Vares on yksityisetsivä, jolla Vareksella on ystäviä lain molemmilta puolilta ja hän toimii usein molempien puolien edustajien palveluksessa, turhia kyselemättä, kunhan palkka on hyvä.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849404" y="883207"/>
            <a:ext cx="5409896" cy="8520587"/>
          </a:xfrm>
          <a:custGeom>
            <a:avLst/>
            <a:gdLst/>
            <a:ahLst/>
            <a:cxnLst/>
            <a:rect r="r" b="b" t="t" l="l"/>
            <a:pathLst>
              <a:path h="8520587" w="5409896">
                <a:moveTo>
                  <a:pt x="0" y="0"/>
                </a:moveTo>
                <a:lnTo>
                  <a:pt x="5409896" y="0"/>
                </a:lnTo>
                <a:lnTo>
                  <a:pt x="5409896" y="8520586"/>
                </a:lnTo>
                <a:lnTo>
                  <a:pt x="0" y="8520586"/>
                </a:lnTo>
                <a:lnTo>
                  <a:pt x="0" y="0"/>
                </a:lnTo>
                <a:close/>
              </a:path>
            </a:pathLst>
          </a:custGeom>
          <a:blipFill>
            <a:blip r:embed="rId6"/>
            <a:stretch>
              <a:fillRect l="0" t="0" r="0" b="0"/>
            </a:stretch>
          </a:blipFill>
        </p:spPr>
      </p:sp>
      <p:sp>
        <p:nvSpPr>
          <p:cNvPr name="TextBox 7" id="7"/>
          <p:cNvSpPr txBox="true"/>
          <p:nvPr/>
        </p:nvSpPr>
        <p:spPr>
          <a:xfrm rot="0">
            <a:off x="954995" y="2528190"/>
            <a:ext cx="9469378" cy="4351081"/>
          </a:xfrm>
          <a:prstGeom prst="rect">
            <a:avLst/>
          </a:prstGeom>
        </p:spPr>
        <p:txBody>
          <a:bodyPr anchor="t" rtlCol="false" tIns="0" lIns="0" bIns="0" rIns="0">
            <a:spAutoFit/>
          </a:bodyPr>
          <a:lstStyle/>
          <a:p>
            <a:pPr algn="ctr">
              <a:lnSpc>
                <a:spcPts val="8854"/>
              </a:lnSpc>
            </a:pPr>
            <a:r>
              <a:rPr lang="en-US" sz="8854">
                <a:solidFill>
                  <a:srgbClr val="000000"/>
                </a:solidFill>
                <a:latin typeface="Montserrat Bold"/>
              </a:rPr>
              <a:t>Eppu Nuotio: Leinikkimekko</a:t>
            </a:r>
          </a:p>
          <a:p>
            <a:pPr>
              <a:lnSpc>
                <a:spcPts val="1679"/>
              </a:lnSpc>
            </a:pPr>
          </a:p>
          <a:p>
            <a:pPr>
              <a:lnSpc>
                <a:spcPts val="1679"/>
              </a:lnSpc>
            </a:pPr>
          </a:p>
          <a:p>
            <a:pPr>
              <a:lnSpc>
                <a:spcPts val="1679"/>
              </a:lnSpc>
            </a:pPr>
          </a:p>
          <a:p>
            <a:pPr>
              <a:lnSpc>
                <a:spcPts val="4199"/>
              </a:lnSpc>
              <a:spcBef>
                <a:spcPct val="0"/>
              </a:spcBef>
            </a:pPr>
            <a:r>
              <a:rPr lang="en-US" sz="2999">
                <a:solidFill>
                  <a:srgbClr val="000000"/>
                </a:solidFill>
                <a:latin typeface="Arimo"/>
              </a:rPr>
              <a:t>Seinän sisältä löytyy lipas, jossa on mekko, letti ja pala hartsia. Hartsia tarvitaan viulun kieliin soinnin parantamiseksi. Miksi nämä on piilotettu seinän väliin?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159600"/>
            <a:ext cx="5508287" cy="7967801"/>
          </a:xfrm>
          <a:custGeom>
            <a:avLst/>
            <a:gdLst/>
            <a:ahLst/>
            <a:cxnLst/>
            <a:rect r="r" b="b" t="t" l="l"/>
            <a:pathLst>
              <a:path h="7967801" w="5508287">
                <a:moveTo>
                  <a:pt x="0" y="0"/>
                </a:moveTo>
                <a:lnTo>
                  <a:pt x="5508287" y="0"/>
                </a:lnTo>
                <a:lnTo>
                  <a:pt x="5508287" y="7967800"/>
                </a:lnTo>
                <a:lnTo>
                  <a:pt x="0" y="7967800"/>
                </a:lnTo>
                <a:lnTo>
                  <a:pt x="0" y="0"/>
                </a:lnTo>
                <a:close/>
              </a:path>
            </a:pathLst>
          </a:custGeom>
          <a:blipFill>
            <a:blip r:embed="rId6"/>
            <a:stretch>
              <a:fillRect l="0" t="0" r="0" b="0"/>
            </a:stretch>
          </a:blipFill>
        </p:spPr>
      </p:sp>
      <p:sp>
        <p:nvSpPr>
          <p:cNvPr name="TextBox 7" id="7"/>
          <p:cNvSpPr txBox="true"/>
          <p:nvPr/>
        </p:nvSpPr>
        <p:spPr>
          <a:xfrm rot="0">
            <a:off x="881947" y="1388200"/>
            <a:ext cx="9469378" cy="7526715"/>
          </a:xfrm>
          <a:prstGeom prst="rect">
            <a:avLst/>
          </a:prstGeom>
        </p:spPr>
        <p:txBody>
          <a:bodyPr anchor="t" rtlCol="false" tIns="0" lIns="0" bIns="0" rIns="0">
            <a:spAutoFit/>
          </a:bodyPr>
          <a:lstStyle/>
          <a:p>
            <a:pPr algn="ctr">
              <a:lnSpc>
                <a:spcPts val="8854"/>
              </a:lnSpc>
            </a:pPr>
            <a:r>
              <a:rPr lang="en-US" sz="8854">
                <a:solidFill>
                  <a:srgbClr val="000000"/>
                </a:solidFill>
                <a:latin typeface="Montserrat Bold"/>
              </a:rPr>
              <a:t>Kati Hiekkapelto: Kolibri</a:t>
            </a:r>
          </a:p>
          <a:p>
            <a:pPr>
              <a:lnSpc>
                <a:spcPts val="1679"/>
              </a:lnSpc>
            </a:pPr>
          </a:p>
          <a:p>
            <a:pPr>
              <a:lnSpc>
                <a:spcPts val="4059"/>
              </a:lnSpc>
            </a:pPr>
          </a:p>
          <a:p>
            <a:pPr>
              <a:lnSpc>
                <a:spcPts val="4059"/>
              </a:lnSpc>
            </a:pPr>
            <a:r>
              <a:rPr lang="en-US" sz="2899">
                <a:solidFill>
                  <a:srgbClr val="000000"/>
                </a:solidFill>
                <a:latin typeface="Arimo"/>
              </a:rPr>
              <a:t>Nuori maahanmuuttajataustainen Anna Fekete on aloittanut poliisissa. Lenkkipolulta löytyy ruumis, jonka taskussa on atsteekkipatsas. Pian tapahtuu toinen samanlainen murha. Pakkaa sekoittaa myös kurdityttö Dijar, joka on ottanut yhteyttä poliisiin kunniaväkivallan pelossa.</a:t>
            </a:r>
          </a:p>
          <a:p>
            <a:pPr>
              <a:lnSpc>
                <a:spcPts val="1679"/>
              </a:lnSpc>
            </a:pPr>
          </a:p>
          <a:p>
            <a:pPr>
              <a:lnSpc>
                <a:spcPts val="1679"/>
              </a:lnSpc>
              <a:spcBef>
                <a:spcPct val="0"/>
              </a:spcBef>
            </a:pPr>
            <a:r>
              <a:rPr lang="en-US" sz="1200">
                <a:solidFill>
                  <a:srgbClr val="000000"/>
                </a:solidFill>
                <a:latin typeface="Arimo"/>
              </a:rPr>
              <a:t>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706767">
            <a:off x="-688924" y="2808324"/>
            <a:ext cx="3287627" cy="8680203"/>
          </a:xfrm>
          <a:custGeom>
            <a:avLst/>
            <a:gdLst/>
            <a:ahLst/>
            <a:cxnLst/>
            <a:rect r="r" b="b" t="t" l="l"/>
            <a:pathLst>
              <a:path h="8680203" w="3287627">
                <a:moveTo>
                  <a:pt x="0" y="0"/>
                </a:moveTo>
                <a:lnTo>
                  <a:pt x="3287627" y="0"/>
                </a:lnTo>
                <a:lnTo>
                  <a:pt x="3287627" y="8680204"/>
                </a:lnTo>
                <a:lnTo>
                  <a:pt x="0" y="8680204"/>
                </a:lnTo>
                <a:lnTo>
                  <a:pt x="0" y="0"/>
                </a:lnTo>
                <a:close/>
              </a:path>
            </a:pathLst>
          </a:custGeom>
          <a:blipFill>
            <a:blip r:embed="rId3"/>
            <a:stretch>
              <a:fillRect l="0" t="0" r="0" b="0"/>
            </a:stretch>
          </a:blipFill>
        </p:spPr>
      </p:sp>
      <p:sp>
        <p:nvSpPr>
          <p:cNvPr name="Freeform 4" id="4"/>
          <p:cNvSpPr/>
          <p:nvPr/>
        </p:nvSpPr>
        <p:spPr>
          <a:xfrm flipH="false" flipV="false" rot="2175728">
            <a:off x="1661662" y="3033626"/>
            <a:ext cx="2279107" cy="8229600"/>
          </a:xfrm>
          <a:custGeom>
            <a:avLst/>
            <a:gdLst/>
            <a:ahLst/>
            <a:cxnLst/>
            <a:rect r="r" b="b" t="t" l="l"/>
            <a:pathLst>
              <a:path h="8229600" w="2279107">
                <a:moveTo>
                  <a:pt x="0" y="0"/>
                </a:moveTo>
                <a:lnTo>
                  <a:pt x="2279107" y="0"/>
                </a:lnTo>
                <a:lnTo>
                  <a:pt x="2279107" y="8229600"/>
                </a:lnTo>
                <a:lnTo>
                  <a:pt x="0" y="8229600"/>
                </a:lnTo>
                <a:lnTo>
                  <a:pt x="0" y="0"/>
                </a:lnTo>
                <a:close/>
              </a:path>
            </a:pathLst>
          </a:custGeom>
          <a:blipFill>
            <a:blip r:embed="rId4"/>
            <a:stretch>
              <a:fillRect l="-54140" t="0" r="-86434" b="0"/>
            </a:stretch>
          </a:blipFill>
        </p:spPr>
      </p:sp>
      <p:sp>
        <p:nvSpPr>
          <p:cNvPr name="Freeform 5" id="5"/>
          <p:cNvSpPr/>
          <p:nvPr/>
        </p:nvSpPr>
        <p:spPr>
          <a:xfrm flipH="false" flipV="false" rot="1102311">
            <a:off x="641987" y="7531736"/>
            <a:ext cx="2808109" cy="1263649"/>
          </a:xfrm>
          <a:custGeom>
            <a:avLst/>
            <a:gdLst/>
            <a:ahLst/>
            <a:cxnLst/>
            <a:rect r="r" b="b" t="t" l="l"/>
            <a:pathLst>
              <a:path h="1263649" w="2808109">
                <a:moveTo>
                  <a:pt x="0" y="0"/>
                </a:moveTo>
                <a:lnTo>
                  <a:pt x="2808109" y="0"/>
                </a:lnTo>
                <a:lnTo>
                  <a:pt x="2808109" y="1263649"/>
                </a:lnTo>
                <a:lnTo>
                  <a:pt x="0" y="1263649"/>
                </a:lnTo>
                <a:lnTo>
                  <a:pt x="0" y="0"/>
                </a:lnTo>
                <a:close/>
              </a:path>
            </a:pathLst>
          </a:custGeom>
          <a:blipFill>
            <a:blip r:embed="rId5"/>
            <a:stretch>
              <a:fillRect l="0" t="0" r="0" b="0"/>
            </a:stretch>
          </a:blipFill>
        </p:spPr>
      </p:sp>
      <p:sp>
        <p:nvSpPr>
          <p:cNvPr name="Freeform 6" id="6"/>
          <p:cNvSpPr/>
          <p:nvPr/>
        </p:nvSpPr>
        <p:spPr>
          <a:xfrm flipH="false" flipV="false" rot="0">
            <a:off x="4760768" y="2845159"/>
            <a:ext cx="8766464" cy="6574848"/>
          </a:xfrm>
          <a:custGeom>
            <a:avLst/>
            <a:gdLst/>
            <a:ahLst/>
            <a:cxnLst/>
            <a:rect r="r" b="b" t="t" l="l"/>
            <a:pathLst>
              <a:path h="6574848" w="8766464">
                <a:moveTo>
                  <a:pt x="0" y="0"/>
                </a:moveTo>
                <a:lnTo>
                  <a:pt x="8766464" y="0"/>
                </a:lnTo>
                <a:lnTo>
                  <a:pt x="8766464" y="6574847"/>
                </a:lnTo>
                <a:lnTo>
                  <a:pt x="0" y="6574847"/>
                </a:lnTo>
                <a:lnTo>
                  <a:pt x="0" y="0"/>
                </a:lnTo>
                <a:close/>
              </a:path>
            </a:pathLst>
          </a:custGeom>
          <a:blipFill>
            <a:blip r:embed="rId6"/>
            <a:stretch>
              <a:fillRect l="0" t="0" r="0" b="0"/>
            </a:stretch>
          </a:blipFill>
        </p:spPr>
      </p:sp>
      <p:sp>
        <p:nvSpPr>
          <p:cNvPr name="Freeform 7" id="7"/>
          <p:cNvSpPr/>
          <p:nvPr/>
        </p:nvSpPr>
        <p:spPr>
          <a:xfrm flipH="false" flipV="false" rot="5218634">
            <a:off x="11055939" y="4922299"/>
            <a:ext cx="4720937" cy="10729402"/>
          </a:xfrm>
          <a:custGeom>
            <a:avLst/>
            <a:gdLst/>
            <a:ahLst/>
            <a:cxnLst/>
            <a:rect r="r" b="b" t="t" l="l"/>
            <a:pathLst>
              <a:path h="10729402" w="4720937">
                <a:moveTo>
                  <a:pt x="0" y="0"/>
                </a:moveTo>
                <a:lnTo>
                  <a:pt x="4720936" y="0"/>
                </a:lnTo>
                <a:lnTo>
                  <a:pt x="4720936" y="10729402"/>
                </a:lnTo>
                <a:lnTo>
                  <a:pt x="0" y="10729402"/>
                </a:lnTo>
                <a:lnTo>
                  <a:pt x="0" y="0"/>
                </a:lnTo>
                <a:close/>
              </a:path>
            </a:pathLst>
          </a:custGeom>
          <a:blipFill>
            <a:blip r:embed="rId7"/>
            <a:stretch>
              <a:fillRect l="0" t="0" r="0" b="0"/>
            </a:stretch>
          </a:blipFill>
        </p:spPr>
      </p:sp>
      <p:sp>
        <p:nvSpPr>
          <p:cNvPr name="TextBox 8" id="8"/>
          <p:cNvSpPr txBox="true"/>
          <p:nvPr/>
        </p:nvSpPr>
        <p:spPr>
          <a:xfrm rot="0">
            <a:off x="7493189" y="2851760"/>
            <a:ext cx="8290214" cy="3382026"/>
          </a:xfrm>
          <a:prstGeom prst="rect">
            <a:avLst/>
          </a:prstGeom>
        </p:spPr>
        <p:txBody>
          <a:bodyPr anchor="t" rtlCol="false" tIns="0" lIns="0" bIns="0" rIns="0">
            <a:spAutoFit/>
          </a:bodyPr>
          <a:lstStyle/>
          <a:p>
            <a:pPr>
              <a:lnSpc>
                <a:spcPts val="11199"/>
              </a:lnSpc>
            </a:pPr>
          </a:p>
          <a:p>
            <a:pPr>
              <a:lnSpc>
                <a:spcPts val="14978"/>
              </a:lnSpc>
            </a:pPr>
            <a:r>
              <a:rPr lang="en-US" sz="10699">
                <a:solidFill>
                  <a:srgbClr val="000000"/>
                </a:solidFill>
                <a:latin typeface="Awesome Lathusca"/>
              </a:rPr>
              <a:t>sota</a:t>
            </a:r>
          </a:p>
        </p:txBody>
      </p:sp>
      <p:sp>
        <p:nvSpPr>
          <p:cNvPr name="TextBox 9" id="9"/>
          <p:cNvSpPr txBox="true"/>
          <p:nvPr/>
        </p:nvSpPr>
        <p:spPr>
          <a:xfrm rot="0">
            <a:off x="954889" y="1494650"/>
            <a:ext cx="16378221" cy="1529715"/>
          </a:xfrm>
          <a:prstGeom prst="rect">
            <a:avLst/>
          </a:prstGeom>
        </p:spPr>
        <p:txBody>
          <a:bodyPr anchor="t" rtlCol="false" tIns="0" lIns="0" bIns="0" rIns="0">
            <a:spAutoFit/>
          </a:bodyPr>
          <a:lstStyle/>
          <a:p>
            <a:pPr algn="ctr">
              <a:lnSpc>
                <a:spcPts val="8880"/>
              </a:lnSpc>
            </a:pPr>
            <a:r>
              <a:rPr lang="en-US" sz="12000">
                <a:solidFill>
                  <a:srgbClr val="624F39"/>
                </a:solidFill>
                <a:latin typeface="Awesome Lathusca Italics"/>
              </a:rPr>
              <a:t>Teemana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TextBox 6" id="6"/>
          <p:cNvSpPr txBox="true"/>
          <p:nvPr/>
        </p:nvSpPr>
        <p:spPr>
          <a:xfrm rot="0">
            <a:off x="881947" y="1388200"/>
            <a:ext cx="9469378" cy="6498015"/>
          </a:xfrm>
          <a:prstGeom prst="rect">
            <a:avLst/>
          </a:prstGeom>
        </p:spPr>
        <p:txBody>
          <a:bodyPr anchor="t" rtlCol="false" tIns="0" lIns="0" bIns="0" rIns="0">
            <a:spAutoFit/>
          </a:bodyPr>
          <a:lstStyle/>
          <a:p>
            <a:pPr algn="ctr">
              <a:lnSpc>
                <a:spcPts val="8854"/>
              </a:lnSpc>
            </a:pPr>
            <a:r>
              <a:rPr lang="en-US" sz="8854">
                <a:solidFill>
                  <a:srgbClr val="000000"/>
                </a:solidFill>
                <a:latin typeface="Montserrat Bold"/>
              </a:rPr>
              <a:t>Linna: Tuntematon sotilas</a:t>
            </a:r>
          </a:p>
          <a:p>
            <a:pPr>
              <a:lnSpc>
                <a:spcPts val="1679"/>
              </a:lnSpc>
            </a:pPr>
          </a:p>
          <a:p>
            <a:pPr>
              <a:lnSpc>
                <a:spcPts val="4059"/>
              </a:lnSpc>
            </a:pPr>
          </a:p>
          <a:p>
            <a:pPr>
              <a:lnSpc>
                <a:spcPts val="4059"/>
              </a:lnSpc>
            </a:pPr>
            <a:r>
              <a:rPr lang="en-US" sz="2899">
                <a:solidFill>
                  <a:srgbClr val="000000"/>
                </a:solidFill>
                <a:latin typeface="Arimo"/>
              </a:rPr>
              <a:t>Joukko nuoria sotilaita koettaa pärjätä hengissä. Hauskaa murresanailua ja tiukkoja paikkoja. Iso klassikko, joka poikkeaa vähän elokuvaversiosta. Sotaromaani on sama teos sensuroimattomana.</a:t>
            </a:r>
          </a:p>
          <a:p>
            <a:pPr>
              <a:lnSpc>
                <a:spcPts val="1679"/>
              </a:lnSpc>
            </a:pPr>
          </a:p>
          <a:p>
            <a:pPr>
              <a:lnSpc>
                <a:spcPts val="1679"/>
              </a:lnSpc>
              <a:spcBef>
                <a:spcPct val="0"/>
              </a:spcBef>
            </a:pPr>
            <a:r>
              <a:rPr lang="en-US" sz="1200">
                <a:solidFill>
                  <a:srgbClr val="000000"/>
                </a:solidFill>
                <a:latin typeface="Arimo"/>
              </a:rPr>
              <a:t> </a:t>
            </a:r>
          </a:p>
        </p:txBody>
      </p:sp>
      <p:sp>
        <p:nvSpPr>
          <p:cNvPr name="Freeform 7" id="7"/>
          <p:cNvSpPr/>
          <p:nvPr/>
        </p:nvSpPr>
        <p:spPr>
          <a:xfrm flipH="false" flipV="false" rot="0">
            <a:off x="11070016" y="1028700"/>
            <a:ext cx="5156371" cy="7886215"/>
          </a:xfrm>
          <a:custGeom>
            <a:avLst/>
            <a:gdLst/>
            <a:ahLst/>
            <a:cxnLst/>
            <a:rect r="r" b="b" t="t" l="l"/>
            <a:pathLst>
              <a:path h="7886215" w="5156371">
                <a:moveTo>
                  <a:pt x="0" y="0"/>
                </a:moveTo>
                <a:lnTo>
                  <a:pt x="5156371" y="0"/>
                </a:lnTo>
                <a:lnTo>
                  <a:pt x="5156371" y="7886215"/>
                </a:lnTo>
                <a:lnTo>
                  <a:pt x="0" y="7886215"/>
                </a:lnTo>
                <a:lnTo>
                  <a:pt x="0" y="0"/>
                </a:lnTo>
                <a:close/>
              </a:path>
            </a:pathLst>
          </a:custGeom>
          <a:blipFill>
            <a:blip r:embed="rId6"/>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8111" t="0" r="-18111" b="0"/>
            </a:stretch>
          </a:blipFill>
        </p:spPr>
      </p:sp>
      <p:sp>
        <p:nvSpPr>
          <p:cNvPr name="Freeform 3" id="3"/>
          <p:cNvSpPr/>
          <p:nvPr/>
        </p:nvSpPr>
        <p:spPr>
          <a:xfrm flipH="false" flipV="false" rot="-174739">
            <a:off x="390821" y="88240"/>
            <a:ext cx="10451630" cy="9223564"/>
          </a:xfrm>
          <a:custGeom>
            <a:avLst/>
            <a:gdLst/>
            <a:ahLst/>
            <a:cxnLst/>
            <a:rect r="r" b="b" t="t" l="l"/>
            <a:pathLst>
              <a:path h="9223564" w="10451630">
                <a:moveTo>
                  <a:pt x="0" y="0"/>
                </a:moveTo>
                <a:lnTo>
                  <a:pt x="10451630" y="0"/>
                </a:lnTo>
                <a:lnTo>
                  <a:pt x="10451630" y="9223564"/>
                </a:lnTo>
                <a:lnTo>
                  <a:pt x="0" y="9223564"/>
                </a:lnTo>
                <a:lnTo>
                  <a:pt x="0" y="0"/>
                </a:lnTo>
                <a:close/>
              </a:path>
            </a:pathLst>
          </a:custGeom>
          <a:blipFill>
            <a:blip r:embed="rId3"/>
            <a:stretch>
              <a:fillRect l="0" t="0" r="0" b="0"/>
            </a:stretch>
          </a:blipFill>
        </p:spPr>
      </p:sp>
      <p:sp>
        <p:nvSpPr>
          <p:cNvPr name="Freeform 4" id="4"/>
          <p:cNvSpPr/>
          <p:nvPr/>
        </p:nvSpPr>
        <p:spPr>
          <a:xfrm flipH="false" flipV="false" rot="1198085">
            <a:off x="8602110" y="520485"/>
            <a:ext cx="4309519" cy="1465236"/>
          </a:xfrm>
          <a:custGeom>
            <a:avLst/>
            <a:gdLst/>
            <a:ahLst/>
            <a:cxnLst/>
            <a:rect r="r" b="b" t="t" l="l"/>
            <a:pathLst>
              <a:path h="1465236" w="4309519">
                <a:moveTo>
                  <a:pt x="0" y="0"/>
                </a:moveTo>
                <a:lnTo>
                  <a:pt x="4309519" y="0"/>
                </a:lnTo>
                <a:lnTo>
                  <a:pt x="4309519" y="1465236"/>
                </a:lnTo>
                <a:lnTo>
                  <a:pt x="0" y="1465236"/>
                </a:lnTo>
                <a:lnTo>
                  <a:pt x="0" y="0"/>
                </a:lnTo>
                <a:close/>
              </a:path>
            </a:pathLst>
          </a:custGeom>
          <a:blipFill>
            <a:blip r:embed="rId4"/>
            <a:stretch>
              <a:fillRect l="0" t="0" r="0" b="0"/>
            </a:stretch>
          </a:blipFill>
        </p:spPr>
      </p:sp>
      <p:sp>
        <p:nvSpPr>
          <p:cNvPr name="Freeform 5" id="5"/>
          <p:cNvSpPr/>
          <p:nvPr/>
        </p:nvSpPr>
        <p:spPr>
          <a:xfrm flipH="false" flipV="false" rot="668656">
            <a:off x="224719" y="8736223"/>
            <a:ext cx="4183588" cy="1044154"/>
          </a:xfrm>
          <a:custGeom>
            <a:avLst/>
            <a:gdLst/>
            <a:ahLst/>
            <a:cxnLst/>
            <a:rect r="r" b="b" t="t" l="l"/>
            <a:pathLst>
              <a:path h="1044154" w="4183588">
                <a:moveTo>
                  <a:pt x="0" y="0"/>
                </a:moveTo>
                <a:lnTo>
                  <a:pt x="4183588" y="0"/>
                </a:lnTo>
                <a:lnTo>
                  <a:pt x="4183588" y="1044154"/>
                </a:lnTo>
                <a:lnTo>
                  <a:pt x="0" y="1044154"/>
                </a:lnTo>
                <a:lnTo>
                  <a:pt x="0" y="0"/>
                </a:lnTo>
                <a:close/>
              </a:path>
            </a:pathLst>
          </a:custGeom>
          <a:blipFill>
            <a:blip r:embed="rId5"/>
            <a:stretch>
              <a:fillRect l="0" t="0" r="0" b="0"/>
            </a:stretch>
          </a:blipFill>
        </p:spPr>
      </p:sp>
      <p:sp>
        <p:nvSpPr>
          <p:cNvPr name="Freeform 6" id="6"/>
          <p:cNvSpPr/>
          <p:nvPr/>
        </p:nvSpPr>
        <p:spPr>
          <a:xfrm flipH="false" flipV="false" rot="0">
            <a:off x="11070016" y="1253103"/>
            <a:ext cx="5588291" cy="8041550"/>
          </a:xfrm>
          <a:custGeom>
            <a:avLst/>
            <a:gdLst/>
            <a:ahLst/>
            <a:cxnLst/>
            <a:rect r="r" b="b" t="t" l="l"/>
            <a:pathLst>
              <a:path h="8041550" w="5588291">
                <a:moveTo>
                  <a:pt x="0" y="0"/>
                </a:moveTo>
                <a:lnTo>
                  <a:pt x="5588291" y="0"/>
                </a:lnTo>
                <a:lnTo>
                  <a:pt x="5588291" y="8041550"/>
                </a:lnTo>
                <a:lnTo>
                  <a:pt x="0" y="8041550"/>
                </a:lnTo>
                <a:lnTo>
                  <a:pt x="0" y="0"/>
                </a:lnTo>
                <a:close/>
              </a:path>
            </a:pathLst>
          </a:custGeom>
          <a:blipFill>
            <a:blip r:embed="rId6"/>
            <a:stretch>
              <a:fillRect l="0" t="0" r="0" b="0"/>
            </a:stretch>
          </a:blipFill>
        </p:spPr>
      </p:sp>
      <p:sp>
        <p:nvSpPr>
          <p:cNvPr name="TextBox 7" id="7"/>
          <p:cNvSpPr txBox="true"/>
          <p:nvPr/>
        </p:nvSpPr>
        <p:spPr>
          <a:xfrm rot="0">
            <a:off x="881947" y="1369150"/>
            <a:ext cx="9469378" cy="6379274"/>
          </a:xfrm>
          <a:prstGeom prst="rect">
            <a:avLst/>
          </a:prstGeom>
        </p:spPr>
        <p:txBody>
          <a:bodyPr anchor="t" rtlCol="false" tIns="0" lIns="0" bIns="0" rIns="0">
            <a:spAutoFit/>
          </a:bodyPr>
          <a:lstStyle/>
          <a:p>
            <a:pPr algn="ctr">
              <a:lnSpc>
                <a:spcPts val="7755"/>
              </a:lnSpc>
            </a:pPr>
            <a:r>
              <a:rPr lang="en-US" sz="7755">
                <a:solidFill>
                  <a:srgbClr val="000000"/>
                </a:solidFill>
                <a:latin typeface="Montserrat Bold"/>
              </a:rPr>
              <a:t>Helena Immonen:</a:t>
            </a:r>
          </a:p>
          <a:p>
            <a:pPr algn="ctr">
              <a:lnSpc>
                <a:spcPts val="7755"/>
              </a:lnSpc>
            </a:pPr>
            <a:r>
              <a:rPr lang="en-US" sz="7755">
                <a:solidFill>
                  <a:srgbClr val="000000"/>
                </a:solidFill>
                <a:latin typeface="Montserrat Bold"/>
              </a:rPr>
              <a:t>Operaatio punainen kettu</a:t>
            </a:r>
          </a:p>
          <a:p>
            <a:pPr>
              <a:lnSpc>
                <a:spcPts val="1679"/>
              </a:lnSpc>
            </a:pPr>
          </a:p>
          <a:p>
            <a:pPr>
              <a:lnSpc>
                <a:spcPts val="4059"/>
              </a:lnSpc>
            </a:pPr>
          </a:p>
          <a:p>
            <a:pPr>
              <a:lnSpc>
                <a:spcPts val="4059"/>
              </a:lnSpc>
            </a:pPr>
            <a:r>
              <a:rPr lang="en-US" sz="2899">
                <a:solidFill>
                  <a:srgbClr val="000000"/>
                </a:solidFill>
                <a:latin typeface="Arimo"/>
              </a:rPr>
              <a:t>Fiktiivinen nykyaikaan sijoittuva tarina siitä, miten kriisi Venäjän kanssa johtaa sotaan Suomen maaperällä. Nuori Joni Koivu sekä hänen isosiskonsa Riina saavat yhtäkkiä huomata, että todellinen sota on paljon kovempaa kuin varusmiespalvelus.</a:t>
            </a:r>
          </a:p>
          <a:p>
            <a:pPr>
              <a:lnSpc>
                <a:spcPts val="1679"/>
              </a:lnSpc>
              <a:spcBef>
                <a:spcPct val="0"/>
              </a:spcBef>
            </a:pPr>
            <a:r>
              <a:rPr lang="en-US" sz="1200">
                <a:solidFill>
                  <a:srgbClr val="000000"/>
                </a:solidFill>
                <a:latin typeface="Arimo"/>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DAFzlHfClvM</dc:identifier>
  <dcterms:modified xsi:type="dcterms:W3CDTF">2011-08-01T06:04:30Z</dcterms:modified>
  <cp:revision>1</cp:revision>
  <dc:title>Developing Strong Faith</dc:title>
</cp:coreProperties>
</file>