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63" r:id="rId5"/>
    <p:sldId id="258" r:id="rId6"/>
    <p:sldId id="259" r:id="rId7"/>
    <p:sldId id="264" r:id="rId8"/>
    <p:sldId id="260" r:id="rId9"/>
    <p:sldId id="261" r:id="rId10"/>
    <p:sldId id="266" r:id="rId11"/>
    <p:sldId id="267" r:id="rId12"/>
    <p:sldId id="268" r:id="rId13"/>
    <p:sldId id="265" r:id="rId1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740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76E3A-D286-4902-A75D-6F32D34FB60B}" type="datetimeFigureOut">
              <a:rPr lang="fi-FI" smtClean="0"/>
              <a:pPr/>
              <a:t>2.4.2018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D883-254D-444B-B05C-5A90F5DDEF5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76E3A-D286-4902-A75D-6F32D34FB60B}" type="datetimeFigureOut">
              <a:rPr lang="fi-FI" smtClean="0"/>
              <a:pPr/>
              <a:t>2.4.2018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D883-254D-444B-B05C-5A90F5DDEF5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76E3A-D286-4902-A75D-6F32D34FB60B}" type="datetimeFigureOut">
              <a:rPr lang="fi-FI" smtClean="0"/>
              <a:pPr/>
              <a:t>2.4.2018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D883-254D-444B-B05C-5A90F5DDEF5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76E3A-D286-4902-A75D-6F32D34FB60B}" type="datetimeFigureOut">
              <a:rPr lang="fi-FI" smtClean="0"/>
              <a:pPr/>
              <a:t>2.4.2018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D883-254D-444B-B05C-5A90F5DDEF5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76E3A-D286-4902-A75D-6F32D34FB60B}" type="datetimeFigureOut">
              <a:rPr lang="fi-FI" smtClean="0"/>
              <a:pPr/>
              <a:t>2.4.2018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D883-254D-444B-B05C-5A90F5DDEF5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76E3A-D286-4902-A75D-6F32D34FB60B}" type="datetimeFigureOut">
              <a:rPr lang="fi-FI" smtClean="0"/>
              <a:pPr/>
              <a:t>2.4.2018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D883-254D-444B-B05C-5A90F5DDEF5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76E3A-D286-4902-A75D-6F32D34FB60B}" type="datetimeFigureOut">
              <a:rPr lang="fi-FI" smtClean="0"/>
              <a:pPr/>
              <a:t>2.4.2018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D883-254D-444B-B05C-5A90F5DDEF5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76E3A-D286-4902-A75D-6F32D34FB60B}" type="datetimeFigureOut">
              <a:rPr lang="fi-FI" smtClean="0"/>
              <a:pPr/>
              <a:t>2.4.2018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D883-254D-444B-B05C-5A90F5DDEF5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76E3A-D286-4902-A75D-6F32D34FB60B}" type="datetimeFigureOut">
              <a:rPr lang="fi-FI" smtClean="0"/>
              <a:pPr/>
              <a:t>2.4.2018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D883-254D-444B-B05C-5A90F5DDEF5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76E3A-D286-4902-A75D-6F32D34FB60B}" type="datetimeFigureOut">
              <a:rPr lang="fi-FI" smtClean="0"/>
              <a:pPr/>
              <a:t>2.4.2018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D883-254D-444B-B05C-5A90F5DDEF5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76E3A-D286-4902-A75D-6F32D34FB60B}" type="datetimeFigureOut">
              <a:rPr lang="fi-FI" smtClean="0"/>
              <a:pPr/>
              <a:t>2.4.2018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D883-254D-444B-B05C-5A90F5DDEF5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76E3A-D286-4902-A75D-6F32D34FB60B}" type="datetimeFigureOut">
              <a:rPr lang="fi-FI" smtClean="0"/>
              <a:pPr/>
              <a:t>2.4.2018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FD883-254D-444B-B05C-5A90F5DDEF54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tiede.fi/artikkeli/jutut/artikkelit/islam_ja_edisty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037inVt0hY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Islam ja länsimaat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Jihad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tulkinnallinen termi</a:t>
            </a:r>
          </a:p>
          <a:p>
            <a:pPr lvl="1"/>
            <a:r>
              <a:rPr lang="fi-FI" dirty="0" smtClean="0"/>
              <a:t>sisäinen eli suurempi </a:t>
            </a:r>
            <a:r>
              <a:rPr lang="fi-FI" dirty="0" err="1" smtClean="0"/>
              <a:t>jihad</a:t>
            </a:r>
            <a:endParaRPr lang="fi-FI" dirty="0" smtClean="0"/>
          </a:p>
          <a:p>
            <a:pPr lvl="2"/>
            <a:r>
              <a:rPr lang="fi-FI" dirty="0" smtClean="0"/>
              <a:t>henkinen ja sisäinen kamppailu pahaa vastaan</a:t>
            </a:r>
          </a:p>
          <a:p>
            <a:pPr lvl="2"/>
            <a:r>
              <a:rPr lang="fi-FI" dirty="0" smtClean="0"/>
              <a:t>enemmistö muslimeista edustaa tätä näkemystä  </a:t>
            </a:r>
          </a:p>
          <a:p>
            <a:pPr lvl="1"/>
            <a:r>
              <a:rPr lang="fi-FI" dirty="0" smtClean="0"/>
              <a:t>ulkoinen eli pienempi </a:t>
            </a:r>
            <a:r>
              <a:rPr lang="fi-FI" dirty="0" err="1" smtClean="0"/>
              <a:t>jihad</a:t>
            </a:r>
            <a:endParaRPr lang="fi-FI" dirty="0" smtClean="0"/>
          </a:p>
          <a:p>
            <a:pPr lvl="2"/>
            <a:r>
              <a:rPr lang="fi-FI" dirty="0" smtClean="0"/>
              <a:t>kielellinen tai aseellinen</a:t>
            </a:r>
          </a:p>
          <a:p>
            <a:pPr lvl="2"/>
            <a:r>
              <a:rPr lang="fi-FI" dirty="0" smtClean="0"/>
              <a:t>taistelu islamin vihollista vastaa</a:t>
            </a:r>
          </a:p>
          <a:p>
            <a:pPr lvl="2"/>
            <a:r>
              <a:rPr lang="fi-FI" dirty="0" smtClean="0"/>
              <a:t>hyökkäys vai puolustus?</a:t>
            </a:r>
          </a:p>
          <a:p>
            <a:pPr lvl="2"/>
            <a:r>
              <a:rPr lang="fi-FI" dirty="0" smtClean="0"/>
              <a:t>harvinaisempi tulkinta</a:t>
            </a:r>
          </a:p>
          <a:p>
            <a:r>
              <a:rPr lang="fi-FI" dirty="0" err="1" smtClean="0"/>
              <a:t>jihadismi</a:t>
            </a:r>
            <a:r>
              <a:rPr lang="fi-FI" dirty="0" smtClean="0"/>
              <a:t> = aseellinen </a:t>
            </a:r>
            <a:r>
              <a:rPr lang="fi-FI" dirty="0" err="1" smtClean="0"/>
              <a:t>jihad</a:t>
            </a:r>
            <a:r>
              <a:rPr lang="fi-FI" dirty="0" smtClean="0"/>
              <a:t> hyökkäyssotana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Reagointia molemmin puolin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smtClean="0"/>
              <a:t>Terrorismi?</a:t>
            </a:r>
          </a:p>
          <a:p>
            <a:r>
              <a:rPr lang="fi-FI" dirty="0" smtClean="0"/>
              <a:t>Sodat?</a:t>
            </a:r>
          </a:p>
          <a:p>
            <a:r>
              <a:rPr lang="fi-FI" dirty="0" smtClean="0"/>
              <a:t>Fundamentalismin kasvu? (molemmin puolin?)</a:t>
            </a:r>
          </a:p>
          <a:p>
            <a:r>
              <a:rPr lang="fi-FI" dirty="0" smtClean="0"/>
              <a:t>Erilaiset kiellot? (esim. Ranska, Sveitsi)</a:t>
            </a:r>
          </a:p>
          <a:p>
            <a:r>
              <a:rPr lang="fi-FI" dirty="0" err="1" smtClean="0"/>
              <a:t>WTC-iskut</a:t>
            </a:r>
            <a:r>
              <a:rPr lang="fi-FI" dirty="0" smtClean="0"/>
              <a:t> katkaisivat länsimaiden ja muslimien puheyhteydet</a:t>
            </a:r>
          </a:p>
          <a:p>
            <a:pPr lvl="1"/>
            <a:r>
              <a:rPr lang="fi-FI" dirty="0" smtClean="0"/>
              <a:t>Paradoksi: ääri-islamia edustaa pieni äänekäs vähemmistö</a:t>
            </a:r>
          </a:p>
          <a:p>
            <a:pPr lvl="1"/>
            <a:r>
              <a:rPr lang="fi-FI" dirty="0" smtClean="0"/>
              <a:t> </a:t>
            </a:r>
            <a:r>
              <a:rPr lang="fi-FI" dirty="0" smtClean="0">
                <a:sym typeface="Wingdings" pitchFamily="2" charset="2"/>
              </a:rPr>
              <a:t> saa äänensä kuuluviin mediassa  lisää pelkoa  vastakkainasettelua eri ryhmien välillä</a:t>
            </a:r>
          </a:p>
          <a:p>
            <a:r>
              <a:rPr lang="fi-FI" dirty="0" smtClean="0"/>
              <a:t>Muhammed-pilapiirrokset </a:t>
            </a:r>
            <a:r>
              <a:rPr lang="fi-FI" dirty="0" smtClean="0">
                <a:sym typeface="Wingdings" pitchFamily="2" charset="2"/>
              </a:rPr>
              <a:t> iskut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Irti stereotypioista!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Median rooli </a:t>
            </a:r>
            <a:r>
              <a:rPr lang="fi-FI" smtClean="0"/>
              <a:t>stereotypioiden ylläpitäjänä?</a:t>
            </a:r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 descr="https://pbs.twimg.com/media/BYio30GIgAAh3b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476672"/>
            <a:ext cx="6048672" cy="60486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Muista nämä taustaksi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Islamin levitessä ei ollut pakkokäännytystä</a:t>
            </a:r>
          </a:p>
          <a:p>
            <a:pPr lvl="1"/>
            <a:r>
              <a:rPr lang="fi-FI" dirty="0" smtClean="0"/>
              <a:t>paikoitellen kristittyjen ja juutalaisten asema jopa parani (esim. Bysantti, Andalusia)</a:t>
            </a:r>
          </a:p>
          <a:p>
            <a:pPr lvl="1"/>
            <a:r>
              <a:rPr lang="fi-FI" dirty="0" smtClean="0"/>
              <a:t>Kun maurit </a:t>
            </a:r>
            <a:r>
              <a:rPr lang="fi-FI" dirty="0" smtClean="0"/>
              <a:t>karkotettiin </a:t>
            </a:r>
            <a:r>
              <a:rPr lang="fi-FI" dirty="0" smtClean="0"/>
              <a:t>Andalusiasta (Espanja), muslimien lisäksi myös juutalaiset </a:t>
            </a:r>
            <a:r>
              <a:rPr lang="fi-FI" dirty="0" smtClean="0"/>
              <a:t>karkotettiin</a:t>
            </a:r>
            <a:r>
              <a:rPr lang="fi-FI" dirty="0" smtClean="0"/>
              <a:t>.</a:t>
            </a:r>
          </a:p>
          <a:p>
            <a:pPr lvl="2"/>
            <a:r>
              <a:rPr lang="fi-FI" dirty="0" smtClean="0"/>
              <a:t>Juutalaisten ja muslimien välit kiristyivät vasta 1900-luvulla kun Palestiinan kohtalo ajoi Israelin ja arabimaat vastakkain.</a:t>
            </a:r>
          </a:p>
          <a:p>
            <a:r>
              <a:rPr lang="fi-FI" dirty="0" smtClean="0"/>
              <a:t>Keskiajan islamilaiset maat edustivat uskonnonvapautta ja suvaitsevaisuutta. (älä sekoita näitä termejä kuitenkaan nykyisiin termeihin!)</a:t>
            </a:r>
          </a:p>
          <a:p>
            <a:pPr lvl="1"/>
            <a:r>
              <a:rPr lang="fi-FI" dirty="0" smtClean="0"/>
              <a:t>Islam ja islamilainen kulttuuri ei sinänsä suvaitsematon</a:t>
            </a:r>
          </a:p>
          <a:p>
            <a:pPr lvl="1">
              <a:buFont typeface="Wingdings" pitchFamily="2" charset="2"/>
              <a:buChar char="Ø"/>
            </a:pPr>
            <a:r>
              <a:rPr lang="fi-FI" dirty="0" smtClean="0"/>
              <a:t>Erot johtuvat </a:t>
            </a:r>
            <a:r>
              <a:rPr lang="fi-FI" b="1" dirty="0" smtClean="0"/>
              <a:t>tulkinnoista</a:t>
            </a:r>
            <a:r>
              <a:rPr lang="fi-FI" dirty="0" smtClean="0"/>
              <a:t> ei niinkään teksteistä.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Islamin valta heikkenee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5338936" cy="4525963"/>
          </a:xfrm>
        </p:spPr>
        <p:txBody>
          <a:bodyPr>
            <a:normAutofit/>
          </a:bodyPr>
          <a:lstStyle/>
          <a:p>
            <a:r>
              <a:rPr lang="fi-FI" dirty="0" smtClean="0"/>
              <a:t>Eurooppalaisten toimia</a:t>
            </a:r>
          </a:p>
          <a:p>
            <a:pPr lvl="1"/>
            <a:r>
              <a:rPr lang="fi-FI" dirty="0" smtClean="0"/>
              <a:t>löytöretket</a:t>
            </a:r>
          </a:p>
          <a:p>
            <a:pPr lvl="1"/>
            <a:r>
              <a:rPr lang="fi-FI" dirty="0" smtClean="0"/>
              <a:t>Espanjan takaisinvaltaus 1492</a:t>
            </a:r>
          </a:p>
          <a:p>
            <a:pPr lvl="1"/>
            <a:r>
              <a:rPr lang="fi-FI" dirty="0" smtClean="0"/>
              <a:t> meritie Intiaan </a:t>
            </a:r>
            <a:r>
              <a:rPr lang="fi-FI" dirty="0" err="1" smtClean="0">
                <a:sym typeface="Wingdings" pitchFamily="2" charset="2"/>
              </a:rPr>
              <a:t>kauppayhteydet</a:t>
            </a:r>
            <a:r>
              <a:rPr lang="fi-FI" dirty="0" smtClean="0">
                <a:sym typeface="Wingdings" pitchFamily="2" charset="2"/>
              </a:rPr>
              <a:t> muslimien kanssa vähenivät</a:t>
            </a:r>
          </a:p>
          <a:p>
            <a:pPr lvl="2"/>
            <a:r>
              <a:rPr lang="fi-FI" dirty="0">
                <a:sym typeface="Wingdings" pitchFamily="2" charset="2"/>
              </a:rPr>
              <a:t>a</a:t>
            </a:r>
            <a:r>
              <a:rPr lang="fi-FI" dirty="0" smtClean="0">
                <a:sym typeface="Wingdings" pitchFamily="2" charset="2"/>
              </a:rPr>
              <a:t>rabien kaupankäynti pieneni</a:t>
            </a:r>
            <a:endParaRPr lang="fi-FI" dirty="0" smtClean="0"/>
          </a:p>
          <a:p>
            <a:r>
              <a:rPr lang="fi-FI" dirty="0" smtClean="0"/>
              <a:t>	</a:t>
            </a:r>
            <a:endParaRPr lang="fi-FI" dirty="0"/>
          </a:p>
        </p:txBody>
      </p:sp>
      <p:pic>
        <p:nvPicPr>
          <p:cNvPr id="1026" name="Picture 2" descr="https://upload.wikimedia.org/wikipedia/commons/thumb/5/50/Vasco-da-gama-2.jpg/250px-Vasco-da-gama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1700808"/>
            <a:ext cx="2880320" cy="3606162"/>
          </a:xfrm>
          <a:prstGeom prst="rect">
            <a:avLst/>
          </a:prstGeom>
          <a:noFill/>
        </p:spPr>
      </p:pic>
      <p:sp>
        <p:nvSpPr>
          <p:cNvPr id="5" name="Tekstikehys 4"/>
          <p:cNvSpPr txBox="1"/>
          <p:nvPr/>
        </p:nvSpPr>
        <p:spPr>
          <a:xfrm>
            <a:off x="6156176" y="537321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Vasco da Gama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1800-luvulla länsimaat ajoivat vahvasti kehityksessä ohi</a:t>
            </a:r>
          </a:p>
          <a:p>
            <a:pPr lvl="1"/>
            <a:r>
              <a:rPr lang="fi-FI" dirty="0" smtClean="0"/>
              <a:t>Islamilaisten maiden kehitys kohti modernia maailmaa hitaampaa</a:t>
            </a:r>
          </a:p>
          <a:p>
            <a:pPr lvl="1"/>
            <a:r>
              <a:rPr lang="fi-FI" dirty="0" smtClean="0">
                <a:hlinkClick r:id="rId2" action="ppaction://hlinksldjump"/>
              </a:rPr>
              <a:t>kolonialismi</a:t>
            </a:r>
            <a:endParaRPr lang="fi-FI" dirty="0" smtClean="0"/>
          </a:p>
          <a:p>
            <a:pPr lvl="2"/>
            <a:r>
              <a:rPr lang="fi-FI" dirty="0" smtClean="0"/>
              <a:t>mm. länsimaista koulutusta tarkoituksena heikentää uskonnon (islam) asemaa </a:t>
            </a:r>
            <a:r>
              <a:rPr lang="fi-FI" dirty="0" err="1" smtClean="0">
                <a:sym typeface="Wingdings" pitchFamily="2" charset="2"/>
              </a:rPr>
              <a:t>Kääntyi</a:t>
            </a:r>
            <a:r>
              <a:rPr lang="fi-FI" dirty="0" smtClean="0">
                <a:sym typeface="Wingdings" pitchFamily="2" charset="2"/>
              </a:rPr>
              <a:t> lopulta isäntiä vastaan itsenäisyyspyrkimysten muodossa.</a:t>
            </a:r>
            <a:endParaRPr lang="fi-FI" dirty="0" smtClean="0"/>
          </a:p>
          <a:p>
            <a:r>
              <a:rPr lang="fi-FI" dirty="0" smtClean="0"/>
              <a:t>islamilaisen modernistisen liikkeen synty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Imperialismin ja kolonialismin vaikutukset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3178696" cy="4525963"/>
          </a:xfrm>
        </p:spPr>
        <p:txBody>
          <a:bodyPr/>
          <a:lstStyle/>
          <a:p>
            <a:r>
              <a:rPr lang="fi-FI" dirty="0" smtClean="0">
                <a:hlinkClick r:id="rId2"/>
              </a:rPr>
              <a:t>http://www.tiede.fi/artikkeli/jutut/artikkelit/islam_ja_edistys</a:t>
            </a:r>
            <a:r>
              <a:rPr lang="fi-FI" dirty="0" smtClean="0"/>
              <a:t> </a:t>
            </a:r>
            <a:endParaRPr lang="fi-FI" dirty="0"/>
          </a:p>
        </p:txBody>
      </p:sp>
      <p:pic>
        <p:nvPicPr>
          <p:cNvPr id="6146" name="Picture 2" descr="https://peda.net/kotka/lukiokoulutus/karhulanlukio/oppiaineet/historia/ks/imperialismi/afrikan-jako-1914:file/download/00746a898d53202b0c35a884fdba4460ec3885e5/embedd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1285874"/>
            <a:ext cx="4953000" cy="55721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6386" name="Picture 2" descr="https://upload.wikimedia.org/wikipedia/fi/archive/b/b0/20100224183943%21Siirtomaavallat_1900-luvun_aluss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012" y="2204864"/>
            <a:ext cx="9031988" cy="3888432"/>
          </a:xfrm>
          <a:prstGeom prst="rect">
            <a:avLst/>
          </a:prstGeom>
          <a:noFill/>
        </p:spPr>
      </p:pic>
      <p:sp>
        <p:nvSpPr>
          <p:cNvPr id="4" name="Nuoli vasemmalle 3">
            <a:hlinkClick r:id="rId3" action="ppaction://hlinksldjump"/>
          </p:cNvPr>
          <p:cNvSpPr/>
          <p:nvPr/>
        </p:nvSpPr>
        <p:spPr>
          <a:xfrm>
            <a:off x="6156176" y="6381328"/>
            <a:ext cx="648072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hlinkClick r:id="rId2"/>
              </a:rPr>
              <a:t>https://www.youtube.com/watch?v=n037inVt0hY</a:t>
            </a:r>
            <a:r>
              <a:rPr lang="fi-FI" dirty="0" smtClean="0"/>
              <a:t>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Onko jokin uskonto tai ideologia pelkästään pahan tai hyvän puolella?</a:t>
            </a:r>
          </a:p>
          <a:p>
            <a:r>
              <a:rPr lang="fi-FI" dirty="0" smtClean="0"/>
              <a:t>fundamentalistien ajatus</a:t>
            </a:r>
          </a:p>
          <a:p>
            <a:pPr lvl="1"/>
            <a:r>
              <a:rPr lang="fi-FI" dirty="0" smtClean="0"/>
              <a:t>”Meidän järjestelmä” on paras, avarakatseinen ja autuas kun taas ”heidän järjestelmä” on paha, ahdasmielinen ja ankea.</a:t>
            </a:r>
          </a:p>
          <a:p>
            <a:r>
              <a:rPr lang="fi-FI" dirty="0" smtClean="0"/>
              <a:t>Oman järjestelmän symboliksi valitaan malliesimerkki, toiselle järjestelmälle tyypillisesti kauhukuva.</a:t>
            </a:r>
          </a:p>
          <a:p>
            <a:pPr lvl="1"/>
            <a:r>
              <a:rPr lang="fi-FI" dirty="0" smtClean="0"/>
              <a:t>Miettikää tähän esimerkki.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Fundamentalismi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Syntyi modernismin vastaliikkeeksi (1900-l alku)</a:t>
            </a:r>
          </a:p>
          <a:p>
            <a:r>
              <a:rPr lang="fi-FI" dirty="0" smtClean="0"/>
              <a:t>länsimaisen ylivallan ja maallistuneen elämäntavan kritisointi</a:t>
            </a:r>
          </a:p>
          <a:p>
            <a:r>
              <a:rPr lang="fi-FI" dirty="0" smtClean="0"/>
              <a:t>Hallitsee koko yhteisön toimintaa koulutuksesta, kulttuuriin ja talouteen.</a:t>
            </a:r>
          </a:p>
          <a:p>
            <a:r>
              <a:rPr lang="fi-FI" dirty="0" smtClean="0"/>
              <a:t>erityisesti naisten aseman heikkeneminen</a:t>
            </a:r>
          </a:p>
          <a:p>
            <a:r>
              <a:rPr lang="fi-FI" dirty="0" smtClean="0">
                <a:hlinkClick r:id="rId2" action="ppaction://hlinksldjump"/>
              </a:rPr>
              <a:t>Fundamentalistisia maita </a:t>
            </a:r>
            <a:r>
              <a:rPr lang="fi-FI" dirty="0" smtClean="0"/>
              <a:t>ollut esim. Iran, Afganistan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344</Words>
  <Application>Microsoft Office PowerPoint</Application>
  <PresentationFormat>Näytössä katseltava diaesitys (4:3)</PresentationFormat>
  <Paragraphs>58</Paragraphs>
  <Slides>13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4" baseType="lpstr">
      <vt:lpstr>Office-teema</vt:lpstr>
      <vt:lpstr>Islam ja länsimaat</vt:lpstr>
      <vt:lpstr>Muista nämä taustaksi</vt:lpstr>
      <vt:lpstr>Islamin valta heikkenee</vt:lpstr>
      <vt:lpstr>Dia 4</vt:lpstr>
      <vt:lpstr>Imperialismin ja kolonialismin vaikutukset</vt:lpstr>
      <vt:lpstr>Dia 6</vt:lpstr>
      <vt:lpstr>Dia 7</vt:lpstr>
      <vt:lpstr>Dia 8</vt:lpstr>
      <vt:lpstr>Fundamentalismi</vt:lpstr>
      <vt:lpstr>Jihad</vt:lpstr>
      <vt:lpstr>Reagointia molemmin puolin</vt:lpstr>
      <vt:lpstr>Irti stereotypioista!</vt:lpstr>
      <vt:lpstr>Dia 13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Islam ja länsimaat</dc:title>
  <dc:creator>opettaja</dc:creator>
  <cp:lastModifiedBy>mikael.fabrin</cp:lastModifiedBy>
  <cp:revision>19</cp:revision>
  <dcterms:created xsi:type="dcterms:W3CDTF">2016-05-11T07:57:07Z</dcterms:created>
  <dcterms:modified xsi:type="dcterms:W3CDTF">2018-04-02T18:19:52Z</dcterms:modified>
</cp:coreProperties>
</file>