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CEFE-184D-4FB6-AEB7-3B5E540EB928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1D5F-8F8A-41B4-A04B-22B2AEEE8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0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8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4099" name="Shape 8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606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1C187-FA2B-4E9C-989B-D8EDF2FBE0F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7296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386B-753C-47E9-9A53-144AD283D12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77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95EB5-8B4D-4778-87F0-A5909C91B7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598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EB7F-159D-4E5D-8366-A381D0F679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305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A7A8-C7E1-4690-B6A0-E5199FC3313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32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ECEB-D4DB-4C60-BAEA-5D8B265E85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620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5862-6604-44FE-8419-47A6B06B1B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556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FEC-B1D8-4DB8-9749-87B710E731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0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17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2DC70-1551-40A7-B3ED-CD9AA5BD166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704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CD304-4573-44EA-ABC2-CDC2B221A94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611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6CFF-6A11-4E18-845F-99F0DA2E5D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807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2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9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FC42-4DBE-4623-8179-20016FBD7567}" type="datetimeFigureOut">
              <a:rPr lang="fi-FI" smtClean="0"/>
              <a:t>28.8.2017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itchFamily="34" charset="0"/>
                <a:cs typeface="Arial" charset="0"/>
                <a:sym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B970E-CC3A-4600-A25A-093354056E00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60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/>
            </a:r>
            <a:br>
              <a:rPr lang="fi-FI" altLang="fi-FI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</a:br>
            <a:endParaRPr lang="fi-FI" altLang="fi-FI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Shape 81"/>
          <p:cNvSpPr txBox="1">
            <a:spLocks noGrp="1"/>
          </p:cNvSpPr>
          <p:nvPr>
            <p:ph type="body" idx="1"/>
          </p:nvPr>
        </p:nvSpPr>
        <p:spPr>
          <a:xfrm>
            <a:off x="911225" y="464234"/>
            <a:ext cx="10515600" cy="5988954"/>
          </a:xfrm>
        </p:spPr>
        <p:txBody>
          <a:bodyPr tIns="45700" bIns="45700"/>
          <a:lstStyle/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9600" dirty="0" smtClean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 panose="020B0604020202020204" pitchFamily="34" charset="0"/>
                <a:sym typeface="Calibri" panose="020F0502020204030204" pitchFamily="34" charset="0"/>
              </a:rPr>
              <a:t>FOKUS</a:t>
            </a:r>
          </a:p>
          <a:p>
            <a:pPr marL="0" indent="0" algn="ctr" eaLnBrk="1" hangingPunct="1">
              <a:lnSpc>
                <a:spcPct val="5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sz="6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grammatik</a:t>
            </a:r>
            <a:endParaRPr lang="fi-FI" altLang="fi-FI" sz="6000" i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 smtClean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None/>
            </a:pPr>
            <a:r>
              <a:rPr lang="fi-FI" altLang="fi-FI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Konditionaali</a:t>
            </a: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endParaRPr lang="fi-FI" altLang="fi-FI" sz="3600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447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Konditionaali ilmaisee mitä </a:t>
            </a:r>
            <a:r>
              <a:rPr lang="fi-FI" sz="2400" b="1" dirty="0"/>
              <a:t>tapahtuisi</a:t>
            </a:r>
            <a:r>
              <a:rPr lang="fi-FI" sz="2400" dirty="0"/>
              <a:t> tai mitä joku </a:t>
            </a:r>
            <a:r>
              <a:rPr lang="fi-FI" sz="2400" b="1" dirty="0"/>
              <a:t>tekisi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Suomen kielessä konditionaalin tunnus on –</a:t>
            </a:r>
            <a:r>
              <a:rPr lang="fi-FI" sz="2400" b="1" dirty="0"/>
              <a:t>isi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/>
              <a:t>Ruotsissa –</a:t>
            </a:r>
            <a:r>
              <a:rPr lang="fi-FI" sz="2400" b="1" dirty="0"/>
              <a:t>isi</a:t>
            </a:r>
            <a:r>
              <a:rPr lang="fi-FI" sz="2400" dirty="0"/>
              <a:t> ilmaistaan yleensä </a:t>
            </a:r>
            <a:r>
              <a:rPr lang="fi-FI" sz="2400" b="1" dirty="0" err="1"/>
              <a:t>skulle</a:t>
            </a:r>
            <a:r>
              <a:rPr lang="fi-FI" sz="2400" b="1" dirty="0"/>
              <a:t>-</a:t>
            </a:r>
            <a:r>
              <a:rPr lang="fi-FI" sz="2400" dirty="0"/>
              <a:t> sanalla.</a:t>
            </a:r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behöva</a:t>
            </a:r>
            <a:r>
              <a:rPr lang="fi-FI" sz="2400" b="1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		</a:t>
            </a:r>
            <a:r>
              <a:rPr lang="fi-FI" sz="2400" b="1" dirty="0"/>
              <a:t>Tarvitsisin</a:t>
            </a:r>
            <a:r>
              <a:rPr lang="fi-FI" sz="2400" dirty="0"/>
              <a:t> vähän apua.</a:t>
            </a:r>
          </a:p>
        </p:txBody>
      </p:sp>
    </p:spTree>
    <p:extLst>
      <p:ext uri="{BB962C8B-B14F-4D97-AF65-F5344CB8AC3E}">
        <p14:creationId xmlns:p14="http://schemas.microsoft.com/office/powerpoint/2010/main" val="10588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Nykyhetkeen viittaavat muodot (olisi, tekisi).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perusmuoto	</a:t>
            </a:r>
            <a:r>
              <a:rPr lang="fi-FI" sz="2400" b="1" dirty="0" err="1"/>
              <a:t>om</a:t>
            </a:r>
            <a:r>
              <a:rPr lang="fi-FI" sz="2400" b="1" dirty="0"/>
              <a:t>-sivulause: imperfekti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sporta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 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do</a:t>
            </a:r>
            <a:r>
              <a:rPr lang="fi-FI" sz="24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39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Menneen ajan muodot (olisi ollut, olisi tehnyt).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 ha + 4. muoto	</a:t>
            </a:r>
            <a:r>
              <a:rPr lang="fi-FI" sz="2400" b="1" dirty="0" err="1"/>
              <a:t>om</a:t>
            </a:r>
            <a:r>
              <a:rPr lang="fi-FI" sz="2400" b="1" dirty="0"/>
              <a:t>-sivulause: pluskvamperfekti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sportat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urheillut</a:t>
            </a:r>
            <a:r>
              <a:rPr lang="fi-FI" sz="2400" i="1" dirty="0"/>
              <a:t> enemmän, jos minulla </a:t>
            </a:r>
            <a:r>
              <a:rPr lang="fi-FI" sz="2400" b="1" i="1" dirty="0"/>
              <a:t>olisi</a:t>
            </a:r>
            <a:r>
              <a:rPr lang="fi-FI" sz="2400" i="1" dirty="0"/>
              <a:t> </a:t>
            </a:r>
            <a:r>
              <a:rPr lang="fi-FI" sz="2400" b="1" i="1" dirty="0"/>
              <a:t>ollut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</a:t>
            </a:r>
            <a:r>
              <a:rPr lang="fi-FI" sz="2400" i="1" dirty="0"/>
              <a:t>I </a:t>
            </a:r>
            <a:r>
              <a:rPr lang="fi-FI" sz="2400" i="1" dirty="0" err="1"/>
              <a:t>would</a:t>
            </a:r>
            <a:r>
              <a:rPr lang="fi-FI" sz="2400" i="1" dirty="0"/>
              <a:t> </a:t>
            </a:r>
            <a:r>
              <a:rPr lang="fi-FI" sz="2400" i="1" dirty="0" err="1"/>
              <a:t>have</a:t>
            </a:r>
            <a:r>
              <a:rPr lang="fi-FI" sz="2400" i="1" dirty="0"/>
              <a:t> </a:t>
            </a:r>
            <a:r>
              <a:rPr lang="fi-FI" sz="2400" i="1" dirty="0" err="1"/>
              <a:t>done</a:t>
            </a:r>
            <a:r>
              <a:rPr lang="fi-FI" sz="2400" i="1" dirty="0"/>
              <a:t> it.</a:t>
            </a:r>
          </a:p>
          <a:p>
            <a:pPr marL="0" indent="0">
              <a:buNone/>
            </a:pP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890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fi-FI" dirty="0"/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51727"/>
            <a:ext cx="10515600" cy="464982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</a:t>
            </a:r>
            <a:r>
              <a:rPr lang="fi-FI" sz="2400" b="1" dirty="0"/>
              <a:t>-lauseet ovat sivulauseita, joissa sanajärjestys on </a:t>
            </a:r>
            <a:r>
              <a:rPr lang="fi-FI" sz="2400" b="1" dirty="0">
                <a:solidFill>
                  <a:schemeClr val="accent1"/>
                </a:solidFill>
              </a:rPr>
              <a:t>KON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b="1" dirty="0">
                <a:solidFill>
                  <a:srgbClr val="00B0F0"/>
                </a:solidFill>
              </a:rPr>
              <a:t>KON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SU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träna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	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Urheilisin</a:t>
            </a:r>
            <a:r>
              <a:rPr lang="fi-FI" sz="2400" i="1" dirty="0"/>
              <a:t> enemmän,		jos 	minulla ei	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Jos virke alkaa sivulauseella, päälause alkaa predikaatilla.</a:t>
            </a:r>
          </a:p>
          <a:p>
            <a:pPr marL="0" indent="0">
              <a:buNone/>
            </a:pPr>
            <a:r>
              <a:rPr lang="fi-FI" sz="2400" dirty="0"/>
              <a:t>					</a:t>
            </a:r>
            <a:r>
              <a:rPr lang="fi-FI" sz="2400" b="1" dirty="0">
                <a:solidFill>
                  <a:schemeClr val="accent1"/>
                </a:solidFill>
              </a:rPr>
              <a:t>P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C000"/>
                </a:solidFill>
              </a:rPr>
              <a:t>S</a:t>
            </a: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, 	</a:t>
            </a:r>
            <a:r>
              <a:rPr lang="fi-FI" sz="2400" dirty="0" err="1"/>
              <a:t>skulle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minulla ei </a:t>
            </a:r>
            <a:r>
              <a:rPr lang="fi-FI" sz="2400" b="1" i="1" dirty="0"/>
              <a:t>olisi</a:t>
            </a:r>
            <a:r>
              <a:rPr lang="fi-FI" sz="2400" i="1" dirty="0"/>
              <a:t> niin paljon läksyjä, </a:t>
            </a:r>
            <a:r>
              <a:rPr lang="fi-FI" sz="2400" b="1" i="1" dirty="0"/>
              <a:t>urheilisin</a:t>
            </a:r>
            <a:r>
              <a:rPr lang="fi-FI" sz="2400" i="1" dirty="0"/>
              <a:t> enemmän.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1a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regnar</a:t>
            </a:r>
            <a:r>
              <a:rPr lang="fi-FI" sz="2400" dirty="0"/>
              <a:t>, </a:t>
            </a:r>
            <a:r>
              <a:rPr lang="fi-FI" sz="2400" dirty="0" err="1"/>
              <a:t>cyklar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komma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Tulisin</a:t>
            </a:r>
            <a:r>
              <a:rPr lang="fi-FI" sz="2400" i="1" dirty="0"/>
              <a:t> jos minulla </a:t>
            </a:r>
            <a:r>
              <a:rPr lang="fi-FI" sz="2400" b="1" i="1" dirty="0"/>
              <a:t>olisi</a:t>
            </a:r>
            <a:r>
              <a:rPr lang="fi-FI" sz="2400" i="1" dirty="0"/>
              <a:t> aikaa.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regnade</a:t>
            </a:r>
            <a:r>
              <a:rPr lang="fi-FI" sz="2400" b="1" dirty="0"/>
              <a:t>,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cykla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ei </a:t>
            </a:r>
            <a:r>
              <a:rPr lang="fi-FI" sz="2400" b="1" i="1" dirty="0"/>
              <a:t>sataisi</a:t>
            </a:r>
            <a:r>
              <a:rPr lang="fi-FI" sz="2400" i="1" dirty="0"/>
              <a:t>, </a:t>
            </a:r>
            <a:r>
              <a:rPr lang="fi-FI" sz="2400" b="1" i="1" dirty="0"/>
              <a:t>pyöräilisin</a:t>
            </a:r>
            <a:r>
              <a:rPr lang="fi-FI" sz="2400" i="1" dirty="0"/>
              <a:t> kaupunkiin.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vilja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Kenet </a:t>
            </a:r>
            <a:r>
              <a:rPr lang="fi-FI" sz="2400" b="1" i="1" dirty="0"/>
              <a:t>haluaisit</a:t>
            </a:r>
            <a:r>
              <a:rPr lang="fi-FI" sz="2400" i="1" dirty="0"/>
              <a:t> tavata?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57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1b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11983"/>
            <a:ext cx="5181600" cy="4798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missade</a:t>
            </a:r>
            <a:r>
              <a:rPr lang="fi-FI" sz="2400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besökte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198098" cy="47195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kommit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missat</a:t>
            </a:r>
            <a:r>
              <a:rPr lang="fi-FI" sz="2400" b="1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b="1" i="1" dirty="0"/>
              <a:t>Olisin tullut </a:t>
            </a:r>
            <a:r>
              <a:rPr lang="fi-FI" sz="2400" i="1" dirty="0"/>
              <a:t>ajoissa, jos en </a:t>
            </a:r>
            <a:r>
              <a:rPr lang="fi-FI" sz="2400" b="1" i="1" dirty="0"/>
              <a:t>olisi myöhästynyt </a:t>
            </a:r>
            <a:r>
              <a:rPr lang="fi-FI" sz="2400" i="1" dirty="0"/>
              <a:t>bussista.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besökt</a:t>
            </a:r>
            <a:r>
              <a:rPr lang="fi-FI" sz="2400" b="1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b="1" dirty="0"/>
              <a:t>ha</a:t>
            </a:r>
            <a:r>
              <a:rPr lang="fi-FI" sz="2400" dirty="0"/>
              <a:t> </a:t>
            </a:r>
            <a:r>
              <a:rPr lang="fi-FI" sz="2400" b="1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i="1" dirty="0"/>
              <a:t>Jos </a:t>
            </a:r>
            <a:r>
              <a:rPr lang="fi-FI" sz="2400" b="1" i="1" dirty="0"/>
              <a:t>olisit käynyt </a:t>
            </a:r>
            <a:r>
              <a:rPr lang="fi-FI" sz="2400" i="1" dirty="0"/>
              <a:t>hänen luonaan, hän </a:t>
            </a:r>
            <a:r>
              <a:rPr lang="fi-FI" sz="2400" b="1" i="1" dirty="0"/>
              <a:t>olisi tullut </a:t>
            </a:r>
            <a:r>
              <a:rPr lang="fi-FI" sz="2400" i="1" dirty="0"/>
              <a:t>iloiseksi.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ha </a:t>
            </a:r>
            <a:r>
              <a:rPr lang="fi-FI" sz="2400" b="1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i="1" dirty="0"/>
              <a:t>Mitä sinä </a:t>
            </a:r>
            <a:r>
              <a:rPr lang="fi-FI" sz="2400" b="1" i="1" dirty="0"/>
              <a:t>olisit tehnyt</a:t>
            </a:r>
            <a:r>
              <a:rPr lang="fi-FI" sz="24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(tekisit)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(sinulla olisi)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i="1" dirty="0"/>
              <a:t>(opiskelisit)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i="1" dirty="0"/>
              <a:t>(saisit)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i="1" dirty="0"/>
              <a:t>(olisi)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i="1" dirty="0"/>
              <a:t>(ollut)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(olisit elänyt) </a:t>
            </a:r>
            <a:r>
              <a:rPr lang="fi-FI" sz="2400" dirty="0"/>
              <a:t>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(haluaisit opiskella)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i="1" dirty="0"/>
              <a:t>(Voisitko muuttaa)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studera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b="1" dirty="0"/>
              <a:t>ha varit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levt</a:t>
            </a:r>
            <a:r>
              <a:rPr lang="fi-FI" sz="2400" dirty="0"/>
              <a:t> 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vilja </a:t>
            </a:r>
            <a:r>
              <a:rPr lang="fi-FI" sz="2400" b="1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b="1" dirty="0" err="1"/>
              <a:t>flytta</a:t>
            </a:r>
            <a:r>
              <a:rPr lang="fi-FI" sz="2400" dirty="0"/>
              <a:t> </a:t>
            </a:r>
            <a:r>
              <a:rPr lang="fi-FI" sz="2400" dirty="0" err="1"/>
              <a:t>utomlands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studera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jobba</a:t>
            </a:r>
            <a:r>
              <a:rPr lang="fi-FI" sz="2400" dirty="0"/>
              <a:t> </a:t>
            </a:r>
            <a:r>
              <a:rPr lang="fi-FI" sz="2400" dirty="0" err="1"/>
              <a:t>där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5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Tarvitsisin hiukan apua.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suosittelisitte?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Voisitko avata oven?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Haluaisin kysyä yhtä asiaa.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 olisi mukavaa.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behöva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rekommendera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dirty="0" err="1"/>
              <a:t>dörren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vilja </a:t>
            </a:r>
            <a:r>
              <a:rPr lang="fi-FI" sz="2400" dirty="0" err="1"/>
              <a:t>fråga</a:t>
            </a:r>
            <a:r>
              <a:rPr lang="fi-FI" sz="2400" dirty="0"/>
              <a:t> en </a:t>
            </a:r>
            <a:r>
              <a:rPr lang="fi-FI" sz="2400" dirty="0" err="1"/>
              <a:t>sak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vara </a:t>
            </a:r>
            <a:r>
              <a:rPr lang="fi-FI" sz="2400" dirty="0" err="1"/>
              <a:t>trevligt</a:t>
            </a:r>
            <a:r>
              <a:rPr lang="fi-FI" sz="2400" dirty="0"/>
              <a:t>. /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vore</a:t>
            </a:r>
            <a:r>
              <a:rPr lang="fi-FI" sz="2400" dirty="0"/>
              <a:t> </a:t>
            </a:r>
            <a:r>
              <a:rPr lang="fi-FI" sz="2400" dirty="0" err="1"/>
              <a:t>trevligt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2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426</Words>
  <Application>Microsoft Office PowerPoint</Application>
  <PresentationFormat>Laajakuva</PresentationFormat>
  <Paragraphs>98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MS Gothic</vt:lpstr>
      <vt:lpstr>Arial</vt:lpstr>
      <vt:lpstr>Calibri</vt:lpstr>
      <vt:lpstr>Calibri Light</vt:lpstr>
      <vt:lpstr>Office-teema</vt:lpstr>
      <vt:lpstr>2_Office-teema</vt:lpstr>
      <vt:lpstr> </vt:lpstr>
      <vt:lpstr>Konditionaali </vt:lpstr>
      <vt:lpstr>Konditionaali </vt:lpstr>
      <vt:lpstr>Konditionaali </vt:lpstr>
      <vt:lpstr>Konditionaali </vt:lpstr>
      <vt:lpstr>1a Muunna lauseet suomennosta vastaaviksi.</vt:lpstr>
      <vt:lpstr>1b Muunna lauseet suomennosta vastaaviksi.</vt:lpstr>
      <vt:lpstr>2 Täydennä.</vt:lpstr>
      <vt:lpstr>3 Käännä.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Valkama Anu</cp:lastModifiedBy>
  <cp:revision>17</cp:revision>
  <dcterms:created xsi:type="dcterms:W3CDTF">2017-02-26T11:11:03Z</dcterms:created>
  <dcterms:modified xsi:type="dcterms:W3CDTF">2017-08-28T09:25:41Z</dcterms:modified>
</cp:coreProperties>
</file>