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53" r:id="rId1"/>
  </p:sldMasterIdLst>
  <p:sldIdLst>
    <p:sldId id="256" r:id="rId2"/>
    <p:sldId id="258" r:id="rId3"/>
    <p:sldId id="261" r:id="rId4"/>
    <p:sldId id="257" r:id="rId5"/>
    <p:sldId id="259" r:id="rId6"/>
    <p:sldId id="260" r:id="rId7"/>
    <p:sldId id="263" r:id="rId8"/>
    <p:sldId id="262" r:id="rId9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Otsikko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</a:lstStyle>
          <a:p>
            <a:r>
              <a:rPr kumimoji="0" lang="fi-FI" smtClean="0"/>
              <a:t>Muokkaa perustyylejä osoitt.</a:t>
            </a:r>
            <a:endParaRPr kumimoji="0" lang="en-US"/>
          </a:p>
        </p:txBody>
      </p:sp>
      <p:sp>
        <p:nvSpPr>
          <p:cNvPr id="22" name="Alaotsikko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i-FI" smtClean="0"/>
              <a:t>Muokkaa alaotsikon perustyyliä osoitt.</a:t>
            </a:r>
            <a:endParaRPr kumimoji="0" lang="en-US"/>
          </a:p>
        </p:txBody>
      </p:sp>
      <p:sp>
        <p:nvSpPr>
          <p:cNvPr id="7" name="Päiväykse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72AF66-0BE7-423D-A1D1-0E9F1936AD3A}" type="datetimeFigureOut">
              <a:rPr lang="fi-FI" smtClean="0"/>
              <a:pPr/>
              <a:t>12.4.2016</a:t>
            </a:fld>
            <a:endParaRPr lang="fi-FI"/>
          </a:p>
        </p:txBody>
      </p:sp>
      <p:sp>
        <p:nvSpPr>
          <p:cNvPr id="20" name="Alatunnisteen paikkamerkki 1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10" name="Dian numeron paikkamerkki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D441ED-22D9-48D6-AD92-DEFB122789E0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8" name="Ellipsi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Ellipsi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i-FI" smtClean="0"/>
              <a:t>Muokkaa perustyylejä osoitt.</a:t>
            </a:r>
            <a:endParaRPr kumimoji="0" lang="en-US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i-FI" smtClean="0"/>
              <a:t>Muokkaa tekstin perustyylejä osoittamalla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4" name="Päiväykse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72AF66-0BE7-423D-A1D1-0E9F1936AD3A}" type="datetimeFigureOut">
              <a:rPr lang="fi-FI" smtClean="0"/>
              <a:pPr/>
              <a:t>12.4.2016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91F16-78E2-4C6D-9D0C-86236917104C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untainen otsikko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/>
          <a:p>
            <a:r>
              <a:rPr kumimoji="0" lang="fi-FI" smtClean="0"/>
              <a:t>Muokkaa perustyylejä osoitt.</a:t>
            </a:r>
            <a:endParaRPr kumimoji="0" lang="en-US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fi-FI" smtClean="0"/>
              <a:t>Muokkaa tekstin perustyylejä osoittamalla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4" name="Päiväykse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72AF66-0BE7-423D-A1D1-0E9F1936AD3A}" type="datetimeFigureOut">
              <a:rPr lang="fi-FI" smtClean="0"/>
              <a:pPr/>
              <a:t>12.4.2016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91F16-78E2-4C6D-9D0C-86236917104C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i-FI" smtClean="0"/>
              <a:t>Muokkaa perustyylejä osoitt.</a:t>
            </a:r>
            <a:endParaRPr kumimoji="0" lang="en-US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fi-FI" smtClean="0"/>
              <a:t>Muokkaa tekstin perustyylejä osoittamalla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4" name="Päiväykse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72AF66-0BE7-423D-A1D1-0E9F1936AD3A}" type="datetimeFigureOut">
              <a:rPr lang="fi-FI" smtClean="0"/>
              <a:pPr/>
              <a:t>12.4.2016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91F16-78E2-4C6D-9D0C-86236917104C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uorakulmio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</a:lstStyle>
          <a:p>
            <a:r>
              <a:rPr kumimoji="0" lang="fi-FI" smtClean="0"/>
              <a:t>Muokkaa perustyylejä osoitt.</a:t>
            </a:r>
            <a:endParaRPr kumimoji="0" lang="en-US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i-FI" smtClean="0"/>
              <a:t>Muokkaa tekstin perustyylejä osoittamalla</a:t>
            </a:r>
          </a:p>
        </p:txBody>
      </p:sp>
      <p:sp>
        <p:nvSpPr>
          <p:cNvPr id="4" name="Päiväykse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72AF66-0BE7-423D-A1D1-0E9F1936AD3A}" type="datetimeFigureOut">
              <a:rPr lang="fi-FI" smtClean="0"/>
              <a:pPr/>
              <a:t>12.4.2016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61A3BC-1721-41A9-A28E-3ABDE20B2BFB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10" name="Suorakulmio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Ellipsi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Ellipsi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/>
          <a:p>
            <a:r>
              <a:rPr kumimoji="0" lang="fi-FI" smtClean="0"/>
              <a:t>Muokkaa perustyylejä osoitt.</a:t>
            </a:r>
            <a:endParaRPr kumimoji="0" lang="en-US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i-FI" smtClean="0"/>
              <a:t>Muokkaa tekstin perustyylejä osoittamalla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i-FI" smtClean="0"/>
              <a:t>Muokkaa tekstin perustyylejä osoittamalla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5" name="Päiväykse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72AF66-0BE7-423D-A1D1-0E9F1936AD3A}" type="datetimeFigureOut">
              <a:rPr lang="fi-FI" smtClean="0"/>
              <a:pPr/>
              <a:t>12.4.2016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91F16-78E2-4C6D-9D0C-86236917104C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</a:lstStyle>
          <a:p>
            <a:r>
              <a:rPr kumimoji="0" lang="fi-FI" smtClean="0"/>
              <a:t>Muokkaa perustyylejä osoitt.</a:t>
            </a:r>
            <a:endParaRPr kumimoji="0" lang="en-US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i-FI" smtClean="0"/>
              <a:t>Muokkaa tekstin perustyylejä osoittamalla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i-FI" smtClean="0"/>
              <a:t>Muokkaa tekstin perustyylejä osoittamalla</a:t>
            </a:r>
          </a:p>
        </p:txBody>
      </p:sp>
      <p:sp>
        <p:nvSpPr>
          <p:cNvPr id="5" name="Sisällön paikkamerkki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</a:lstStyle>
          <a:p>
            <a:pPr lvl="0" eaLnBrk="1" latinLnBrk="0" hangingPunct="1"/>
            <a:r>
              <a:rPr lang="fi-FI" smtClean="0"/>
              <a:t>Muokkaa tekstin perustyylejä osoittamalla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</a:lstStyle>
          <a:p>
            <a:pPr lvl="0" eaLnBrk="1" latinLnBrk="0" hangingPunct="1"/>
            <a:r>
              <a:rPr lang="fi-FI" smtClean="0"/>
              <a:t>Muokkaa tekstin perustyylejä osoittamalla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7" name="Päiväykse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72AF66-0BE7-423D-A1D1-0E9F1936AD3A}" type="datetimeFigureOut">
              <a:rPr lang="fi-FI" smtClean="0"/>
              <a:pPr/>
              <a:t>12.4.2016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91F16-78E2-4C6D-9D0C-86236917104C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/>
          <a:p>
            <a:r>
              <a:rPr kumimoji="0" lang="fi-FI" smtClean="0"/>
              <a:t>Muokkaa perustyylejä osoitt.</a:t>
            </a:r>
            <a:endParaRPr kumimoji="0" lang="en-US"/>
          </a:p>
        </p:txBody>
      </p:sp>
      <p:sp>
        <p:nvSpPr>
          <p:cNvPr id="3" name="Päiväykse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72AF66-0BE7-423D-A1D1-0E9F1936AD3A}" type="datetimeFigureOut">
              <a:rPr lang="fi-FI" smtClean="0"/>
              <a:pPr/>
              <a:t>12.4.2016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91F16-78E2-4C6D-9D0C-86236917104C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orakulmio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Päiväykse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72AF66-0BE7-423D-A1D1-0E9F1936AD3A}" type="datetimeFigureOut">
              <a:rPr lang="fi-FI" smtClean="0"/>
              <a:pPr/>
              <a:t>12.4.2016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91F16-78E2-4C6D-9D0C-86236917104C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6" name="Suorakulmio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</a:lstStyle>
          <a:p>
            <a:r>
              <a:rPr kumimoji="0" lang="fi-FI" smtClean="0"/>
              <a:t>Muokkaa perustyylejä osoitt.</a:t>
            </a:r>
            <a:endParaRPr kumimoji="0" lang="en-US"/>
          </a:p>
        </p:txBody>
      </p:sp>
      <p:sp>
        <p:nvSpPr>
          <p:cNvPr id="3" name="Tekstin paikkamerkki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fi-FI" smtClean="0"/>
              <a:t>Muokkaa tekstin perustyylejä osoittamalla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fi-FI" smtClean="0"/>
              <a:t>Muokkaa tekstin perustyylejä osoittamalla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5" name="Päiväykse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72AF66-0BE7-423D-A1D1-0E9F1936AD3A}" type="datetimeFigureOut">
              <a:rPr lang="fi-FI" smtClean="0"/>
              <a:pPr/>
              <a:t>12.4.2016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91F16-78E2-4C6D-9D0C-86236917104C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</a:lstStyle>
          <a:p>
            <a:r>
              <a:rPr kumimoji="0" lang="fi-FI" smtClean="0"/>
              <a:t>Muokkaa perustyylejä osoitt.</a:t>
            </a:r>
            <a:endParaRPr kumimoji="0" lang="en-US"/>
          </a:p>
        </p:txBody>
      </p:sp>
      <p:sp>
        <p:nvSpPr>
          <p:cNvPr id="5" name="Päiväykse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72AF66-0BE7-423D-A1D1-0E9F1936AD3A}" type="datetimeFigureOut">
              <a:rPr lang="fi-FI" smtClean="0"/>
              <a:pPr/>
              <a:t>12.4.2016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91F16-78E2-4C6D-9D0C-86236917104C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8" name="Suorakulmio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/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</a:lstStyle>
          <a:p>
            <a:pPr marL="0" algn="l" eaLnBrk="1" latinLnBrk="0" hangingPunct="1"/>
            <a:r>
              <a:rPr kumimoji="0" lang="fi-FI" smtClean="0"/>
              <a:t>Lisää kuva osoittamalla symbolia</a:t>
            </a:r>
            <a:endParaRPr kumimoji="0" lang="en-US" dirty="0"/>
          </a:p>
        </p:txBody>
      </p:sp>
      <p:sp>
        <p:nvSpPr>
          <p:cNvPr id="9" name="Prosessi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Prosessi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i-FI" smtClean="0"/>
              <a:t>Muokkaa tekstin perustyylejä osoittamalla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Ympyrä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Ellipsi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ngas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uorakulmio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5" name="Otsikon paikkamerkki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r>
              <a:rPr kumimoji="0" lang="fi-FI" smtClean="0"/>
              <a:t>Muokkaa perustyylejä osoitt.</a:t>
            </a:r>
            <a:endParaRPr kumimoji="0" lang="en-US"/>
          </a:p>
        </p:txBody>
      </p:sp>
      <p:sp>
        <p:nvSpPr>
          <p:cNvPr id="9" name="Tekstin paikkamerkki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fi-FI" smtClean="0"/>
              <a:t>Muokkaa tekstin perustyylejä osoittamalla</a:t>
            </a:r>
          </a:p>
          <a:p>
            <a:pPr lvl="1" eaLnBrk="1" latinLnBrk="0" hangingPunct="1"/>
            <a:r>
              <a:rPr kumimoji="0" lang="fi-FI" smtClean="0"/>
              <a:t>toinen taso</a:t>
            </a:r>
          </a:p>
          <a:p>
            <a:pPr lvl="2" eaLnBrk="1" latinLnBrk="0" hangingPunct="1"/>
            <a:r>
              <a:rPr kumimoji="0" lang="fi-FI" smtClean="0"/>
              <a:t>kolmas taso</a:t>
            </a:r>
          </a:p>
          <a:p>
            <a:pPr lvl="3" eaLnBrk="1" latinLnBrk="0" hangingPunct="1"/>
            <a:r>
              <a:rPr kumimoji="0" lang="fi-FI" smtClean="0"/>
              <a:t>neljäs taso</a:t>
            </a:r>
          </a:p>
          <a:p>
            <a:pPr lvl="4" eaLnBrk="1" latinLnBrk="0" hangingPunct="1"/>
            <a:r>
              <a:rPr kumimoji="0" lang="fi-FI" smtClean="0"/>
              <a:t>viides taso</a:t>
            </a:r>
            <a:endParaRPr kumimoji="0" lang="en-US"/>
          </a:p>
        </p:txBody>
      </p:sp>
      <p:sp>
        <p:nvSpPr>
          <p:cNvPr id="24" name="Päiväyksen paikkamerkki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</a:lstStyle>
          <a:p>
            <a:fld id="{D672AF66-0BE7-423D-A1D1-0E9F1936AD3A}" type="datetimeFigureOut">
              <a:rPr lang="fi-FI" smtClean="0"/>
              <a:pPr/>
              <a:t>12.4.2016</a:t>
            </a:fld>
            <a:endParaRPr lang="fi-FI"/>
          </a:p>
        </p:txBody>
      </p:sp>
      <p:sp>
        <p:nvSpPr>
          <p:cNvPr id="10" name="Alatunnisteen paikkamerkki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</a:lstStyle>
          <a:p>
            <a:endParaRPr lang="fi-FI"/>
          </a:p>
        </p:txBody>
      </p:sp>
      <p:sp>
        <p:nvSpPr>
          <p:cNvPr id="22" name="Dian numeron paikkamerkki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</a:lstStyle>
          <a:p>
            <a:fld id="{48F91F16-78E2-4C6D-9D0C-86236917104C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15" name="Suorakulmio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54" r:id="rId1"/>
    <p:sldLayoutId id="2147483955" r:id="rId2"/>
    <p:sldLayoutId id="2147483956" r:id="rId3"/>
    <p:sldLayoutId id="2147483957" r:id="rId4"/>
    <p:sldLayoutId id="2147483958" r:id="rId5"/>
    <p:sldLayoutId id="2147483959" r:id="rId6"/>
    <p:sldLayoutId id="2147483960" r:id="rId7"/>
    <p:sldLayoutId id="2147483961" r:id="rId8"/>
    <p:sldLayoutId id="2147483962" r:id="rId9"/>
    <p:sldLayoutId id="2147483963" r:id="rId10"/>
    <p:sldLayoutId id="2147483964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/>
              <a:t>Jääkauden jälkeinen aika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432560" y="2057400"/>
            <a:ext cx="7406640" cy="1545264"/>
          </a:xfrm>
        </p:spPr>
        <p:txBody>
          <a:bodyPr/>
          <a:lstStyle/>
          <a:p>
            <a:r>
              <a:rPr lang="fi-FI" dirty="0" smtClean="0"/>
              <a:t>Kpl 8</a:t>
            </a:r>
          </a:p>
          <a:p>
            <a:r>
              <a:rPr lang="fi-FI" dirty="0" smtClean="0"/>
              <a:t>s. 56-60 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8417430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Mannerjään sulaminen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435608" y="1447800"/>
            <a:ext cx="7498080" cy="5410200"/>
          </a:xfrm>
        </p:spPr>
        <p:txBody>
          <a:bodyPr>
            <a:normAutofit lnSpcReduction="10000"/>
          </a:bodyPr>
          <a:lstStyle/>
          <a:p>
            <a:r>
              <a:rPr lang="fi-FI" dirty="0" smtClean="0"/>
              <a:t>Paikoin 3 km paksu jäävaippa painoi maankuorta lommolle jopa 1000 m</a:t>
            </a:r>
          </a:p>
          <a:p>
            <a:pPr lvl="1">
              <a:buFont typeface="Wingdings" pitchFamily="1" charset="2"/>
              <a:buChar char="à"/>
            </a:pPr>
            <a:r>
              <a:rPr lang="fi-FI" dirty="0" smtClean="0">
                <a:sym typeface="Wingdings"/>
              </a:rPr>
              <a:t> jäätikkö suli Suomen päältä noin 10 000 vuotta sitten</a:t>
            </a:r>
          </a:p>
          <a:p>
            <a:pPr lvl="1">
              <a:buFont typeface="Wingdings" pitchFamily="1" charset="2"/>
              <a:buChar char="à"/>
            </a:pPr>
            <a:r>
              <a:rPr lang="fi-FI" dirty="0" smtClean="0">
                <a:sym typeface="Wingdings"/>
              </a:rPr>
              <a:t> maa alkoi nousta palautuakseen jääkautta edeltäneeseen korkeustasoon (maan nousua tapahtui jo jään alla arviolta 500 m)</a:t>
            </a:r>
          </a:p>
          <a:p>
            <a:pPr lvl="1">
              <a:buFont typeface="Wingdings" pitchFamily="1" charset="2"/>
              <a:buChar char="à"/>
            </a:pPr>
            <a:r>
              <a:rPr lang="fi-FI" dirty="0" smtClean="0">
                <a:sym typeface="Wingdings"/>
              </a:rPr>
              <a:t> lommoa on edelleen 80-120 m, jonka oikenemisaika olisi 7 000-12 000 vuotta</a:t>
            </a:r>
          </a:p>
          <a:p>
            <a:pPr lvl="1">
              <a:buFont typeface="Wingdings" pitchFamily="1" charset="2"/>
              <a:buChar char="à"/>
            </a:pPr>
            <a:r>
              <a:rPr lang="fi-FI" dirty="0" smtClean="0">
                <a:sym typeface="Wingdings"/>
              </a:rPr>
              <a:t> maa kohoaa Pohjanmaan rannikolla lähes sentin vuodessa, Etelä-Suomessa muutaman millin</a:t>
            </a:r>
          </a:p>
          <a:p>
            <a:pPr lvl="1">
              <a:buFont typeface="Wingdings" pitchFamily="1" charset="2"/>
              <a:buChar char="à"/>
            </a:pPr>
            <a:endParaRPr lang="fi-FI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900" decel="100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900" decel="10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900" decel="100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900" decel="100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3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 smtClean="0"/>
              <a:t>Tehtävä: </a:t>
            </a:r>
            <a:br>
              <a:rPr lang="fi-FI" dirty="0" smtClean="0"/>
            </a:br>
            <a:r>
              <a:rPr lang="fi-FI" dirty="0" smtClean="0"/>
              <a:t>Todisteita maan </a:t>
            </a:r>
            <a:r>
              <a:rPr lang="fi-FI" dirty="0" smtClean="0"/>
              <a:t>kohoamisesta jäätikön sulamisen jälkeen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435608" y="2060848"/>
            <a:ext cx="7498080" cy="4187552"/>
          </a:xfrm>
        </p:spPr>
        <p:txBody>
          <a:bodyPr/>
          <a:lstStyle/>
          <a:p>
            <a:r>
              <a:rPr lang="fi-FI" dirty="0" smtClean="0"/>
              <a:t>Lue kpl 8</a:t>
            </a:r>
          </a:p>
          <a:p>
            <a:r>
              <a:rPr lang="fi-FI" dirty="0" smtClean="0"/>
              <a:t>Kerro tekstin perusteella, mistä voidaan päätellä, että maa on kohonnut jääkauden jälkeen (todisteita maan kohoamisesta)</a:t>
            </a:r>
          </a:p>
          <a:p>
            <a:r>
              <a:rPr lang="fi-FI" dirty="0" smtClean="0"/>
              <a:t>Kirjoita vihkoon ranskalaisilla viivoilla</a:t>
            </a:r>
            <a:endParaRPr lang="fi-FI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 smtClean="0"/>
              <a:t>Vastaukset:</a:t>
            </a:r>
            <a:br>
              <a:rPr lang="fi-FI" dirty="0" smtClean="0"/>
            </a:br>
            <a:r>
              <a:rPr lang="fi-FI" dirty="0" smtClean="0"/>
              <a:t>Todisteita maan kohoamisesta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fi-FI" dirty="0" smtClean="0"/>
              <a:t>Salmet kuroutuvat umpeen</a:t>
            </a:r>
          </a:p>
          <a:p>
            <a:pPr marL="514350" indent="-514350">
              <a:buFont typeface="+mj-lt"/>
              <a:buAutoNum type="arabicPeriod"/>
            </a:pPr>
            <a:r>
              <a:rPr lang="fi-FI" dirty="0" smtClean="0"/>
              <a:t>Merestä (luodot) nousee uusia saaria </a:t>
            </a:r>
          </a:p>
          <a:p>
            <a:pPr marL="514350" indent="-514350">
              <a:buFont typeface="+mj-lt"/>
              <a:buAutoNum type="arabicPeriod"/>
            </a:pPr>
            <a:r>
              <a:rPr lang="fi-FI" dirty="0" smtClean="0"/>
              <a:t>Saaret liittyvät mantereeseen</a:t>
            </a:r>
          </a:p>
          <a:p>
            <a:pPr marL="514350" indent="-514350">
              <a:buFont typeface="+mj-lt"/>
              <a:buAutoNum type="arabicPeriod"/>
            </a:pPr>
            <a:r>
              <a:rPr lang="fi-FI" dirty="0" smtClean="0"/>
              <a:t>Matalat kalavedet jäävät vesijättömaiksi (käyttökelvottomia)</a:t>
            </a:r>
          </a:p>
          <a:p>
            <a:pPr marL="514350" indent="-514350">
              <a:buFont typeface="+mj-lt"/>
              <a:buAutoNum type="arabicPeriod"/>
            </a:pPr>
            <a:r>
              <a:rPr lang="fi-FI" dirty="0" smtClean="0"/>
              <a:t>Laaksosavikot</a:t>
            </a:r>
          </a:p>
          <a:p>
            <a:pPr marL="514350" indent="-514350">
              <a:buFont typeface="+mj-lt"/>
              <a:buAutoNum type="arabicPeriod"/>
            </a:pPr>
            <a:r>
              <a:rPr lang="fi-FI" dirty="0" smtClean="0"/>
              <a:t>Muinaisrannat eli pirunpellot</a:t>
            </a:r>
          </a:p>
          <a:p>
            <a:pPr marL="514350" indent="-514350">
              <a:buFont typeface="+mj-lt"/>
              <a:buAutoNum type="arabicPeriod"/>
            </a:pPr>
            <a:r>
              <a:rPr lang="fi-FI" dirty="0" smtClean="0"/>
              <a:t>Satamien ja kaupunkien siirtäminen/uudelleenrakennus rannikoille</a:t>
            </a:r>
          </a:p>
          <a:p>
            <a:pPr marL="514350" indent="-514350">
              <a:buFont typeface="+mj-lt"/>
              <a:buAutoNum type="arabicPeriod"/>
            </a:pPr>
            <a:r>
              <a:rPr lang="fi-FI" dirty="0" smtClean="0"/>
              <a:t>Rannan siirtyminen merelle päin</a:t>
            </a:r>
          </a:p>
          <a:p>
            <a:pPr marL="514350" indent="-514350">
              <a:buFont typeface="+mj-lt"/>
              <a:buAutoNum type="arabicPeriod"/>
            </a:pPr>
            <a:endParaRPr lang="fi-FI" dirty="0" smtClean="0"/>
          </a:p>
          <a:p>
            <a:pPr marL="514350" indent="-514350">
              <a:buFont typeface="+mj-lt"/>
              <a:buAutoNum type="arabicPeriod"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8311674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900" decel="100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900" decel="10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900" decel="100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900" decel="100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900" decel="100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900" decel="100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900" decel="100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3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fi-FI" dirty="0" smtClean="0"/>
              <a:t>9. Satamaväyliä ruopattava</a:t>
            </a:r>
          </a:p>
          <a:p>
            <a:pPr>
              <a:buNone/>
            </a:pPr>
            <a:r>
              <a:rPr lang="fi-FI" dirty="0" smtClean="0"/>
              <a:t>10. Järvien laskujoet muuttaneet suuntaa (reitit muuttuneet)</a:t>
            </a:r>
          </a:p>
          <a:p>
            <a:pPr>
              <a:buNone/>
            </a:pPr>
            <a:r>
              <a:rPr lang="fi-FI" dirty="0" smtClean="0"/>
              <a:t>11. Jokisuiden siirtyminen</a:t>
            </a:r>
          </a:p>
          <a:p>
            <a:pPr>
              <a:buNone/>
            </a:pPr>
            <a:r>
              <a:rPr lang="fi-FI" dirty="0" smtClean="0"/>
              <a:t>12. Tulvaongelmat Pohjanmaan virroissa</a:t>
            </a:r>
          </a:p>
          <a:p>
            <a:pPr>
              <a:buNone/>
            </a:pPr>
            <a:r>
              <a:rPr lang="fi-FI" dirty="0" smtClean="0"/>
              <a:t>13. Merissä eläviä eläimiä ja kasveja jäänyt saarroksiin järvialtaisiin</a:t>
            </a:r>
          </a:p>
          <a:p>
            <a:pPr>
              <a:buNone/>
            </a:pPr>
            <a:r>
              <a:rPr lang="fi-FI" dirty="0" smtClean="0"/>
              <a:t>14. Vesieläinten ja –kasvien fossiileja löytyy kuivalta maalta</a:t>
            </a:r>
          </a:p>
          <a:p>
            <a:pPr>
              <a:buNone/>
            </a:pPr>
            <a:r>
              <a:rPr lang="fi-FI" dirty="0" smtClean="0"/>
              <a:t>15. Maanjäristykset</a:t>
            </a:r>
          </a:p>
          <a:p>
            <a:pPr>
              <a:buNone/>
            </a:pPr>
            <a:r>
              <a:rPr lang="fi-FI" dirty="0" smtClean="0"/>
              <a:t> </a:t>
            </a:r>
            <a:endParaRPr lang="fi-FI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900" decel="100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900" decel="10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900" decel="100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900" decel="100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900" decel="100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900" decel="100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900" decel="100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Kpl 8 Pohjolan luonto muuttuu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066800" y="1295400"/>
            <a:ext cx="8077200" cy="5562600"/>
          </a:xfrm>
        </p:spPr>
        <p:txBody>
          <a:bodyPr/>
          <a:lstStyle/>
          <a:p>
            <a:pPr marL="596646" indent="-514350"/>
            <a:r>
              <a:rPr lang="fi-FI" dirty="0" smtClean="0"/>
              <a:t>Jääkauden aikana mannerjään peittämät alueet elotonta aavikkoa ja reuna-alueet kalliota ja kivikkoa</a:t>
            </a:r>
          </a:p>
          <a:p>
            <a:pPr marL="596646" indent="-514350"/>
            <a:r>
              <a:rPr lang="fi-FI" dirty="0" smtClean="0"/>
              <a:t>Kasvillisuus levisi jäätikön sulaessa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900" decel="100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066800" y="152400"/>
            <a:ext cx="7866888" cy="6705600"/>
          </a:xfrm>
        </p:spPr>
        <p:txBody>
          <a:bodyPr>
            <a:normAutofit lnSpcReduction="10000"/>
          </a:bodyPr>
          <a:lstStyle/>
          <a:p>
            <a:pPr marL="596646" indent="-514350">
              <a:buFont typeface="+mj-lt"/>
              <a:buAutoNum type="arabicPeriod"/>
            </a:pPr>
            <a:r>
              <a:rPr lang="fi-FI" dirty="0" smtClean="0"/>
              <a:t>Arktinen kylmä ja kuiva ilmasto n. 10000 v. sitten</a:t>
            </a:r>
          </a:p>
          <a:p>
            <a:pPr marL="870966" lvl="1" indent="-514350"/>
            <a:r>
              <a:rPr lang="fi-FI" dirty="0" smtClean="0"/>
              <a:t>Tundrakasvillisuus siirtyi jäänreunan mukana pohjoiseen: varpuja, ruohoa, ankaraa ilmastoa sietäviä ja matalakasvuisia kukkakasveja</a:t>
            </a:r>
          </a:p>
          <a:p>
            <a:pPr marL="870966" lvl="1" indent="-514350"/>
            <a:r>
              <a:rPr lang="fi-FI" dirty="0" smtClean="0"/>
              <a:t>Vuoden keskilämpötila alle 0°C</a:t>
            </a:r>
          </a:p>
          <a:p>
            <a:pPr marL="870966" lvl="1" indent="-514350"/>
            <a:r>
              <a:rPr lang="fi-FI" dirty="0" smtClean="0"/>
              <a:t>Tunturipeura, naali, sopuli, hylkeet, delfiinit</a:t>
            </a:r>
          </a:p>
          <a:p>
            <a:pPr marL="596646" indent="-514350">
              <a:buFont typeface="+mj-lt"/>
              <a:buAutoNum type="arabicPeriod" startAt="2"/>
            </a:pPr>
            <a:r>
              <a:rPr lang="fi-FI" dirty="0" smtClean="0"/>
              <a:t>Kuiva mannerilmasto</a:t>
            </a:r>
          </a:p>
          <a:p>
            <a:pPr marL="870966" lvl="1" indent="-514350"/>
            <a:r>
              <a:rPr lang="fi-FI" dirty="0" smtClean="0"/>
              <a:t>9000 v. Sitten ensimmäiset metsät Pohjolassa (matalat tunturikoivikot)</a:t>
            </a:r>
          </a:p>
          <a:p>
            <a:pPr marL="870966" lvl="1" indent="-514350"/>
            <a:r>
              <a:rPr lang="fi-FI" dirty="0" smtClean="0"/>
              <a:t>Koivumetsiä (tuhat vuotta valtapuuna), jotka mäntymetsät myöhemmin syrjäyttivät </a:t>
            </a:r>
            <a:r>
              <a:rPr lang="fi-FI" dirty="0" smtClean="0">
                <a:sym typeface="Wingdings"/>
              </a:rPr>
              <a:t> männystä yleisin puulaji</a:t>
            </a:r>
          </a:p>
          <a:p>
            <a:pPr marL="870966" lvl="1" indent="-514350"/>
            <a:r>
              <a:rPr lang="fi-FI" dirty="0" smtClean="0">
                <a:sym typeface="Wingdings"/>
              </a:rPr>
              <a:t>Vuoden keskilämpötila vaihteli 0-6°C välillä</a:t>
            </a:r>
            <a:endParaRPr lang="fi-FI" dirty="0" smtClean="0"/>
          </a:p>
          <a:p>
            <a:endParaRPr lang="fi-FI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900" decel="100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900" decel="10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900" decel="100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900" decel="100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900" decel="100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900" decel="100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900" decel="100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3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066800" y="304800"/>
            <a:ext cx="7866888" cy="5943600"/>
          </a:xfrm>
        </p:spPr>
        <p:txBody>
          <a:bodyPr>
            <a:normAutofit/>
          </a:bodyPr>
          <a:lstStyle/>
          <a:p>
            <a:pPr marL="596646" indent="-514350">
              <a:buFont typeface="+mj-lt"/>
              <a:buAutoNum type="arabicPeriod" startAt="3"/>
            </a:pPr>
            <a:r>
              <a:rPr lang="fi-FI" dirty="0" smtClean="0">
                <a:sym typeface="Wingdings"/>
              </a:rPr>
              <a:t>Lämmin ja kostea meri-ilmasto</a:t>
            </a:r>
          </a:p>
          <a:p>
            <a:pPr marL="870966" lvl="1" indent="-514350"/>
            <a:r>
              <a:rPr lang="fi-FI" dirty="0" smtClean="0">
                <a:sym typeface="Wingdings"/>
              </a:rPr>
              <a:t>n. 7000 v. sitten ilmasto alkoi lämmetä: vuoden keskilämpötilat 6-8°C (lämpökauden huippu 6000 v. sitten)</a:t>
            </a:r>
          </a:p>
          <a:p>
            <a:pPr marL="870966" lvl="1" indent="-514350"/>
            <a:r>
              <a:rPr lang="fi-FI" dirty="0" smtClean="0">
                <a:sym typeface="Wingdings"/>
              </a:rPr>
              <a:t>Puulajisto monipuolistui: tervaleppä, pihlaja, vaahtera, jalava (jalot lehtipuut)</a:t>
            </a:r>
          </a:p>
          <a:p>
            <a:pPr marL="596646" indent="-514350">
              <a:buFont typeface="+mj-lt"/>
              <a:buAutoNum type="arabicPeriod" startAt="4"/>
            </a:pPr>
            <a:r>
              <a:rPr lang="fi-FI" dirty="0" smtClean="0">
                <a:sym typeface="Wingdings"/>
              </a:rPr>
              <a:t>Viileä ja kostea väli-ilmasto</a:t>
            </a:r>
          </a:p>
          <a:p>
            <a:pPr marL="870966" lvl="1" indent="-514350"/>
            <a:r>
              <a:rPr lang="fi-FI" dirty="0" smtClean="0">
                <a:sym typeface="Wingdings"/>
              </a:rPr>
              <a:t>Ilmasto viileni jälleen noin 5000 v. sitten</a:t>
            </a:r>
          </a:p>
          <a:p>
            <a:pPr marL="870966" lvl="1" indent="-514350"/>
            <a:r>
              <a:rPr lang="fi-FI" dirty="0" smtClean="0">
                <a:sym typeface="Wingdings"/>
              </a:rPr>
              <a:t>Vuoden keskilämpötila 4-5°C (Etelä-Suomessa)</a:t>
            </a:r>
          </a:p>
          <a:p>
            <a:pPr marL="870966" lvl="1" indent="-514350"/>
            <a:r>
              <a:rPr lang="fi-FI" dirty="0" smtClean="0">
                <a:sym typeface="Wingdings"/>
              </a:rPr>
              <a:t>Kasvien pohjoisrajat siirtyivät nykyisille paikoille</a:t>
            </a:r>
          </a:p>
          <a:p>
            <a:pPr marL="870966" lvl="1" indent="-514350"/>
            <a:r>
              <a:rPr lang="fi-FI" dirty="0" smtClean="0">
                <a:sym typeface="Wingdings"/>
              </a:rPr>
              <a:t>Kuusi levisi idästä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900" decel="100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900" decel="10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900" decel="100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900" decel="100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900" decel="100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900" decel="100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900" decel="100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3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äiväntasaus">
  <a:themeElements>
    <a:clrScheme name="Päiväntasaus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Päiväntasaus">
      <a:majorFont>
        <a:latin typeface="Gill Sans MT"/>
        <a:ea typeface=""/>
        <a:cs typeface=""/>
        <a:font script="Grek" typeface="Corbel"/>
        <a:font script="Cyrl" typeface="Corbel"/>
        <a:font script="Jpan" typeface="ＭＳ ゴシック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ＭＳ ゴシック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Päiväntasaus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Päiväntasaus.thmx</Template>
  <TotalTime>87</TotalTime>
  <Words>344</Words>
  <Application>Microsoft Office PowerPoint</Application>
  <PresentationFormat>Näytössä katseltava diaesitys (4:3)</PresentationFormat>
  <Paragraphs>49</Paragraphs>
  <Slides>8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8</vt:i4>
      </vt:variant>
    </vt:vector>
  </HeadingPairs>
  <TitlesOfParts>
    <vt:vector size="13" baseType="lpstr">
      <vt:lpstr>Gill Sans MT</vt:lpstr>
      <vt:lpstr>Verdana</vt:lpstr>
      <vt:lpstr>Wingdings</vt:lpstr>
      <vt:lpstr>Wingdings 2</vt:lpstr>
      <vt:lpstr>Päiväntasaus</vt:lpstr>
      <vt:lpstr>Jääkauden jälkeinen aika</vt:lpstr>
      <vt:lpstr>Mannerjään sulaminen</vt:lpstr>
      <vt:lpstr>Tehtävä:  Todisteita maan kohoamisesta jäätikön sulamisen jälkeen</vt:lpstr>
      <vt:lpstr>Vastaukset: Todisteita maan kohoamisesta</vt:lpstr>
      <vt:lpstr>PowerPoint-esitys</vt:lpstr>
      <vt:lpstr>Kpl 8 Pohjolan luonto muuttuu</vt:lpstr>
      <vt:lpstr>PowerPoint-esitys</vt:lpstr>
      <vt:lpstr>PowerPoint-esitys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Todisteita maan kohoamisesta</dc:title>
  <dc:creator>Reetta Luomanen</dc:creator>
  <cp:lastModifiedBy>Reetta Luomanen</cp:lastModifiedBy>
  <cp:revision>11</cp:revision>
  <dcterms:created xsi:type="dcterms:W3CDTF">2012-02-13T18:31:17Z</dcterms:created>
  <dcterms:modified xsi:type="dcterms:W3CDTF">2016-04-12T09:00:11Z</dcterms:modified>
</cp:coreProperties>
</file>