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3" autoAdjust="0"/>
    <p:restoredTop sz="94227" autoAdjust="0"/>
  </p:normalViewPr>
  <p:slideViewPr>
    <p:cSldViewPr snapToGrid="0">
      <p:cViewPr varScale="1">
        <p:scale>
          <a:sx n="68" d="100"/>
          <a:sy n="68" d="100"/>
        </p:scale>
        <p:origin x="82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9EC98-01AF-4E53-85FA-752D4A9B3E7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B9E3DCB-2605-4BEF-B756-6710BF405EDC}">
      <dgm:prSet/>
      <dgm:spPr/>
      <dgm:t>
        <a:bodyPr/>
        <a:lstStyle/>
        <a:p>
          <a:r>
            <a:rPr lang="en-GB"/>
            <a:t>Alkoi sähköisistä laskentalaitteista</a:t>
          </a:r>
          <a:endParaRPr lang="en-US"/>
        </a:p>
      </dgm:t>
    </dgm:pt>
    <dgm:pt modelId="{A0A049AB-F995-4866-989C-D35B50F7B7D7}" type="parTrans" cxnId="{FAE41B9A-4F66-45FE-9FC6-7828FB0C8C66}">
      <dgm:prSet/>
      <dgm:spPr/>
      <dgm:t>
        <a:bodyPr/>
        <a:lstStyle/>
        <a:p>
          <a:endParaRPr lang="en-US"/>
        </a:p>
      </dgm:t>
    </dgm:pt>
    <dgm:pt modelId="{7807F7F4-747B-4345-8ED6-8644AB092A63}" type="sibTrans" cxnId="{FAE41B9A-4F66-45FE-9FC6-7828FB0C8C66}">
      <dgm:prSet/>
      <dgm:spPr/>
      <dgm:t>
        <a:bodyPr/>
        <a:lstStyle/>
        <a:p>
          <a:endParaRPr lang="en-US"/>
        </a:p>
      </dgm:t>
    </dgm:pt>
    <dgm:pt modelId="{00346821-4246-4716-A3F3-61B8B0984251}">
      <dgm:prSet/>
      <dgm:spPr/>
      <dgm:t>
        <a:bodyPr/>
        <a:lstStyle/>
        <a:p>
          <a:r>
            <a:rPr lang="en-GB"/>
            <a:t>Ensimmäiset tietokoneet 1940-luvulla vain sotilaallisiin tarkoituksiin</a:t>
          </a:r>
          <a:endParaRPr lang="en-US"/>
        </a:p>
      </dgm:t>
    </dgm:pt>
    <dgm:pt modelId="{A00DDDCF-BC2F-4954-A67A-DADE10B8CEB2}" type="parTrans" cxnId="{617D3F76-9D4C-4064-BDA8-F20E701F2C21}">
      <dgm:prSet/>
      <dgm:spPr/>
      <dgm:t>
        <a:bodyPr/>
        <a:lstStyle/>
        <a:p>
          <a:endParaRPr lang="en-US"/>
        </a:p>
      </dgm:t>
    </dgm:pt>
    <dgm:pt modelId="{807A05E0-C91F-433D-A344-51446CB82CA0}" type="sibTrans" cxnId="{617D3F76-9D4C-4064-BDA8-F20E701F2C21}">
      <dgm:prSet/>
      <dgm:spPr/>
      <dgm:t>
        <a:bodyPr/>
        <a:lstStyle/>
        <a:p>
          <a:endParaRPr lang="en-US"/>
        </a:p>
      </dgm:t>
    </dgm:pt>
    <dgm:pt modelId="{47447E2D-E8BE-456D-BE33-037D86B74915}">
      <dgm:prSet/>
      <dgm:spPr/>
      <dgm:t>
        <a:bodyPr/>
        <a:lstStyle/>
        <a:p>
          <a:r>
            <a:rPr lang="en-GB"/>
            <a:t>Käytettiin ensisijaisesti laskemiseen</a:t>
          </a:r>
          <a:endParaRPr lang="en-US"/>
        </a:p>
      </dgm:t>
    </dgm:pt>
    <dgm:pt modelId="{96FABFAC-D0B2-4952-AC5B-BFE3AD2A2E95}" type="parTrans" cxnId="{983DF352-1FA6-4CA6-90F8-D15F50D854CA}">
      <dgm:prSet/>
      <dgm:spPr/>
      <dgm:t>
        <a:bodyPr/>
        <a:lstStyle/>
        <a:p>
          <a:endParaRPr lang="en-US"/>
        </a:p>
      </dgm:t>
    </dgm:pt>
    <dgm:pt modelId="{DC5D73B9-A1B2-4C5F-9F67-76A0AEE3EADC}" type="sibTrans" cxnId="{983DF352-1FA6-4CA6-90F8-D15F50D854CA}">
      <dgm:prSet/>
      <dgm:spPr/>
      <dgm:t>
        <a:bodyPr/>
        <a:lstStyle/>
        <a:p>
          <a:endParaRPr lang="en-US"/>
        </a:p>
      </dgm:t>
    </dgm:pt>
    <dgm:pt modelId="{2412B703-B1E1-42A7-A87D-6EC8384B77D0}">
      <dgm:prSet/>
      <dgm:spPr/>
      <dgm:t>
        <a:bodyPr/>
        <a:lstStyle/>
        <a:p>
          <a:r>
            <a:rPr lang="en-GB"/>
            <a:t>Kehitys kulkenut mikrokontrollereihin ja mikroprosessoreihin</a:t>
          </a:r>
          <a:endParaRPr lang="en-US"/>
        </a:p>
      </dgm:t>
    </dgm:pt>
    <dgm:pt modelId="{5A453AB7-B7BA-4B54-A754-B74D0A7A6F0E}" type="parTrans" cxnId="{A06DE026-5000-4A68-9459-E21222223BE1}">
      <dgm:prSet/>
      <dgm:spPr/>
      <dgm:t>
        <a:bodyPr/>
        <a:lstStyle/>
        <a:p>
          <a:endParaRPr lang="en-US"/>
        </a:p>
      </dgm:t>
    </dgm:pt>
    <dgm:pt modelId="{220A2F9D-DEE0-4CBD-9805-30EC0FC24571}" type="sibTrans" cxnId="{A06DE026-5000-4A68-9459-E21222223BE1}">
      <dgm:prSet/>
      <dgm:spPr/>
      <dgm:t>
        <a:bodyPr/>
        <a:lstStyle/>
        <a:p>
          <a:endParaRPr lang="en-US"/>
        </a:p>
      </dgm:t>
    </dgm:pt>
    <dgm:pt modelId="{5C43AEEE-0862-4B2B-9440-6F462D2CA179}">
      <dgm:prSet/>
      <dgm:spPr/>
      <dgm:t>
        <a:bodyPr/>
        <a:lstStyle/>
        <a:p>
          <a:r>
            <a:rPr lang="en-GB"/>
            <a:t>Nykyään tietokone ohjaa laajoja järjestelmiä esim. Liikennevaloja tai Intetnetin reitittimiä</a:t>
          </a:r>
          <a:endParaRPr lang="en-US"/>
        </a:p>
      </dgm:t>
    </dgm:pt>
    <dgm:pt modelId="{A7AA704A-94C9-4245-823F-9BF8320FD9E9}" type="parTrans" cxnId="{B5255879-4E55-43A4-A395-94F25BA906EA}">
      <dgm:prSet/>
      <dgm:spPr/>
      <dgm:t>
        <a:bodyPr/>
        <a:lstStyle/>
        <a:p>
          <a:endParaRPr lang="en-US"/>
        </a:p>
      </dgm:t>
    </dgm:pt>
    <dgm:pt modelId="{BB3A7812-8012-44E6-844A-F5C43EB3716D}" type="sibTrans" cxnId="{B5255879-4E55-43A4-A395-94F25BA906EA}">
      <dgm:prSet/>
      <dgm:spPr/>
      <dgm:t>
        <a:bodyPr/>
        <a:lstStyle/>
        <a:p>
          <a:endParaRPr lang="en-US"/>
        </a:p>
      </dgm:t>
    </dgm:pt>
    <dgm:pt modelId="{9C455818-B6EB-4E99-9377-BE54BF6B2CA9}" type="pres">
      <dgm:prSet presAssocID="{5629EC98-01AF-4E53-85FA-752D4A9B3E77}" presName="linear" presStyleCnt="0">
        <dgm:presLayoutVars>
          <dgm:animLvl val="lvl"/>
          <dgm:resizeHandles val="exact"/>
        </dgm:presLayoutVars>
      </dgm:prSet>
      <dgm:spPr/>
    </dgm:pt>
    <dgm:pt modelId="{58F30D0E-D8CE-4920-B95B-E5620D59FB8A}" type="pres">
      <dgm:prSet presAssocID="{8B9E3DCB-2605-4BEF-B756-6710BF405ED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CC6A548-7042-49D3-92A9-A8B31BD9DB10}" type="pres">
      <dgm:prSet presAssocID="{7807F7F4-747B-4345-8ED6-8644AB092A63}" presName="spacer" presStyleCnt="0"/>
      <dgm:spPr/>
    </dgm:pt>
    <dgm:pt modelId="{691DBD32-98CF-44A6-8A4A-5D25D8986990}" type="pres">
      <dgm:prSet presAssocID="{00346821-4246-4716-A3F3-61B8B098425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F139C90-0619-42E0-BE02-BC45C3E498DA}" type="pres">
      <dgm:prSet presAssocID="{807A05E0-C91F-433D-A344-51446CB82CA0}" presName="spacer" presStyleCnt="0"/>
      <dgm:spPr/>
    </dgm:pt>
    <dgm:pt modelId="{BD329182-9128-42EA-B509-4018D55880E6}" type="pres">
      <dgm:prSet presAssocID="{47447E2D-E8BE-456D-BE33-037D86B7491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28479E5-B313-44DB-8C2A-BF9707EDCCF8}" type="pres">
      <dgm:prSet presAssocID="{DC5D73B9-A1B2-4C5F-9F67-76A0AEE3EADC}" presName="spacer" presStyleCnt="0"/>
      <dgm:spPr/>
    </dgm:pt>
    <dgm:pt modelId="{09AE0F7C-4EC1-40A9-A8CD-F6273889D8A2}" type="pres">
      <dgm:prSet presAssocID="{2412B703-B1E1-42A7-A87D-6EC8384B77D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979C122-3780-4102-A0B8-69B6915824F5}" type="pres">
      <dgm:prSet presAssocID="{220A2F9D-DEE0-4CBD-9805-30EC0FC24571}" presName="spacer" presStyleCnt="0"/>
      <dgm:spPr/>
    </dgm:pt>
    <dgm:pt modelId="{389CA1F3-5CF3-4099-9F8A-C8A839A5C450}" type="pres">
      <dgm:prSet presAssocID="{5C43AEEE-0862-4B2B-9440-6F462D2CA17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0F45F17-E979-4452-A27E-4C01AC394EEA}" type="presOf" srcId="{5C43AEEE-0862-4B2B-9440-6F462D2CA179}" destId="{389CA1F3-5CF3-4099-9F8A-C8A839A5C450}" srcOrd="0" destOrd="0" presId="urn:microsoft.com/office/officeart/2005/8/layout/vList2"/>
    <dgm:cxn modelId="{A06DE026-5000-4A68-9459-E21222223BE1}" srcId="{5629EC98-01AF-4E53-85FA-752D4A9B3E77}" destId="{2412B703-B1E1-42A7-A87D-6EC8384B77D0}" srcOrd="3" destOrd="0" parTransId="{5A453AB7-B7BA-4B54-A754-B74D0A7A6F0E}" sibTransId="{220A2F9D-DEE0-4CBD-9805-30EC0FC24571}"/>
    <dgm:cxn modelId="{983DF352-1FA6-4CA6-90F8-D15F50D854CA}" srcId="{5629EC98-01AF-4E53-85FA-752D4A9B3E77}" destId="{47447E2D-E8BE-456D-BE33-037D86B74915}" srcOrd="2" destOrd="0" parTransId="{96FABFAC-D0B2-4952-AC5B-BFE3AD2A2E95}" sibTransId="{DC5D73B9-A1B2-4C5F-9F67-76A0AEE3EADC}"/>
    <dgm:cxn modelId="{617D3F76-9D4C-4064-BDA8-F20E701F2C21}" srcId="{5629EC98-01AF-4E53-85FA-752D4A9B3E77}" destId="{00346821-4246-4716-A3F3-61B8B0984251}" srcOrd="1" destOrd="0" parTransId="{A00DDDCF-BC2F-4954-A67A-DADE10B8CEB2}" sibTransId="{807A05E0-C91F-433D-A344-51446CB82CA0}"/>
    <dgm:cxn modelId="{93457C58-C563-492A-9E8E-78B739A9256F}" type="presOf" srcId="{2412B703-B1E1-42A7-A87D-6EC8384B77D0}" destId="{09AE0F7C-4EC1-40A9-A8CD-F6273889D8A2}" srcOrd="0" destOrd="0" presId="urn:microsoft.com/office/officeart/2005/8/layout/vList2"/>
    <dgm:cxn modelId="{B5255879-4E55-43A4-A395-94F25BA906EA}" srcId="{5629EC98-01AF-4E53-85FA-752D4A9B3E77}" destId="{5C43AEEE-0862-4B2B-9440-6F462D2CA179}" srcOrd="4" destOrd="0" parTransId="{A7AA704A-94C9-4245-823F-9BF8320FD9E9}" sibTransId="{BB3A7812-8012-44E6-844A-F5C43EB3716D}"/>
    <dgm:cxn modelId="{85E3487F-CD40-4D75-93EF-D7465FDB2280}" type="presOf" srcId="{8B9E3DCB-2605-4BEF-B756-6710BF405EDC}" destId="{58F30D0E-D8CE-4920-B95B-E5620D59FB8A}" srcOrd="0" destOrd="0" presId="urn:microsoft.com/office/officeart/2005/8/layout/vList2"/>
    <dgm:cxn modelId="{7F319791-F3FD-4AFE-8D19-433A4C771ADA}" type="presOf" srcId="{47447E2D-E8BE-456D-BE33-037D86B74915}" destId="{BD329182-9128-42EA-B509-4018D55880E6}" srcOrd="0" destOrd="0" presId="urn:microsoft.com/office/officeart/2005/8/layout/vList2"/>
    <dgm:cxn modelId="{FAE41B9A-4F66-45FE-9FC6-7828FB0C8C66}" srcId="{5629EC98-01AF-4E53-85FA-752D4A9B3E77}" destId="{8B9E3DCB-2605-4BEF-B756-6710BF405EDC}" srcOrd="0" destOrd="0" parTransId="{A0A049AB-F995-4866-989C-D35B50F7B7D7}" sibTransId="{7807F7F4-747B-4345-8ED6-8644AB092A63}"/>
    <dgm:cxn modelId="{F6A0D79E-5BB5-4082-9DA2-8A895BF1230D}" type="presOf" srcId="{5629EC98-01AF-4E53-85FA-752D4A9B3E77}" destId="{9C455818-B6EB-4E99-9377-BE54BF6B2CA9}" srcOrd="0" destOrd="0" presId="urn:microsoft.com/office/officeart/2005/8/layout/vList2"/>
    <dgm:cxn modelId="{DCE494A1-13E6-49B8-A7CE-125C86A66816}" type="presOf" srcId="{00346821-4246-4716-A3F3-61B8B0984251}" destId="{691DBD32-98CF-44A6-8A4A-5D25D8986990}" srcOrd="0" destOrd="0" presId="urn:microsoft.com/office/officeart/2005/8/layout/vList2"/>
    <dgm:cxn modelId="{7D721C77-9101-4FD0-9385-B52BE71AE921}" type="presParOf" srcId="{9C455818-B6EB-4E99-9377-BE54BF6B2CA9}" destId="{58F30D0E-D8CE-4920-B95B-E5620D59FB8A}" srcOrd="0" destOrd="0" presId="urn:microsoft.com/office/officeart/2005/8/layout/vList2"/>
    <dgm:cxn modelId="{BFEC0BF2-7332-4086-8261-AF8F04D9D6BC}" type="presParOf" srcId="{9C455818-B6EB-4E99-9377-BE54BF6B2CA9}" destId="{5CC6A548-7042-49D3-92A9-A8B31BD9DB10}" srcOrd="1" destOrd="0" presId="urn:microsoft.com/office/officeart/2005/8/layout/vList2"/>
    <dgm:cxn modelId="{4AD26627-95EA-4440-BD8B-965B8A42CC45}" type="presParOf" srcId="{9C455818-B6EB-4E99-9377-BE54BF6B2CA9}" destId="{691DBD32-98CF-44A6-8A4A-5D25D8986990}" srcOrd="2" destOrd="0" presId="urn:microsoft.com/office/officeart/2005/8/layout/vList2"/>
    <dgm:cxn modelId="{5180FF49-F921-45F3-9330-3EFC647A23BE}" type="presParOf" srcId="{9C455818-B6EB-4E99-9377-BE54BF6B2CA9}" destId="{8F139C90-0619-42E0-BE02-BC45C3E498DA}" srcOrd="3" destOrd="0" presId="urn:microsoft.com/office/officeart/2005/8/layout/vList2"/>
    <dgm:cxn modelId="{984CD77A-9CEE-4003-9117-B5E6929533E9}" type="presParOf" srcId="{9C455818-B6EB-4E99-9377-BE54BF6B2CA9}" destId="{BD329182-9128-42EA-B509-4018D55880E6}" srcOrd="4" destOrd="0" presId="urn:microsoft.com/office/officeart/2005/8/layout/vList2"/>
    <dgm:cxn modelId="{A5808360-69AF-48BA-A3EA-C2E81C9E0BA8}" type="presParOf" srcId="{9C455818-B6EB-4E99-9377-BE54BF6B2CA9}" destId="{828479E5-B313-44DB-8C2A-BF9707EDCCF8}" srcOrd="5" destOrd="0" presId="urn:microsoft.com/office/officeart/2005/8/layout/vList2"/>
    <dgm:cxn modelId="{2746D553-DC18-48F0-90C9-A9C8916C8B78}" type="presParOf" srcId="{9C455818-B6EB-4E99-9377-BE54BF6B2CA9}" destId="{09AE0F7C-4EC1-40A9-A8CD-F6273889D8A2}" srcOrd="6" destOrd="0" presId="urn:microsoft.com/office/officeart/2005/8/layout/vList2"/>
    <dgm:cxn modelId="{3F6FA9F2-BEC3-4A08-8E79-081B61C91B63}" type="presParOf" srcId="{9C455818-B6EB-4E99-9377-BE54BF6B2CA9}" destId="{2979C122-3780-4102-A0B8-69B6915824F5}" srcOrd="7" destOrd="0" presId="urn:microsoft.com/office/officeart/2005/8/layout/vList2"/>
    <dgm:cxn modelId="{14546ED3-408E-4B2C-B83F-6FF9DAC15F34}" type="presParOf" srcId="{9C455818-B6EB-4E99-9377-BE54BF6B2CA9}" destId="{389CA1F3-5CF3-4099-9F8A-C8A839A5C45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30D0E-D8CE-4920-B95B-E5620D59FB8A}">
      <dsp:nvSpPr>
        <dsp:cNvPr id="0" name=""/>
        <dsp:cNvSpPr/>
      </dsp:nvSpPr>
      <dsp:spPr>
        <a:xfrm>
          <a:off x="0" y="137267"/>
          <a:ext cx="10261599" cy="514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Alkoi sähköisistä laskentalaitteista</a:t>
          </a:r>
          <a:endParaRPr lang="en-US" sz="2200" kern="1200"/>
        </a:p>
      </dsp:txBody>
      <dsp:txXfrm>
        <a:off x="25130" y="162397"/>
        <a:ext cx="10211339" cy="464540"/>
      </dsp:txXfrm>
    </dsp:sp>
    <dsp:sp modelId="{691DBD32-98CF-44A6-8A4A-5D25D8986990}">
      <dsp:nvSpPr>
        <dsp:cNvPr id="0" name=""/>
        <dsp:cNvSpPr/>
      </dsp:nvSpPr>
      <dsp:spPr>
        <a:xfrm>
          <a:off x="0" y="715427"/>
          <a:ext cx="10261599" cy="514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Ensimmäiset tietokoneet 1940-luvulla vain sotilaallisiin tarkoituksiin</a:t>
          </a:r>
          <a:endParaRPr lang="en-US" sz="2200" kern="1200"/>
        </a:p>
      </dsp:txBody>
      <dsp:txXfrm>
        <a:off x="25130" y="740557"/>
        <a:ext cx="10211339" cy="464540"/>
      </dsp:txXfrm>
    </dsp:sp>
    <dsp:sp modelId="{BD329182-9128-42EA-B509-4018D55880E6}">
      <dsp:nvSpPr>
        <dsp:cNvPr id="0" name=""/>
        <dsp:cNvSpPr/>
      </dsp:nvSpPr>
      <dsp:spPr>
        <a:xfrm>
          <a:off x="0" y="1293587"/>
          <a:ext cx="10261599" cy="514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Käytettiin ensisijaisesti laskemiseen</a:t>
          </a:r>
          <a:endParaRPr lang="en-US" sz="2200" kern="1200"/>
        </a:p>
      </dsp:txBody>
      <dsp:txXfrm>
        <a:off x="25130" y="1318717"/>
        <a:ext cx="10211339" cy="464540"/>
      </dsp:txXfrm>
    </dsp:sp>
    <dsp:sp modelId="{09AE0F7C-4EC1-40A9-A8CD-F6273889D8A2}">
      <dsp:nvSpPr>
        <dsp:cNvPr id="0" name=""/>
        <dsp:cNvSpPr/>
      </dsp:nvSpPr>
      <dsp:spPr>
        <a:xfrm>
          <a:off x="0" y="1871747"/>
          <a:ext cx="10261599" cy="514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Kehitys kulkenut mikrokontrollereihin ja mikroprosessoreihin</a:t>
          </a:r>
          <a:endParaRPr lang="en-US" sz="2200" kern="1200"/>
        </a:p>
      </dsp:txBody>
      <dsp:txXfrm>
        <a:off x="25130" y="1896877"/>
        <a:ext cx="10211339" cy="464540"/>
      </dsp:txXfrm>
    </dsp:sp>
    <dsp:sp modelId="{389CA1F3-5CF3-4099-9F8A-C8A839A5C450}">
      <dsp:nvSpPr>
        <dsp:cNvPr id="0" name=""/>
        <dsp:cNvSpPr/>
      </dsp:nvSpPr>
      <dsp:spPr>
        <a:xfrm>
          <a:off x="0" y="2449907"/>
          <a:ext cx="10261599" cy="514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Nykyään tietokone ohjaa laajoja järjestelmiä esim. Liikennevaloja tai Intetnetin reitittimiä</a:t>
          </a:r>
          <a:endParaRPr lang="en-US" sz="2200" kern="1200"/>
        </a:p>
      </dsp:txBody>
      <dsp:txXfrm>
        <a:off x="25130" y="2475037"/>
        <a:ext cx="10211339" cy="464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B146F-BA83-4141-B9D3-7D919B7F774D}" type="datetimeFigureOut">
              <a:rPr lang="en-GB" smtClean="0"/>
              <a:t>24/10/2019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95EA2-3BA6-4FDA-8E52-6F01CBE2C0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538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446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79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1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45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46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54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04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3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99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24/10/2019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53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24/10/2019</a:t>
            </a: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39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24/10/2019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nl-NL"/>
              <a:t>Noora Weckman, Notuweck, noora.t.weckman@student.jyu.fi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C7C8079-B82F-43C8-A77D-C810FEBF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74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1C9F4F8-1CA1-4169-A513-5E15F4D91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2D704B7-BAC2-4C80-A2B2-B30AFF5D8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chemeClr val="tx1"/>
          </a:solidFill>
          <a:ln w="190500" cmpd="thinThick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800">
                <a:solidFill>
                  <a:schemeClr val="bg1"/>
                </a:solidFill>
              </a:rPr>
              <a:t>Tietotekniikan historia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AA06913-ADCA-4D50-8506-05090D23C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</p:spPr>
        <p:txBody>
          <a:bodyPr>
            <a:normAutofit/>
          </a:bodyPr>
          <a:lstStyle/>
          <a:p>
            <a:r>
              <a:rPr lang="en-GB" sz="2000"/>
              <a:t>Tietokoneen kehitys</a:t>
            </a:r>
          </a:p>
          <a:p>
            <a:endParaRPr lang="en-GB" sz="200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9F6303-5302-4983-AFE0-B18F0F2FF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/>
              <a:t>Noora Weckman, Notuweck, noora.t.weckman@student.jyu.fi</a:t>
            </a:r>
            <a:endParaRPr lang="en-GB" sz="105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FD5803-29F3-4974-AF66-C77B5E6A0C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/>
              <a:t>24/10/2019</a:t>
            </a:r>
            <a:endParaRPr lang="en-GB" sz="105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769AE7-D7DE-408E-A231-35B38E3DC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GB" sz="1100"/>
              <a:pPr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en-GB" sz="1100"/>
          </a:p>
        </p:txBody>
      </p:sp>
    </p:spTree>
    <p:extLst>
      <p:ext uri="{BB962C8B-B14F-4D97-AF65-F5344CB8AC3E}">
        <p14:creationId xmlns:p14="http://schemas.microsoft.com/office/powerpoint/2010/main" val="2229423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objekti, helmitaulu, sisä, pöytä&#10;&#10;Kuvaus luotu automaattisesti">
            <a:extLst>
              <a:ext uri="{FF2B5EF4-FFF2-40B4-BE49-F238E27FC236}">
                <a16:creationId xmlns:a16="http://schemas.microsoft.com/office/drawing/2014/main" id="{2C7AB612-33FA-4E1B-81ED-A79FCBB98C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08"/>
          <a:stretch/>
        </p:blipFill>
        <p:spPr>
          <a:xfrm>
            <a:off x="7484005" y="1561514"/>
            <a:ext cx="4707995" cy="529648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5FBC1AD-A05E-44E0-B5B8-E1BACBEC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43" y="853217"/>
            <a:ext cx="7729728" cy="1188720"/>
          </a:xfrm>
          <a:solidFill>
            <a:schemeClr val="bg1">
              <a:alpha val="85000"/>
            </a:schemeClr>
          </a:solidFill>
        </p:spPr>
        <p:txBody>
          <a:bodyPr>
            <a:normAutofit/>
          </a:bodyPr>
          <a:lstStyle/>
          <a:p>
            <a:r>
              <a:rPr lang="en-GB" sz="28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Laskennan</a:t>
            </a:r>
            <a:r>
              <a:rPr lang="en-GB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28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kehitys</a:t>
            </a:r>
            <a:r>
              <a:rPr lang="en-GB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28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tietotekniikan</a:t>
            </a:r>
            <a:r>
              <a:rPr lang="en-GB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28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kehittymisen</a:t>
            </a:r>
            <a:r>
              <a:rPr lang="en-GB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2800" dirty="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taustalla</a:t>
            </a:r>
            <a:endParaRPr lang="en-GB" sz="28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0" name="Sisällön paikkamerkki 2">
            <a:extLst>
              <a:ext uri="{FF2B5EF4-FFF2-40B4-BE49-F238E27FC236}">
                <a16:creationId xmlns:a16="http://schemas.microsoft.com/office/drawing/2014/main" id="{3C5F290D-4E87-4700-8807-58AD1206B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543" y="2308157"/>
            <a:ext cx="7230330" cy="427552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2400" dirty="0" err="1"/>
              <a:t>Numerot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laskenta</a:t>
            </a:r>
            <a:r>
              <a:rPr lang="en-GB" sz="2400" dirty="0"/>
              <a:t> </a:t>
            </a:r>
            <a:r>
              <a:rPr lang="en-GB" sz="2400" dirty="0" err="1"/>
              <a:t>kehittyneet</a:t>
            </a:r>
            <a:r>
              <a:rPr lang="en-GB" sz="2400" dirty="0"/>
              <a:t> </a:t>
            </a:r>
            <a:r>
              <a:rPr lang="en-GB" sz="2400" dirty="0" err="1"/>
              <a:t>ennen</a:t>
            </a:r>
            <a:r>
              <a:rPr lang="en-GB" sz="2400" dirty="0"/>
              <a:t> </a:t>
            </a:r>
            <a:r>
              <a:rPr lang="en-GB" sz="2400" dirty="0" err="1"/>
              <a:t>kirjoitustaitoa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 err="1"/>
              <a:t>Ensimmäisenä</a:t>
            </a:r>
            <a:r>
              <a:rPr lang="en-GB" sz="2400" dirty="0"/>
              <a:t> </a:t>
            </a:r>
            <a:r>
              <a:rPr lang="en-GB" sz="2400" dirty="0" err="1"/>
              <a:t>laskukoneena</a:t>
            </a:r>
            <a:r>
              <a:rPr lang="en-GB" sz="2400" dirty="0"/>
              <a:t> </a:t>
            </a:r>
            <a:r>
              <a:rPr lang="en-GB" sz="2400" dirty="0" err="1"/>
              <a:t>pidetään</a:t>
            </a:r>
            <a:r>
              <a:rPr lang="en-GB" sz="2400" dirty="0"/>
              <a:t> </a:t>
            </a:r>
            <a:r>
              <a:rPr lang="en-GB" sz="2400" dirty="0" err="1"/>
              <a:t>helmitaulua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 err="1"/>
              <a:t>Suuri</a:t>
            </a:r>
            <a:r>
              <a:rPr lang="en-GB" sz="2400" dirty="0"/>
              <a:t> </a:t>
            </a:r>
            <a:r>
              <a:rPr lang="en-GB" sz="2400" dirty="0" err="1"/>
              <a:t>askel</a:t>
            </a:r>
            <a:r>
              <a:rPr lang="en-GB" sz="2400" dirty="0"/>
              <a:t> automation </a:t>
            </a:r>
            <a:r>
              <a:rPr lang="en-GB" sz="2400" dirty="0" err="1"/>
              <a:t>suuntaan</a:t>
            </a:r>
            <a:r>
              <a:rPr lang="en-GB" sz="2400" dirty="0"/>
              <a:t> Joseph Marie </a:t>
            </a:r>
            <a:r>
              <a:rPr lang="en-GB" sz="2400" dirty="0" err="1"/>
              <a:t>Jacquardin</a:t>
            </a:r>
            <a:r>
              <a:rPr lang="en-GB" sz="2400" dirty="0"/>
              <a:t> </a:t>
            </a:r>
            <a:r>
              <a:rPr lang="en-GB" sz="2400" dirty="0" err="1"/>
              <a:t>kutomakoneissa</a:t>
            </a:r>
            <a:r>
              <a:rPr lang="en-GB" sz="2400" dirty="0"/>
              <a:t> </a:t>
            </a:r>
            <a:r>
              <a:rPr lang="en-GB" sz="2400" dirty="0" err="1"/>
              <a:t>käyttöön</a:t>
            </a:r>
            <a:r>
              <a:rPr lang="en-GB" sz="2400" dirty="0"/>
              <a:t> </a:t>
            </a:r>
            <a:r>
              <a:rPr lang="en-GB" sz="2400" dirty="0" err="1"/>
              <a:t>otettu</a:t>
            </a:r>
            <a:r>
              <a:rPr lang="en-GB" sz="2400" dirty="0"/>
              <a:t> </a:t>
            </a:r>
            <a:r>
              <a:rPr lang="en-GB" sz="2400" dirty="0" err="1"/>
              <a:t>reikäkortti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/>
              <a:t>Herman Hollerith </a:t>
            </a:r>
            <a:r>
              <a:rPr lang="en-GB" sz="2400" dirty="0" err="1"/>
              <a:t>kehitti</a:t>
            </a:r>
            <a:r>
              <a:rPr lang="en-GB" sz="2400" dirty="0"/>
              <a:t> </a:t>
            </a:r>
            <a:r>
              <a:rPr lang="en-GB" sz="2400" dirty="0" err="1"/>
              <a:t>Jacquardin</a:t>
            </a:r>
            <a:r>
              <a:rPr lang="en-GB" sz="2400" dirty="0"/>
              <a:t> </a:t>
            </a:r>
            <a:r>
              <a:rPr lang="en-GB" sz="2400" dirty="0" err="1"/>
              <a:t>ideaa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perusti</a:t>
            </a:r>
            <a:r>
              <a:rPr lang="en-GB" sz="2400" dirty="0"/>
              <a:t> </a:t>
            </a:r>
            <a:r>
              <a:rPr lang="en-GB" sz="2400" dirty="0" err="1"/>
              <a:t>TMC:n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dirty="0" err="1"/>
              <a:t>Myöhemmin</a:t>
            </a:r>
            <a:r>
              <a:rPr lang="en-GB" sz="2400" dirty="0"/>
              <a:t> TMC </a:t>
            </a:r>
            <a:r>
              <a:rPr lang="en-GB" sz="2400" dirty="0" err="1"/>
              <a:t>yhdistyi</a:t>
            </a:r>
            <a:r>
              <a:rPr lang="en-GB" sz="2400" dirty="0"/>
              <a:t> </a:t>
            </a:r>
            <a:r>
              <a:rPr lang="en-GB" sz="2400" dirty="0" err="1"/>
              <a:t>kolmen</a:t>
            </a:r>
            <a:r>
              <a:rPr lang="en-GB" sz="2400" dirty="0"/>
              <a:t> </a:t>
            </a:r>
            <a:r>
              <a:rPr lang="en-GB" sz="2400" dirty="0" err="1"/>
              <a:t>muun</a:t>
            </a:r>
            <a:r>
              <a:rPr lang="en-GB" sz="2400" dirty="0"/>
              <a:t> </a:t>
            </a:r>
            <a:r>
              <a:rPr lang="en-GB" sz="2400" dirty="0" err="1"/>
              <a:t>yrityksen</a:t>
            </a:r>
            <a:r>
              <a:rPr lang="en-GB" sz="2400" dirty="0"/>
              <a:t> </a:t>
            </a:r>
            <a:r>
              <a:rPr lang="en-GB" sz="2400" dirty="0" err="1"/>
              <a:t>kanssa</a:t>
            </a:r>
            <a:r>
              <a:rPr lang="en-GB" sz="2400" dirty="0"/>
              <a:t>,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pääomistajaksi</a:t>
            </a:r>
            <a:r>
              <a:rPr lang="en-GB" sz="2400" dirty="0"/>
              <a:t> Thomas J. Watson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TMC </a:t>
            </a:r>
            <a:r>
              <a:rPr lang="en-GB" sz="2400" dirty="0" err="1"/>
              <a:t>tunnetaan</a:t>
            </a:r>
            <a:r>
              <a:rPr lang="en-GB" sz="2400" dirty="0"/>
              <a:t> </a:t>
            </a:r>
            <a:r>
              <a:rPr lang="en-GB" sz="2400" dirty="0" err="1"/>
              <a:t>nykyään</a:t>
            </a:r>
            <a:r>
              <a:rPr lang="en-GB" sz="2400" dirty="0"/>
              <a:t> </a:t>
            </a:r>
            <a:r>
              <a:rPr lang="en-GB" sz="2400" dirty="0" err="1"/>
              <a:t>nimellä</a:t>
            </a:r>
            <a:r>
              <a:rPr lang="en-GB" sz="2400" dirty="0"/>
              <a:t> IBM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5E7910-1682-4FBA-B69E-6281BC062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8189" y="6224660"/>
            <a:ext cx="4671182" cy="3133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/>
              <a:t>Noora Weckman, Notuweck, noora.t.weckman@student.jyu.fi</a:t>
            </a:r>
            <a:endParaRPr lang="en-GB" sz="105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9DC524-9890-403A-9134-2FC82F8B24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>
                <a:solidFill>
                  <a:srgbClr val="FFFFFF"/>
                </a:solidFill>
              </a:rPr>
              <a:t>24/10/2019</a:t>
            </a:r>
            <a:endParaRPr lang="en-GB" sz="1050">
              <a:solidFill>
                <a:srgbClr val="FFFFFF"/>
              </a:solidFill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1346A2-4F16-40D4-ADAD-69CA34FE1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GB" sz="110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GB" sz="1100"/>
          </a:p>
        </p:txBody>
      </p:sp>
    </p:spTree>
    <p:extLst>
      <p:ext uri="{BB962C8B-B14F-4D97-AF65-F5344CB8AC3E}">
        <p14:creationId xmlns:p14="http://schemas.microsoft.com/office/powerpoint/2010/main" val="1518711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2663A9-7FD0-4B70-9554-E31B2100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en-GB" sz="280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Nykyaikaisen</a:t>
            </a:r>
            <a:r>
              <a:rPr lang="en-GB" sz="280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280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tietokoneen</a:t>
            </a:r>
            <a:r>
              <a:rPr lang="en-GB" sz="2800"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2800" err="1">
                <a:latin typeface="Segoe UI Semilight" panose="020B0402040204020203" pitchFamily="34" charset="0"/>
                <a:cs typeface="Segoe UI Semilight" panose="020B0402040204020203" pitchFamily="34" charset="0"/>
              </a:rPr>
              <a:t>kehitys</a:t>
            </a:r>
            <a:endParaRPr lang="en-GB" sz="28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DEB7E8-0293-45D8-8ACC-0BEB8E47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/>
              <a:t>Noora Weckman, Notuweck, noora.t.weckman@student.jyu.fi</a:t>
            </a:r>
            <a:endParaRPr lang="en-GB" sz="105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BDDF50-8A92-4465-8731-82E18169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/>
              <a:t>24/10/2019</a:t>
            </a:r>
            <a:endParaRPr lang="en-GB" sz="105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8172A7-E300-4863-91B4-A1FA95358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GB" sz="11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GB" sz="1100"/>
          </a:p>
        </p:txBody>
      </p:sp>
      <p:graphicFrame>
        <p:nvGraphicFramePr>
          <p:cNvPr id="24" name="Sisällön paikkamerkki 2">
            <a:extLst>
              <a:ext uri="{FF2B5EF4-FFF2-40B4-BE49-F238E27FC236}">
                <a16:creationId xmlns:a16="http://schemas.microsoft.com/office/drawing/2014/main" id="{8F734D6C-9D05-4985-AAF8-6609B9756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838270"/>
              </p:ext>
            </p:extLst>
          </p:nvPr>
        </p:nvGraphicFramePr>
        <p:xfrm>
          <a:off x="965201" y="2638425"/>
          <a:ext cx="10261600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333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49553BAA-9CA0-438B-86B1-A7EBDDAAD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A7D9AD-8CB8-496B-9B11-3F397058E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Ensimmäisen</a:t>
            </a:r>
            <a:r>
              <a:rPr lang="en-GB" sz="36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sukupolven</a:t>
            </a:r>
            <a:r>
              <a:rPr lang="en-GB" sz="36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tietokoneet</a:t>
            </a:r>
            <a:endParaRPr lang="en-GB" sz="3600" dirty="0">
              <a:solidFill>
                <a:schemeClr val="tx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4" name="Sisällön paikkamerkki 2">
            <a:extLst>
              <a:ext uri="{FF2B5EF4-FFF2-40B4-BE49-F238E27FC236}">
                <a16:creationId xmlns:a16="http://schemas.microsoft.com/office/drawing/2014/main" id="{100DC4ED-3590-4BD3-9744-8AE2FD1AF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534647"/>
            <a:ext cx="7729728" cy="3101983"/>
          </a:xfrm>
        </p:spPr>
        <p:txBody>
          <a:bodyPr>
            <a:normAutofit/>
          </a:bodyPr>
          <a:lstStyle/>
          <a:p>
            <a:r>
              <a:rPr lang="en-GB" sz="2400" dirty="0" err="1"/>
              <a:t>Käyttivät</a:t>
            </a:r>
            <a:r>
              <a:rPr lang="en-GB" sz="2400" dirty="0"/>
              <a:t> mm. </a:t>
            </a:r>
            <a:r>
              <a:rPr lang="en-GB" sz="2400" dirty="0" err="1"/>
              <a:t>elektroniputkia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mekaanisia</a:t>
            </a:r>
            <a:r>
              <a:rPr lang="en-GB" sz="2400" dirty="0"/>
              <a:t> </a:t>
            </a:r>
            <a:r>
              <a:rPr lang="en-GB" sz="2400" dirty="0" err="1"/>
              <a:t>komponentteja</a:t>
            </a:r>
            <a:r>
              <a:rPr lang="en-GB" sz="2400" dirty="0"/>
              <a:t> </a:t>
            </a:r>
            <a:r>
              <a:rPr lang="en-GB" sz="2400" dirty="0" err="1"/>
              <a:t>toimintoihinsa</a:t>
            </a:r>
            <a:endParaRPr lang="en-GB" sz="2400" dirty="0"/>
          </a:p>
          <a:p>
            <a:r>
              <a:rPr lang="en-GB" sz="2400" dirty="0" err="1"/>
              <a:t>Konard</a:t>
            </a:r>
            <a:r>
              <a:rPr lang="en-GB" sz="2400" dirty="0"/>
              <a:t> </a:t>
            </a:r>
            <a:r>
              <a:rPr lang="en-GB" sz="2400" dirty="0" err="1"/>
              <a:t>Zusen</a:t>
            </a:r>
            <a:r>
              <a:rPr lang="en-GB" sz="2400" dirty="0"/>
              <a:t> 1941 </a:t>
            </a:r>
            <a:r>
              <a:rPr lang="en-GB" sz="2400" dirty="0" err="1"/>
              <a:t>ensimmäinen</a:t>
            </a:r>
            <a:r>
              <a:rPr lang="en-GB" sz="2400" dirty="0"/>
              <a:t> </a:t>
            </a:r>
            <a:r>
              <a:rPr lang="en-GB" sz="2400" dirty="0" err="1"/>
              <a:t>luotettava</a:t>
            </a:r>
            <a:r>
              <a:rPr lang="en-GB" sz="2400" dirty="0"/>
              <a:t> </a:t>
            </a:r>
            <a:r>
              <a:rPr lang="en-GB" sz="2400" dirty="0" err="1"/>
              <a:t>binäärilaskukone</a:t>
            </a:r>
            <a:endParaRPr lang="en-GB" sz="2400" dirty="0"/>
          </a:p>
          <a:p>
            <a:r>
              <a:rPr lang="en-GB" sz="2400" dirty="0"/>
              <a:t>Colossus 1944 </a:t>
            </a:r>
            <a:r>
              <a:rPr lang="en-GB" sz="2400" dirty="0" err="1"/>
              <a:t>ensimmäinen</a:t>
            </a:r>
            <a:r>
              <a:rPr lang="en-GB" sz="2400" dirty="0"/>
              <a:t> </a:t>
            </a:r>
            <a:r>
              <a:rPr lang="en-GB" sz="2400" dirty="0" err="1"/>
              <a:t>täysin</a:t>
            </a:r>
            <a:r>
              <a:rPr lang="en-GB" sz="2400" dirty="0"/>
              <a:t> </a:t>
            </a:r>
            <a:r>
              <a:rPr lang="en-GB" sz="2400" dirty="0" err="1"/>
              <a:t>elektroninen</a:t>
            </a:r>
            <a:r>
              <a:rPr lang="en-GB" sz="2400" dirty="0"/>
              <a:t> </a:t>
            </a:r>
            <a:r>
              <a:rPr lang="en-GB" sz="2400" dirty="0" err="1"/>
              <a:t>tietokone</a:t>
            </a:r>
            <a:endParaRPr lang="en-GB" sz="2400" dirty="0"/>
          </a:p>
          <a:p>
            <a:r>
              <a:rPr lang="en-GB" sz="2400" dirty="0"/>
              <a:t>Ferranti Mark 1 </a:t>
            </a:r>
            <a:r>
              <a:rPr lang="en-GB" sz="2400" dirty="0" err="1"/>
              <a:t>ja</a:t>
            </a:r>
            <a:r>
              <a:rPr lang="en-GB" sz="2400" dirty="0"/>
              <a:t> UNIVAC 1951 </a:t>
            </a:r>
            <a:r>
              <a:rPr lang="en-GB" sz="2400" dirty="0" err="1"/>
              <a:t>ensimmäiset</a:t>
            </a:r>
            <a:r>
              <a:rPr lang="en-GB" sz="2400" dirty="0"/>
              <a:t> </a:t>
            </a:r>
            <a:r>
              <a:rPr lang="en-GB" sz="2400" dirty="0" err="1"/>
              <a:t>kaupalliset</a:t>
            </a:r>
            <a:r>
              <a:rPr lang="en-GB" sz="2400" dirty="0"/>
              <a:t> </a:t>
            </a:r>
            <a:r>
              <a:rPr lang="en-GB" sz="2400" dirty="0" err="1"/>
              <a:t>elektroniset</a:t>
            </a:r>
            <a:r>
              <a:rPr lang="en-GB" sz="2400" dirty="0"/>
              <a:t> </a:t>
            </a:r>
            <a:r>
              <a:rPr lang="en-GB" sz="2400" dirty="0" err="1"/>
              <a:t>tietokoneet</a:t>
            </a:r>
            <a:endParaRPr lang="en-GB" sz="2400" dirty="0"/>
          </a:p>
          <a:p>
            <a:endParaRPr lang="en-GB" sz="180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9E1964-9D9A-4D54-AADF-67E74794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/>
              <a:t>Noora Weckman, Notuweck, noora.t.weckman@student.jyu.fi</a:t>
            </a:r>
            <a:endParaRPr lang="en-GB" sz="105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E15D01-4858-4935-AA4A-2E29B8D7D2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/>
              <a:t>24/10/2019</a:t>
            </a:r>
            <a:endParaRPr lang="en-GB" sz="105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DE4863-7E8D-48DB-B8B6-0E019E74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GB" sz="11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GB" sz="1100"/>
          </a:p>
        </p:txBody>
      </p:sp>
    </p:spTree>
    <p:extLst>
      <p:ext uri="{BB962C8B-B14F-4D97-AF65-F5344CB8AC3E}">
        <p14:creationId xmlns:p14="http://schemas.microsoft.com/office/powerpoint/2010/main" val="3048316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49553BAA-9CA0-438B-86B1-A7EBDDAAD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6F6BA8E-5E69-424B-AB7D-BA446C48D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solidFill>
            <a:srgbClr val="FFFFFF">
              <a:alpha val="10000"/>
            </a:srgb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Toinen</a:t>
            </a:r>
            <a:r>
              <a:rPr lang="en-GB" sz="36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sukupolvi</a:t>
            </a:r>
            <a:endParaRPr lang="en-GB" sz="3600" dirty="0">
              <a:solidFill>
                <a:schemeClr val="tx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42E9D5-46EF-44A0-BBBB-529C9247F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42515"/>
            <a:ext cx="7729728" cy="3101983"/>
          </a:xfrm>
        </p:spPr>
        <p:txBody>
          <a:bodyPr>
            <a:normAutofit/>
          </a:bodyPr>
          <a:lstStyle/>
          <a:p>
            <a:r>
              <a:rPr lang="en-GB" sz="2400" dirty="0" err="1"/>
              <a:t>Siirtyivät</a:t>
            </a:r>
            <a:r>
              <a:rPr lang="en-GB" sz="2400" dirty="0"/>
              <a:t> </a:t>
            </a:r>
            <a:r>
              <a:rPr lang="en-GB" sz="2400" dirty="0" err="1"/>
              <a:t>aiemmista</a:t>
            </a:r>
            <a:r>
              <a:rPr lang="en-GB" sz="2400" dirty="0"/>
              <a:t> </a:t>
            </a:r>
            <a:r>
              <a:rPr lang="en-GB" sz="2400" dirty="0" err="1"/>
              <a:t>tekniikoista</a:t>
            </a:r>
            <a:r>
              <a:rPr lang="en-GB" sz="2400" dirty="0"/>
              <a:t> </a:t>
            </a:r>
            <a:r>
              <a:rPr lang="en-GB" sz="2400" dirty="0" err="1"/>
              <a:t>diskreetteihin</a:t>
            </a:r>
            <a:r>
              <a:rPr lang="en-GB" sz="2400" dirty="0"/>
              <a:t> </a:t>
            </a:r>
            <a:r>
              <a:rPr lang="en-GB" sz="2400" dirty="0" err="1"/>
              <a:t>transistoreihin</a:t>
            </a:r>
            <a:endParaRPr lang="en-GB" sz="2400" dirty="0"/>
          </a:p>
          <a:p>
            <a:r>
              <a:rPr lang="en-GB" sz="2400" dirty="0"/>
              <a:t>1950-luvulla </a:t>
            </a:r>
            <a:r>
              <a:rPr lang="en-GB" sz="2400" dirty="0" err="1"/>
              <a:t>käyttöön</a:t>
            </a:r>
            <a:r>
              <a:rPr lang="en-GB" sz="2400" dirty="0"/>
              <a:t> </a:t>
            </a:r>
            <a:r>
              <a:rPr lang="en-GB" sz="2400" dirty="0" err="1"/>
              <a:t>puolijohteiset</a:t>
            </a:r>
            <a:r>
              <a:rPr lang="en-GB" sz="2400" dirty="0"/>
              <a:t> </a:t>
            </a:r>
            <a:r>
              <a:rPr lang="en-GB" sz="2400" dirty="0" err="1"/>
              <a:t>transistorit</a:t>
            </a:r>
            <a:endParaRPr lang="en-GB" sz="2400" dirty="0"/>
          </a:p>
          <a:p>
            <a:r>
              <a:rPr lang="en-GB" sz="2400" dirty="0" err="1"/>
              <a:t>Tietokoneiden</a:t>
            </a:r>
            <a:r>
              <a:rPr lang="en-GB" sz="2400" dirty="0"/>
              <a:t> </a:t>
            </a:r>
            <a:r>
              <a:rPr lang="en-GB" sz="2400" dirty="0" err="1"/>
              <a:t>komponentit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energiantarve</a:t>
            </a:r>
            <a:r>
              <a:rPr lang="en-GB" sz="2400" dirty="0"/>
              <a:t> </a:t>
            </a:r>
            <a:r>
              <a:rPr lang="en-GB" sz="2400" dirty="0" err="1"/>
              <a:t>pienenivät</a:t>
            </a:r>
            <a:r>
              <a:rPr lang="en-GB" sz="2400" dirty="0"/>
              <a:t> = </a:t>
            </a:r>
            <a:r>
              <a:rPr lang="en-GB" sz="2400" dirty="0" err="1"/>
              <a:t>luotettavuus</a:t>
            </a:r>
            <a:r>
              <a:rPr lang="en-GB" sz="2400" dirty="0"/>
              <a:t> </a:t>
            </a:r>
            <a:r>
              <a:rPr lang="en-GB" sz="2400" dirty="0" err="1"/>
              <a:t>parani</a:t>
            </a:r>
            <a:endParaRPr lang="en-GB" sz="240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F7F85C-F299-4383-83C9-67C2BFEF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/>
              <a:t>Noora Weckman, Notuweck, noora.t.weckman@student.jyu.fi</a:t>
            </a:r>
            <a:endParaRPr lang="en-GB" sz="105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8B2CC6-5C29-4444-82FB-CE48CA26F5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/>
              <a:t>24/10/2019</a:t>
            </a:r>
            <a:endParaRPr lang="en-GB" sz="105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F70768-0DD7-4F24-9A84-9EF8E2E99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GB" sz="11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GB" sz="1100"/>
          </a:p>
        </p:txBody>
      </p:sp>
    </p:spTree>
    <p:extLst>
      <p:ext uri="{BB962C8B-B14F-4D97-AF65-F5344CB8AC3E}">
        <p14:creationId xmlns:p14="http://schemas.microsoft.com/office/powerpoint/2010/main" val="377328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9553BAA-9CA0-438B-86B1-A7EBDDAAD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E1069B3-B209-451B-B372-0D92A16E5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solidFill>
            <a:srgbClr val="FFFFFF">
              <a:alpha val="10000"/>
            </a:srgb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Kolmas</a:t>
            </a:r>
            <a:r>
              <a:rPr lang="en-GB" sz="36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sukupolvi</a:t>
            </a:r>
            <a:endParaRPr lang="en-GB" sz="3600" dirty="0">
              <a:solidFill>
                <a:schemeClr val="tx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BE87FF-66A7-4C11-A1AC-8C6934250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42515"/>
            <a:ext cx="7729728" cy="3101983"/>
          </a:xfrm>
        </p:spPr>
        <p:txBody>
          <a:bodyPr>
            <a:normAutofit/>
          </a:bodyPr>
          <a:lstStyle/>
          <a:p>
            <a:r>
              <a:rPr lang="en-GB" sz="2400" dirty="0" err="1"/>
              <a:t>Tietokoneet</a:t>
            </a:r>
            <a:r>
              <a:rPr lang="en-GB" sz="2400" dirty="0"/>
              <a:t> </a:t>
            </a:r>
            <a:r>
              <a:rPr lang="en-GB" sz="2400" dirty="0" err="1"/>
              <a:t>perustuivat</a:t>
            </a:r>
            <a:r>
              <a:rPr lang="en-GB" sz="2400" dirty="0"/>
              <a:t> </a:t>
            </a:r>
            <a:r>
              <a:rPr lang="en-GB" sz="2400" dirty="0" err="1"/>
              <a:t>mikropiireihin</a:t>
            </a:r>
            <a:r>
              <a:rPr lang="en-GB" sz="2400" dirty="0"/>
              <a:t> (1960)</a:t>
            </a:r>
          </a:p>
          <a:p>
            <a:r>
              <a:rPr lang="en-GB" sz="2400" dirty="0" err="1"/>
              <a:t>Komponenttien</a:t>
            </a:r>
            <a:r>
              <a:rPr lang="en-GB" sz="2400" dirty="0"/>
              <a:t> </a:t>
            </a:r>
            <a:r>
              <a:rPr lang="en-GB" sz="2400" dirty="0" err="1"/>
              <a:t>koko</a:t>
            </a:r>
            <a:r>
              <a:rPr lang="en-GB" sz="2400" dirty="0"/>
              <a:t> </a:t>
            </a:r>
            <a:r>
              <a:rPr lang="en-GB" sz="2400" dirty="0" err="1"/>
              <a:t>pieneni</a:t>
            </a:r>
            <a:r>
              <a:rPr lang="en-GB" sz="2400" dirty="0"/>
              <a:t> </a:t>
            </a:r>
            <a:r>
              <a:rPr lang="en-GB" sz="2400" dirty="0" err="1"/>
              <a:t>jälleen</a:t>
            </a:r>
            <a:endParaRPr lang="en-GB" sz="2400" dirty="0"/>
          </a:p>
          <a:p>
            <a:r>
              <a:rPr lang="en-GB" sz="2400" dirty="0" err="1"/>
              <a:t>Mooren</a:t>
            </a:r>
            <a:r>
              <a:rPr lang="en-GB" sz="2400" dirty="0"/>
              <a:t> </a:t>
            </a:r>
            <a:r>
              <a:rPr lang="en-GB" sz="2400" dirty="0" err="1"/>
              <a:t>laki</a:t>
            </a:r>
            <a:r>
              <a:rPr lang="en-GB" sz="2400" dirty="0"/>
              <a:t> = </a:t>
            </a:r>
            <a:r>
              <a:rPr lang="en-GB" sz="2400" dirty="0" err="1"/>
              <a:t>kaksinkertainen</a:t>
            </a:r>
            <a:r>
              <a:rPr lang="en-GB" sz="2400" dirty="0"/>
              <a:t> </a:t>
            </a:r>
            <a:r>
              <a:rPr lang="en-GB" sz="2400" dirty="0" err="1"/>
              <a:t>komponenttimäärä</a:t>
            </a:r>
            <a:r>
              <a:rPr lang="en-GB" sz="2400" dirty="0"/>
              <a:t> 1,5 </a:t>
            </a:r>
            <a:r>
              <a:rPr lang="en-GB" sz="2400" dirty="0" err="1"/>
              <a:t>vuodessa</a:t>
            </a:r>
            <a:endParaRPr lang="en-GB" sz="2400" dirty="0"/>
          </a:p>
          <a:p>
            <a:r>
              <a:rPr lang="en-GB" sz="2400" dirty="0" err="1"/>
              <a:t>Mikroprosessorin</a:t>
            </a:r>
            <a:r>
              <a:rPr lang="en-GB" sz="2400" dirty="0"/>
              <a:t> </a:t>
            </a:r>
            <a:r>
              <a:rPr lang="en-GB" sz="2400" dirty="0" err="1"/>
              <a:t>keksiminen</a:t>
            </a:r>
            <a:r>
              <a:rPr lang="en-GB" sz="2400" dirty="0"/>
              <a:t> 1971</a:t>
            </a:r>
          </a:p>
          <a:p>
            <a:r>
              <a:rPr lang="en-GB" sz="2400" dirty="0" err="1"/>
              <a:t>PC:n</a:t>
            </a:r>
            <a:r>
              <a:rPr lang="en-GB" sz="2400" dirty="0"/>
              <a:t> </a:t>
            </a:r>
            <a:r>
              <a:rPr lang="en-GB" sz="2400" dirty="0" err="1"/>
              <a:t>synty</a:t>
            </a:r>
            <a:r>
              <a:rPr lang="en-GB" sz="2400" dirty="0"/>
              <a:t> </a:t>
            </a:r>
            <a:r>
              <a:rPr lang="en-GB" sz="2400" dirty="0" err="1"/>
              <a:t>mahdollistui</a:t>
            </a:r>
            <a:endParaRPr lang="en-GB" sz="240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35BB5E-F2EA-4DA9-9D87-741804633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/>
              <a:t>Noora Weckman, Notuweck, noora.t.weckman@student.jyu.fi</a:t>
            </a:r>
            <a:endParaRPr lang="en-GB" sz="105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940203-669D-471E-B9EC-0CE7CED5FF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/>
              <a:t>24/10/2019</a:t>
            </a:r>
            <a:endParaRPr lang="en-GB" sz="105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F0061F-A055-4091-9286-D9865FB1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GB" sz="11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GB" sz="1100"/>
          </a:p>
        </p:txBody>
      </p:sp>
    </p:spTree>
    <p:extLst>
      <p:ext uri="{BB962C8B-B14F-4D97-AF65-F5344CB8AC3E}">
        <p14:creationId xmlns:p14="http://schemas.microsoft.com/office/powerpoint/2010/main" val="451236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9553BAA-9CA0-438B-86B1-A7EBDDAAD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2A9697D-CAEB-4F42-AC82-D2510A1E8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solidFill>
            <a:srgbClr val="FFFFFF">
              <a:alpha val="10000"/>
            </a:srgb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Neljäs</a:t>
            </a:r>
            <a:r>
              <a:rPr lang="en-GB" sz="360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sukupolvi</a:t>
            </a:r>
            <a:endParaRPr lang="en-GB" sz="3600" dirty="0">
              <a:solidFill>
                <a:schemeClr val="tx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130C07-E04A-48D9-986D-D4A75DE2E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42515"/>
            <a:ext cx="7729728" cy="3101983"/>
          </a:xfrm>
        </p:spPr>
        <p:txBody>
          <a:bodyPr>
            <a:normAutofit/>
          </a:bodyPr>
          <a:lstStyle/>
          <a:p>
            <a:r>
              <a:rPr lang="en-GB" sz="2400" dirty="0" err="1"/>
              <a:t>Mikrotietokoneiden</a:t>
            </a:r>
            <a:r>
              <a:rPr lang="en-GB" sz="2400" dirty="0"/>
              <a:t> </a:t>
            </a:r>
            <a:r>
              <a:rPr lang="en-GB" sz="2400" dirty="0" err="1"/>
              <a:t>vallankumous</a:t>
            </a:r>
            <a:r>
              <a:rPr lang="en-GB" sz="2400" dirty="0"/>
              <a:t> 1977</a:t>
            </a:r>
          </a:p>
          <a:p>
            <a:r>
              <a:rPr lang="en-GB" sz="2400" dirty="0"/>
              <a:t>Commodore PET </a:t>
            </a:r>
            <a:r>
              <a:rPr lang="en-GB" sz="2400" dirty="0" err="1"/>
              <a:t>ensimmäinen</a:t>
            </a:r>
            <a:r>
              <a:rPr lang="en-GB" sz="2400" dirty="0"/>
              <a:t> </a:t>
            </a:r>
            <a:r>
              <a:rPr lang="en-GB" sz="2400" dirty="0" err="1"/>
              <a:t>kaupallisesti</a:t>
            </a:r>
            <a:r>
              <a:rPr lang="en-GB" sz="2400" dirty="0"/>
              <a:t> </a:t>
            </a:r>
            <a:r>
              <a:rPr lang="en-GB" sz="2400" dirty="0" err="1"/>
              <a:t>menestynyt</a:t>
            </a:r>
            <a:r>
              <a:rPr lang="en-GB" sz="2400" dirty="0"/>
              <a:t> PC</a:t>
            </a:r>
          </a:p>
          <a:p>
            <a:r>
              <a:rPr lang="en-GB" sz="2400" dirty="0" err="1"/>
              <a:t>Ohjelmistojen</a:t>
            </a:r>
            <a:r>
              <a:rPr lang="en-GB" sz="2400" dirty="0"/>
              <a:t> </a:t>
            </a:r>
            <a:r>
              <a:rPr lang="en-GB" sz="2400" dirty="0" err="1"/>
              <a:t>koko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käytettävyys</a:t>
            </a:r>
            <a:r>
              <a:rPr lang="en-GB" sz="2400" dirty="0"/>
              <a:t> </a:t>
            </a:r>
            <a:r>
              <a:rPr lang="en-GB" sz="2400" dirty="0" err="1"/>
              <a:t>kasvoivat</a:t>
            </a:r>
            <a:endParaRPr lang="en-GB" sz="2400" dirty="0"/>
          </a:p>
          <a:p>
            <a:r>
              <a:rPr lang="en-GB" sz="2400" dirty="0"/>
              <a:t>1990 </a:t>
            </a:r>
            <a:r>
              <a:rPr lang="en-GB" sz="2400" dirty="0" err="1"/>
              <a:t>digitalisoitumisen</a:t>
            </a:r>
            <a:r>
              <a:rPr lang="en-GB" sz="2400" dirty="0"/>
              <a:t> </a:t>
            </a:r>
            <a:r>
              <a:rPr lang="en-GB" sz="2400" dirty="0" err="1"/>
              <a:t>alku</a:t>
            </a:r>
            <a:endParaRPr lang="en-GB" sz="240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997BC5-52A0-48D0-940F-6CEFC690D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/>
              <a:t>Noora Weckman, Notuweck, noora.t.weckman@student.jyu.fi</a:t>
            </a:r>
            <a:endParaRPr lang="en-GB" sz="105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783FE2-E1A6-49E1-8AB1-384F193E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/>
              <a:t>24/10/2019</a:t>
            </a:r>
            <a:endParaRPr lang="en-GB" sz="105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EA41C5-2339-41C2-AFD2-9ADCBF661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GB" sz="1100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GB" sz="1100"/>
          </a:p>
        </p:txBody>
      </p:sp>
    </p:spTree>
    <p:extLst>
      <p:ext uri="{BB962C8B-B14F-4D97-AF65-F5344CB8AC3E}">
        <p14:creationId xmlns:p14="http://schemas.microsoft.com/office/powerpoint/2010/main" val="170229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>
            <a:extLst>
              <a:ext uri="{FF2B5EF4-FFF2-40B4-BE49-F238E27FC236}">
                <a16:creationId xmlns:a16="http://schemas.microsoft.com/office/drawing/2014/main" id="{4E3759DD-698F-4D3A-AF4C-5E44527D3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491851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sikko 13">
            <a:extLst>
              <a:ext uri="{FF2B5EF4-FFF2-40B4-BE49-F238E27FC236}">
                <a16:creationId xmlns:a16="http://schemas.microsoft.com/office/drawing/2014/main" id="{CEA932EB-716B-4348-97DC-82645F87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575" y="447702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 kern="1200" cap="all" spc="200" baseline="0" dirty="0" err="1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Tietokoneet</a:t>
            </a:r>
            <a:r>
              <a:rPr lang="en-US" sz="3200" kern="1200" cap="all" spc="200" baseline="0" dirty="0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US" sz="3200" kern="1200" cap="all" spc="200" baseline="0" dirty="0" err="1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nyt</a:t>
            </a:r>
            <a:r>
              <a:rPr lang="en-US" sz="3200" kern="1200" cap="all" spc="200" baseline="0" dirty="0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ja </a:t>
            </a:r>
            <a:r>
              <a:rPr lang="en-US" sz="3200" kern="1200" cap="all" spc="200" baseline="0" dirty="0" err="1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tulevaisuudessa</a:t>
            </a:r>
            <a:r>
              <a:rPr lang="en-US" sz="3200" kern="1200" cap="all" spc="200" baseline="0" dirty="0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ns. </a:t>
            </a:r>
            <a:r>
              <a:rPr lang="en-US" sz="3200" kern="1200" cap="all" spc="200" baseline="0" dirty="0" err="1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Viides</a:t>
            </a:r>
            <a:r>
              <a:rPr lang="en-US" sz="3200" kern="1200" cap="all" spc="200" baseline="0" dirty="0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</a:t>
            </a:r>
            <a:r>
              <a:rPr lang="en-US" sz="3200" kern="1200" cap="all" spc="200" baseline="0" dirty="0" err="1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sukupolvi</a:t>
            </a:r>
            <a:r>
              <a:rPr lang="en-US" sz="3200" kern="1200" cap="all" spc="200" baseline="0" dirty="0">
                <a:solidFill>
                  <a:srgbClr val="262626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?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EF44CCD-C912-41FA-B56A-2FB21A50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36208"/>
            <a:ext cx="5901189" cy="320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05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  <a:t>Noora Weckman, Notuweck, noora.t.weckman@student.jyu.fi</a:t>
            </a:r>
            <a:endParaRPr lang="en-US" sz="1050" kern="1200" dirty="0">
              <a:solidFill>
                <a:schemeClr val="tx1">
                  <a:alpha val="7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99EEAE8-1CA1-4542-8F99-BAD3109A0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21429" y="6238816"/>
            <a:ext cx="2753746" cy="3239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5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  <a:t>24/10/2019</a:t>
            </a:r>
            <a:endParaRPr lang="en-US" sz="1050" kern="1200" dirty="0">
              <a:solidFill>
                <a:schemeClr val="tx1">
                  <a:alpha val="7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331CAB-FF60-4F90-8362-8E8DC625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C7C8079-B82F-43C8-A77D-C810FEBF181B}" type="slidenum">
              <a:rPr lang="en-US" sz="1100" kern="1200" spc="0" baseline="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en-US" sz="1100" kern="1200" spc="0" baseline="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6532FD71-92BC-42EB-B136-0C97920D57F1}"/>
              </a:ext>
            </a:extLst>
          </p:cNvPr>
          <p:cNvSpPr txBox="1"/>
          <p:nvPr/>
        </p:nvSpPr>
        <p:spPr>
          <a:xfrm>
            <a:off x="7788810" y="3718380"/>
            <a:ext cx="4037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https://pixabay.com/photos/smart-watch-apple-technology-style-821559/</a:t>
            </a:r>
          </a:p>
        </p:txBody>
      </p:sp>
      <p:pic>
        <p:nvPicPr>
          <p:cNvPr id="51" name="Kuva 50" descr="Kuva, joka sisältää kohteen sisä, pöytä, istuminen, ruoka&#10;&#10;Kuvaus luotu automaattisesti">
            <a:extLst>
              <a:ext uri="{FF2B5EF4-FFF2-40B4-BE49-F238E27FC236}">
                <a16:creationId xmlns:a16="http://schemas.microsoft.com/office/drawing/2014/main" id="{1F5726E1-9982-43AD-B171-FE71EAA51B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994" y="104910"/>
            <a:ext cx="352425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304533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kkau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au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au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351</Words>
  <Application>Microsoft Office PowerPoint</Application>
  <PresentationFormat>Laajakuva</PresentationFormat>
  <Paragraphs>61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Segoe UI Semilight</vt:lpstr>
      <vt:lpstr>Pakkaus</vt:lpstr>
      <vt:lpstr>Tietotekniikan historia</vt:lpstr>
      <vt:lpstr>Laskennan kehitys tietotekniikan kehittymisen taustalla</vt:lpstr>
      <vt:lpstr>Nykyaikaisen tietokoneen kehitys</vt:lpstr>
      <vt:lpstr>Ensimmäisen sukupolven tietokoneet</vt:lpstr>
      <vt:lpstr>Toinen sukupolvi</vt:lpstr>
      <vt:lpstr>Kolmas sukupolvi</vt:lpstr>
      <vt:lpstr>Neljäs sukupolvi</vt:lpstr>
      <vt:lpstr>Tietokoneet nyt ja tulevaisuudessa ns. Viides sukupolvi?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Tietotekniikan historia</dc:title>
  <dc:creator>Noora Weckman</dc:creator>
  <cp:lastModifiedBy>Noora Weckman</cp:lastModifiedBy>
  <cp:revision>5</cp:revision>
  <dcterms:created xsi:type="dcterms:W3CDTF">2019-10-24T16:24:41Z</dcterms:created>
  <dcterms:modified xsi:type="dcterms:W3CDTF">2019-10-24T17:02:33Z</dcterms:modified>
</cp:coreProperties>
</file>