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4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57" r:id="rId14"/>
    <p:sldId id="258" r:id="rId15"/>
    <p:sldId id="259" r:id="rId16"/>
    <p:sldId id="261" r:id="rId17"/>
    <p:sldId id="263" r:id="rId18"/>
    <p:sldId id="264" r:id="rId19"/>
    <p:sldId id="265" r:id="rId20"/>
    <p:sldId id="266" r:id="rId21"/>
    <p:sldId id="269" r:id="rId22"/>
    <p:sldId id="271" r:id="rId23"/>
    <p:sldId id="272" r:id="rId24"/>
    <p:sldId id="274" r:id="rId25"/>
    <p:sldId id="277" r:id="rId26"/>
    <p:sldId id="297" r:id="rId27"/>
    <p:sldId id="299" r:id="rId28"/>
    <p:sldId id="300" r:id="rId29"/>
    <p:sldId id="302" r:id="rId30"/>
    <p:sldId id="303" r:id="rId31"/>
    <p:sldId id="305" r:id="rId32"/>
    <p:sldId id="307" r:id="rId33"/>
    <p:sldId id="309" r:id="rId34"/>
    <p:sldId id="310" r:id="rId35"/>
    <p:sldId id="312" r:id="rId36"/>
    <p:sldId id="313" r:id="rId37"/>
    <p:sldId id="314" r:id="rId38"/>
    <p:sldId id="315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/>
    <p:restoredTop sz="86412"/>
  </p:normalViewPr>
  <p:slideViewPr>
    <p:cSldViewPr snapToGrid="0" snapToObjects="1">
      <p:cViewPr varScale="1">
        <p:scale>
          <a:sx n="53" d="100"/>
          <a:sy n="53" d="100"/>
        </p:scale>
        <p:origin x="168" y="488"/>
      </p:cViewPr>
      <p:guideLst/>
    </p:cSldViewPr>
  </p:slideViewPr>
  <p:outlineViewPr>
    <p:cViewPr>
      <p:scale>
        <a:sx n="33" d="100"/>
        <a:sy n="33" d="100"/>
      </p:scale>
      <p:origin x="0" y="-27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74B3-A6B9-CE43-95DD-0F230A50A737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6E9D-ACB1-EB41-AE3B-0A8F7DFD0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61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DFA7D887-6B9B-9242-9A0E-57A7B8B77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11B80F-DC25-0A4F-9FFB-76BD30327E47}" type="slidenum">
              <a:rPr lang="fi-FI" altLang="fi-FI" sz="1200"/>
              <a:pPr/>
              <a:t>1</a:t>
            </a:fld>
            <a:endParaRPr lang="fi-FI" altLang="fi-FI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B41054B-22A5-004C-8EEC-9D0EEBA9B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0B45A21-FFA5-ED4A-9128-FE78B22B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80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020EF744-371B-EB43-A36E-5ED4830EC8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248C48-8948-9A44-9636-5BA849A177F4}" type="slidenum">
              <a:rPr lang="fi-FI" altLang="fi-FI" sz="1200"/>
              <a:pPr/>
              <a:t>10</a:t>
            </a:fld>
            <a:endParaRPr lang="fi-FI" altLang="fi-FI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72856E22-C3D3-CD46-8AF6-BC44D4A75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3852B6D-2822-FA45-B054-109C2766E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97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BAC4AE27-84B9-9E4F-8B42-5BA68B78C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E1E03B-2723-EE49-B066-61D5CE9E0A31}" type="slidenum">
              <a:rPr lang="fi-FI" altLang="fi-FI" sz="1200"/>
              <a:pPr/>
              <a:t>11</a:t>
            </a:fld>
            <a:endParaRPr lang="fi-FI" altLang="fi-FI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CB5BE86-FE96-6C49-8048-F4D98BA35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C09BDBD-B9F3-0148-AB2B-84FFE8686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77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B9674CAC-C334-8948-BA0C-C1A32A7AD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EFBEF1-8CA9-594F-9C20-9B41119830A2}" type="slidenum">
              <a:rPr lang="fi-FI" altLang="fi-FI" sz="1200"/>
              <a:pPr/>
              <a:t>12</a:t>
            </a:fld>
            <a:endParaRPr lang="fi-FI" altLang="fi-FI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4A9AA95F-03F8-634C-9E4B-3F644ED97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77B1246-140E-8442-B4D9-15FF902D7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73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EDB8196-E6F5-F24F-8F17-ABE045441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BE6034-8CAE-3445-B25B-264F3477A34D}" type="slidenum">
              <a:rPr lang="fi-FI" altLang="fi-FI" sz="1200"/>
              <a:pPr/>
              <a:t>13</a:t>
            </a:fld>
            <a:endParaRPr lang="fi-FI" altLang="fi-FI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784000F-F41D-F945-A6CF-070065E3D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D40DE5-A0F6-164E-91E8-03C079871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59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063363B-2EFC-F446-A726-2BA74C62C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77B53-2918-7247-A001-9D09483EB214}" type="slidenum">
              <a:rPr lang="fi-FI" altLang="fi-FI" sz="1200"/>
              <a:pPr/>
              <a:t>14</a:t>
            </a:fld>
            <a:endParaRPr lang="fi-FI" altLang="fi-FI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824081A-E022-6341-A32B-535B6B9DE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0CB20CC-A6EC-5340-9B13-D7D79291B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04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6C90D26-5E38-6042-BAAF-E788979F6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1942BE-E56C-9341-8F2F-2630D52CCA86}" type="slidenum">
              <a:rPr lang="fi-FI" altLang="fi-FI" sz="1200"/>
              <a:pPr/>
              <a:t>15</a:t>
            </a:fld>
            <a:endParaRPr lang="fi-FI" altLang="fi-FI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C3DEF9F-D573-9C47-8208-0CC954629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2E307FC-7676-6E48-8C73-4E222C502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83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85C1C6F7-5740-D249-B287-9FB42B6A5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CA7809-EAD3-4E47-964A-B262CDFD712D}" type="slidenum">
              <a:rPr lang="fi-FI" altLang="fi-FI" sz="1200"/>
              <a:pPr/>
              <a:t>16</a:t>
            </a:fld>
            <a:endParaRPr lang="fi-FI" altLang="fi-FI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9CFF7CA-5DC6-7A4A-AE72-A92297DFF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71A4DDA-6DFD-4D4E-9552-6D7E8731B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583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A1F5974-C63B-734A-8872-9D3865277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9A8CA6-66F3-DD43-8CC1-7B56E8DB6FA9}" type="slidenum">
              <a:rPr lang="fi-FI" altLang="fi-FI" sz="1200"/>
              <a:pPr/>
              <a:t>17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D0D4135-769C-C74A-9585-C913A6D0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C8C2B56-08CE-7943-816B-F2ECF5E0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696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22316A8-94A8-0E43-B709-66E827F87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C86A11-0D53-2140-A229-9D4C3028049F}" type="slidenum">
              <a:rPr lang="fi-FI" altLang="fi-FI" sz="1200"/>
              <a:pPr/>
              <a:t>18</a:t>
            </a:fld>
            <a:endParaRPr lang="fi-FI" altLang="fi-FI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0752D74-E547-4444-87D3-5D262E64F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EAE765D-97B2-CA45-BEBE-8D6CAC32F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30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4F5B3650-0FC6-1E4E-96B5-B0916A5D6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28CB36-A4F3-7B43-AA49-94C57B10A9DE}" type="slidenum">
              <a:rPr lang="fi-FI" altLang="fi-FI" sz="1200"/>
              <a:pPr/>
              <a:t>19</a:t>
            </a:fld>
            <a:endParaRPr lang="fi-FI" altLang="fi-FI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D967F023-D685-F14B-ADFC-B342936FE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F031DDFD-0DF4-3E41-9D4E-07871A46C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55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E255DEB-76BB-8D4E-9B02-C8CE0F895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E6CD32-A948-A04C-921C-5C98D4F01A2A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27D19E1-AC60-264D-8F8C-407077178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48E0D9E-7303-9A4F-927B-282E4973C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540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02B7D67-A877-B945-8E07-F9670FF2D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1C57B4-B455-9346-9767-94217969A03C}" type="slidenum">
              <a:rPr lang="fi-FI" altLang="fi-FI" sz="1200"/>
              <a:pPr/>
              <a:t>20</a:t>
            </a:fld>
            <a:endParaRPr lang="fi-FI" altLang="fi-FI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5AF161A-56CA-E145-BF23-19B37F3DA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AF565E1-9C90-F44D-AEC8-3FA9F345A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39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9091800-735E-6B46-BEBC-38002C263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7614D0-A751-464D-8E96-5C5D4CF3FAF5}" type="slidenum">
              <a:rPr lang="fi-FI" altLang="fi-FI" sz="1200"/>
              <a:pPr/>
              <a:t>21</a:t>
            </a:fld>
            <a:endParaRPr lang="fi-FI" altLang="fi-FI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535AB826-BFFB-6F43-AC7D-01E370D30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C708FBB1-4963-8747-873D-A9EFF45CD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48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6DDFC99-7011-D043-9014-22C9F1732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A67233-C0A0-4448-9695-0E22D24BC998}" type="slidenum">
              <a:rPr lang="fi-FI" altLang="fi-FI" sz="1200"/>
              <a:pPr/>
              <a:t>22</a:t>
            </a:fld>
            <a:endParaRPr lang="fi-FI" altLang="fi-FI" sz="120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F14F63FE-DC20-4043-88CE-687046C99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id="{3DB08CBE-CF16-924F-BE35-8243FDDE0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50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84CB561E-8E06-D04E-AF45-E0D7D1F0C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3A3203-9A46-024E-9C4D-7D9317192828}" type="slidenum">
              <a:rPr lang="fi-FI" altLang="fi-FI" sz="1200"/>
              <a:pPr/>
              <a:t>23</a:t>
            </a:fld>
            <a:endParaRPr lang="fi-FI" altLang="fi-FI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CBD9E81-C803-1B47-B840-242BD5BA6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5411592-1843-9844-BE1C-C21BAC348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898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4B1DB23-1BDE-1E45-83BC-61D15EB82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D4CD0-23A3-FA45-BD24-451BF5DCB578}" type="slidenum">
              <a:rPr lang="fi-FI" altLang="fi-FI" sz="1200"/>
              <a:pPr/>
              <a:t>24</a:t>
            </a:fld>
            <a:endParaRPr lang="fi-FI" altLang="fi-FI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54CC108-25BE-454F-B19B-EA075E865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B961A79-7768-D144-9DBC-368C8FB3A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324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10101EE3-B4A8-0B47-9DC2-799E3D12E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4E754-8CE9-854E-B680-BED37B999B81}" type="slidenum">
              <a:rPr lang="fi-FI" altLang="fi-FI" sz="1200"/>
              <a:pPr/>
              <a:t>25</a:t>
            </a:fld>
            <a:endParaRPr lang="fi-FI" altLang="fi-FI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0FF3BCA-7007-524A-8D68-32F196A35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3A91AB9-7FB4-8747-BE05-7994BE3E6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66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5A5AFC4C-A9CF-0D48-AFAC-A519D9BB5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0F9F9C-E516-E946-A532-81B905758582}" type="slidenum">
              <a:rPr lang="fi-FI" altLang="fi-FI" sz="1200"/>
              <a:pPr/>
              <a:t>26</a:t>
            </a:fld>
            <a:endParaRPr lang="fi-FI" altLang="fi-FI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2539B4A-8B93-F542-A860-33B1C618A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1CBC7D3-43C7-5349-A496-EB5276CBD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572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CAB28DF6-7D82-DA49-86D3-B9FBFCC8A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6AD48-7D8F-1948-BFB2-4AF0FA6CDFC7}" type="slidenum">
              <a:rPr lang="fi-FI" altLang="fi-FI" sz="1200"/>
              <a:pPr/>
              <a:t>27</a:t>
            </a:fld>
            <a:endParaRPr lang="fi-FI" altLang="fi-FI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A452B5E-C15C-BB41-8307-3FB32AA74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CF520B3-3164-D64E-BFA9-E72E1A07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698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7932FF19-6B7B-974B-B5CB-F40C10D7D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40E340-E2DB-FE43-B338-2D904D825659}" type="slidenum">
              <a:rPr lang="fi-FI" altLang="fi-FI" sz="1200"/>
              <a:pPr/>
              <a:t>28</a:t>
            </a:fld>
            <a:endParaRPr lang="fi-FI" altLang="fi-FI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F196CE9-0064-6745-8263-9B8CD8E1F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C7795EC-ECD4-A346-AFC2-6259D10A1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50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CA6671DD-4D4B-0640-B574-762113CD0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E5260A-78E3-EC4D-9AD3-606789A8675B}" type="slidenum">
              <a:rPr lang="fi-FI" altLang="fi-FI" sz="1200"/>
              <a:pPr/>
              <a:t>29</a:t>
            </a:fld>
            <a:endParaRPr lang="fi-FI" altLang="fi-FI" sz="1200"/>
          </a:p>
        </p:txBody>
      </p:sp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63CE2C8F-2DE6-F144-8314-19A634ADF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94D73805-B3AE-5947-860E-E39E974C5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77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6CEEE50-54D0-CE45-80E3-A265DFE2A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E4B506-0451-BC49-8926-4142EC9109E8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9C7430A-75D9-2140-9075-8E538145C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BC3D0A7-1E95-BD46-AA01-1E0E388E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8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FE663DC-69BA-8A45-87F9-FDF374FFD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6618C9-4411-EC46-A6F5-9947F560563A}" type="slidenum">
              <a:rPr lang="fi-FI" altLang="fi-FI" sz="1200"/>
              <a:pPr/>
              <a:t>30</a:t>
            </a:fld>
            <a:endParaRPr lang="fi-FI" altLang="fi-FI" sz="1200"/>
          </a:p>
        </p:txBody>
      </p:sp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989FE7D6-D38E-EB4B-996C-627ABB64B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959EBE92-ED0A-3341-B9B5-00E14084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273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F5AD21E9-7376-4E4C-9612-0EB90C12E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7A50E8-7008-3C44-9706-394927F28BAE}" type="slidenum">
              <a:rPr lang="fi-FI" altLang="fi-FI" sz="1200"/>
              <a:pPr/>
              <a:t>31</a:t>
            </a:fld>
            <a:endParaRPr lang="fi-FI" altLang="fi-FI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94CBEC-093F-A54E-BA12-33EA2AB82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FF3F01-3FE7-6E4D-9FBE-B22F081AF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45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E50B34A-2CD3-9944-968E-9A179282B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D0615A-2C1E-3B40-BCF3-C5FB7552CC4A}" type="slidenum">
              <a:rPr lang="fi-FI" altLang="fi-FI" sz="1200"/>
              <a:pPr/>
              <a:t>32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04E3BFA-4B81-1F4E-ABAD-07786BE91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0BA8F64-37DC-3548-ADAA-568D9FCFC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823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9D23FDFD-912B-B64D-9A6C-E594C2E19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8A9F35-52C5-5349-B280-32806BD7AB74}" type="slidenum">
              <a:rPr lang="fi-FI" altLang="fi-FI" sz="1200"/>
              <a:pPr/>
              <a:t>33</a:t>
            </a:fld>
            <a:endParaRPr lang="fi-FI" altLang="fi-FI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0B2C014-B0D4-CD42-8EFA-E515BFC43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F527F8D-F167-1940-86BB-9EE19FAE4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735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2D727C0-23AE-9944-A7BE-C46B75721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1EF05A-CF79-B242-9F8D-B37DDB070A27}" type="slidenum">
              <a:rPr lang="fi-FI" altLang="fi-FI" sz="1200"/>
              <a:pPr/>
              <a:t>34</a:t>
            </a:fld>
            <a:endParaRPr lang="fi-FI" altLang="fi-FI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E8382DF-250D-2A40-B468-73FEAB693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99CC6AE-8881-A340-8833-678B1DAA3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368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C3EDCB5-DDCB-FC4F-B2E2-8AD6DF62E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C838C3-689A-2E4E-9C10-98F3C53FB091}" type="slidenum">
              <a:rPr lang="fi-FI" altLang="fi-FI" sz="1200"/>
              <a:pPr/>
              <a:t>35</a:t>
            </a:fld>
            <a:endParaRPr lang="fi-FI" altLang="fi-FI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A53911F-C1AF-5041-9237-6168E5F06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1F16E1-8F44-0B48-9901-79C891BB2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40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594AEE9-F76F-2446-A3FD-9637BC561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F14671-8B60-3640-B734-5AF9035A01C9}" type="slidenum">
              <a:rPr lang="fi-FI" altLang="fi-FI" sz="1200"/>
              <a:pPr/>
              <a:t>36</a:t>
            </a:fld>
            <a:endParaRPr lang="fi-FI" altLang="fi-F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39C80B0-7642-864A-90C5-C8AAD0E33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A57328D-42DA-6F4E-97AC-63D5D96DA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135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171DCF-7883-0C46-8B39-E5E74C29E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143E84-A996-244E-9698-F1920963A23E}" type="slidenum">
              <a:rPr lang="fi-FI" altLang="fi-FI" sz="1200"/>
              <a:pPr/>
              <a:t>37</a:t>
            </a:fld>
            <a:endParaRPr lang="fi-FI" altLang="fi-FI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CD60C19-9852-DC4A-A406-5CD28A68C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9952F-47E0-B646-BD64-4AA6CC825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51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02B1C34-F98C-9F48-A55A-B4605071F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76A0CC-8A06-C848-BFDB-A515DF7258FD}" type="slidenum">
              <a:rPr lang="fi-FI" altLang="fi-FI" sz="1200"/>
              <a:pPr/>
              <a:t>38</a:t>
            </a:fld>
            <a:endParaRPr lang="fi-FI" altLang="fi-FI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DED4D8E-A821-4247-9862-1F891D4AE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A9F752-B408-D24D-B334-1ABE5AD4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1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5BDC3099-576A-A44B-85DA-0556C08C6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FEFF90-9FF3-8F45-BC65-F8F2C7041582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1F89050-D05D-9642-9AC2-7712B9149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F5ADEC9-7612-3B46-AE0A-067B5BD06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87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FFC45C4F-7FD6-D04D-868A-386C6E5E5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A978B1-3AE9-1A43-9ABE-43E88EC2DA75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21A3BE9-515C-594F-98FA-7382CFC8C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400C135-167C-0140-AB52-B3B51A6D4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49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31830919-7475-B740-97EA-2D54F4B77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AD2B58-211B-D146-B066-C26247AFDE37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324E4C4-AC25-A449-BE05-5DC7571E2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38D32F0-C71F-264A-9BDA-9575919C2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11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DE2666B3-916D-D24E-9B4C-DE8B68D0D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6A206D-A414-8843-BF22-A89505C876FA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DA23D6B-EB64-D841-B464-ECD92079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5EC5E63-FF41-4E4B-84B1-09446095F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46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5EAD9CA6-3642-D341-8861-C1D114C18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8C48D9-49E4-4044-90BB-010596C519CA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A9C6AA4-8316-F444-A45E-DB7B8B747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0B4E3AA-465B-694C-825E-92E7C889E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86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4ADCC8CE-8150-3346-89EF-88D6D81A1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6F8B42-A55A-3346-8ED8-695BC483DBCF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AE594E3-F5B8-F641-B870-B454047C4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F2AAFAE-05BF-7A4A-AE6F-4AA35CF69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90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492CDD-89C1-0947-AA2A-DBA9814B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F3CDA1B-329D-4F44-8224-FB1DECFC4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E6288C-5536-E041-8FF9-25ACB30B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E208EC-8835-094A-825D-03B1B6BC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0036B6-B5EE-E94F-82DD-4B34FC6E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32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CBB8E-034B-084D-8009-9AB154BE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32AA46-2204-E040-8AC1-D83D9523D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E1F8D2-B95D-1A42-A394-BA2B98B9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E4EBD0-00EE-0B46-8307-6005AC25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6D35CD-FAB3-3741-BE04-452F7877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8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635E986-6B0B-2141-85AA-FE70CB4FB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BF1B30F-FFAC-0C4A-BFE2-BB6576607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040DE9-9700-3E4F-B593-C9B4FE5B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1C24A4-92D3-2841-82F9-AE4F4D0E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3FEC2A-628B-E042-9994-B4469175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8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032C6-D29D-9245-937A-161FEB11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1D09D2-8E11-9548-8BBF-73B51F6DB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40685B-32EA-3C4A-B8B5-16C060E9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A2490D-5E1A-1A40-895A-105FA1DF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E491EC-1DE1-F949-BC7E-22C53269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72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9CAF0B-FDCD-4545-A115-15C57B84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55EB9-1F46-A347-B171-3A903CA6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B35BD4-1FE6-1E47-9AF7-83F26073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02108C-824B-114F-B5C6-1B0DA181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604A-151C-5F46-B4EE-7BAEAC07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3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74C45-3730-7143-8CCC-9C161C91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D42033-6DF3-ED42-AAC8-6D120DBFC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F01D1A-92DC-4B44-AF69-793B6837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8CE50E-C15E-4544-B981-CC45E636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F6D747-CA4E-824A-8E90-74A14122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0017EF-9C32-4C45-94C6-8C60E6C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0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A6549-2F4F-A447-995D-7C8C5939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F56C99-30CC-B947-991A-4D3BC0F4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1DBC92-BEBE-2541-BEA8-C541EC68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AD9CCF-11FF-4842-BF8C-7A595E6E7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2F994C-C616-7B4A-AB82-6F2FCA28B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871DDA1-1BF1-6849-AC75-1E4BC489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519DFF7-FBC0-014F-9146-B9E8BEB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26159E9-FBD1-0748-B94D-5D3E4468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3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7F4532-8DF9-DF48-941F-7F157186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3F1612-0D46-134E-B3F1-9F855FD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5B9E2D-ED86-3E4B-BB95-CAB69096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B737BE-37CB-B64A-BB94-F29E3795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7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9ADDE-8342-6F4E-874B-0F30E81B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D0E093-D201-DC43-8C51-9CB7AB01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067BDC-A716-7040-8D5F-03801E62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6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DEF959-AA74-B141-8FBB-9D2A8F51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1464BD-6314-1446-9393-FD59EB69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3555B8-7E2E-E942-9422-85CBE75E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0CA8B-385C-A441-B325-44BC392A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B44F52-AA0A-2A4A-A278-C68AF176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0714C8-1778-154A-B153-B43B4B62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2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8D87A-3C6D-A24B-B300-39BFEB8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CBB892-AE96-FE4A-AA72-4D723AEF9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D252A6-FCB2-6641-AF18-594FBD25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3A0C07-1D45-BB40-93F4-76FBA19B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C078AE-074D-BC42-898B-BBD8A67F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DECDD7-9502-D148-A485-A70951FB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94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32801D-7D76-6E40-AD7E-7020F0CF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106A2A-4323-8341-9921-28601295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EA9986-4995-0844-B165-A70BB8507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E9C7-D23A-F146-8549-EA49B0DFD0E5}" type="datetimeFigureOut">
              <a:rPr lang="fi-FI" smtClean="0"/>
              <a:t>10.2.2019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C916CF-AB5F-AB4C-8AF1-340E37CC6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8DFF20-8CD4-9C42-83A4-A2A4DCDAC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BEEA-02D4-5141-9DEE-5C6343447A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8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rIYT-MrVaI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Fqe1F50mM0&amp;feature=relat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Om9C7rUxw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kfDm85i22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5zg_af9b8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DrOUK0KPME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OunZO996M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sbrRAgv1b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0PGX0RzUv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bd517ebm5U&amp;feature=related" TargetMode="External"/><Relationship Id="rId4" Type="http://schemas.openxmlformats.org/officeDocument/2006/relationships/hyperlink" Target="http://www.youtube.com/watch?v=nkzrSZKA4cM&amp;feature=relat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youtube.com/watch?v=JdWa3YwAs5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s39aIKbz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UhGRe53dY&amp;feature=relate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zdziw4tI9o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xdiJ74AL5Y&amp;feature=relat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4LQJPsV8jA&amp;feature=relat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rfjyj4FnUc&amp;feature=related" TargetMode="External"/><Relationship Id="rId5" Type="http://schemas.openxmlformats.org/officeDocument/2006/relationships/hyperlink" Target="http://www.youtube.com/watch?v=m7b1FkZYarU&amp;feature=related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F1OQkHybEQ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rLFn2muMm4" TargetMode="External"/><Relationship Id="rId7" Type="http://schemas.openxmlformats.org/officeDocument/2006/relationships/hyperlink" Target="https://www.youtube.com/watch?v=Z9zzSaci91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Bf2K4S4Nmk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hqPhs4ieh8" TargetMode="External"/><Relationship Id="rId5" Type="http://schemas.openxmlformats.org/officeDocument/2006/relationships/hyperlink" Target="https://www.youtube.com/watch?v=NhdEUbj0mgQ" TargetMode="Externa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-ySLWZVcXw" TargetMode="External"/><Relationship Id="rId7" Type="http://schemas.openxmlformats.org/officeDocument/2006/relationships/hyperlink" Target="https://www.youtube.com/watch?v=XAxeoEoZmz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SulycqZH-U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oKRzDKFNec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pkFJZDkqAI&amp;NR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YUqV2nlqg&amp;feature=relate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i_1fC2fZi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s://www.youtube.com/watch?v=B4Xo0pYdN7o" TargetMode="Externa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9ubcP5B-38&amp;feature=related" TargetMode="External"/><Relationship Id="rId4" Type="http://schemas.openxmlformats.org/officeDocument/2006/relationships/hyperlink" Target="http://www.youtube.com/watch?v=hdXog55Xbas&amp;feature=relat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8B93XD8NM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kdtLuyWuPDs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ul0b3e631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HrSfxtTe64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2snTkaD64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C8770EC9-C38C-A942-8340-CE313D297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Kansallisromantiikka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4D4970AC-453D-DF49-A4A9-80A15D29D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oman maan, kansan, kielen ja kulttuurin korostaminen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musiikissa voimakasta 1850-luvun jälkeen erityisesti Euroopan reuna-alueilla ja pienemmillä kansoilla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Venäjä, </a:t>
            </a:r>
            <a:r>
              <a:rPr lang="fi-FI" altLang="fi-FI" dirty="0" err="1"/>
              <a:t>Tsekki</a:t>
            </a:r>
            <a:r>
              <a:rPr lang="fi-FI" altLang="fi-FI" dirty="0"/>
              <a:t> (Böömi), Pohjoismaat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 Synnytti vahvaa omaperäistä kansallisromanttista musiikkia</a:t>
            </a:r>
          </a:p>
        </p:txBody>
      </p:sp>
    </p:spTree>
    <p:extLst>
      <p:ext uri="{BB962C8B-B14F-4D97-AF65-F5344CB8AC3E}">
        <p14:creationId xmlns:p14="http://schemas.microsoft.com/office/powerpoint/2010/main" val="68127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EF0351D9-B0FD-7046-8693-2EBD3406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Edvard Grieg (1843-1907)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D28BBA1A-72E1-E94C-BBCB-155C1DC21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syntyi Bergenissä varakkaaseen perheeseen</a:t>
            </a:r>
          </a:p>
          <a:p>
            <a:pPr eaLnBrk="1" hangingPunct="1"/>
            <a:r>
              <a:rPr lang="fi-FI" altLang="fi-FI"/>
              <a:t>säveltäjä ja pianisti</a:t>
            </a:r>
          </a:p>
          <a:p>
            <a:pPr eaLnBrk="1" hangingPunct="1"/>
            <a:r>
              <a:rPr lang="fi-FI" altLang="fi-FI"/>
              <a:t>opiskeli nuorena Leipzigin konservatoriossa</a:t>
            </a:r>
          </a:p>
          <a:p>
            <a:pPr eaLnBrk="1" hangingPunct="1"/>
            <a:r>
              <a:rPr lang="fi-FI" altLang="fi-FI"/>
              <a:t>1860-luvulla työskenteli Kööpenhaminassa</a:t>
            </a:r>
          </a:p>
          <a:p>
            <a:pPr eaLnBrk="1" hangingPunct="1"/>
            <a:r>
              <a:rPr lang="fi-FI" altLang="fi-FI"/>
              <a:t>löysi norjalaisen kansanmusiikista ja kansankulttuurista oman tyylinsä</a:t>
            </a:r>
          </a:p>
          <a:p>
            <a:pPr eaLnBrk="1" hangingPunct="1"/>
            <a:r>
              <a:rPr lang="fi-FI" altLang="fi-FI"/>
              <a:t>1870-luvulla kuuluisaksi 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22FD3494-21B6-2346-ABAD-9DB9E322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50" y="377825"/>
            <a:ext cx="19018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2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04FEFB2A-AA3A-544F-8DAF-428418B4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Edvard Grieg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41FA777-39FB-4F47-BEEC-78BE2ABF5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Pianokonsertto a-molli</a:t>
            </a:r>
          </a:p>
          <a:p>
            <a:pPr eaLnBrk="1" hangingPunct="1"/>
            <a:r>
              <a:rPr lang="fi-FI" altLang="fi-FI" dirty="0"/>
              <a:t>Näytelmämusiikki Peer </a:t>
            </a:r>
            <a:r>
              <a:rPr lang="fi-FI" altLang="fi-FI" dirty="0" err="1"/>
              <a:t>Günt</a:t>
            </a:r>
            <a:r>
              <a:rPr lang="fi-FI" altLang="fi-FI" dirty="0"/>
              <a:t>: esim. Vuorenkuninkaan luolassa</a:t>
            </a:r>
          </a:p>
          <a:p>
            <a:pPr eaLnBrk="1" hangingPunct="1"/>
            <a:r>
              <a:rPr lang="fi-FI" altLang="fi-FI" dirty="0"/>
              <a:t>Norjalaisia tansseja</a:t>
            </a:r>
          </a:p>
          <a:p>
            <a:pPr eaLnBrk="1" hangingPunct="1"/>
            <a:r>
              <a:rPr lang="fi-FI" altLang="fi-FI" dirty="0"/>
              <a:t>orkesterimusiikkia, lauluja, kuoromusiikkia, pianokappaleita ym.</a:t>
            </a:r>
          </a:p>
        </p:txBody>
      </p:sp>
      <p:sp>
        <p:nvSpPr>
          <p:cNvPr id="94212" name="AutoShape 6">
            <a:hlinkClick r:id="rId3" highlightClick="1"/>
            <a:extLst>
              <a:ext uri="{FF2B5EF4-FFF2-40B4-BE49-F238E27FC236}">
                <a16:creationId xmlns:a16="http://schemas.microsoft.com/office/drawing/2014/main" id="{D1539148-A8EF-B145-B176-8110A8D7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336" y="1024985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6807" name="Picture 7">
            <a:extLst>
              <a:ext uri="{FF2B5EF4-FFF2-40B4-BE49-F238E27FC236}">
                <a16:creationId xmlns:a16="http://schemas.microsoft.com/office/drawing/2014/main" id="{DF6386CE-6DCF-E341-9990-9A92086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4" y="4379405"/>
            <a:ext cx="151923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67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3B649465-F16B-D947-94FD-470CF29AB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Jean Sibelius (1865-1957)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48C439EE-FFC6-2848-8EB0-A52DFA27A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Suomen merkittävin säveltäjä</a:t>
            </a:r>
          </a:p>
          <a:p>
            <a:pPr eaLnBrk="1" hangingPunct="1"/>
            <a:r>
              <a:rPr lang="fi-FI" altLang="fi-FI" dirty="0"/>
              <a:t>kansallisromantikko lähtökohdiltaan</a:t>
            </a:r>
          </a:p>
          <a:p>
            <a:pPr eaLnBrk="1" hangingPunct="1"/>
            <a:r>
              <a:rPr lang="fi-FI" altLang="fi-FI" dirty="0"/>
              <a:t>Sinfonioissaan ja sävelrunoissaan loi pohjan Suomen taidemusiikille</a:t>
            </a:r>
          </a:p>
          <a:p>
            <a:pPr eaLnBrk="1" hangingPunct="1"/>
            <a:r>
              <a:rPr lang="fi-FI" altLang="fi-FI" dirty="0"/>
              <a:t>Sibeliuksen musiikilla kestävä ja lisääntyvä suosio ja arvostus kansainvälisesti</a:t>
            </a:r>
          </a:p>
        </p:txBody>
      </p:sp>
    </p:spTree>
    <p:extLst>
      <p:ext uri="{BB962C8B-B14F-4D97-AF65-F5344CB8AC3E}">
        <p14:creationId xmlns:p14="http://schemas.microsoft.com/office/powerpoint/2010/main" val="55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ADEC41-2556-874E-9639-D17B88FA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Johan Christian Julius </a:t>
            </a:r>
            <a:r>
              <a:rPr lang="ja-JP" altLang="fi-FI"/>
              <a:t>”</a:t>
            </a:r>
            <a:r>
              <a:rPr lang="fi-FI" altLang="ja-JP" dirty="0"/>
              <a:t>Jean</a:t>
            </a:r>
            <a:r>
              <a:rPr lang="ja-JP" altLang="fi-FI"/>
              <a:t>”</a:t>
            </a:r>
            <a:r>
              <a:rPr lang="fi-FI" altLang="ja-JP" dirty="0"/>
              <a:t> </a:t>
            </a:r>
            <a:r>
              <a:rPr lang="ja-JP" altLang="fi-FI"/>
              <a:t>”</a:t>
            </a:r>
            <a:r>
              <a:rPr lang="fi-FI" altLang="ja-JP" dirty="0"/>
              <a:t>Janne</a:t>
            </a:r>
            <a:r>
              <a:rPr lang="ja-JP" altLang="fi-FI"/>
              <a:t>”</a:t>
            </a:r>
            <a:r>
              <a:rPr lang="fi-FI" altLang="ja-JP" dirty="0"/>
              <a:t> Sibelius</a:t>
            </a:r>
            <a:endParaRPr lang="fi-FI" altLang="fi-FI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D9FA7B1-E601-EC47-B371-412AB79C2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s. 1865 Hämeenlinnassa lääkäriperh.</a:t>
            </a:r>
          </a:p>
          <a:p>
            <a:pPr eaLnBrk="1" hangingPunct="1"/>
            <a:r>
              <a:rPr lang="fi-FI" altLang="fi-FI"/>
              <a:t>1868 isä kuolee, talousvaikeuksia</a:t>
            </a:r>
          </a:p>
          <a:p>
            <a:pPr eaLnBrk="1" hangingPunct="1"/>
            <a:r>
              <a:rPr lang="fi-FI" altLang="fi-FI"/>
              <a:t>oppii pianonsoittoa lapsena</a:t>
            </a:r>
          </a:p>
          <a:p>
            <a:pPr eaLnBrk="1" hangingPunct="1"/>
            <a:r>
              <a:rPr lang="fi-FI" altLang="fi-FI"/>
              <a:t>15-v. viulunsoiton opiskelu</a:t>
            </a:r>
          </a:p>
          <a:p>
            <a:pPr eaLnBrk="1" hangingPunct="1"/>
            <a:r>
              <a:rPr lang="fi-FI" altLang="fi-FI"/>
              <a:t>sisarustrio (viulu, sello, piano)</a:t>
            </a:r>
          </a:p>
          <a:p>
            <a:pPr eaLnBrk="1" hangingPunct="1"/>
            <a:r>
              <a:rPr lang="fi-FI" altLang="fi-FI"/>
              <a:t>sävellykset perhepiiriä varten</a:t>
            </a:r>
          </a:p>
          <a:p>
            <a:pPr eaLnBrk="1" hangingPunct="1">
              <a:buFontTx/>
              <a:buNone/>
            </a:pPr>
            <a:r>
              <a:rPr lang="fi-FI" altLang="fi-FI"/>
              <a:t> 1880-luvun alussa</a:t>
            </a:r>
          </a:p>
          <a:p>
            <a:pPr eaLnBrk="1" hangingPunct="1"/>
            <a:endParaRPr lang="fi-FI" altLang="fi-FI"/>
          </a:p>
        </p:txBody>
      </p:sp>
      <p:pic>
        <p:nvPicPr>
          <p:cNvPr id="16387" name="Picture 4" descr="Maria_ja_lapset_01">
            <a:extLst>
              <a:ext uri="{FF2B5EF4-FFF2-40B4-BE49-F238E27FC236}">
                <a16:creationId xmlns:a16="http://schemas.microsoft.com/office/drawing/2014/main" id="{2EC678C3-90A0-F047-B905-23891654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1600200"/>
            <a:ext cx="13128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janne_147_senttia">
            <a:extLst>
              <a:ext uri="{FF2B5EF4-FFF2-40B4-BE49-F238E27FC236}">
                <a16:creationId xmlns:a16="http://schemas.microsoft.com/office/drawing/2014/main" id="{E93130E7-B556-8E41-B684-75D445FF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6" y="3505200"/>
            <a:ext cx="1666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1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ACDB0EF-3FC9-234E-89BF-8FD85B8D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Jean Sibelius: nuoruus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8F8A3E6-D82B-4A42-AE8D-FDA70E903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1885 Helsinkiin, lakiopinnot jäivät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Helsingin Musiikkiopisto: Viulunsoitto ja teoria- ja sävellysopinnot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1886 otti Jean-nimen käyttöön (merikapteenisetä Jeanin käyntikortti)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1887-88 ensimmäiset menestykset säveltäjänä, tutustuu </a:t>
            </a:r>
            <a:r>
              <a:rPr lang="fi-FI" altLang="fi-FI" dirty="0" err="1"/>
              <a:t>Ferruccio</a:t>
            </a:r>
            <a:r>
              <a:rPr lang="fi-FI" altLang="fi-FI" dirty="0"/>
              <a:t> </a:t>
            </a:r>
            <a:r>
              <a:rPr lang="fi-FI" altLang="fi-FI" dirty="0" err="1"/>
              <a:t>Busoniin</a:t>
            </a:r>
            <a:r>
              <a:rPr lang="fi-FI" altLang="fi-FI" dirty="0"/>
              <a:t> Helsingissä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A549BB0-2810-B842-8E58-7547E4D9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019550"/>
            <a:ext cx="1828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B041C5E-8F4B-8242-83B9-51A1E884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62550"/>
            <a:ext cx="2362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6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D667917D-DD25-CE43-831A-71D7D5B21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Nuori Sibelius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F105724-1674-AF46-A954-34E87C430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syksyllä 1888 Sibelius tapaa Aino Järnefeltin tämän veljen Armas Järnefeltin kautta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Sibelius mukaan Järnefeltien fennomaaniseen kulttuuripiirin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1889 Sävellysmenestyksiä: esim. E-duuri-sarja Viululle ja pianolle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-Sibeliukseen suuria odotuksia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1889-90 Sibelius apurahalla Berliinissä</a:t>
            </a:r>
          </a:p>
          <a:p>
            <a:pPr>
              <a:buNone/>
            </a:pPr>
            <a:r>
              <a:rPr lang="fi-FI" altLang="fi-FI" dirty="0"/>
              <a:t>1890-91 Sibelius Wienissä apurahalla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</p:txBody>
      </p:sp>
      <p:sp>
        <p:nvSpPr>
          <p:cNvPr id="20483" name="AutoShape 4">
            <a:hlinkClick r:id="rId3" highlightClick="1"/>
            <a:extLst>
              <a:ext uri="{FF2B5EF4-FFF2-40B4-BE49-F238E27FC236}">
                <a16:creationId xmlns:a16="http://schemas.microsoft.com/office/drawing/2014/main" id="{EA9DE62D-73B2-904D-8E43-D6E33ADA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133" y="3824358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20484" name="Picture 5" descr="sib_1889-90">
            <a:extLst>
              <a:ext uri="{FF2B5EF4-FFF2-40B4-BE49-F238E27FC236}">
                <a16:creationId xmlns:a16="http://schemas.microsoft.com/office/drawing/2014/main" id="{1B5EBCAF-7208-7048-9881-6CBAB46E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5" y="37306"/>
            <a:ext cx="1489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7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51CCA94-9A24-C649-86F4-FBFF62C7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Sibelius: Kullervo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3C3DAF-7F2A-7A4E-948E-457DE762A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1891-92 Sibelius sävelsi Kullervon jonka teksti Kalevalasta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huhtikuussa 1892 Kullervo, 5-osainen laaja teos orkesterille, mieskuorolle ja solisteille kantaesitetään menestyksellisesti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3. osa Kullervo ja hänen sisarensa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kesäkuussa 1892 Sibelius Aino Järnefeltin kanssa naimisiin, häämatka Karjalan runolaulualueelle</a:t>
            </a:r>
          </a:p>
        </p:txBody>
      </p:sp>
      <p:sp>
        <p:nvSpPr>
          <p:cNvPr id="24579" name="AutoShape 4">
            <a:hlinkClick r:id="rId3" highlightClick="1"/>
            <a:extLst>
              <a:ext uri="{FF2B5EF4-FFF2-40B4-BE49-F238E27FC236}">
                <a16:creationId xmlns:a16="http://schemas.microsoft.com/office/drawing/2014/main" id="{9948FEC2-44FE-C849-9821-CF4441F4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913" y="3073796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9A4CD8FA-D5FC-4947-9F94-0DDAE149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794"/>
            <a:ext cx="129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F32721D-F289-F64A-838B-5A0CEC4F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5188226"/>
            <a:ext cx="1300162" cy="16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9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8D062FE-E8BE-1A43-86FD-4AEF93F0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Lemminkäinen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27C6956-B894-EE44-8B62-5D7F396A9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Sibelius suunnitteli oopperaa Wagnerin tyyliin (</a:t>
            </a:r>
            <a:r>
              <a:rPr lang="ja-JP" altLang="fi-FI"/>
              <a:t>”</a:t>
            </a:r>
            <a:r>
              <a:rPr lang="fi-FI" altLang="ja-JP" dirty="0"/>
              <a:t>Veneen luominen</a:t>
            </a:r>
            <a:r>
              <a:rPr lang="ja-JP" altLang="fi-FI"/>
              <a:t>”</a:t>
            </a:r>
            <a:r>
              <a:rPr lang="fi-FI" altLang="ja-JP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Sibelius vieraili </a:t>
            </a:r>
            <a:r>
              <a:rPr lang="fi-FI" altLang="fi-FI" dirty="0" err="1"/>
              <a:t>Bayreuthissa</a:t>
            </a:r>
            <a:r>
              <a:rPr lang="fi-FI" altLang="fi-FI" dirty="0"/>
              <a:t> v. 1894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1893-97 syntyi lopulta Lemminkäinen eli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4 Orkesterilegendaa Kalevalasta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Tuonelan joutsen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C96AB981-7810-264E-970F-9D87380F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24" y="4510087"/>
            <a:ext cx="25146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8F5B9A8D-A9AA-8747-BC91-B5B64D1E9A6C}"/>
              </a:ext>
            </a:extLst>
          </p:cNvPr>
          <p:cNvSpPr/>
          <p:nvPr/>
        </p:nvSpPr>
        <p:spPr>
          <a:xfrm>
            <a:off x="9563100" y="435400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1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BA50A4F-F6B7-5B4C-9238-22B9045CE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Sibelius: 1. sinfonia ja Finlandia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96E32414-4311-B24B-85C2-058F47D4F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1899 1. Sinfonia suurmenestys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1. Sortokausi teki Sibeliuksesta protestisäveltäjän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Sävelruno Finlandia (</a:t>
            </a:r>
            <a:r>
              <a:rPr lang="ja-JP" altLang="fi-FI"/>
              <a:t>”</a:t>
            </a:r>
            <a:r>
              <a:rPr lang="fi-FI" altLang="ja-JP" dirty="0"/>
              <a:t>Suomi herää</a:t>
            </a:r>
            <a:r>
              <a:rPr lang="ja-JP" altLang="fi-FI"/>
              <a:t>”</a:t>
            </a:r>
            <a:r>
              <a:rPr lang="fi-FI" altLang="ja-JP" dirty="0"/>
              <a:t>-kuvaelman finaali)</a:t>
            </a:r>
            <a:endParaRPr lang="fi-FI" altLang="fi-FI" dirty="0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FBFC395B-F345-014A-894C-15B68965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40" y="0"/>
            <a:ext cx="13541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A17189C5-E291-FE4F-9657-725E3C912D62}"/>
              </a:ext>
            </a:extLst>
          </p:cNvPr>
          <p:cNvSpPr/>
          <p:nvPr/>
        </p:nvSpPr>
        <p:spPr bwMode="auto">
          <a:xfrm>
            <a:off x="10668000" y="5123561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6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27E3852-B968-0D44-B314-85B240AEF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Kohti kuuluisuutta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9C31C1C2-7592-EA46-87B2-FEDECB35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1900 Kajanuksen johtaman orkesteri Pariisin maailmannäyttelyssä Sibelius-ohjelmalla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1902 2. sinfonian kantaesitys suuri riemuvoitto, Sibeliuksen maine vakiintuu myös ulkomailla</a:t>
            </a:r>
          </a:p>
          <a:p>
            <a:endParaRPr lang="fi-FI" altLang="fi-FI" dirty="0"/>
          </a:p>
          <a:p>
            <a:r>
              <a:rPr lang="fi-FI" altLang="fi-FI" dirty="0"/>
              <a:t>v. 1903 </a:t>
            </a:r>
            <a:r>
              <a:rPr lang="fi-FI" altLang="fi-FI" dirty="0" err="1"/>
              <a:t>Valse</a:t>
            </a:r>
            <a:r>
              <a:rPr lang="fi-FI" altLang="fi-FI" dirty="0"/>
              <a:t> </a:t>
            </a:r>
            <a:r>
              <a:rPr lang="fi-FI" altLang="fi-FI" dirty="0" err="1"/>
              <a:t>triste</a:t>
            </a:r>
            <a:r>
              <a:rPr lang="fi-FI" altLang="fi-FI" dirty="0"/>
              <a:t> näytelmämusiikista </a:t>
            </a:r>
            <a:r>
              <a:rPr lang="ja-JP" altLang="fi-FI"/>
              <a:t>”</a:t>
            </a:r>
            <a:r>
              <a:rPr lang="fi-FI" altLang="ja-JP" dirty="0"/>
              <a:t>Kuolema</a:t>
            </a:r>
            <a:r>
              <a:rPr lang="ja-JP" altLang="fi-FI"/>
              <a:t>”</a:t>
            </a:r>
            <a:r>
              <a:rPr lang="fi-FI" altLang="ja-JP" dirty="0"/>
              <a:t> (Arvid Järnefelt) Sibeliuksen tunnetuimpia teoksia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6163655-F156-9840-BB36-8495745F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44" y="75407"/>
            <a:ext cx="22860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AutoShape 5">
            <a:hlinkClick r:id="rId4" highlightClick="1"/>
            <a:extLst>
              <a:ext uri="{FF2B5EF4-FFF2-40B4-BE49-F238E27FC236}">
                <a16:creationId xmlns:a16="http://schemas.microsoft.com/office/drawing/2014/main" id="{8113F2DF-50F4-C247-9C14-E43BF090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544" y="4879118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755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E8D9DC4-63E1-9541-A725-4018133D6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Venäjän romanttinen musiikki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323BAC9-87D8-5842-9358-865AF932B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1860-70-luvulla Pietarin kansallisen tyylin säveltäjäryhmä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-merkittävimmät Modest </a:t>
            </a:r>
            <a:r>
              <a:rPr lang="fi-FI" altLang="fi-FI" dirty="0" err="1"/>
              <a:t>Mussorgsky</a:t>
            </a:r>
            <a:r>
              <a:rPr lang="fi-FI" altLang="fi-FI" dirty="0"/>
              <a:t> ja Nikolai Rimski-Korsakov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-halusivat kehittää venäläisen kansanmusiikin ja kansankulttuurin pohjalta omaehtoista taidemusiikkia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Mussorgskyn</a:t>
            </a:r>
            <a:r>
              <a:rPr lang="fi-FI" altLang="fi-FI" dirty="0"/>
              <a:t> ooppera Boris </a:t>
            </a:r>
            <a:r>
              <a:rPr lang="fi-FI" altLang="fi-FI" dirty="0" err="1"/>
              <a:t>Godunov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-Venäjän historiaan realistisesti pohjautuva aihe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Kruunajaiskohtaus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  <p:sp>
        <p:nvSpPr>
          <p:cNvPr id="4" name="AutoShape 5">
            <a:hlinkClick r:id="rId3" highlightClick="1"/>
            <a:extLst>
              <a:ext uri="{FF2B5EF4-FFF2-40B4-BE49-F238E27FC236}">
                <a16:creationId xmlns:a16="http://schemas.microsoft.com/office/drawing/2014/main" id="{1BFEF28E-DDF5-0242-BA41-33E2148A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770" y="567055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F065BD-BA8B-ED40-8ADD-34DE033F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758" y="3429000"/>
            <a:ext cx="1582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3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EE31811-6B17-7F45-B4D3-E365FF193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Ainola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374EEF9F-6DB5-D048-B625-32109C208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v. 1904 muutto Järvenpään Ainolaan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-taloudelliset vaikeudet ja alkoholismi</a:t>
            </a:r>
          </a:p>
          <a:p>
            <a:pPr eaLnBrk="1" hangingPunct="1"/>
            <a:r>
              <a:rPr lang="fi-FI" altLang="fi-FI" dirty="0"/>
              <a:t>Viulukonserton sävellystyö v. 1904-05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-yksi eniten esitetyistä viulukonsertoista maailmassa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ED740EE8-4CFE-E745-A0DF-1C63FBEC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4" y="20638"/>
            <a:ext cx="2895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EA141351-F70D-EF41-A236-33D05AE2AE2E}"/>
              </a:ext>
            </a:extLst>
          </p:cNvPr>
          <p:cNvSpPr/>
          <p:nvPr/>
        </p:nvSpPr>
        <p:spPr>
          <a:xfrm>
            <a:off x="10010274" y="478856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81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958DF30-11DB-FE4F-B24D-B2E73E672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1911-1913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CEDA79E-00D8-1C4C-8019-04840A937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4. sinfonia (1911), sisäistynyt ja vaativa teos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-hämmennystä ja paheksuntaa, vähitellen myös menestystä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-Wienissä kieltäydytään soittamasta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-Göteborgissa ja Yhdysvalloissa yleisö paheksuu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-Birminghamissa menestystä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Nykyään yksi Sibeliuksen merkittävimmistä teoksista</a:t>
            </a:r>
          </a:p>
        </p:txBody>
      </p:sp>
      <p:sp>
        <p:nvSpPr>
          <p:cNvPr id="40963" name="AutoShape 4">
            <a:hlinkClick r:id="rId3" highlightClick="1"/>
            <a:extLst>
              <a:ext uri="{FF2B5EF4-FFF2-40B4-BE49-F238E27FC236}">
                <a16:creationId xmlns:a16="http://schemas.microsoft.com/office/drawing/2014/main" id="{96B377EC-412B-4840-8F35-BAA53F817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702" y="3054746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F5F20CB5-F97B-0846-AA6E-E5A698CD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37306"/>
            <a:ext cx="1485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8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4AE3E45-0955-DB43-87E1-AD2C6925D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1914 - Amerikan matka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76E3AF0-9ECD-B349-97A3-840EEBFB0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Sibelius johtaa Norfolkin musiikkijuhlilla Aallottaret -orkesterirunon</a:t>
            </a:r>
          </a:p>
          <a:p>
            <a:pPr eaLnBrk="1" hangingPunct="1"/>
            <a:r>
              <a:rPr lang="fi-FI" altLang="fi-FI" dirty="0"/>
              <a:t>Yalen yliopiston kunniatohtoriksi</a:t>
            </a:r>
          </a:p>
          <a:p>
            <a:pPr eaLnBrk="1" hangingPunct="1"/>
            <a:r>
              <a:rPr lang="fi-FI" altLang="fi-FI" dirty="0"/>
              <a:t>menestyksellinen Amerikan-matka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-perusta myöhemmälle suosiolle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217111F9-EC47-6645-B6A7-79179DE1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76800"/>
            <a:ext cx="1355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A459DE72-46F7-2149-B1C6-F2EE78B5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48238"/>
            <a:ext cx="304800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AB53206-3C4C-A945-A808-0CEBE32BE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1915-1919: 5. sinfonia ja itsenäisyys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F425D1A-152C-284D-809F-148FFFCA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1. maailmansota katkaisi kulttuuriyhteydet Eurooppaan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1915 50-vuotisjuhlakonsertti: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  5. sinfonian ensi version esitys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Lopullinen versio vasta v. 1919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3. osa Allegro </a:t>
            </a:r>
            <a:r>
              <a:rPr lang="fi-FI" altLang="fi-FI" dirty="0" err="1"/>
              <a:t>molto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1917 Jääkärimarssi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4291E68-7EE0-3041-A3C3-3947D540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0"/>
            <a:ext cx="143986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AutoShape 5">
            <a:hlinkClick r:id="rId4" highlightClick="1"/>
            <a:extLst>
              <a:ext uri="{FF2B5EF4-FFF2-40B4-BE49-F238E27FC236}">
                <a16:creationId xmlns:a16="http://schemas.microsoft.com/office/drawing/2014/main" id="{2B244E6B-A607-6F49-B8A8-038A41EB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2" y="3136106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47109" name="AutoShape 6">
            <a:hlinkClick r:id="rId5" highlightClick="1"/>
            <a:extLst>
              <a:ext uri="{FF2B5EF4-FFF2-40B4-BE49-F238E27FC236}">
                <a16:creationId xmlns:a16="http://schemas.microsoft.com/office/drawing/2014/main" id="{0D8D2D67-CDE5-F84F-9B37-5D46A13D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812" y="4673329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9152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20F5E22-C44E-0744-BDA2-658848781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Viimeinen sinfonia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DA557EE3-28E1-7345-A620-61C2C9E10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-7. Sinfonian esitys Tukholmassa ja Kööpenhaminassa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-yksiosainen sinfonia  Sibeliuksen viimeinen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8. sinfoniaa odottaa koko maailma turhaan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”Ainolan hiljaisuus”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Sibelius kuolee 1957 91-vuotiaana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62503E1B-C39F-0F43-8A9F-24680B90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06" y="0"/>
            <a:ext cx="26670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5" name="AutoShape 6">
            <a:hlinkClick r:id="rId4" highlightClick="1"/>
            <a:extLst>
              <a:ext uri="{FF2B5EF4-FFF2-40B4-BE49-F238E27FC236}">
                <a16:creationId xmlns:a16="http://schemas.microsoft.com/office/drawing/2014/main" id="{CD9C5E7B-759A-E74F-AA74-2CE7895D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306" y="4636168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B3F1944-BA41-904B-8976-04C8342B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97" y="4997450"/>
            <a:ext cx="283051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6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79F3CD7-F091-BA4E-AF70-9B42FA3B5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Sibelius säveltäjänä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D65FD5B-1169-214E-8B81-EB4376B1C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laaja tuotanto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7 sinfoniaa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Sinfoniset runot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Näytelmämusiikit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Viulukonsertto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Yksinlaulut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Pianomusiikki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Kuoromusiikki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Kamarimusiikki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457447A8-9551-0F47-A088-ABFB6BEA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133600"/>
            <a:ext cx="4445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7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DD2F41DD-4B19-4B4E-B287-D3B463CAC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Myöhäisromantiikka 1880-1910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A0DCA45D-07A4-F44F-9706-CB0B948AD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Wagnerin musiikin valtava vaikutus 1800-luvun lopussa</a:t>
            </a:r>
          </a:p>
          <a:p>
            <a:pPr eaLnBrk="1" hangingPunct="1"/>
            <a:r>
              <a:rPr lang="fi-FI" altLang="fi-FI" dirty="0"/>
              <a:t>Musiikki suurimuotoisemmaksi ja kromaattisemmaksi</a:t>
            </a:r>
          </a:p>
          <a:p>
            <a:pPr eaLnBrk="1" hangingPunct="1"/>
            <a:r>
              <a:rPr lang="fi-FI" altLang="fi-FI" dirty="0" err="1"/>
              <a:t>Bruckner</a:t>
            </a:r>
            <a:r>
              <a:rPr lang="fi-FI" altLang="fi-FI" dirty="0"/>
              <a:t>, Mahler, Strauss, Schönberg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-sinfoniat ja muut teokset yhä laajemmiksi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-esityskoneisto suurenee myös </a:t>
            </a:r>
          </a:p>
        </p:txBody>
      </p:sp>
    </p:spTree>
    <p:extLst>
      <p:ext uri="{BB962C8B-B14F-4D97-AF65-F5344CB8AC3E}">
        <p14:creationId xmlns:p14="http://schemas.microsoft.com/office/powerpoint/2010/main" val="199776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CF41D609-244C-5244-8F34-75C4F65BE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Gustav Mahler (1860-1911)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BA1B39C3-9941-7C41-8191-BFF5E25B1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bööminsaksalainen</a:t>
            </a:r>
            <a:r>
              <a:rPr lang="fi-FI" altLang="fi-FI" dirty="0"/>
              <a:t> kapellimestari ja säveltäjä</a:t>
            </a:r>
          </a:p>
          <a:p>
            <a:pPr eaLnBrk="1" hangingPunct="1"/>
            <a:r>
              <a:rPr lang="fi-FI" altLang="fi-FI" dirty="0"/>
              <a:t>Laajat sinfoniat, joissa suuri orkesteri ja usein kuoroja ja solisteja</a:t>
            </a:r>
          </a:p>
          <a:p>
            <a:pPr eaLnBrk="1" hangingPunct="1"/>
            <a:r>
              <a:rPr lang="ja-JP" altLang="fi-FI"/>
              <a:t>”</a:t>
            </a:r>
            <a:r>
              <a:rPr lang="fi-FI" altLang="ja-JP" dirty="0"/>
              <a:t>Sinfonian tulee sisältää koko maailma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/>
            <a:r>
              <a:rPr lang="fi-FI" altLang="fi-FI" dirty="0"/>
              <a:t>9 sinfoniaa, Orkesterilaulusarjat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5. Sinfonia, 4. osa </a:t>
            </a:r>
            <a:r>
              <a:rPr lang="fi-FI" altLang="fi-FI" dirty="0" err="1"/>
              <a:t>Adagietto</a:t>
            </a:r>
            <a:r>
              <a:rPr lang="fi-FI" altLang="fi-FI" dirty="0"/>
              <a:t> </a:t>
            </a:r>
          </a:p>
        </p:txBody>
      </p:sp>
      <p:sp>
        <p:nvSpPr>
          <p:cNvPr id="2" name="Toimintopainike: Filmi 1">
            <a:hlinkClick r:id="rId3" highlightClick="1"/>
            <a:extLst>
              <a:ext uri="{FF2B5EF4-FFF2-40B4-BE49-F238E27FC236}">
                <a16:creationId xmlns:a16="http://schemas.microsoft.com/office/drawing/2014/main" id="{8C7FA6CA-E7D3-8047-A71F-96C9DDEA85CC}"/>
              </a:ext>
            </a:extLst>
          </p:cNvPr>
          <p:cNvSpPr/>
          <p:nvPr/>
        </p:nvSpPr>
        <p:spPr bwMode="auto">
          <a:xfrm>
            <a:off x="9264650" y="5805488"/>
            <a:ext cx="1041400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4F83F62-76DF-C34E-AA12-DD973C9A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11112"/>
            <a:ext cx="1875741" cy="23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1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28739EFA-8605-8741-97D3-EB1C1D927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Richard Strauss</a:t>
            </a:r>
            <a:br>
              <a:rPr lang="fi-FI" altLang="fi-FI" dirty="0"/>
            </a:br>
            <a:r>
              <a:rPr lang="fi-FI" altLang="fi-FI" dirty="0"/>
              <a:t> (1864-1949)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CC3A7277-4C8D-144B-99D1-4651BB2BB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saksalainen myöhäisromanttinen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säveltäjä ja kapellimestari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merkittävin saksalainen oopperasäveltäjä 1900-luvulla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Sinfoniset runot orkesterille: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esim. </a:t>
            </a:r>
            <a:r>
              <a:rPr lang="fi-FI" altLang="fi-FI" dirty="0" err="1"/>
              <a:t>Also</a:t>
            </a:r>
            <a:r>
              <a:rPr lang="fi-FI" altLang="fi-FI" dirty="0"/>
              <a:t> </a:t>
            </a:r>
            <a:r>
              <a:rPr lang="fi-FI" altLang="fi-FI" dirty="0" err="1"/>
              <a:t>sprach</a:t>
            </a:r>
            <a:r>
              <a:rPr lang="fi-FI" altLang="fi-FI" dirty="0"/>
              <a:t> Zarathustra, alku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Oopperat: </a:t>
            </a:r>
            <a:r>
              <a:rPr lang="fi-FI" altLang="fi-FI" dirty="0" err="1"/>
              <a:t>Salome</a:t>
            </a:r>
            <a:r>
              <a:rPr lang="fi-FI" altLang="fi-FI" dirty="0"/>
              <a:t>, Ruusuritari, </a:t>
            </a:r>
            <a:r>
              <a:rPr lang="fi-FI" altLang="fi-FI" dirty="0" err="1"/>
              <a:t>Elektra</a:t>
            </a: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 esim. </a:t>
            </a:r>
            <a:r>
              <a:rPr lang="fi-FI" altLang="fi-FI" dirty="0" err="1"/>
              <a:t>Salome</a:t>
            </a:r>
            <a:r>
              <a:rPr lang="fi-FI" altLang="fi-FI" dirty="0"/>
              <a:t>: Seitsemän hunnun tanssi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sp>
        <p:nvSpPr>
          <p:cNvPr id="106499" name="AutoShape 5">
            <a:hlinkClick r:id="rId3" highlightClick="1"/>
            <a:extLst>
              <a:ext uri="{FF2B5EF4-FFF2-40B4-BE49-F238E27FC236}">
                <a16:creationId xmlns:a16="http://schemas.microsoft.com/office/drawing/2014/main" id="{FD60131C-FCDB-B34D-B22A-A31C6CDEF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499" y="532230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90119" name="Picture 7">
            <a:extLst>
              <a:ext uri="{FF2B5EF4-FFF2-40B4-BE49-F238E27FC236}">
                <a16:creationId xmlns:a16="http://schemas.microsoft.com/office/drawing/2014/main" id="{07D8CEC7-CEF1-5D45-9C8E-667F7F76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2159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445712DF-CDD3-5345-8FB1-701FC0CEE0CD}"/>
              </a:ext>
            </a:extLst>
          </p:cNvPr>
          <p:cNvSpPr/>
          <p:nvPr/>
        </p:nvSpPr>
        <p:spPr>
          <a:xfrm>
            <a:off x="9588499" y="375385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48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5224DE9F-E42F-074B-BC47-68B1AD72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Verismi</a:t>
            </a:r>
            <a:endParaRPr lang="fi-FI" altLang="fi-FI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F8E090-7C62-A946-B778-288562F69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italialaisen oopperan viimeinen tyylikausi: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/>
              <a:t>-realistinen ooppera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Giacomo Puccini (1858-1924)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-Oopperoita: La </a:t>
            </a:r>
            <a:r>
              <a:rPr lang="fi-FI" altLang="fi-FI" dirty="0" err="1"/>
              <a:t>Boh</a:t>
            </a:r>
            <a:r>
              <a:rPr lang="fi-FI" altLang="ja-JP" dirty="0" err="1"/>
              <a:t>ème</a:t>
            </a:r>
            <a:r>
              <a:rPr lang="fi-FI" altLang="ja-JP" dirty="0"/>
              <a:t>, </a:t>
            </a:r>
            <a:r>
              <a:rPr lang="fi-FI" altLang="ja-JP" dirty="0" err="1"/>
              <a:t>Tosca</a:t>
            </a:r>
            <a:r>
              <a:rPr lang="fi-FI" altLang="ja-JP" dirty="0"/>
              <a:t>, Madame </a:t>
            </a:r>
            <a:r>
              <a:rPr lang="fi-FI" altLang="ja-JP" dirty="0" err="1"/>
              <a:t>Butterfly</a:t>
            </a:r>
            <a:r>
              <a:rPr lang="fi-FI" altLang="ja-JP" dirty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Cavaradossin</a:t>
            </a:r>
            <a:r>
              <a:rPr lang="fi-FI" altLang="fi-FI" dirty="0"/>
              <a:t> aaria </a:t>
            </a:r>
            <a:r>
              <a:rPr lang="fi-FI" altLang="fi-FI" dirty="0" err="1"/>
              <a:t>Tosca</a:t>
            </a:r>
            <a:r>
              <a:rPr lang="fi-FI" altLang="fi-FI" dirty="0"/>
              <a:t>-oopperasta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Kuolemantuomittu taiteilija aamunkoitteessa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63DC88F-2307-4B4C-960A-14BFB4F7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6" y="228600"/>
            <a:ext cx="1978025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AutoShape 5">
            <a:hlinkClick r:id="rId4" highlightClick="1"/>
            <a:extLst>
              <a:ext uri="{FF2B5EF4-FFF2-40B4-BE49-F238E27FC236}">
                <a16:creationId xmlns:a16="http://schemas.microsoft.com/office/drawing/2014/main" id="{4C1B4074-2C4A-7548-9443-AA9FDBF0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4864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510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F751E93-36D2-4A45-B30B-FBEE316FE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Nikolai Rimski-Korsakov </a:t>
            </a:r>
            <a:br>
              <a:rPr lang="fi-FI" altLang="fi-FI" dirty="0"/>
            </a:br>
            <a:r>
              <a:rPr lang="fi-FI" altLang="fi-FI" dirty="0"/>
              <a:t>(1844-1908)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1C9B7620-0D60-CA49-8D4F-0BAA19360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Pietarin konservatorion sävellyksen professori, merkittävä opettaja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Oopperoita, </a:t>
            </a:r>
            <a:r>
              <a:rPr lang="fi-FI" altLang="fi-FI" dirty="0" err="1"/>
              <a:t>orkesterimusikkia</a:t>
            </a:r>
            <a:r>
              <a:rPr lang="fi-FI" altLang="fi-FI" dirty="0"/>
              <a:t> venäläisistä aiheista,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Sinfoninen runoelma </a:t>
            </a:r>
            <a:r>
              <a:rPr lang="fi-FI" altLang="fi-FI" dirty="0" err="1"/>
              <a:t>Sheherazade</a:t>
            </a: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-romanttinen, eksoottinen satuaihe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Tuhannen ja yhden yön tarinoista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Nuori prinssi ja prinsessa</a:t>
            </a:r>
          </a:p>
        </p:txBody>
      </p:sp>
      <p:sp>
        <p:nvSpPr>
          <p:cNvPr id="77827" name="AutoShape 4">
            <a:hlinkClick r:id="rId3" highlightClick="1"/>
            <a:extLst>
              <a:ext uri="{FF2B5EF4-FFF2-40B4-BE49-F238E27FC236}">
                <a16:creationId xmlns:a16="http://schemas.microsoft.com/office/drawing/2014/main" id="{315886F1-9C7D-D24A-B823-2B6CA6D7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715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A1FFD5A5-E099-184C-8A1D-A2B0C555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2514600"/>
            <a:ext cx="1631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5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DCCC68B-307B-5548-99D8-47867604C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Impressionismi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97CA5727-4BC8-024D-88C3-8DC79DFE2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Claude Debussy (1862-1918)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pianisti ja säveltäjä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-uusien harmonioiden ja asteikkojen sekä sävelvärien käyttö musiikin impressionismia</a:t>
            </a:r>
          </a:p>
          <a:p>
            <a:pPr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Nokturnot</a:t>
            </a:r>
            <a:r>
              <a:rPr lang="fi-FI" altLang="fi-FI" dirty="0"/>
              <a:t>, La </a:t>
            </a:r>
            <a:r>
              <a:rPr lang="fi-FI" altLang="fi-FI" dirty="0" err="1"/>
              <a:t>Mer</a:t>
            </a:r>
            <a:r>
              <a:rPr lang="fi-FI" altLang="fi-FI" dirty="0"/>
              <a:t> (Meri)</a:t>
            </a:r>
          </a:p>
          <a:p>
            <a:pPr>
              <a:buNone/>
            </a:pPr>
            <a:r>
              <a:rPr lang="fi-FI" altLang="fi-FI" dirty="0"/>
              <a:t>-Pianopreludit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 Orkesteriteos Faunin iltapäivä (1892)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Maurice Ravel (1875-1937): pianisti ja säveltäjä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-pianomusiikki, kamarimusiikki,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-baletti </a:t>
            </a:r>
            <a:r>
              <a:rPr lang="fi-FI" altLang="fi-FI" dirty="0" err="1"/>
              <a:t>Daphnis</a:t>
            </a:r>
            <a:r>
              <a:rPr lang="fi-FI" altLang="fi-FI" dirty="0"/>
              <a:t> et </a:t>
            </a:r>
            <a:r>
              <a:rPr lang="fi-FI" altLang="fi-FI" dirty="0" err="1"/>
              <a:t>Chloe</a:t>
            </a: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orkesteriteos Bolero (1928)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7F8331B-4F8D-B14F-9856-C7374ECE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0"/>
            <a:ext cx="16621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07ABBF1E-5856-2644-A77F-4FBCEF04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53" y="0"/>
            <a:ext cx="15414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7" name="AutoShape 6">
            <a:hlinkClick r:id="rId5" highlightClick="1"/>
            <a:extLst>
              <a:ext uri="{FF2B5EF4-FFF2-40B4-BE49-F238E27FC236}">
                <a16:creationId xmlns:a16="http://schemas.microsoft.com/office/drawing/2014/main" id="{724069F6-61DB-AE48-BF4E-D7C475F6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88" y="3150393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18438" name="AutoShape 8">
            <a:hlinkClick r:id="rId6" highlightClick="1"/>
            <a:extLst>
              <a:ext uri="{FF2B5EF4-FFF2-40B4-BE49-F238E27FC236}">
                <a16:creationId xmlns:a16="http://schemas.microsoft.com/office/drawing/2014/main" id="{976BCA26-C151-C849-AFD6-21D5C749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815014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8257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9EBBD70-0D15-B347-BBE8-BC13FD62F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Igor Stravinski (1882-1971) </a:t>
            </a:r>
            <a:br>
              <a:rPr lang="fi-FI" altLang="fi-FI" dirty="0"/>
            </a:br>
            <a:r>
              <a:rPr lang="fi-FI" altLang="fi-FI" dirty="0"/>
              <a:t>Kevätuhri (1913)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615FE11-C72D-CF47-A3CB-7A078E985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venäläinen säveltäjä, 1900-luvun merkittävimpiä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Kevätuhri: baletti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Primitiivisyys: Kevään pakanallinen uhrijuhla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Musiikissa uutta: epäsäännölliset rytmit, polytonaalisuus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Orkesterin uudenlaiset sointiyhdistelmät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1900-luvun merkittävin orkesteriteos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-kantaesitys Pariisissa aiheutti mellakan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-edelleen esikuvana nykysäveltäjille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58691536-07E8-A04A-9E10-34AD9F0B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6" y="1600200"/>
            <a:ext cx="13303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3FCF041B-6E8E-5B42-9D15-C88A8EE846D4}"/>
              </a:ext>
            </a:extLst>
          </p:cNvPr>
          <p:cNvSpPr/>
          <p:nvPr/>
        </p:nvSpPr>
        <p:spPr>
          <a:xfrm>
            <a:off x="8662737" y="522170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48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8238A85-C789-DA4C-9F60-A25FE7B5A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Dodekafonia: </a:t>
            </a:r>
            <a:br>
              <a:rPr lang="fi-FI" altLang="fi-FI" dirty="0"/>
            </a:br>
            <a:r>
              <a:rPr lang="fi-FI" altLang="fi-FI" dirty="0"/>
              <a:t>12-säveljärjestelmä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29D462E-D37F-3D42-9C25-D13D3B42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Arnold Schönberg kehitti atonaalisen säveljärjestelmän vuonna 1921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-jokainen sävel yhtä tärkeä, ei sävellajeja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laulusarjasta: opus 48 nr.2 (</a:t>
            </a:r>
            <a:r>
              <a:rPr lang="fi-FI" altLang="fi-FI" dirty="0" err="1"/>
              <a:t>Tot</a:t>
            </a:r>
            <a:r>
              <a:rPr lang="fi-FI" altLang="fi-FI" dirty="0"/>
              <a:t> eli ”kuollut”)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oppilaat Alban Berg ja Anton </a:t>
            </a:r>
            <a:r>
              <a:rPr lang="fi-FI" altLang="fi-FI" dirty="0" err="1"/>
              <a:t>Webern</a:t>
            </a:r>
            <a:r>
              <a:rPr lang="fi-FI" altLang="fi-FI" dirty="0"/>
              <a:t> kehittivät tyyliä eteenpäin, ns. toinen Wienin koulukunta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dirty="0"/>
              <a:t>Berg: esim. Lyyrinen sarja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(v. 1926)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dirty="0" err="1"/>
              <a:t>Webern</a:t>
            </a:r>
            <a:r>
              <a:rPr lang="fi-FI" altLang="fi-FI" dirty="0"/>
              <a:t>: Sinfonia (v. 1928)</a:t>
            </a:r>
          </a:p>
        </p:txBody>
      </p:sp>
      <p:sp>
        <p:nvSpPr>
          <p:cNvPr id="26627" name="AutoShape 4">
            <a:hlinkClick r:id="rId3" highlightClick="1"/>
            <a:extLst>
              <a:ext uri="{FF2B5EF4-FFF2-40B4-BE49-F238E27FC236}">
                <a16:creationId xmlns:a16="http://schemas.microsoft.com/office/drawing/2014/main" id="{20156751-E41F-F942-BF9D-8DB49CEC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029" y="4001294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6AB39C2-3DF4-644E-BFCE-74E3A99C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20" y="3852862"/>
            <a:ext cx="190341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CDCB0AA4-0F59-0540-ADB8-B89EC252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608" y="5259177"/>
            <a:ext cx="1346181" cy="15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6" highlightClick="1"/>
            <a:extLst>
              <a:ext uri="{FF2B5EF4-FFF2-40B4-BE49-F238E27FC236}">
                <a16:creationId xmlns:a16="http://schemas.microsoft.com/office/drawing/2014/main" id="{4E3142C0-4C73-D241-BA78-40E7B63EFB17}"/>
              </a:ext>
            </a:extLst>
          </p:cNvPr>
          <p:cNvSpPr/>
          <p:nvPr/>
        </p:nvSpPr>
        <p:spPr bwMode="auto">
          <a:xfrm>
            <a:off x="2902577" y="5791200"/>
            <a:ext cx="1042988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oimintopainike: Filmi 1">
            <a:hlinkClick r:id="rId7" highlightClick="1"/>
            <a:extLst>
              <a:ext uri="{FF2B5EF4-FFF2-40B4-BE49-F238E27FC236}">
                <a16:creationId xmlns:a16="http://schemas.microsoft.com/office/drawing/2014/main" id="{EAF577C8-A242-7443-A8D3-0F8A3F3FE5D0}"/>
              </a:ext>
            </a:extLst>
          </p:cNvPr>
          <p:cNvSpPr/>
          <p:nvPr/>
        </p:nvSpPr>
        <p:spPr>
          <a:xfrm>
            <a:off x="10919608" y="243251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533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78E06C80-2816-F54B-92D2-C9F011166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Moderni musiikki </a:t>
            </a:r>
            <a:br>
              <a:rPr lang="fi-FI" altLang="fi-FI" dirty="0"/>
            </a:br>
            <a:r>
              <a:rPr lang="fi-FI" altLang="fi-FI" dirty="0"/>
              <a:t>2. maailmansodan jälkeen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E4F7082-E5F3-4B43-835B-F1BD2499E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Uusia suuntauksia 1950-luvulla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Sarjallisuus: musiikin matemaattinen suunnittelu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Elektroninen musiikki: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saksalainen  </a:t>
            </a:r>
            <a:r>
              <a:rPr lang="fi-FI" altLang="fi-FI" dirty="0" err="1"/>
              <a:t>Karlheinz</a:t>
            </a:r>
            <a:r>
              <a:rPr lang="fi-FI" altLang="fi-FI" dirty="0"/>
              <a:t> Stockhausen (1928-2007)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Kontakte</a:t>
            </a:r>
            <a:r>
              <a:rPr lang="fi-FI" altLang="fi-FI" dirty="0"/>
              <a:t> (1958-60): elektroniikkaa ja soittimia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  <a:p>
            <a:r>
              <a:rPr lang="fi-FI" altLang="fi-FI" dirty="0"/>
              <a:t>Olivier </a:t>
            </a:r>
            <a:r>
              <a:rPr lang="fi-FI" altLang="fi-FI" dirty="0" err="1"/>
              <a:t>Messiaen</a:t>
            </a:r>
            <a:r>
              <a:rPr lang="fi-FI" altLang="fi-FI" dirty="0"/>
              <a:t> (1908-1992, ransk. säveltäjä, urkuri ja ornitologi)</a:t>
            </a:r>
          </a:p>
          <a:p>
            <a:pPr>
              <a:buNone/>
            </a:pPr>
            <a:r>
              <a:rPr lang="fi-FI" altLang="fi-FI" dirty="0"/>
              <a:t>-esim. ooppera </a:t>
            </a:r>
            <a:r>
              <a:rPr lang="fi-FI" altLang="fi-FI" dirty="0" err="1"/>
              <a:t>Fransiskus</a:t>
            </a:r>
            <a:r>
              <a:rPr lang="fi-FI" altLang="fi-FI" dirty="0"/>
              <a:t>  Assisilainen (1983)</a:t>
            </a:r>
          </a:p>
          <a:p>
            <a:pPr>
              <a:buNone/>
            </a:pPr>
            <a:r>
              <a:rPr lang="fi-FI" altLang="fi-FI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6D18DDC3-F1DB-C74F-A7C7-C60B6C00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593" y="4816761"/>
            <a:ext cx="1331913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ABEBC1A4-83FB-3D48-ACA5-C17352FE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7" y="348964"/>
            <a:ext cx="22844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C097BA3C-BC3D-E74C-A656-85FC751BAE6D}"/>
              </a:ext>
            </a:extLst>
          </p:cNvPr>
          <p:cNvSpPr/>
          <p:nvPr/>
        </p:nvSpPr>
        <p:spPr bwMode="auto">
          <a:xfrm>
            <a:off x="8958421" y="2783967"/>
            <a:ext cx="1041400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oimintopainike: Filmi 2">
            <a:hlinkClick r:id="rId6" highlightClick="1"/>
            <a:extLst>
              <a:ext uri="{FF2B5EF4-FFF2-40B4-BE49-F238E27FC236}">
                <a16:creationId xmlns:a16="http://schemas.microsoft.com/office/drawing/2014/main" id="{8662E9F2-68E0-EE48-9DD0-EBC589B4DB6D}"/>
              </a:ext>
            </a:extLst>
          </p:cNvPr>
          <p:cNvSpPr/>
          <p:nvPr/>
        </p:nvSpPr>
        <p:spPr>
          <a:xfrm>
            <a:off x="9559625" y="546662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47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65CD15E-1705-0F49-861E-2E308AC8F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Moderni musiikki </a:t>
            </a:r>
            <a:br>
              <a:rPr lang="fi-FI" altLang="fi-FI" dirty="0"/>
            </a:br>
            <a:r>
              <a:rPr lang="fi-FI" altLang="fi-FI" dirty="0"/>
              <a:t>1960-luvulta lähtien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338CEDF7-9A76-3846-B1B3-85E9A0962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John Cage: </a:t>
            </a:r>
            <a:r>
              <a:rPr lang="fi-FI" altLang="ja-JP" dirty="0"/>
              <a:t>Kaikki on musiikkia, myös sattumalliset äänet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ja-JP" dirty="0"/>
              <a:t>-epätavalliset soittimet ja äänet Cagen teoksissa, intialainen ja kiinalainen ajattelu, kuvataide, teatteri ja tanssi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ja-JP" dirty="0"/>
              <a:t>-teoksia: 4,33 pianolle, </a:t>
            </a:r>
            <a:r>
              <a:rPr lang="fi-FI" altLang="ja-JP" dirty="0" err="1"/>
              <a:t>Imaginary</a:t>
            </a:r>
            <a:r>
              <a:rPr lang="fi-FI" altLang="ja-JP" dirty="0"/>
              <a:t> </a:t>
            </a:r>
            <a:r>
              <a:rPr lang="fi-FI" altLang="ja-JP" dirty="0" err="1"/>
              <a:t>landscape</a:t>
            </a:r>
            <a:r>
              <a:rPr lang="fi-FI" altLang="ja-JP" dirty="0"/>
              <a:t> nr.4 12 radiolle, paljon erilaista musiikkia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ja-JP" dirty="0"/>
              <a:t> esim. ”teos”:</a:t>
            </a:r>
            <a:r>
              <a:rPr lang="fi-FI" altLang="ja-JP" dirty="0" err="1"/>
              <a:t>Water</a:t>
            </a:r>
            <a:r>
              <a:rPr lang="fi-FI" altLang="ja-JP" dirty="0"/>
              <a:t> </a:t>
            </a:r>
            <a:r>
              <a:rPr lang="fi-FI" altLang="ja-JP" dirty="0" err="1"/>
              <a:t>walk</a:t>
            </a:r>
            <a:r>
              <a:rPr lang="fi-FI" altLang="ja-JP" dirty="0"/>
              <a:t>: humoristinen performanssi-kappale tv-</a:t>
            </a:r>
            <a:r>
              <a:rPr lang="fi-FI" altLang="ja-JP" dirty="0" err="1"/>
              <a:t>showta</a:t>
            </a:r>
            <a:r>
              <a:rPr lang="fi-FI" altLang="ja-JP" dirty="0"/>
              <a:t> varten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ja-JP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Amerikkalainen minimalismi: Toisto musiikissa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-Steve </a:t>
            </a:r>
            <a:r>
              <a:rPr lang="fi-FI" altLang="fi-FI" dirty="0" err="1"/>
              <a:t>Reich</a:t>
            </a:r>
            <a:r>
              <a:rPr lang="fi-FI" altLang="fi-FI" dirty="0"/>
              <a:t>, </a:t>
            </a:r>
            <a:r>
              <a:rPr lang="fi-FI" altLang="fi-FI" dirty="0" err="1"/>
              <a:t>Philipp</a:t>
            </a:r>
            <a:r>
              <a:rPr lang="fi-FI" altLang="fi-FI" dirty="0"/>
              <a:t> </a:t>
            </a:r>
            <a:r>
              <a:rPr lang="fi-FI" altLang="fi-FI" dirty="0" err="1"/>
              <a:t>Glass</a:t>
            </a:r>
            <a:r>
              <a:rPr lang="fi-FI" altLang="fi-FI" dirty="0"/>
              <a:t>, John Adams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Glass</a:t>
            </a:r>
            <a:r>
              <a:rPr lang="fi-FI" altLang="fi-FI" dirty="0"/>
              <a:t>: Einstein on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beach</a:t>
            </a:r>
            <a:r>
              <a:rPr lang="fi-FI" altLang="fi-FI" dirty="0"/>
              <a:t> –ooppera: </a:t>
            </a:r>
            <a:r>
              <a:rPr lang="fi-FI" altLang="fi-FI" dirty="0" err="1"/>
              <a:t>Spaceship</a:t>
            </a:r>
            <a:r>
              <a:rPr lang="fi-FI" altLang="fi-FI" dirty="0"/>
              <a:t> -kohtaus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György </a:t>
            </a:r>
            <a:r>
              <a:rPr lang="fi-FI" altLang="fi-FI" dirty="0" err="1"/>
              <a:t>Ligeti</a:t>
            </a:r>
            <a:r>
              <a:rPr lang="fi-FI" altLang="fi-FI" dirty="0"/>
              <a:t> (</a:t>
            </a:r>
            <a:r>
              <a:rPr lang="fi-FI" altLang="fi-FI" dirty="0" err="1"/>
              <a:t>unkaril</a:t>
            </a:r>
            <a:r>
              <a:rPr lang="fi-FI" altLang="fi-FI" dirty="0"/>
              <a:t>. </a:t>
            </a:r>
            <a:r>
              <a:rPr lang="fi-FI" altLang="fi-FI" dirty="0" err="1"/>
              <a:t>säv</a:t>
            </a:r>
            <a:r>
              <a:rPr lang="fi-FI" altLang="fi-FI" dirty="0"/>
              <a:t>.):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 Klusterit ja sävelmassat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Esim.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-Lux </a:t>
            </a:r>
            <a:r>
              <a:rPr lang="fi-FI" altLang="fi-FI" dirty="0" err="1"/>
              <a:t>Aeterna</a:t>
            </a:r>
            <a:r>
              <a:rPr lang="fi-FI" altLang="fi-FI" dirty="0"/>
              <a:t> 16-ääniselle kuorolle (1966)</a:t>
            </a:r>
          </a:p>
        </p:txBody>
      </p:sp>
      <p:sp>
        <p:nvSpPr>
          <p:cNvPr id="32773" name="AutoShape 7">
            <a:hlinkClick r:id="rId3" highlightClick="1"/>
            <a:extLst>
              <a:ext uri="{FF2B5EF4-FFF2-40B4-BE49-F238E27FC236}">
                <a16:creationId xmlns:a16="http://schemas.microsoft.com/office/drawing/2014/main" id="{D8D04163-C5B7-0C44-94F4-4C52989E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815014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64EEF069-B47C-F240-8C65-23FAD500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62" y="0"/>
            <a:ext cx="1417638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12705E49-ACCC-B449-972A-A218B0FB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6" highlightClick="1"/>
            <a:extLst>
              <a:ext uri="{FF2B5EF4-FFF2-40B4-BE49-F238E27FC236}">
                <a16:creationId xmlns:a16="http://schemas.microsoft.com/office/drawing/2014/main" id="{78D52A0B-B5A6-4E4F-B20B-5ABF6E829EBA}"/>
              </a:ext>
            </a:extLst>
          </p:cNvPr>
          <p:cNvSpPr/>
          <p:nvPr/>
        </p:nvSpPr>
        <p:spPr bwMode="auto">
          <a:xfrm>
            <a:off x="9104314" y="715169"/>
            <a:ext cx="1041400" cy="104298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oimintopainike: Filmi 2">
            <a:hlinkClick r:id="rId7" highlightClick="1"/>
            <a:extLst>
              <a:ext uri="{FF2B5EF4-FFF2-40B4-BE49-F238E27FC236}">
                <a16:creationId xmlns:a16="http://schemas.microsoft.com/office/drawing/2014/main" id="{6764F154-7B6C-AB41-B07A-E490792C778B}"/>
              </a:ext>
            </a:extLst>
          </p:cNvPr>
          <p:cNvSpPr/>
          <p:nvPr/>
        </p:nvSpPr>
        <p:spPr>
          <a:xfrm>
            <a:off x="10145714" y="370572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74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66FB490-7978-494F-94A8-8E689F1FD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Suomen moderni musiikki (1950-luvulta eteenpäin)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DAF338A-19BF-254D-B9F2-0D21EAF2D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Joonas Kokkonen (1920-1996)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-4 sinfoniaa, konserttoja, laulumusiikkia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-ooppera Viimeiset kiusaukset (1975)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-Requiem (1981)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Aulis Sallinen (1935-)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-8 sinfoniaa, oopperoita, kamarimusiikkia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-ooppera Punainen viiva (1978):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-esim. Simana </a:t>
            </a:r>
            <a:r>
              <a:rPr lang="fi-FI" altLang="fi-FI" dirty="0" err="1"/>
              <a:t>Arhippainen</a:t>
            </a:r>
            <a:r>
              <a:rPr lang="fi-FI" altLang="fi-FI" dirty="0"/>
              <a:t> ja lapset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sp>
        <p:nvSpPr>
          <p:cNvPr id="36867" name="AutoShape 4">
            <a:hlinkClick r:id="rId3" highlightClick="1"/>
            <a:extLst>
              <a:ext uri="{FF2B5EF4-FFF2-40B4-BE49-F238E27FC236}">
                <a16:creationId xmlns:a16="http://schemas.microsoft.com/office/drawing/2014/main" id="{1A90E249-A2A9-A94A-8DBD-F69FABDD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927" y="5655469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AB7A235B-A5EB-A245-8FCD-E5C6CC98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68" y="0"/>
            <a:ext cx="13128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12199B9B-A43C-7B48-BBF3-BB66C81C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5087938"/>
            <a:ext cx="190341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43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AA122C0-C403-8544-8572-1310467A5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Suomen moderni musiikki (1970-l - nykyaika)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D0976CE-C2E2-9348-9361-E4A85A763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Kaija Saariaho (1952-)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-sointivärien säveltäjä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-orkesterimusiikkia, oopperoita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-yksi kuuluisimmista nykysäveltäjistä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 Ooppera Kaukainen rakkaus (2000)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0CA41236-BF3D-9E40-836D-1BE7F5D7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9530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6" name="AutoShape 7">
            <a:hlinkClick r:id="rId4" highlightClick="1"/>
            <a:extLst>
              <a:ext uri="{FF2B5EF4-FFF2-40B4-BE49-F238E27FC236}">
                <a16:creationId xmlns:a16="http://schemas.microsoft.com/office/drawing/2014/main" id="{52887B23-5253-B64B-94B4-88C68541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1628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1ED1952-F715-354B-A4D4-057B65E9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Suomen moderni musiikki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86D92D9-7605-7E44-A251-CEF786EC2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Magnus Lindberg (1958-)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-säveltäjä, pianisti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-orkesteriteoksia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-merkittävimpiä nykysäveltäjiä kansainvälisesti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Klarinettikonsertto (2002)</a:t>
            </a:r>
          </a:p>
        </p:txBody>
      </p:sp>
      <p:sp>
        <p:nvSpPr>
          <p:cNvPr id="40963" name="AutoShape 4">
            <a:hlinkClick r:id="rId3" highlightClick="1"/>
            <a:extLst>
              <a:ext uri="{FF2B5EF4-FFF2-40B4-BE49-F238E27FC236}">
                <a16:creationId xmlns:a16="http://schemas.microsoft.com/office/drawing/2014/main" id="{9DAA03C7-BEA2-E040-BDBB-16BA2303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0292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8C33CA59-2767-3A48-B669-C3AE8159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6" y="1524000"/>
            <a:ext cx="191452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49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6B89027-982E-E34C-B79E-0E769BCEB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Suomalaisia nykysäveltäjiä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FADAE2F9-A88A-664B-8185-EF93D004C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Jukka Tiensuu (1948-)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/>
              <a:t>-Säveltäjä ja cembalisti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/>
              <a:t>-nykymusiikin ja barokin asiantuntija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/>
              <a:t>-esim. Fantango cembalolle (1984)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Seppo Pohjola (1965-)</a:t>
            </a:r>
            <a:endParaRPr lang="fi-FI" altLang="fi-FI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2400" dirty="0"/>
              <a:t>-Pohjolan musiikkisukua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2400" dirty="0"/>
              <a:t>-orkesteri- ja kamarimusiikkia, oopperoita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2400" dirty="0"/>
              <a:t>-vahva rytmisyys, jazz-vaikutteet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2400" dirty="0"/>
              <a:t>-esim. 3. Sinfonia</a:t>
            </a:r>
          </a:p>
        </p:txBody>
      </p:sp>
      <p:sp>
        <p:nvSpPr>
          <p:cNvPr id="43011" name="AutoShape 5">
            <a:hlinkClick r:id="rId3" highlightClick="1"/>
            <a:extLst>
              <a:ext uri="{FF2B5EF4-FFF2-40B4-BE49-F238E27FC236}">
                <a16:creationId xmlns:a16="http://schemas.microsoft.com/office/drawing/2014/main" id="{8F53A0B9-478E-7E4C-9454-208C8EE9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2576512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A0D69413-A7A4-9846-936F-2FF53155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44" y="2159668"/>
            <a:ext cx="13604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EC41DBB2-AFE1-C14D-920E-256FC67B1D1B}"/>
              </a:ext>
            </a:extLst>
          </p:cNvPr>
          <p:cNvSpPr/>
          <p:nvPr/>
        </p:nvSpPr>
        <p:spPr>
          <a:xfrm>
            <a:off x="7002379" y="499079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8548" name="Picture 4" descr="Kuvahaun tulos haulle Seppo Pohjola">
            <a:extLst>
              <a:ext uri="{FF2B5EF4-FFF2-40B4-BE49-F238E27FC236}">
                <a16:creationId xmlns:a16="http://schemas.microsoft.com/office/drawing/2014/main" id="{DD385CBF-C163-F049-9B29-A9FBE334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89" y="4455506"/>
            <a:ext cx="3598111" cy="23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6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3F74F5F4-A1FE-AF43-B36E-F77B2635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Pjotr </a:t>
            </a:r>
            <a:r>
              <a:rPr lang="fi-FI" altLang="fi-FI" dirty="0" err="1"/>
              <a:t>Tsaikovski</a:t>
            </a:r>
            <a:r>
              <a:rPr lang="fi-FI" altLang="fi-FI" dirty="0"/>
              <a:t> (1840-1893)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D0024D9F-2F97-2344-8E26-7A431C9F4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klassisromanttinen säveltäjä Mozart ja Beethoven ihanteinaan, ei etsinyt erityisen venäläisiä aiheita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Tsaikovskin musiikissa melodisuus ja herkkä tunteellisuus yhdistyivät loistavaan soinnutuksen ja sointivärien käyttöön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Sinfoniat (6), oopperat, konsertot, kamarimusiikki, balettimusiikki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Esim. Oopperasta Jevgeni Onegin: Tatjanan kirjeaaria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esim. Baletista Joutsenlampi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CDDAB9E7-B179-8D46-85F7-6BFA8E5F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8" y="-61912"/>
            <a:ext cx="132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6" name="AutoShape 6">
            <a:hlinkClick r:id="rId4" highlightClick="1"/>
            <a:extLst>
              <a:ext uri="{FF2B5EF4-FFF2-40B4-BE49-F238E27FC236}">
                <a16:creationId xmlns:a16="http://schemas.microsoft.com/office/drawing/2014/main" id="{7DAF4C2F-9990-4D4C-98F0-0A24DE93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2672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A57253E9-120A-254E-A87C-ADF2A0E7A1FF}"/>
              </a:ext>
            </a:extLst>
          </p:cNvPr>
          <p:cNvSpPr/>
          <p:nvPr/>
        </p:nvSpPr>
        <p:spPr bwMode="auto">
          <a:xfrm>
            <a:off x="9409113" y="5780089"/>
            <a:ext cx="1041400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792DFD30-1BD7-474F-B5E7-563EC4000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Tsekkiläiset</a:t>
            </a:r>
            <a:r>
              <a:rPr lang="fi-FI" altLang="fi-FI" dirty="0"/>
              <a:t> säveltäjät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D67319EF-E046-CC4C-9BB6-2288A2DEC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Bedrich Smetana (1824-1884)</a:t>
            </a:r>
          </a:p>
          <a:p>
            <a:pPr eaLnBrk="1" hangingPunct="1">
              <a:buFontTx/>
              <a:buNone/>
            </a:pPr>
            <a:r>
              <a:rPr lang="fi-FI" altLang="fi-FI"/>
              <a:t>-tsekkien kansallissäveltäjä, kansallisen tyylin kehittäjä, laaja ooppera- ja orkesterituotanto</a:t>
            </a:r>
          </a:p>
          <a:p>
            <a:pPr eaLnBrk="1" hangingPunct="1">
              <a:buFontTx/>
              <a:buNone/>
            </a:pPr>
            <a:r>
              <a:rPr lang="fi-FI" altLang="fi-FI"/>
              <a:t>-Myyty morsian -ooppera, esim. Polkka</a:t>
            </a:r>
          </a:p>
          <a:p>
            <a:pPr eaLnBrk="1" hangingPunct="1">
              <a:buFontTx/>
              <a:buNone/>
            </a:pPr>
            <a:r>
              <a:rPr lang="fi-FI" altLang="fi-FI"/>
              <a:t>-Isänmaani-sävelrunoelma</a:t>
            </a:r>
          </a:p>
          <a:p>
            <a:pPr eaLnBrk="1" hangingPunct="1">
              <a:buFontTx/>
              <a:buNone/>
            </a:pPr>
            <a:r>
              <a:rPr lang="fi-FI" altLang="fi-FI"/>
              <a:t>-esim. osa Moldau</a:t>
            </a:r>
          </a:p>
        </p:txBody>
      </p:sp>
      <p:sp>
        <p:nvSpPr>
          <p:cNvPr id="81923" name="AutoShape 4">
            <a:hlinkClick r:id="rId3" highlightClick="1"/>
            <a:extLst>
              <a:ext uri="{FF2B5EF4-FFF2-40B4-BE49-F238E27FC236}">
                <a16:creationId xmlns:a16="http://schemas.microsoft.com/office/drawing/2014/main" id="{73939328-C199-2345-8209-41E0216F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352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81924" name="AutoShape 5">
            <a:hlinkClick r:id="rId4" highlightClick="1"/>
            <a:extLst>
              <a:ext uri="{FF2B5EF4-FFF2-40B4-BE49-F238E27FC236}">
                <a16:creationId xmlns:a16="http://schemas.microsoft.com/office/drawing/2014/main" id="{A8746E62-3FCB-8C45-93C5-A736C218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953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0662" name="Picture 6">
            <a:extLst>
              <a:ext uri="{FF2B5EF4-FFF2-40B4-BE49-F238E27FC236}">
                <a16:creationId xmlns:a16="http://schemas.microsoft.com/office/drawing/2014/main" id="{298DB29E-7D6A-1B41-90E4-421C7A04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82550"/>
            <a:ext cx="18288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0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0483AA16-F183-1943-BD7E-5380615C1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Antonin Dvo</a:t>
            </a:r>
            <a:r>
              <a:rPr lang="fi-FI" altLang="ja-JP" dirty="0"/>
              <a:t>rak </a:t>
            </a:r>
            <a:br>
              <a:rPr lang="fi-FI" altLang="ja-JP" dirty="0"/>
            </a:br>
            <a:r>
              <a:rPr lang="fi-FI" altLang="ja-JP" dirty="0"/>
              <a:t>(1841-1904)</a:t>
            </a:r>
            <a:endParaRPr lang="fi-FI" altLang="fi-FI" dirty="0"/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0581403C-F38A-3145-91D1-E4622CD75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tunnetuin </a:t>
            </a:r>
            <a:r>
              <a:rPr lang="fi-FI" altLang="fi-FI" dirty="0" err="1"/>
              <a:t>tsekkiläinen</a:t>
            </a:r>
            <a:r>
              <a:rPr lang="fi-FI" altLang="fi-FI" dirty="0"/>
              <a:t> säveltäjä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otti vaikutteita Böömin ja Määrin kansanmusiikista teoksiinsa, silti tyyliltään </a:t>
            </a:r>
            <a:r>
              <a:rPr lang="ja-JP" altLang="fi-FI"/>
              <a:t>”</a:t>
            </a:r>
            <a:r>
              <a:rPr lang="fi-FI" altLang="ja-JP" dirty="0"/>
              <a:t>klassinen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9 sinfoniaa, sellokonsertto, kamarimusiikkia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9. sinfonia </a:t>
            </a:r>
            <a:r>
              <a:rPr lang="ja-JP" altLang="fi-FI"/>
              <a:t>”</a:t>
            </a:r>
            <a:r>
              <a:rPr lang="fi-FI" altLang="ja-JP" dirty="0"/>
              <a:t>Uudesta maailmasta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Ooppera </a:t>
            </a:r>
            <a:r>
              <a:rPr lang="fi-FI" altLang="fi-FI" dirty="0" err="1"/>
              <a:t>Rusalka</a:t>
            </a:r>
            <a:r>
              <a:rPr lang="fi-FI" altLang="fi-FI" dirty="0"/>
              <a:t>, esim. Merenneito </a:t>
            </a:r>
            <a:r>
              <a:rPr lang="fi-FI" altLang="fi-FI" dirty="0" err="1"/>
              <a:t>Rusalkan</a:t>
            </a:r>
            <a:r>
              <a:rPr lang="fi-FI" altLang="fi-FI" dirty="0"/>
              <a:t> laulu kuulle</a:t>
            </a: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41915C94-2F16-EA41-B69C-24991505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0"/>
            <a:ext cx="1841500" cy="23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44D77E69-A48E-D842-B7F5-32AEB5986A3F}"/>
              </a:ext>
            </a:extLst>
          </p:cNvPr>
          <p:cNvSpPr/>
          <p:nvPr/>
        </p:nvSpPr>
        <p:spPr>
          <a:xfrm>
            <a:off x="9381744" y="54864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45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1FDC21FC-CE2D-1E47-94BF-12277CE82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Ranskan musiikki 1800-luvulla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B15F11E4-2997-1C4B-825C-DF20B4440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1830-luvulta lähtien </a:t>
            </a:r>
            <a:r>
              <a:rPr lang="ja-JP" altLang="fi-FI"/>
              <a:t>”</a:t>
            </a:r>
            <a:r>
              <a:rPr lang="fi-FI" altLang="ja-JP" dirty="0"/>
              <a:t>Suuren oopperan</a:t>
            </a:r>
            <a:r>
              <a:rPr lang="ja-JP" altLang="fi-FI"/>
              <a:t>”</a:t>
            </a:r>
            <a:r>
              <a:rPr lang="fi-FI" altLang="ja-JP" dirty="0"/>
              <a:t> (Grand </a:t>
            </a:r>
            <a:r>
              <a:rPr lang="fi-FI" altLang="ja-JP" dirty="0" err="1"/>
              <a:t>Opéra</a:t>
            </a:r>
            <a:r>
              <a:rPr lang="fi-FI" altLang="ja-JP" dirty="0"/>
              <a:t>) aikaa: historialliset, suurimuotoiset aiheet: Giacomo </a:t>
            </a:r>
            <a:r>
              <a:rPr lang="fi-FI" altLang="ja-JP" dirty="0" err="1"/>
              <a:t>Meyerbeerin</a:t>
            </a:r>
            <a:r>
              <a:rPr lang="fi-FI" altLang="ja-JP" dirty="0"/>
              <a:t> oopperat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toisaalta realistisempi </a:t>
            </a:r>
            <a:r>
              <a:rPr lang="ja-JP" altLang="fi-FI"/>
              <a:t>”</a:t>
            </a:r>
            <a:r>
              <a:rPr lang="fi-FI" altLang="ja-JP" dirty="0"/>
              <a:t>koominen ooppera</a:t>
            </a:r>
            <a:r>
              <a:rPr lang="ja-JP" altLang="fi-FI"/>
              <a:t>”</a:t>
            </a:r>
            <a:r>
              <a:rPr lang="fi-FI" altLang="ja-JP" dirty="0"/>
              <a:t> (</a:t>
            </a:r>
            <a:r>
              <a:rPr lang="fi-FI" altLang="ja-JP" dirty="0" err="1"/>
              <a:t>Opéra</a:t>
            </a:r>
            <a:r>
              <a:rPr lang="fi-FI" altLang="ja-JP" dirty="0"/>
              <a:t> </a:t>
            </a:r>
            <a:r>
              <a:rPr lang="fi-FI" altLang="ja-JP" dirty="0" err="1"/>
              <a:t>comique</a:t>
            </a:r>
            <a:r>
              <a:rPr lang="fi-FI" altLang="ja-JP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Ranskassa ooppera ja baletti tärkeämpiä kuin sinfoniamusiikki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Palais</a:t>
            </a:r>
            <a:r>
              <a:rPr lang="fi-FI" altLang="fi-FI" dirty="0"/>
              <a:t> </a:t>
            </a:r>
            <a:r>
              <a:rPr lang="fi-FI" altLang="fi-FI" dirty="0" err="1"/>
              <a:t>Garnier</a:t>
            </a:r>
            <a:r>
              <a:rPr lang="fi-FI" altLang="fi-FI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-Pariisin perinteinen oopperatalo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7F9BAE88-D8E6-1E41-9906-D6B90CB6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18050"/>
            <a:ext cx="2895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7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6D3EEB96-F359-7D4E-BACE-8C27701F3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Ranskalaisia säveltäjiä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4290E412-57BB-7842-B03B-7ACAD4DC2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Charles </a:t>
            </a:r>
            <a:r>
              <a:rPr lang="fi-FI" altLang="fi-FI" dirty="0" err="1"/>
              <a:t>Gounod</a:t>
            </a:r>
            <a:r>
              <a:rPr lang="fi-FI" altLang="fi-FI" dirty="0"/>
              <a:t> (1818-1893)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-oopperat Faust sekä Romeo ja Julia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Faust: Jalokiviaaria</a:t>
            </a:r>
          </a:p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/>
            <a:r>
              <a:rPr lang="fi-FI" altLang="fi-FI" dirty="0"/>
              <a:t>Georges Bizet (1838-1875)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-oopperat Carmen, Helmenkalastajat ym.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Arlesitar</a:t>
            </a:r>
            <a:r>
              <a:rPr lang="fi-FI" altLang="fi-FI" dirty="0"/>
              <a:t>-sarja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Carmen: </a:t>
            </a:r>
            <a:r>
              <a:rPr lang="fi-FI" altLang="fi-FI" dirty="0" err="1"/>
              <a:t>Habanera</a:t>
            </a:r>
            <a:endParaRPr lang="fi-FI" altLang="fi-FI" dirty="0"/>
          </a:p>
        </p:txBody>
      </p:sp>
      <p:sp>
        <p:nvSpPr>
          <p:cNvPr id="88067" name="AutoShape 4">
            <a:hlinkClick r:id="rId3" highlightClick="1"/>
            <a:extLst>
              <a:ext uri="{FF2B5EF4-FFF2-40B4-BE49-F238E27FC236}">
                <a16:creationId xmlns:a16="http://schemas.microsoft.com/office/drawing/2014/main" id="{71133F2A-C978-AB46-BE0C-2AF92D04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8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DDC6EE63-DE69-9540-AB9E-5C5B9075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6" y="609600"/>
            <a:ext cx="1520825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3735" name="Picture 7">
            <a:extLst>
              <a:ext uri="{FF2B5EF4-FFF2-40B4-BE49-F238E27FC236}">
                <a16:creationId xmlns:a16="http://schemas.microsoft.com/office/drawing/2014/main" id="{646771C0-4D72-7F45-8ABB-F409034E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03700"/>
            <a:ext cx="1905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6" highlightClick="1"/>
            <a:extLst>
              <a:ext uri="{FF2B5EF4-FFF2-40B4-BE49-F238E27FC236}">
                <a16:creationId xmlns:a16="http://schemas.microsoft.com/office/drawing/2014/main" id="{3C55049E-4149-134B-9D55-19007580AA06}"/>
              </a:ext>
            </a:extLst>
          </p:cNvPr>
          <p:cNvSpPr/>
          <p:nvPr/>
        </p:nvSpPr>
        <p:spPr>
          <a:xfrm>
            <a:off x="6480048" y="52694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6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E36602B8-B0BD-E549-A791-014A7219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Kansallisromantiikka: Pohjoismaat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AF3875AA-BAF2-6B4C-91F5-B30B629C5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myös Pohjoismaissa oma kieli ja kulttuuri sekä kansanmusiikki yhä tärkeämpään asemaan 1800-luvun jälkipuoliskolla</a:t>
            </a:r>
          </a:p>
          <a:p>
            <a:pPr eaLnBrk="1" hangingPunct="1"/>
            <a:r>
              <a:rPr lang="fi-FI" altLang="fi-FI"/>
              <a:t>Norjassa Edvard Grieg ensimmäisenä kansainväliseen maineeseen</a:t>
            </a:r>
          </a:p>
          <a:p>
            <a:pPr eaLnBrk="1" hangingPunct="1"/>
            <a:r>
              <a:rPr lang="fi-FI" altLang="fi-FI"/>
              <a:t>Suomessa Jean Sibelius </a:t>
            </a:r>
          </a:p>
        </p:txBody>
      </p:sp>
    </p:spTree>
    <p:extLst>
      <p:ext uri="{BB962C8B-B14F-4D97-AF65-F5344CB8AC3E}">
        <p14:creationId xmlns:p14="http://schemas.microsoft.com/office/powerpoint/2010/main" val="67251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1542</Words>
  <Application>Microsoft Macintosh PowerPoint</Application>
  <PresentationFormat>Laajakuva</PresentationFormat>
  <Paragraphs>308</Paragraphs>
  <Slides>38</Slides>
  <Notes>38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Office-teema</vt:lpstr>
      <vt:lpstr>Kansallisromantiikka</vt:lpstr>
      <vt:lpstr>Venäjän romanttinen musiikki</vt:lpstr>
      <vt:lpstr>Nikolai Rimski-Korsakov  (1844-1908)</vt:lpstr>
      <vt:lpstr>Pjotr Tsaikovski (1840-1893)</vt:lpstr>
      <vt:lpstr>Tsekkiläiset säveltäjät</vt:lpstr>
      <vt:lpstr>Antonin Dvorak  (1841-1904)</vt:lpstr>
      <vt:lpstr>Ranskan musiikki 1800-luvulla</vt:lpstr>
      <vt:lpstr>Ranskalaisia säveltäjiä</vt:lpstr>
      <vt:lpstr>Kansallisromantiikka: Pohjoismaat</vt:lpstr>
      <vt:lpstr>Edvard Grieg (1843-1907)</vt:lpstr>
      <vt:lpstr>Edvard Grieg</vt:lpstr>
      <vt:lpstr>Jean Sibelius (1865-1957)</vt:lpstr>
      <vt:lpstr>Johan Christian Julius ”Jean” ”Janne” Sibelius</vt:lpstr>
      <vt:lpstr>Jean Sibelius: nuoruus</vt:lpstr>
      <vt:lpstr>Nuori Sibelius</vt:lpstr>
      <vt:lpstr>Sibelius: Kullervo</vt:lpstr>
      <vt:lpstr>Lemminkäinen</vt:lpstr>
      <vt:lpstr>Sibelius: 1. sinfonia ja Finlandia</vt:lpstr>
      <vt:lpstr>Kohti kuuluisuutta</vt:lpstr>
      <vt:lpstr>Ainola</vt:lpstr>
      <vt:lpstr>1911-1913</vt:lpstr>
      <vt:lpstr>1914 - Amerikan matka</vt:lpstr>
      <vt:lpstr>1915-1919: 5. sinfonia ja itsenäisyys</vt:lpstr>
      <vt:lpstr>Viimeinen sinfonia</vt:lpstr>
      <vt:lpstr>Sibelius säveltäjänä</vt:lpstr>
      <vt:lpstr>Myöhäisromantiikka 1880-1910</vt:lpstr>
      <vt:lpstr>Gustav Mahler (1860-1911)</vt:lpstr>
      <vt:lpstr>Richard Strauss  (1864-1949)</vt:lpstr>
      <vt:lpstr>Verismi</vt:lpstr>
      <vt:lpstr>Impressionismi</vt:lpstr>
      <vt:lpstr>Igor Stravinski (1882-1971)  Kevätuhri (1913)</vt:lpstr>
      <vt:lpstr>Dodekafonia:  12-säveljärjestelmä</vt:lpstr>
      <vt:lpstr>Moderni musiikki  2. maailmansodan jälkeen</vt:lpstr>
      <vt:lpstr>Moderni musiikki  1960-luvulta lähtien</vt:lpstr>
      <vt:lpstr>Suomen moderni musiikki (1950-luvulta eteenpäin)</vt:lpstr>
      <vt:lpstr>Suomen moderni musiikki (1970-l - nykyaika)</vt:lpstr>
      <vt:lpstr>Suomen moderni musiikki</vt:lpstr>
      <vt:lpstr>Suomalaisia nykysäveltäjiä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Kansallisromantiikka</dc:title>
  <dc:creator>Marjamäki Hannu</dc:creator>
  <cp:lastModifiedBy>Marjamäki Hannu</cp:lastModifiedBy>
  <cp:revision>48</cp:revision>
  <dcterms:created xsi:type="dcterms:W3CDTF">2019-02-10T20:52:04Z</dcterms:created>
  <dcterms:modified xsi:type="dcterms:W3CDTF">2019-02-13T14:22:38Z</dcterms:modified>
</cp:coreProperties>
</file>