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0" r:id="rId3"/>
    <p:sldId id="264" r:id="rId4"/>
    <p:sldId id="268" r:id="rId5"/>
    <p:sldId id="271" r:id="rId6"/>
    <p:sldId id="259" r:id="rId7"/>
    <p:sldId id="265" r:id="rId8"/>
    <p:sldId id="273" r:id="rId9"/>
    <p:sldId id="272" r:id="rId10"/>
    <p:sldId id="284" r:id="rId11"/>
    <p:sldId id="260" r:id="rId12"/>
    <p:sldId id="261" r:id="rId13"/>
    <p:sldId id="262" r:id="rId14"/>
    <p:sldId id="266" r:id="rId15"/>
    <p:sldId id="267" r:id="rId16"/>
    <p:sldId id="275" r:id="rId17"/>
    <p:sldId id="269" r:id="rId18"/>
    <p:sldId id="276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2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3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22.11.2022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5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03AC-00DE-4A76-B195-7695749E5363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8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22.11.2022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2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172078D-D4CF-4F8B-89D4-683D8E317D99}" type="datetime1">
              <a:rPr lang="fi-FI" smtClean="0"/>
              <a:t>22.11.2022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-opas.jyu.fi/2021/fi/koulutus/luokandimaisterikou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jyu.fi/edupsy/fi/laitokset/okl/opiskelu/luokanopettajakoulutus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fi/opiskelijalle/opintoja-ohjaavat-saadokset/tutkintosaanto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yu.fi/fi/opiskelijalle/opiskeluoikeudet/joustava-opiskeluoikeus" TargetMode="External"/><Relationship Id="rId2" Type="http://schemas.openxmlformats.org/officeDocument/2006/relationships/hyperlink" Target="https://opinto-opas.jyu.fi/2022/fi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account.jyu.fi/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da.net/id/fb33390e1e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edupsy/fi/laitokset/okl/opiskelu/luokanopettajakoulutus/opettajankoulutuksessa-opiskeltavat-ja-tutkittavat-ilmio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9BDDF-5760-4FF2-B545-EA6C42FF6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36" y="764295"/>
            <a:ext cx="4773663" cy="33060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PRO22-kotiryhmä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42E9B-2405-4EB9-B145-00E197EDA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101" y="4329972"/>
            <a:ext cx="4054260" cy="1630547"/>
          </a:xfrm>
        </p:spPr>
        <p:txBody>
          <a:bodyPr>
            <a:normAutofit/>
          </a:bodyPr>
          <a:lstStyle/>
          <a:p>
            <a:r>
              <a:rPr lang="fi-FI" sz="1800" dirty="0"/>
              <a:t>Anne </a:t>
            </a:r>
            <a:r>
              <a:rPr lang="fi-FI" sz="1800" dirty="0" err="1"/>
              <a:t>martin</a:t>
            </a:r>
            <a:endParaRPr lang="fi-FI" sz="1800" dirty="0"/>
          </a:p>
          <a:p>
            <a:r>
              <a:rPr lang="fi-FI" sz="1800" dirty="0"/>
              <a:t>JYU / OKL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 descr="A picture containing indoor, food, different, variety&#10;&#10;Description automatically generated">
            <a:extLst>
              <a:ext uri="{FF2B5EF4-FFF2-40B4-BE49-F238E27FC236}">
                <a16:creationId xmlns:a16="http://schemas.microsoft.com/office/drawing/2014/main" id="{57640792-2B5A-4B32-AF65-4F4765C7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48" y="1272043"/>
            <a:ext cx="5922032" cy="42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7AD46D-E72A-4FA9-A503-9BBF703CB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3BDD8-88F1-463B-A75F-D1EC1E35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CE3ADF-CE7B-4DF8-AEB2-64CB8F632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20" y="2640739"/>
            <a:ext cx="2693390" cy="1459873"/>
            <a:chOff x="-65511" y="2640739"/>
            <a:chExt cx="2693390" cy="1459873"/>
          </a:xfrm>
        </p:grpSpPr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234D9984-F194-474C-9FD8-C68AB45FF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6652" y="300029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D2D649E-9006-41BC-8E10-7920A4188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894" y="302524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2B7DE6B-F5C5-42B5-A9D9-6820A1261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9563" y="30216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4B0A415-24CC-4B02-B616-6CD8CAFE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964" y="3018425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57F0A25-22AE-4C54-A6C1-9C8D0284A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000" y="3039643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8898232-973C-4A10-9275-2A52B9973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599" y="3422106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4B9A1E6-8880-4513-9F3E-78E63E625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65511" y="2995304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B59A861-A569-4554-9D33-F0A32A6C1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55254" y="303964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AD81A3E-B18B-43A9-BE25-34390E499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7129" y="2999623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3A4EA4B9-2B68-4993-B3D0-A8FB52DA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3301" y="3040294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688FA8E-D461-4BB3-AF4C-E7B307B5C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60401" y="3009551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A897C6D-3023-4AD4-BA58-DC5FA637F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8489" y="300102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0A224C70-F6B0-46FD-892B-E2F0354E7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024" y="3354376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59C15C2A-290E-4B5E-AC06-36020C4B8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3101" y="335437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C888C6F6-6C76-45EC-A6CF-FE9217D6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338" y="336009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31B79B36-2C8D-4CE0-AEAB-99110F085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9500" y="337233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1AD6CC94-42DA-40AC-BD4D-EF49CB08E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823" y="3378042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FF26C35B-C843-45FC-A4FA-D16B597AB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2" y="33780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6E7FB35B-308C-401A-ABAB-ECD71E80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49268" y="338457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FCF0A251-F427-4F99-9917-E6AB6FD6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6668" y="338701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19EB4AF5-729F-4519-ACA6-2D4ECA65F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3068" y="334887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21CE97BE-F05E-4DCA-A425-75AEA2710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9478" y="340252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41A57ED1-04BE-4CEF-B525-8D61DAD56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" y="367260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268E7CBA-E176-4B5B-A34C-023BA6A5F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8534" y="342047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233B43AB-B404-4FA7-8284-5C44327D6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21" y="363343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74ED28FC-0786-4A21-8C6F-1B17579DB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749" y="401094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D30D34FF-8C29-4615-8FEA-B91F26F4F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3800" y="36783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E144876D-55C0-4833-BABE-1B857FDCC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9794" y="36815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9">
              <a:extLst>
                <a:ext uri="{FF2B5EF4-FFF2-40B4-BE49-F238E27FC236}">
                  <a16:creationId xmlns:a16="http://schemas.microsoft.com/office/drawing/2014/main" id="{4BDFCA40-C410-44C2-9BD6-0890CB0A0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9399" y="36848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0">
              <a:extLst>
                <a:ext uri="{FF2B5EF4-FFF2-40B4-BE49-F238E27FC236}">
                  <a16:creationId xmlns:a16="http://schemas.microsoft.com/office/drawing/2014/main" id="{230FFBCE-4FEE-48BE-9538-5F5DFF94C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79836" y="374523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id="{8C1D110E-7B89-4D98-8547-5FB133BAA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4786" y="36905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2">
              <a:extLst>
                <a:ext uri="{FF2B5EF4-FFF2-40B4-BE49-F238E27FC236}">
                  <a16:creationId xmlns:a16="http://schemas.microsoft.com/office/drawing/2014/main" id="{232C3B0B-3392-4B93-9D83-379B6A39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7927" y="36938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3">
              <a:extLst>
                <a:ext uri="{FF2B5EF4-FFF2-40B4-BE49-F238E27FC236}">
                  <a16:creationId xmlns:a16="http://schemas.microsoft.com/office/drawing/2014/main" id="{88BB8E65-5A6E-4B88-B653-B9CC3B94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9902" y="36970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4">
              <a:extLst>
                <a:ext uri="{FF2B5EF4-FFF2-40B4-BE49-F238E27FC236}">
                  <a16:creationId xmlns:a16="http://schemas.microsoft.com/office/drawing/2014/main" id="{4821890D-31F5-4098-9B45-0A1430C88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0571" y="370280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id="{7B0B4C14-D844-4EA6-99D6-19E1FB35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0111" y="373299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8">
              <a:extLst>
                <a:ext uri="{FF2B5EF4-FFF2-40B4-BE49-F238E27FC236}">
                  <a16:creationId xmlns:a16="http://schemas.microsoft.com/office/drawing/2014/main" id="{8E88F6F3-751C-4EDF-A69E-1B33A1C82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4973" y="37509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8BAF1202-A88A-4B65-9531-D708992F7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0506" y="39541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7">
              <a:extLst>
                <a:ext uri="{FF2B5EF4-FFF2-40B4-BE49-F238E27FC236}">
                  <a16:creationId xmlns:a16="http://schemas.microsoft.com/office/drawing/2014/main" id="{41A59003-9DC4-4890-A9BE-82CCAB97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0572" y="39655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8">
              <a:extLst>
                <a:ext uri="{FF2B5EF4-FFF2-40B4-BE49-F238E27FC236}">
                  <a16:creationId xmlns:a16="http://schemas.microsoft.com/office/drawing/2014/main" id="{989DF6E5-B3C9-425F-99CA-81C2D74C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164" y="39655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9">
              <a:extLst>
                <a:ext uri="{FF2B5EF4-FFF2-40B4-BE49-F238E27FC236}">
                  <a16:creationId xmlns:a16="http://schemas.microsoft.com/office/drawing/2014/main" id="{8E34FCE1-E4AB-4024-8641-3F1A09720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349" y="39655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1">
              <a:extLst>
                <a:ext uri="{FF2B5EF4-FFF2-40B4-BE49-F238E27FC236}">
                  <a16:creationId xmlns:a16="http://schemas.microsoft.com/office/drawing/2014/main" id="{01AFDDF1-8D6D-4AC0-8BEF-32F805D2B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910" y="39720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2">
              <a:extLst>
                <a:ext uri="{FF2B5EF4-FFF2-40B4-BE49-F238E27FC236}">
                  <a16:creationId xmlns:a16="http://schemas.microsoft.com/office/drawing/2014/main" id="{6D4170D8-6D57-4FE0-9668-F8A55D367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12688" y="39753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3">
              <a:extLst>
                <a:ext uri="{FF2B5EF4-FFF2-40B4-BE49-F238E27FC236}">
                  <a16:creationId xmlns:a16="http://schemas.microsoft.com/office/drawing/2014/main" id="{D27F0973-FA6A-4121-9CDC-BC4B282E0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74995" y="398106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3">
              <a:extLst>
                <a:ext uri="{FF2B5EF4-FFF2-40B4-BE49-F238E27FC236}">
                  <a16:creationId xmlns:a16="http://schemas.microsoft.com/office/drawing/2014/main" id="{3520ADCA-C047-45A3-A9FC-652B3DB7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482" y="40267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5">
              <a:extLst>
                <a:ext uri="{FF2B5EF4-FFF2-40B4-BE49-F238E27FC236}">
                  <a16:creationId xmlns:a16="http://schemas.microsoft.com/office/drawing/2014/main" id="{F6F5A9C4-18F4-4B3A-B454-B0702D51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790" y="40324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7">
              <a:extLst>
                <a:ext uri="{FF2B5EF4-FFF2-40B4-BE49-F238E27FC236}">
                  <a16:creationId xmlns:a16="http://schemas.microsoft.com/office/drawing/2014/main" id="{CABEE4F6-1B82-4146-9C1F-F8A712164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37027" y="40447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9">
              <a:extLst>
                <a:ext uri="{FF2B5EF4-FFF2-40B4-BE49-F238E27FC236}">
                  <a16:creationId xmlns:a16="http://schemas.microsoft.com/office/drawing/2014/main" id="{86F52E18-09F6-44F8-BD90-35E5C1B32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69450" y="394964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5">
              <a:extLst>
                <a:ext uri="{FF2B5EF4-FFF2-40B4-BE49-F238E27FC236}">
                  <a16:creationId xmlns:a16="http://schemas.microsoft.com/office/drawing/2014/main" id="{7FEB04FC-FC18-4EF5-8129-6ED9A8DC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1832" y="2709558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id="{2882D243-849A-44C8-9229-8C2F8AB3D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15773" y="269405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7">
              <a:extLst>
                <a:ext uri="{FF2B5EF4-FFF2-40B4-BE49-F238E27FC236}">
                  <a16:creationId xmlns:a16="http://schemas.microsoft.com/office/drawing/2014/main" id="{8A7EF5B8-81CA-4B87-BDF6-9B11DCA48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33828" y="2697318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8">
              <a:extLst>
                <a:ext uri="{FF2B5EF4-FFF2-40B4-BE49-F238E27FC236}">
                  <a16:creationId xmlns:a16="http://schemas.microsoft.com/office/drawing/2014/main" id="{46C9A6CE-FA4C-4943-8F9C-FBB26D5B2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97806" y="26475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9">
              <a:extLst>
                <a:ext uri="{FF2B5EF4-FFF2-40B4-BE49-F238E27FC236}">
                  <a16:creationId xmlns:a16="http://schemas.microsoft.com/office/drawing/2014/main" id="{558596F9-ED2F-4DC6-B22A-E2C66EBFF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3207" y="271082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0">
              <a:extLst>
                <a:ext uri="{FF2B5EF4-FFF2-40B4-BE49-F238E27FC236}">
                  <a16:creationId xmlns:a16="http://schemas.microsoft.com/office/drawing/2014/main" id="{0A796E91-DB9C-4A85-AC50-52B724461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00271" y="27018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1">
              <a:extLst>
                <a:ext uri="{FF2B5EF4-FFF2-40B4-BE49-F238E27FC236}">
                  <a16:creationId xmlns:a16="http://schemas.microsoft.com/office/drawing/2014/main" id="{BDDE8582-BCCB-4067-A898-40B7AF287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446706" y="264073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2">
              <a:extLst>
                <a:ext uri="{FF2B5EF4-FFF2-40B4-BE49-F238E27FC236}">
                  <a16:creationId xmlns:a16="http://schemas.microsoft.com/office/drawing/2014/main" id="{2CB91EAD-CEDA-4142-A6CA-7771481A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10933" y="26818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1">
              <a:extLst>
                <a:ext uri="{FF2B5EF4-FFF2-40B4-BE49-F238E27FC236}">
                  <a16:creationId xmlns:a16="http://schemas.microsoft.com/office/drawing/2014/main" id="{66863EF9-28A8-44EC-AE49-242D560F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482" y="268301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2">
              <a:extLst>
                <a:ext uri="{FF2B5EF4-FFF2-40B4-BE49-F238E27FC236}">
                  <a16:creationId xmlns:a16="http://schemas.microsoft.com/office/drawing/2014/main" id="{82C2E02B-90DD-4C32-80EB-220355FD8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0134" y="266252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18D22113-ACE7-4ED3-930A-BE0C5968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6596" y="30717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4">
              <a:extLst>
                <a:ext uri="{FF2B5EF4-FFF2-40B4-BE49-F238E27FC236}">
                  <a16:creationId xmlns:a16="http://schemas.microsoft.com/office/drawing/2014/main" id="{9FF51708-472E-4524-835A-8BBAB99FD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0155" y="26959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C90B19-086C-49B0-9CE7-EEF7B17A1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12043" y="2644569"/>
            <a:ext cx="2581224" cy="1380932"/>
            <a:chOff x="9645734" y="2644569"/>
            <a:chExt cx="2581224" cy="1380932"/>
          </a:xfrm>
        </p:grpSpPr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D386663F-A31D-4E93-90A4-9E96CFA80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431" y="298328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EEF751A7-3935-45E9-855F-D70447C41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45734" y="2968592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573D60F7-85E4-4B4C-BE3D-6482D6891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92476" y="2963228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8DA04761-E234-4426-BB80-A16114910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2750" y="297220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63309113-ADC7-4B22-BE96-8A735C37B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6808" y="300776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C6AA2460-B386-4710-9943-F957B4028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3242" y="301102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4C0D77C7-5864-439D-94B8-4CE82FF28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12497" y="2972818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2DADB7CD-640D-42A2-9B13-6318F05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37259" y="300239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84F502C2-997F-4462-83BB-B0B4959C0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04199" y="3029326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C6730C2A-0F13-4A85-82D9-EE0D397DC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69090" y="3071411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B3BD4C90-9991-441F-9365-A9294483E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2358" y="330001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3CB171CE-677B-4EE5-B726-47C27425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7565" y="3374622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4243DBEC-F451-4BAC-A98F-4EBF0C19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78835" y="327372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4E9D873D-7291-4C1F-94CD-715ADB270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01219" y="33051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022ECE44-200E-4058-99CF-1A9D8F8E3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46682" y="330840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4897A97F-5890-4C28-B2B1-9C4C5885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319" y="331901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03A40F4E-620E-4A37-AE09-BEC49F6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1743" y="332607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EB710607-2FCD-4801-A601-2BB74E82E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86221" y="334757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78565A30-A299-44B0-A369-F546B9CA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2575" y="336308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8">
              <a:extLst>
                <a:ext uri="{FF2B5EF4-FFF2-40B4-BE49-F238E27FC236}">
                  <a16:creationId xmlns:a16="http://schemas.microsoft.com/office/drawing/2014/main" id="{6A2BC99F-457E-41E9-B1B1-1EE99E696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32099" y="362312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9">
              <a:extLst>
                <a:ext uri="{FF2B5EF4-FFF2-40B4-BE49-F238E27FC236}">
                  <a16:creationId xmlns:a16="http://schemas.microsoft.com/office/drawing/2014/main" id="{1ED9AAAB-57D5-418F-9C8F-667299133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2251" y="362557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0">
              <a:extLst>
                <a:ext uri="{FF2B5EF4-FFF2-40B4-BE49-F238E27FC236}">
                  <a16:creationId xmlns:a16="http://schemas.microsoft.com/office/drawing/2014/main" id="{27B0F7FF-9FDA-4832-AA28-7A49B38E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07970" y="363210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1">
              <a:extLst>
                <a:ext uri="{FF2B5EF4-FFF2-40B4-BE49-F238E27FC236}">
                  <a16:creationId xmlns:a16="http://schemas.microsoft.com/office/drawing/2014/main" id="{D74EF1D3-B2D1-4F14-8F50-46AEED7D7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25289" y="36288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2">
              <a:extLst>
                <a:ext uri="{FF2B5EF4-FFF2-40B4-BE49-F238E27FC236}">
                  <a16:creationId xmlns:a16="http://schemas.microsoft.com/office/drawing/2014/main" id="{91A8FE10-BA63-4F35-A987-DDD01DEC5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8431" y="36378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3">
              <a:extLst>
                <a:ext uri="{FF2B5EF4-FFF2-40B4-BE49-F238E27FC236}">
                  <a16:creationId xmlns:a16="http://schemas.microsoft.com/office/drawing/2014/main" id="{478CA902-2280-4691-8C7F-85968E58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6379" y="36198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:a16="http://schemas.microsoft.com/office/drawing/2014/main" id="{ABDFD47C-2B98-4399-807E-C7DF49FE6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1968" y="364352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9">
              <a:extLst>
                <a:ext uri="{FF2B5EF4-FFF2-40B4-BE49-F238E27FC236}">
                  <a16:creationId xmlns:a16="http://schemas.microsoft.com/office/drawing/2014/main" id="{B18CDAC6-82CF-48B6-A5F4-EA26D1BAA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80023" y="367453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EABFE3E0-B345-41E9-B283-F7FDE9C8C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6926" y="37047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A3A0DB29-268E-4869-B1F8-0244F82C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1850" y="391211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8B58D29C-03B2-4CF6-B843-6D6FE2F18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7784" y="389159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9B613FDE-C6E1-41D6-9EDA-0C8CEAE8D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5589" y="3936308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AFBAEA89-62A9-400B-A466-1EE8194C4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47267" y="393492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3568151-E0F8-4222-9CEC-EB2079F1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13086" y="39071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47D022F3-A9E3-4A5E-89D5-D0F715569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82062" y="390884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E80ABF6C-8B84-4FDD-B468-69EBC0DF1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4325" y="39193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A63CF3ED-FA07-491D-96A3-570EBE3D8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39462" y="391934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811F8E6F-D291-4B7B-B7BF-550B2E002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68711" y="3000473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3EC1E4BC-EE19-4EFA-A0CB-F463DEC71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5783" y="334320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76FFB2EA-7A93-40A0-8EA9-50EC44B5D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05552" y="338074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4">
              <a:extLst>
                <a:ext uri="{FF2B5EF4-FFF2-40B4-BE49-F238E27FC236}">
                  <a16:creationId xmlns:a16="http://schemas.microsoft.com/office/drawing/2014/main" id="{17A60978-99CE-43C4-A85A-488039171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11285" y="36693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5">
              <a:extLst>
                <a:ext uri="{FF2B5EF4-FFF2-40B4-BE49-F238E27FC236}">
                  <a16:creationId xmlns:a16="http://schemas.microsoft.com/office/drawing/2014/main" id="{E9FF172D-4BA6-4E22-A7E2-12963E775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4931" y="36334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1">
              <a:extLst>
                <a:ext uri="{FF2B5EF4-FFF2-40B4-BE49-F238E27FC236}">
                  <a16:creationId xmlns:a16="http://schemas.microsoft.com/office/drawing/2014/main" id="{F9030161-25F7-4037-B934-C8968DC6A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3025" y="39181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2">
              <a:extLst>
                <a:ext uri="{FF2B5EF4-FFF2-40B4-BE49-F238E27FC236}">
                  <a16:creationId xmlns:a16="http://schemas.microsoft.com/office/drawing/2014/main" id="{4BEA4B47-CB5A-4909-AA74-9C7A005D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48979" y="391741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7FAAD014-C0FA-424B-80A5-9E0658765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11011" y="39810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:a16="http://schemas.microsoft.com/office/drawing/2014/main" id="{ADEAE038-F8B8-4E63-8EF3-B8C9F352B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712617" y="270151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7">
              <a:extLst>
                <a:ext uri="{FF2B5EF4-FFF2-40B4-BE49-F238E27FC236}">
                  <a16:creationId xmlns:a16="http://schemas.microsoft.com/office/drawing/2014/main" id="{EE27DFAF-D3C6-45F4-82BD-40694B93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7156" y="26487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8">
              <a:extLst>
                <a:ext uri="{FF2B5EF4-FFF2-40B4-BE49-F238E27FC236}">
                  <a16:creationId xmlns:a16="http://schemas.microsoft.com/office/drawing/2014/main" id="{8487C53E-4660-4917-B3D0-431F1C9D8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38946" y="273156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5F2131A8-F666-4178-82AA-C9B0A49A7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08543" y="2648772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0">
              <a:extLst>
                <a:ext uri="{FF2B5EF4-FFF2-40B4-BE49-F238E27FC236}">
                  <a16:creationId xmlns:a16="http://schemas.microsoft.com/office/drawing/2014/main" id="{A86F73EE-D17F-4FD3-A7C4-D242F54B3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89660" y="2691453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1">
              <a:extLst>
                <a:ext uri="{FF2B5EF4-FFF2-40B4-BE49-F238E27FC236}">
                  <a16:creationId xmlns:a16="http://schemas.microsoft.com/office/drawing/2014/main" id="{C73F7B73-6085-426A-8F4B-77EC4855F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954159" y="2682227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2">
              <a:extLst>
                <a:ext uri="{FF2B5EF4-FFF2-40B4-BE49-F238E27FC236}">
                  <a16:creationId xmlns:a16="http://schemas.microsoft.com/office/drawing/2014/main" id="{9EA8B1B7-09BF-4A83-95D7-8537590B2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37628" y="269172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3">
              <a:extLst>
                <a:ext uri="{FF2B5EF4-FFF2-40B4-BE49-F238E27FC236}">
                  <a16:creationId xmlns:a16="http://schemas.microsoft.com/office/drawing/2014/main" id="{911BC32C-2EEE-4B53-9A0C-8E8CA9E82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187617" y="26520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8026FF8F-715D-4F6F-81C0-B77733DC3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46025" y="27001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5">
              <a:extLst>
                <a:ext uri="{FF2B5EF4-FFF2-40B4-BE49-F238E27FC236}">
                  <a16:creationId xmlns:a16="http://schemas.microsoft.com/office/drawing/2014/main" id="{CA53BB35-50E9-4D48-B4C1-FFEFAFC89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20260" y="26445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7">
              <a:extLst>
                <a:ext uri="{FF2B5EF4-FFF2-40B4-BE49-F238E27FC236}">
                  <a16:creationId xmlns:a16="http://schemas.microsoft.com/office/drawing/2014/main" id="{A68BDAB2-5D65-494D-9187-537E34F00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183195" y="2685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>
              <a:extLst>
                <a:ext uri="{FF2B5EF4-FFF2-40B4-BE49-F238E27FC236}">
                  <a16:creationId xmlns:a16="http://schemas.microsoft.com/office/drawing/2014/main" id="{8FC7B770-8274-4FFA-A115-71C5CA0E9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95042" y="267202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5">
              <a:extLst>
                <a:ext uri="{FF2B5EF4-FFF2-40B4-BE49-F238E27FC236}">
                  <a16:creationId xmlns:a16="http://schemas.microsoft.com/office/drawing/2014/main" id="{8204BA3B-5404-4A81-9DFE-AD3CC1070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4402" y="270582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037DA548-A97B-4EAD-952B-0FB09832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85823" y="298016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5A33662-C2EA-4FEB-B1D3-625DFCFE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6037" y="1659648"/>
            <a:ext cx="7079853" cy="363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D5E5A-B3E2-B7BB-1566-DF3334B81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3829" y="2283816"/>
            <a:ext cx="5944342" cy="1837893"/>
          </a:xfrm>
        </p:spPr>
        <p:txBody>
          <a:bodyPr>
            <a:normAutofit/>
          </a:bodyPr>
          <a:lstStyle/>
          <a:p>
            <a:r>
              <a:rPr lang="fi-FI" sz="4400"/>
              <a:t>Infoa ja muistutuksia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662FE0-6AF3-99AC-A43E-73F773614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567" y="4404142"/>
            <a:ext cx="5390866" cy="657269"/>
          </a:xfrm>
        </p:spPr>
        <p:txBody>
          <a:bodyPr>
            <a:normAutofit/>
          </a:bodyPr>
          <a:lstStyle/>
          <a:p>
            <a:r>
              <a:rPr lang="fi-FI" sz="1300"/>
              <a:t>Luoko-opintoasiaintiimin diojen pohjalta</a:t>
            </a:r>
          </a:p>
        </p:txBody>
      </p:sp>
    </p:spTree>
    <p:extLst>
      <p:ext uri="{BB962C8B-B14F-4D97-AF65-F5344CB8AC3E}">
        <p14:creationId xmlns:p14="http://schemas.microsoft.com/office/powerpoint/2010/main" val="237990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01EF-1B0F-40D1-BD56-78E2E6974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9" y="1484784"/>
            <a:ext cx="10656886" cy="4824089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Opiskelet kaksi tutkintoa: erikseen LUOKA eli luokanopettajan kandidaatintutkinto (KK-tutkinto) ja LUOMA luokanopettajan maisteritutkinto (KM-tutkinto); olet saanut opinto-oikeuden molempiin tutkintoihin </a:t>
            </a:r>
          </a:p>
          <a:p>
            <a:endParaRPr lang="fi-FI" dirty="0"/>
          </a:p>
          <a:p>
            <a:r>
              <a:rPr lang="fi-FI" dirty="0"/>
              <a:t>Opintotuki erikseen KK- ja KM-tutkintoihin =&gt; opiskelet ensin kaikki KK-tutkinnon opinnot, ja vasta tutkinnon ottamisen jälkeen alkaa tuki KM-tutkinnon opintoihin. KK- ja KM-opinnot voivat mennä hieman päälletysten, jotta saat opintotuen op-määrän täyteen. </a:t>
            </a:r>
          </a:p>
          <a:p>
            <a:endParaRPr lang="fi-FI" dirty="0"/>
          </a:p>
          <a:p>
            <a:r>
              <a:rPr lang="fi-FI" dirty="0"/>
              <a:t>OPS määrittää tavoitteet ja tutkintorakenteen (eli mitä tutkintoon kuuluu) </a:t>
            </a:r>
          </a:p>
          <a:p>
            <a:r>
              <a:rPr lang="fi-FI" dirty="0"/>
              <a:t>Käytte/käykää tutkinnon tavoitteet läpi kotiryhmäohjaaja-</a:t>
            </a:r>
            <a:r>
              <a:rPr lang="fi-FI" dirty="0" err="1"/>
              <a:t>hopsaajan</a:t>
            </a:r>
            <a:r>
              <a:rPr lang="fi-FI" dirty="0"/>
              <a:t> kanssa  </a:t>
            </a:r>
          </a:p>
          <a:p>
            <a:r>
              <a:rPr lang="fi-FI" dirty="0"/>
              <a:t>Huom. aiemmin aloittaneilla opiskelijoilla osin erilaiset opinnot, esim. POM-opintojen rakenne muuttunut </a:t>
            </a:r>
          </a:p>
          <a:p>
            <a:endParaRPr lang="fi-FI" dirty="0"/>
          </a:p>
          <a:p>
            <a:r>
              <a:rPr lang="fi-FI" dirty="0"/>
              <a:t>Ks. opinto-opas: </a:t>
            </a:r>
            <a:r>
              <a:rPr lang="fi-FI" dirty="0">
                <a:hlinkClick r:id="rId2"/>
              </a:rPr>
              <a:t>https://opinto-opas.jyu.fi/2021/fi/koulutus/luokandimaisterikou/</a:t>
            </a:r>
            <a:r>
              <a:rPr lang="fi-FI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AE8D3-A20F-4C78-9A63-0EB8A6C5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FE515-440F-45AC-8E42-AF984448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1DE0-CEEF-4AF8-A4EA-4B8EAE94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11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A5DEBD-539E-40B1-B266-E50ACBB2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1"/>
            <a:ext cx="8619097" cy="559262"/>
          </a:xfrm>
        </p:spPr>
        <p:txBody>
          <a:bodyPr>
            <a:noAutofit/>
          </a:bodyPr>
          <a:lstStyle/>
          <a:p>
            <a:r>
              <a:rPr lang="fi-FI" sz="2800" dirty="0"/>
              <a:t>OPETUSSUUNNITELMA ELI OPS, nyt OPS 2020-23 </a:t>
            </a:r>
          </a:p>
        </p:txBody>
      </p:sp>
    </p:spTree>
    <p:extLst>
      <p:ext uri="{BB962C8B-B14F-4D97-AF65-F5344CB8AC3E}">
        <p14:creationId xmlns:p14="http://schemas.microsoft.com/office/powerpoint/2010/main" val="21900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017C-1BBF-46AF-A9DE-D8F67988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1556792"/>
            <a:ext cx="10656886" cy="4609059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Tutkinto muodostuu opintokokonaisuuksista ja opintojaksoista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KK- JA KM-TUTKINTOJEN OPINTO- JA MUUT KOKONAISUUDET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   </a:t>
            </a:r>
            <a:r>
              <a:rPr lang="fi-FI" i="1" dirty="0"/>
              <a:t>*sisältää asetuksen mukaiset pedagogiset opinnot 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AE208-41A8-4D9A-9E16-6BD45402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107E8-65B9-45C9-8834-9731A89E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D4C0-065A-49DE-9E5B-23220411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12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20F230-F509-4186-9019-C31EF01B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OPETUSSUUNNITELMA ELI OPS, nyt OPS 2020-23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D8D5C79-C60D-4E98-A813-57019D2596B9}"/>
              </a:ext>
            </a:extLst>
          </p:cNvPr>
          <p:cNvGraphicFramePr>
            <a:graphicFrameLocks noGrp="1"/>
          </p:cNvGraphicFramePr>
          <p:nvPr/>
        </p:nvGraphicFramePr>
        <p:xfrm>
          <a:off x="1055688" y="2852936"/>
          <a:ext cx="9864848" cy="2865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932424">
                  <a:extLst>
                    <a:ext uri="{9D8B030D-6E8A-4147-A177-3AD203B41FA5}">
                      <a16:colId xmlns:a16="http://schemas.microsoft.com/office/drawing/2014/main" val="384833769"/>
                    </a:ext>
                  </a:extLst>
                </a:gridCol>
                <a:gridCol w="4932424">
                  <a:extLst>
                    <a:ext uri="{9D8B030D-6E8A-4147-A177-3AD203B41FA5}">
                      <a16:colId xmlns:a16="http://schemas.microsoft.com/office/drawing/2014/main" val="2023872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Kasvatustieteen kandidaatin tutkinto (180 op)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Kasvatustieteen maisterin tutkinto (120 op)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0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Kasvatustieteen perusopinnot 25 op*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Kasvatustieteen syventävät opinnot 80 op*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5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Kasvatustieteen aineopinnot 38 op*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Viestintä- ja kieliopinnot 5 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7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Ns. POM-opinnot 60 op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Vapaasti valittavat opinnot </a:t>
                      </a:r>
                      <a:r>
                        <a:rPr lang="fi-FI" dirty="0" err="1"/>
                        <a:t>väh</a:t>
                      </a:r>
                      <a:r>
                        <a:rPr lang="fi-FI" dirty="0"/>
                        <a:t>. 35 op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Yleisopinnot 7 op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Viestintä- ja kieliopinnot 13 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3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Vapaasti valittavat opinnot </a:t>
                      </a:r>
                      <a:r>
                        <a:rPr lang="fi-FI" dirty="0" err="1"/>
                        <a:t>väh</a:t>
                      </a:r>
                      <a:r>
                        <a:rPr lang="fi-FI" dirty="0"/>
                        <a:t>. 37 op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16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7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7A9F-4094-4390-BB06-5205C5C4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OPETUSSUUNNITELMA ELI OPS, nyt OPS 2020-23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89BF-FCCB-43A9-9B39-E79748C894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l" rtl="0" fontAlgn="base">
              <a:buNone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sim. Kasvatustieteen perusopinnot 25 op -opintokokonaisuus muodostuu viidestä opintojaksosta: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KTKP010 Oppiminen ja ohjaus (5 op)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KTKP020 Kasvatus, yhteiskunta ja muutos (5 op)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KTKP040 Tieteellinen tieto ja ajattelu (5 op)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KTKP050 Vuorovaikutus ja yhteistyö (5 op)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KTKP3019 Osaaminen ja asiantuntijuus: opetusharjoittelu 1 (5 op)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714CC-D332-43B1-A6F2-2AAFCF240C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pintojakson koodin kolme ensimmäistä merkkiä kertoo kokonaisuuden tai sen järjestäjän, neljäs merkki kertoo tason  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KTK</a:t>
            </a:r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040, KTK</a:t>
            </a:r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3019(perusopinnot), OKL</a:t>
            </a:r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1209(aineopinnot), 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OKL</a:t>
            </a:r>
            <a:r>
              <a:rPr lang="fi-FI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xxxx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(syventävät opinnot)  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KTK</a:t>
            </a:r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1010 ja HYV</a:t>
            </a:r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001(yleisopinnot), POM</a:t>
            </a:r>
            <a:r>
              <a:rPr lang="fi-FI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1033(muu kokonaisuus) 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F1023-3448-4DA0-A53B-FE3AAC5E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22.11.2022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D51CD-99FC-45DB-9267-CCC1F3A3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025BC-7BBB-438B-86C0-6E9F1993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3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7496408-7076-408E-B2F1-F3B2BDB8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442" y="691181"/>
            <a:ext cx="10369103" cy="720502"/>
          </a:xfrm>
        </p:spPr>
        <p:txBody>
          <a:bodyPr/>
          <a:lstStyle/>
          <a:p>
            <a:r>
              <a:rPr lang="en-US" dirty="0"/>
              <a:t>OPISKELIJAN OPINTOSUUNNITELMA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2F8143E-3CBC-45B7-B782-654B69317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" b="-3"/>
          <a:stretch/>
        </p:blipFill>
        <p:spPr>
          <a:xfrm>
            <a:off x="7211806" y="1521158"/>
            <a:ext cx="4658535" cy="4179310"/>
          </a:xfr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9F1796E-165D-4D51-B234-E542F3078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60" y="1556792"/>
            <a:ext cx="6624736" cy="4824535"/>
          </a:xfrm>
        </p:spPr>
        <p:txBody>
          <a:bodyPr>
            <a:normAutofit fontScale="77500" lnSpcReduction="20000"/>
          </a:bodyPr>
          <a:lstStyle/>
          <a:p>
            <a:r>
              <a:rPr lang="fi-FI" sz="1600" dirty="0"/>
              <a:t>Kotiryhmän opintopolku = järjestys, jossa KK-tutkinnon </a:t>
            </a:r>
            <a:r>
              <a:rPr lang="fi-FI" sz="1600" dirty="0" err="1"/>
              <a:t>OPSin</a:t>
            </a:r>
            <a:r>
              <a:rPr lang="fi-FI" sz="1600" dirty="0"/>
              <a:t> mukaiset opinnot opiskellaan kolmen KK-opiskeluvuoden aikana </a:t>
            </a:r>
          </a:p>
          <a:p>
            <a:r>
              <a:rPr lang="fi-FI" sz="1600" dirty="0"/>
              <a:t>Jokaisella kotiryhmällä on oma, valmiiksi tehty opintopolku, johon vaikuttaa mm. kotiryhmän opinto-oikeudet 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       </a:t>
            </a:r>
            <a:r>
              <a:rPr lang="fi-FI" sz="1600" dirty="0"/>
              <a:t> x-opinnot voivat olla eri kotiryhmillä eri vuosina </a:t>
            </a:r>
          </a:p>
          <a:p>
            <a:r>
              <a:rPr lang="fi-FI" sz="1600" dirty="0"/>
              <a:t>Kotiryhmän opintopolku on pohjana opintosuunnitelmallesi </a:t>
            </a:r>
            <a:r>
              <a:rPr lang="fi-FI" sz="1600" b="1" dirty="0" err="1"/>
              <a:t>SISU</a:t>
            </a:r>
            <a:r>
              <a:rPr lang="fi-FI" sz="1600" dirty="0" err="1"/>
              <a:t>ssa</a:t>
            </a:r>
            <a:r>
              <a:rPr lang="fi-FI" sz="1600" dirty="0"/>
              <a:t> </a:t>
            </a:r>
          </a:p>
          <a:p>
            <a:pPr marL="0" indent="0">
              <a:buNone/>
            </a:pPr>
            <a:r>
              <a:rPr lang="fi-FI" sz="1600" dirty="0"/>
              <a:t>       </a:t>
            </a:r>
            <a:r>
              <a:rPr lang="fi-FI" sz="1600" dirty="0">
                <a:sym typeface="Wingdings" panose="05000000000000000000" pitchFamily="2" charset="2"/>
              </a:rPr>
              <a:t></a:t>
            </a:r>
            <a:r>
              <a:rPr lang="fi-FI" sz="1600" dirty="0"/>
              <a:t> tutkinnon pakolliset opinnot opiskelet opintopolun   </a:t>
            </a:r>
          </a:p>
          <a:p>
            <a:pPr marL="0" indent="0">
              <a:buNone/>
            </a:pPr>
            <a:r>
              <a:rPr lang="fi-FI" sz="1600" dirty="0"/>
              <a:t>            kertoman ajoituksen mukaisesti 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        </a:t>
            </a:r>
            <a:r>
              <a:rPr lang="fi-FI" sz="1600" dirty="0"/>
              <a:t>ensin perusopinnot, sitten aine-, ja syventävät opinnot; </a:t>
            </a:r>
          </a:p>
          <a:p>
            <a:pPr marL="0" indent="0">
              <a:buNone/>
            </a:pPr>
            <a:r>
              <a:rPr lang="fi-FI" sz="1600" dirty="0"/>
              <a:t>            edellinen antaa pohjaa seuraavalle </a:t>
            </a:r>
          </a:p>
          <a:p>
            <a:r>
              <a:rPr lang="fi-FI" sz="1600" dirty="0"/>
              <a:t>Tutkinnon vapaasti valittavat opinnot opiskelet opintopolun mukaisen ajoituksen mukaisesti, mutta itse valitset, mitä opiskelet </a:t>
            </a:r>
          </a:p>
          <a:p>
            <a:pPr marL="0" indent="0">
              <a:buNone/>
            </a:pPr>
            <a:r>
              <a:rPr lang="fi-FI" sz="1600" i="1" dirty="0"/>
              <a:t>        Huom. vapaasti valittavien opintojen ajoitus on suositus, siitä voi  </a:t>
            </a:r>
          </a:p>
          <a:p>
            <a:pPr marL="0" indent="0">
              <a:buNone/>
            </a:pPr>
            <a:r>
              <a:rPr lang="fi-FI" sz="1600" i="1" dirty="0"/>
              <a:t>        poiketa </a:t>
            </a:r>
            <a:endParaRPr lang="en-US" sz="16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D155-50A9-4DE7-85B4-F4D53160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4472" y="6381328"/>
            <a:ext cx="936104" cy="216471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C6B4B8D-95FF-4589-9B9A-3A6306CC07E9}" type="datetime1">
              <a:rPr lang="fi-FI" smtClean="0"/>
              <a:pPr>
                <a:spcAft>
                  <a:spcPts val="600"/>
                </a:spcAft>
              </a:pPr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D658-00E3-41D7-89EF-00FD6D6F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8"/>
            <a:ext cx="4248472" cy="216471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2DD32-F801-4E24-A5FE-D8A4E6DD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81551"/>
            <a:ext cx="431998" cy="215801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3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29D9B1-FEF6-4844-B670-4EC1A4CB3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297" y="1801173"/>
            <a:ext cx="10369549" cy="575642"/>
          </a:xfrm>
        </p:spPr>
        <p:txBody>
          <a:bodyPr/>
          <a:lstStyle/>
          <a:p>
            <a:r>
              <a:rPr lang="fi-FI" dirty="0"/>
              <a:t>OPINTOSUUNNITELMAN TEKEMINEN, OHJEET JA OHJAUS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1AE7986-007D-4242-B73F-15A4DD4CC03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93296" y="2376814"/>
          <a:ext cx="10405408" cy="3284434"/>
        </p:xfrm>
        <a:graphic>
          <a:graphicData uri="http://schemas.openxmlformats.org/drawingml/2006/table">
            <a:tbl>
              <a:tblPr/>
              <a:tblGrid>
                <a:gridCol w="2192445">
                  <a:extLst>
                    <a:ext uri="{9D8B030D-6E8A-4147-A177-3AD203B41FA5}">
                      <a16:colId xmlns:a16="http://schemas.microsoft.com/office/drawing/2014/main" val="4147806540"/>
                    </a:ext>
                  </a:extLst>
                </a:gridCol>
                <a:gridCol w="2053242">
                  <a:extLst>
                    <a:ext uri="{9D8B030D-6E8A-4147-A177-3AD203B41FA5}">
                      <a16:colId xmlns:a16="http://schemas.microsoft.com/office/drawing/2014/main" val="3919787678"/>
                    </a:ext>
                  </a:extLst>
                </a:gridCol>
                <a:gridCol w="2122841">
                  <a:extLst>
                    <a:ext uri="{9D8B030D-6E8A-4147-A177-3AD203B41FA5}">
                      <a16:colId xmlns:a16="http://schemas.microsoft.com/office/drawing/2014/main" val="2162112510"/>
                    </a:ext>
                  </a:extLst>
                </a:gridCol>
                <a:gridCol w="4036880">
                  <a:extLst>
                    <a:ext uri="{9D8B030D-6E8A-4147-A177-3AD203B41FA5}">
                      <a16:colId xmlns:a16="http://schemas.microsoft.com/office/drawing/2014/main" val="990167778"/>
                    </a:ext>
                  </a:extLst>
                </a:gridCol>
              </a:tblGrid>
              <a:tr h="38080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1" i="0">
                          <a:effectLst/>
                          <a:latin typeface="Calibri" panose="020F0502020204030204" pitchFamily="34" charset="0"/>
                        </a:rPr>
                        <a:t>Opintojakso</a:t>
                      </a:r>
                      <a:r>
                        <a:rPr lang="fi-FI" sz="15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2800" b="0" i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1" i="0" dirty="0">
                          <a:effectLst/>
                          <a:latin typeface="Calibri" panose="020F0502020204030204" pitchFamily="34" charset="0"/>
                        </a:rPr>
                        <a:t>Sisältö</a:t>
                      </a:r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2800" b="0" i="0" dirty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1" i="0">
                          <a:effectLst/>
                          <a:latin typeface="Calibri" panose="020F0502020204030204" pitchFamily="34" charset="0"/>
                        </a:rPr>
                        <a:t>Ajoitus</a:t>
                      </a:r>
                      <a:r>
                        <a:rPr lang="fi-FI" sz="15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2800" b="0" i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1" i="0">
                          <a:effectLst/>
                          <a:latin typeface="Calibri" panose="020F0502020204030204" pitchFamily="34" charset="0"/>
                        </a:rPr>
                        <a:t>Ohjeet</a:t>
                      </a:r>
                      <a:r>
                        <a:rPr lang="fi-FI" sz="15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2800" b="0" i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707740"/>
                  </a:ext>
                </a:extLst>
              </a:tr>
              <a:tr h="1570816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KTKO1010 Johdatus yliopisto-opiskeluun ja opiskelusuunnitelma (2 op) </a:t>
                      </a:r>
                      <a:endParaRPr lang="fi-FI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2800" b="0" i="0" dirty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KK-tutkinnon opinto-suunnitelma SISU-järjestelmään </a:t>
                      </a:r>
                      <a:endParaRPr lang="fi-FI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i-FI" sz="22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2800" b="0" i="0" dirty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1. opiskeluvuoden 2.-3. periodi </a:t>
                      </a:r>
                      <a:endParaRPr lang="fi-FI" sz="2800" b="0" i="0" dirty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 tekniset ohjeet </a:t>
                      </a:r>
                      <a:endParaRPr lang="fi-FI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fi-FI" sz="15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OKL:n valinnaisten opintojen info </a:t>
                      </a:r>
                      <a:endParaRPr lang="fi-FI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- ryhmän oman kotiryhmäohjaaja / </a:t>
                      </a:r>
                      <a:r>
                        <a:rPr lang="fi-FI" sz="1500" b="0" i="0" dirty="0" err="1">
                          <a:effectLst/>
                          <a:latin typeface="Calibri" panose="020F0502020204030204" pitchFamily="34" charset="0"/>
                        </a:rPr>
                        <a:t>hopsaajan</a:t>
                      </a:r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 ryhmäohjaus ja yksilökeskustelut </a:t>
                      </a:r>
                      <a:endParaRPr lang="fi-FI" sz="2800" b="0" i="0" dirty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92219"/>
                  </a:ext>
                </a:extLst>
              </a:tr>
              <a:tr h="133281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>
                          <a:effectLst/>
                          <a:latin typeface="Calibri" panose="020F0502020204030204" pitchFamily="34" charset="0"/>
                        </a:rPr>
                        <a:t>KTKO1020 Valmistautuminen maisterivaiheen opintoihin (1 op) </a:t>
                      </a:r>
                      <a:endParaRPr lang="fi-FI" sz="2800" b="0" i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KM- tutkinnon opinto-suunnitelma SISU-järjestelmään </a:t>
                      </a:r>
                      <a:endParaRPr lang="fi-FI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i-FI" sz="2800" b="0" i="0" dirty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>
                          <a:effectLst/>
                          <a:latin typeface="Calibri" panose="020F0502020204030204" pitchFamily="34" charset="0"/>
                        </a:rPr>
                        <a:t>3. opiskeluvuoden 2.-3. periodi </a:t>
                      </a:r>
                      <a:endParaRPr lang="fi-FI" sz="2800" b="0" i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5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 tekniset ohjeet </a:t>
                      </a:r>
                      <a:endParaRPr lang="fi-FI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- ryhmän oman </a:t>
                      </a:r>
                      <a:r>
                        <a:rPr lang="fi-FI" sz="1500" b="0" i="0" dirty="0" err="1">
                          <a:effectLst/>
                          <a:latin typeface="Calibri" panose="020F0502020204030204" pitchFamily="34" charset="0"/>
                        </a:rPr>
                        <a:t>hopsaajan</a:t>
                      </a:r>
                      <a:r>
                        <a:rPr lang="fi-FI" sz="1500" b="0" i="0" dirty="0">
                          <a:effectLst/>
                          <a:latin typeface="Calibri" panose="020F0502020204030204" pitchFamily="34" charset="0"/>
                        </a:rPr>
                        <a:t> ryhmäohjaus, tarvittaessa yksilökeskustelut </a:t>
                      </a:r>
                      <a:endParaRPr lang="fi-FI" sz="2800" b="0" i="0" dirty="0">
                        <a:effectLst/>
                      </a:endParaRPr>
                    </a:p>
                  </a:txBody>
                  <a:tcPr marL="142802" marR="142802" marT="71400" marB="714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1360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9356-1BD7-4F1F-AFC9-33F063E5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F232-8C28-4DC2-A9F9-213CBCB0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800F-3E9C-4B05-AFDB-D62D286F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15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FD3099-8260-449D-AA88-42F61338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OPISKELIJAN OPINTOSUUNNITELMA </a:t>
            </a:r>
          </a:p>
        </p:txBody>
      </p:sp>
    </p:spTree>
    <p:extLst>
      <p:ext uri="{BB962C8B-B14F-4D97-AF65-F5344CB8AC3E}">
        <p14:creationId xmlns:p14="http://schemas.microsoft.com/office/powerpoint/2010/main" val="12406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CC54-BFB8-4157-9575-4E7AD1A9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5256585" cy="1080542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OPETUSOHJELMA = mitä opetusta laitos tarjoaa lukuvuoden aikana, milloin ja miten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487D-F51A-48E2-88E6-D783C2D30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85031"/>
            <a:ext cx="5256585" cy="439261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Tarjottava opetus ja kaikki opintojaksoja koskeva tieto näkyy opiskelijalle SISU-järjestelmässä </a:t>
            </a:r>
          </a:p>
          <a:p>
            <a:endParaRPr lang="fi-FI" dirty="0"/>
          </a:p>
          <a:p>
            <a:r>
              <a:rPr lang="fi-FI" dirty="0"/>
              <a:t>Jos on kysyttävää opintojaksosta tai sen opiskelusta, ota yhteyttä jakson vastuuopettajaan </a:t>
            </a:r>
          </a:p>
          <a:p>
            <a:pPr marL="0" indent="0">
              <a:buNone/>
            </a:pPr>
            <a:r>
              <a:rPr lang="fi-FI" dirty="0"/>
              <a:t>     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näkyy </a:t>
            </a:r>
            <a:r>
              <a:rPr lang="fi-FI" dirty="0" err="1"/>
              <a:t>SISUssa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      </a:t>
            </a:r>
            <a:r>
              <a:rPr lang="fi-FI" dirty="0" err="1">
                <a:hlinkClick r:id="rId2"/>
              </a:rPr>
              <a:t>luokon</a:t>
            </a:r>
            <a:r>
              <a:rPr lang="fi-FI" dirty="0">
                <a:hlinkClick r:id="rId2"/>
              </a:rPr>
              <a:t> verkkosivuilla </a:t>
            </a:r>
            <a:r>
              <a:rPr lang="fi-FI" dirty="0"/>
              <a:t>sivu ”Opintojaksojen       </a:t>
            </a:r>
          </a:p>
          <a:p>
            <a:pPr marL="0" indent="0">
              <a:buNone/>
            </a:pPr>
            <a:r>
              <a:rPr lang="fi-FI" dirty="0"/>
              <a:t>           vastuuhenkilöt”</a:t>
            </a:r>
          </a:p>
          <a:p>
            <a:r>
              <a:rPr lang="fi-FI" dirty="0"/>
              <a:t>Seuraavan lukuvuoden opetusohjelma pyritään saamaan Sisuun valmiiksi toukokuun loppuun mennessä, viimeistään ennen heinäkuun alkua</a:t>
            </a:r>
          </a:p>
        </p:txBody>
      </p:sp>
      <p:pic>
        <p:nvPicPr>
          <p:cNvPr id="9" name="Picture Placeholder 8" descr="Colorful autumn leaves on a tree">
            <a:extLst>
              <a:ext uri="{FF2B5EF4-FFF2-40B4-BE49-F238E27FC236}">
                <a16:creationId xmlns:a16="http://schemas.microsoft.com/office/drawing/2014/main" id="{8A38DBAC-9613-446E-953D-0FBA3AB78A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r="28547"/>
          <a:stretch/>
        </p:blipFill>
        <p:spPr>
          <a:xfrm>
            <a:off x="6003482" y="0"/>
            <a:ext cx="6188518" cy="666936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72A08-D0D0-4E60-AF07-FC2C7E21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83C9-4B92-47A3-9B0C-4F7FFD5778B3}" type="datetime1">
              <a:rPr lang="fi-FI" smtClean="0"/>
              <a:t>22.11.2022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6E4A4-98CD-44B8-8FFC-EF3FB9DB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156FF-E08A-4572-B654-BB7E04DF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5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101B1-AE86-4E47-BA08-AFDB3CC96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92" y="1556792"/>
            <a:ext cx="11089182" cy="4609059"/>
          </a:xfrm>
        </p:spPr>
        <p:txBody>
          <a:bodyPr>
            <a:normAutofit fontScale="77500" lnSpcReduction="20000"/>
          </a:bodyPr>
          <a:lstStyle/>
          <a:p>
            <a:r>
              <a:rPr lang="fi-FI" sz="1600" b="1" dirty="0"/>
              <a:t>Opintoja n. 60 op/lukuvuosi (1.8.-31.7.) </a:t>
            </a:r>
          </a:p>
          <a:p>
            <a:r>
              <a:rPr lang="fi-FI" sz="1600" dirty="0"/>
              <a:t>Kotiryhmän opintopolkuun merkityt pakolliset opinnot  </a:t>
            </a:r>
          </a:p>
          <a:p>
            <a:pPr marL="0" indent="0">
              <a:buNone/>
            </a:pPr>
            <a:r>
              <a:rPr lang="fi-FI" sz="1600" dirty="0"/>
              <a:t>     + haluamasi vapaasti valittavat opinnot: korkea-asteen opintoja muista tiedekunnista, avoimista </a:t>
            </a:r>
          </a:p>
          <a:p>
            <a:pPr marL="0" indent="0">
              <a:buNone/>
            </a:pPr>
            <a:r>
              <a:rPr lang="fi-FI" sz="1600" dirty="0"/>
              <a:t>         yliopistoista, kesäyliopistoista, </a:t>
            </a:r>
            <a:r>
              <a:rPr lang="fi-FI" sz="1600" dirty="0" err="1"/>
              <a:t>EduFutura</a:t>
            </a:r>
            <a:r>
              <a:rPr lang="fi-FI" sz="1600" dirty="0"/>
              <a:t>-oppilaitoksista  </a:t>
            </a:r>
          </a:p>
          <a:p>
            <a:r>
              <a:rPr lang="fi-FI" sz="1600" b="1" dirty="0"/>
              <a:t>Tutkinnon pakolliset, omalle ryhmälle nimetyt opinnot ja ryhmät aina etusijalle! </a:t>
            </a:r>
          </a:p>
          <a:p>
            <a:r>
              <a:rPr lang="fi-FI" sz="1600" dirty="0"/>
              <a:t>Kesäopinnot: tieto tarjonnasta tulee verkkosivuille maaliskuussa </a:t>
            </a:r>
          </a:p>
          <a:p>
            <a:r>
              <a:rPr lang="fi-FI" sz="1600" dirty="0"/>
              <a:t>Opiskelijan ”lukujärjestys”/viikkokalenteri muodostuu </a:t>
            </a:r>
            <a:r>
              <a:rPr lang="fi-FI" sz="1600" dirty="0" err="1"/>
              <a:t>SISUn</a:t>
            </a:r>
            <a:r>
              <a:rPr lang="fi-FI" sz="1600" dirty="0"/>
              <a:t> kalenteriin, kun ilmoittaudut opintopolun mukaisille x:nnen vuoden opintojaksoille </a:t>
            </a:r>
          </a:p>
          <a:p>
            <a:r>
              <a:rPr lang="fi-FI" sz="1600" dirty="0"/>
              <a:t>Opetusharjoitteluihin varattava päivittäin klo 8-14 </a:t>
            </a:r>
          </a:p>
          <a:p>
            <a:r>
              <a:rPr lang="fi-FI" sz="1600" dirty="0"/>
              <a:t>Töissä käynti?  </a:t>
            </a:r>
          </a:p>
          <a:p>
            <a:r>
              <a:rPr lang="fi-FI" sz="1600" dirty="0"/>
              <a:t>Tee opinnot ajallaan eli ryhmällesi merkittynä ajankohtana, silloin mahdut ryhmään ja opettajalla on varattuna siihen aikaa </a:t>
            </a:r>
          </a:p>
          <a:p>
            <a:r>
              <a:rPr lang="fi-FI" sz="1600" dirty="0"/>
              <a:t>IV periodi jatkuu 29.5.2022 saakka!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CFC8-FD8B-4BF9-B30D-81B06C29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A262B-2622-449A-83EB-CC80FFAC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CA26A-E743-4A3B-8068-831C9551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17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48F21A-191C-46F5-BF6B-FF529892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66" y="308956"/>
            <a:ext cx="10004552" cy="1325563"/>
          </a:xfrm>
        </p:spPr>
        <p:txBody>
          <a:bodyPr>
            <a:normAutofit/>
          </a:bodyPr>
          <a:lstStyle/>
          <a:p>
            <a:r>
              <a:rPr lang="fi-FI" sz="3600" dirty="0"/>
              <a:t>OPISKELUSTA JA OPINNOISSA ETENEMISESTÄ </a:t>
            </a:r>
          </a:p>
        </p:txBody>
      </p:sp>
    </p:spTree>
    <p:extLst>
      <p:ext uri="{BB962C8B-B14F-4D97-AF65-F5344CB8AC3E}">
        <p14:creationId xmlns:p14="http://schemas.microsoft.com/office/powerpoint/2010/main" val="34150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BB47-013F-473E-A40D-EC8BC6A2B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92" y="1556792"/>
            <a:ext cx="11089182" cy="5112568"/>
          </a:xfrm>
        </p:spPr>
        <p:txBody>
          <a:bodyPr>
            <a:normAutofit fontScale="85000" lnSpcReduction="20000"/>
          </a:bodyPr>
          <a:lstStyle/>
          <a:p>
            <a:r>
              <a:rPr lang="fi-FI" sz="1600" b="1" dirty="0"/>
              <a:t>Poissaolot</a:t>
            </a:r>
            <a:r>
              <a:rPr lang="fi-FI" sz="1600" dirty="0"/>
              <a:t>: ilmoita poissaoloista tuntia vetävälle opettajalle. Mikäli tiedät pakollisen poissaolon, mieti ITSE miten korvaisit (ts. miten saavutat opintojakson tavoitteet) ja ehdota opettajalle. 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       </a:t>
            </a:r>
            <a:r>
              <a:rPr lang="fi-FI" sz="1600" dirty="0"/>
              <a:t>arvosta teille tarjottavaa mahdollisuutta opiskella, ja suunnittele matkat ym. opetuksettomille jaksoille 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       </a:t>
            </a:r>
            <a:r>
              <a:rPr lang="fi-FI" sz="1600" dirty="0"/>
              <a:t>pyydä pidemmistä poissaoloista lääkärintodistus ja säilytä se (voi tarvittaessa esittää opintotukiviranomaisille) </a:t>
            </a:r>
          </a:p>
          <a:p>
            <a:r>
              <a:rPr lang="fi-FI" sz="1600" dirty="0"/>
              <a:t> </a:t>
            </a:r>
            <a:r>
              <a:rPr lang="fi-FI" sz="1600" b="1" dirty="0"/>
              <a:t>Palaute</a:t>
            </a:r>
            <a:r>
              <a:rPr lang="fi-FI" sz="1600" dirty="0"/>
              <a:t>: saat ja annat palautetta opintojaksojen opiskelun aikana </a:t>
            </a:r>
          </a:p>
          <a:p>
            <a:pPr marL="0" indent="0">
              <a:buNone/>
            </a:pPr>
            <a:r>
              <a:rPr lang="fi-FI" sz="1600" dirty="0"/>
              <a:t>     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mitä palaute on, palautteen arvostaminen </a:t>
            </a:r>
          </a:p>
          <a:p>
            <a:pPr marL="0" indent="0">
              <a:buNone/>
            </a:pPr>
            <a:r>
              <a:rPr lang="fi-FI" sz="1600" dirty="0"/>
              <a:t>     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tunteiden hallinta ja defensiivisyyden välttäminen </a:t>
            </a:r>
          </a:p>
          <a:p>
            <a:r>
              <a:rPr lang="fi-FI" sz="1600" b="1" dirty="0"/>
              <a:t>Arviointi 0-5 </a:t>
            </a:r>
          </a:p>
          <a:p>
            <a:pPr marL="0" indent="0">
              <a:buNone/>
            </a:pPr>
            <a:r>
              <a:rPr lang="fi-FI" sz="1600" dirty="0"/>
              <a:t>     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mitä kannattaa tavoitella? 3 on hyvä! 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       </a:t>
            </a:r>
            <a:r>
              <a:rPr lang="fi-FI" sz="1600" dirty="0"/>
              <a:t>seuraa opintosuoritusten tulemista opintorekisteriin! </a:t>
            </a:r>
          </a:p>
          <a:p>
            <a:r>
              <a:rPr lang="fi-FI" sz="1600" b="1" dirty="0">
                <a:hlinkClick r:id="rId2"/>
              </a:rPr>
              <a:t>Tutkintosääntö</a:t>
            </a:r>
            <a:r>
              <a:rPr lang="fi-FI" sz="1600" dirty="0"/>
              <a:t> (löytyy haulla </a:t>
            </a:r>
            <a:r>
              <a:rPr lang="fi-FI" sz="1600" dirty="0" err="1"/>
              <a:t>JY:n</a:t>
            </a:r>
            <a:r>
              <a:rPr lang="fi-FI" sz="1600" dirty="0"/>
              <a:t> sivuilta) määrittää opiskelijan ja opetushenkilöstön oikeudet/velvollisuudet, mm.  </a:t>
            </a:r>
          </a:p>
          <a:p>
            <a:pPr marL="0" indent="0">
              <a:buNone/>
            </a:pPr>
            <a:r>
              <a:rPr lang="fi-FI" sz="1600" dirty="0"/>
              <a:t>     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missä ajassa opettajan on arvioitava tentti/oppimistehtävä tai  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       </a:t>
            </a:r>
            <a:r>
              <a:rPr lang="fi-FI" sz="1600" dirty="0"/>
              <a:t>mikä on valitusaika, jos on tyytymätön saamaansa arvosanaan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92486-F3E5-498B-9D12-F8C6864F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DD39A-8F7A-4BBE-977D-F57005CA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0DECC-CDCB-4977-BFB8-1FCA3EE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18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B43FDE-BB52-4BEB-9BE1-891FEC8B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OPISKELUSTA JA OPINNOISSA ETENEMISESTÄ </a:t>
            </a:r>
          </a:p>
        </p:txBody>
      </p:sp>
    </p:spTree>
    <p:extLst>
      <p:ext uri="{BB962C8B-B14F-4D97-AF65-F5344CB8AC3E}">
        <p14:creationId xmlns:p14="http://schemas.microsoft.com/office/powerpoint/2010/main" val="28123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6A34-E062-4BBA-AC12-DDFEE5DE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691728"/>
            <a:ext cx="10369103" cy="1080542"/>
          </a:xfrm>
        </p:spPr>
        <p:txBody>
          <a:bodyPr/>
          <a:lstStyle/>
          <a:p>
            <a:r>
              <a:rPr lang="fi-FI" dirty="0"/>
              <a:t>Vapaasti valittavat opinnot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12806-33A2-444E-BF71-A01D73427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712" y="1700808"/>
            <a:ext cx="4896296" cy="4609059"/>
          </a:xfrm>
        </p:spPr>
        <p:txBody>
          <a:bodyPr>
            <a:normAutofit fontScale="85000" lnSpcReduction="20000"/>
          </a:bodyPr>
          <a:lstStyle/>
          <a:p>
            <a:r>
              <a:rPr lang="fi-FI" sz="1600" dirty="0"/>
              <a:t>Tietoa kelpoisuusvaatimuksista: OPH ja OAJ (verkkosivut), laitosten koulutussuunnittelijat, OKL:n lehtorit 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Ohjeita valintaan ja hakemiseen/opiskeluun  </a:t>
            </a:r>
          </a:p>
          <a:p>
            <a:pPr marL="0" indent="0">
              <a:buNone/>
            </a:pPr>
            <a:r>
              <a:rPr lang="fi-FI" sz="1600" dirty="0"/>
              <a:t>       - OKL:n valinnaisten opintojen sivuilta </a:t>
            </a:r>
          </a:p>
          <a:p>
            <a:pPr marL="0" indent="0">
              <a:buNone/>
            </a:pPr>
            <a:r>
              <a:rPr lang="fi-FI" sz="1600" dirty="0"/>
              <a:t>       - OKL:n valinnaisten opintojen info ti 10.1.2023 </a:t>
            </a:r>
            <a:endParaRPr lang="fi-FI" sz="1600" dirty="0">
              <a:ea typeface="Lato"/>
              <a:cs typeface="Lato"/>
            </a:endParaRPr>
          </a:p>
          <a:p>
            <a:pPr marL="0" indent="0">
              <a:buNone/>
            </a:pPr>
            <a:r>
              <a:rPr lang="fi-FI" sz="1600" dirty="0"/>
              <a:t>          klo 14.15-16 </a:t>
            </a: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70758-7C21-48E1-8ADA-613F1706B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9886" y="1715740"/>
            <a:ext cx="6192688" cy="482508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Mistä valinnaisia opintoja löytyy?</a:t>
            </a:r>
          </a:p>
          <a:p>
            <a:pPr marL="0" indent="0">
              <a:buNone/>
            </a:pPr>
            <a:r>
              <a:rPr lang="fi-FI" sz="1600" dirty="0"/>
              <a:t>         - </a:t>
            </a:r>
            <a:r>
              <a:rPr lang="fi-FI" sz="1600" dirty="0" err="1"/>
              <a:t>JY:n</a:t>
            </a:r>
            <a:r>
              <a:rPr lang="fi-FI" sz="1600" dirty="0"/>
              <a:t> Opinto-opas: </a:t>
            </a:r>
            <a:r>
              <a:rPr lang="fi-FI" sz="1600" dirty="0">
                <a:ea typeface="+mn-lt"/>
                <a:cs typeface="+mn-lt"/>
                <a:hlinkClick r:id="rId2"/>
              </a:rPr>
              <a:t>Jyväskylän yliopiston opinto-opas (jyu.fi)</a:t>
            </a:r>
          </a:p>
          <a:p>
            <a:pPr marL="0" indent="0">
              <a:buNone/>
            </a:pPr>
            <a:r>
              <a:rPr lang="fi-FI" sz="1600" dirty="0"/>
              <a:t>         - Kaikki avoimet yliopistot, kesäyliopistot, </a:t>
            </a:r>
            <a:r>
              <a:rPr lang="fi-FI" sz="1600" dirty="0" err="1"/>
              <a:t>EduFutura</a:t>
            </a:r>
            <a:r>
              <a:rPr lang="fi-FI" sz="1600" dirty="0"/>
              <a:t>-opinto-</a:t>
            </a:r>
          </a:p>
          <a:p>
            <a:pPr marL="0" indent="0">
              <a:buNone/>
            </a:pPr>
            <a:r>
              <a:rPr lang="fi-FI" sz="1600" dirty="0"/>
              <a:t>            tarjottimen opinnot </a:t>
            </a:r>
          </a:p>
          <a:p>
            <a:pPr marL="0" indent="0">
              <a:buNone/>
            </a:pPr>
            <a:r>
              <a:rPr lang="fi-FI" sz="1600" dirty="0"/>
              <a:t>         - </a:t>
            </a:r>
            <a:r>
              <a:rPr lang="fi-FI" sz="1600" dirty="0" err="1"/>
              <a:t>JY:n</a:t>
            </a:r>
            <a:r>
              <a:rPr lang="fi-FI" sz="1600" dirty="0"/>
              <a:t> työelämäpalveluiden kurssit </a:t>
            </a:r>
          </a:p>
          <a:p>
            <a:pPr marL="0" indent="0">
              <a:buNone/>
            </a:pPr>
            <a:r>
              <a:rPr lang="fi-FI" sz="1600" dirty="0"/>
              <a:t>         - YLIY010 liikuntakurssi </a:t>
            </a:r>
          </a:p>
          <a:p>
            <a:pPr marL="0" indent="0">
              <a:buNone/>
            </a:pPr>
            <a:r>
              <a:rPr lang="fi-FI" sz="1600" dirty="0"/>
              <a:t>          - </a:t>
            </a:r>
            <a:r>
              <a:rPr lang="fi-FI" sz="1600" dirty="0">
                <a:hlinkClick r:id="rId3"/>
              </a:rPr>
              <a:t>JOO-oikeudella opiskelu muissa yliopistoissa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          - OKL:n tarjoamat valinnaiset opintokokonaisuudet </a:t>
            </a:r>
          </a:p>
          <a:p>
            <a:pPr marL="0" indent="0">
              <a:buNone/>
            </a:pPr>
            <a:r>
              <a:rPr lang="fi-FI" sz="1600" dirty="0"/>
              <a:t>                   &gt; tarjonta päätetään lukuvuosittain (mm. laitoksen resurssit)               </a:t>
            </a:r>
          </a:p>
          <a:p>
            <a:pPr marL="0" indent="0">
              <a:buNone/>
            </a:pPr>
            <a:r>
              <a:rPr lang="fi-FI" sz="1600" dirty="0"/>
              <a:t>                   &gt; rajauksia myönnettävien opinto-oikeuksien määrässä </a:t>
            </a:r>
          </a:p>
          <a:p>
            <a:pPr marL="0" indent="0">
              <a:buNone/>
            </a:pPr>
            <a:r>
              <a:rPr lang="fi-FI" sz="1600" dirty="0"/>
              <a:t>           - </a:t>
            </a:r>
            <a:r>
              <a:rPr lang="fi-FI" sz="1600" dirty="0" err="1"/>
              <a:t>MoVin</a:t>
            </a:r>
            <a:r>
              <a:rPr lang="fi-FI" sz="1600" dirty="0"/>
              <a:t> valmentavat kurssit </a:t>
            </a:r>
          </a:p>
          <a:p>
            <a:pPr marL="0" indent="0">
              <a:buNone/>
            </a:pPr>
            <a:r>
              <a:rPr lang="fi-FI" sz="1600" dirty="0"/>
              <a:t>           - </a:t>
            </a:r>
            <a:r>
              <a:rPr lang="fi-FI" sz="1600" dirty="0" err="1"/>
              <a:t>JY:n</a:t>
            </a:r>
            <a:r>
              <a:rPr lang="fi-FI" sz="1600" dirty="0"/>
              <a:t> </a:t>
            </a:r>
            <a:r>
              <a:rPr lang="fi-FI" sz="1600" dirty="0" err="1"/>
              <a:t>OPSeissa</a:t>
            </a:r>
            <a:r>
              <a:rPr lang="fi-FI" sz="1600" dirty="0"/>
              <a:t> 2020-23 uutta: moduulit 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02164-2A94-4D46-A92D-3C13D497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22.11.2022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47AA3-AFA0-4D61-802D-37E8E223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085D-EEDE-4AAE-8A78-6CCBFABB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4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1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50" name="Rectangle 75">
            <a:extLst>
              <a:ext uri="{FF2B5EF4-FFF2-40B4-BE49-F238E27FC236}">
                <a16:creationId xmlns:a16="http://schemas.microsoft.com/office/drawing/2014/main" id="{08AD7777-CEFB-4FC6-ADC3-84B0776FB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1" name="Rectangle 77">
            <a:extLst>
              <a:ext uri="{FF2B5EF4-FFF2-40B4-BE49-F238E27FC236}">
                <a16:creationId xmlns:a16="http://schemas.microsoft.com/office/drawing/2014/main" id="{1C199AA6-C640-43C5-B2E4-ABA25685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E225F-3E2D-441A-BDF1-4F4B9CFC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90" y="1370076"/>
            <a:ext cx="8384620" cy="1028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Mitä kaikille kuuluu?</a:t>
            </a:r>
            <a:endParaRPr lang="en-US" sz="4400" dirty="0"/>
          </a:p>
        </p:txBody>
      </p:sp>
      <p:grpSp>
        <p:nvGrpSpPr>
          <p:cNvPr id="352" name="Group 79">
            <a:extLst>
              <a:ext uri="{FF2B5EF4-FFF2-40B4-BE49-F238E27FC236}">
                <a16:creationId xmlns:a16="http://schemas.microsoft.com/office/drawing/2014/main" id="{33E076B8-00DB-4829-A772-EE29A5062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981" y="2777079"/>
            <a:ext cx="12243348" cy="599027"/>
            <a:chOff x="5599" y="4035487"/>
            <a:chExt cx="12243348" cy="599027"/>
          </a:xfrm>
        </p:grpSpPr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4F3BCAD0-4607-4CBF-9958-CE264AC75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5">
              <a:extLst>
                <a:ext uri="{FF2B5EF4-FFF2-40B4-BE49-F238E27FC236}">
                  <a16:creationId xmlns:a16="http://schemas.microsoft.com/office/drawing/2014/main" id="{2D1F4814-558A-4D02-B034-F7CC01552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835EB1C5-0DDB-421A-803C-3CFE5F7F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7">
              <a:extLst>
                <a:ext uri="{FF2B5EF4-FFF2-40B4-BE49-F238E27FC236}">
                  <a16:creationId xmlns:a16="http://schemas.microsoft.com/office/drawing/2014/main" id="{B6B3B0BC-A06D-436E-B4D7-B6BEA3DAE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698DE96A-6B82-4A16-8C85-8020EE25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9">
              <a:extLst>
                <a:ext uri="{FF2B5EF4-FFF2-40B4-BE49-F238E27FC236}">
                  <a16:creationId xmlns:a16="http://schemas.microsoft.com/office/drawing/2014/main" id="{2DD94D86-59BB-46E4-9429-726123FAF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0">
              <a:extLst>
                <a:ext uri="{FF2B5EF4-FFF2-40B4-BE49-F238E27FC236}">
                  <a16:creationId xmlns:a16="http://schemas.microsoft.com/office/drawing/2014/main" id="{EBD00B65-96F1-4A77-B92B-205AD79F5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1">
              <a:extLst>
                <a:ext uri="{FF2B5EF4-FFF2-40B4-BE49-F238E27FC236}">
                  <a16:creationId xmlns:a16="http://schemas.microsoft.com/office/drawing/2014/main" id="{C79B5315-031A-45A8-A63F-189B407B5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2">
              <a:extLst>
                <a:ext uri="{FF2B5EF4-FFF2-40B4-BE49-F238E27FC236}">
                  <a16:creationId xmlns:a16="http://schemas.microsoft.com/office/drawing/2014/main" id="{22D6FECA-5D06-4A25-BB48-C8BA769C8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2">
              <a:extLst>
                <a:ext uri="{FF2B5EF4-FFF2-40B4-BE49-F238E27FC236}">
                  <a16:creationId xmlns:a16="http://schemas.microsoft.com/office/drawing/2014/main" id="{EA1880C6-7CF7-4FB1-9D31-274E7A364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3">
              <a:extLst>
                <a:ext uri="{FF2B5EF4-FFF2-40B4-BE49-F238E27FC236}">
                  <a16:creationId xmlns:a16="http://schemas.microsoft.com/office/drawing/2014/main" id="{6F5ADCD7-6983-443B-8CB3-23E5E0B35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0">
              <a:extLst>
                <a:ext uri="{FF2B5EF4-FFF2-40B4-BE49-F238E27FC236}">
                  <a16:creationId xmlns:a16="http://schemas.microsoft.com/office/drawing/2014/main" id="{CC56252F-397B-4E77-9A84-26B0A2391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1">
              <a:extLst>
                <a:ext uri="{FF2B5EF4-FFF2-40B4-BE49-F238E27FC236}">
                  <a16:creationId xmlns:a16="http://schemas.microsoft.com/office/drawing/2014/main" id="{8F80EA85-BFDF-472A-A767-594468E23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8AB6AE74-F08E-4894-A9F3-BADD3AD1C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4">
              <a:extLst>
                <a:ext uri="{FF2B5EF4-FFF2-40B4-BE49-F238E27FC236}">
                  <a16:creationId xmlns:a16="http://schemas.microsoft.com/office/drawing/2014/main" id="{403235A5-7108-4159-B97C-FFEC9504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5">
              <a:extLst>
                <a:ext uri="{FF2B5EF4-FFF2-40B4-BE49-F238E27FC236}">
                  <a16:creationId xmlns:a16="http://schemas.microsoft.com/office/drawing/2014/main" id="{6411B5FF-9248-4D0E-B7FB-DA2C6AB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1">
              <a:extLst>
                <a:ext uri="{FF2B5EF4-FFF2-40B4-BE49-F238E27FC236}">
                  <a16:creationId xmlns:a16="http://schemas.microsoft.com/office/drawing/2014/main" id="{1F651B2C-B600-416E-9C86-6190AD9F8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63454AB1-9C6D-42DE-B95E-D1D081125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4D1758F3-59E2-4222-BD79-8A2721AEC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A555DCE3-F779-48A9-A413-F24AEB8EE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73F2406C-1397-4B3B-9410-524740929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6F9490A8-70A6-42EF-8F3A-B2E96AAA3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621DECC7-63F5-4DDD-9220-6CEB0B01B3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3939FE02-1BEF-4D7C-A5E6-C1950F6F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50217C40-39A3-4B24-91EA-7BD098A48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BB7A270F-8016-44CE-AF7E-0B7B05AF4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99F2E142-4F59-4799-BF87-6E2DDEB07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218080F0-2F72-4F46-AAE4-028D6C910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9B56C6A9-19CD-447F-811B-BDC9E88D0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DA526FAE-F8B0-4B2F-AB07-9DC9E26AA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4ECECD11-8BB3-4354-92E2-A4DA50F7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DCC98544-3E47-4D98-BB92-8F6F54B30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E98AE610-634B-4071-BFF2-9D5056517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27AEB32E-1BE1-44CA-98D9-E13BF316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48E6713F-5BD9-4F45-9A49-FFF08667B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BB3A489A-B2E2-48E4-9FBE-55B3ED7AF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094A9D19-E8B9-4F36-8D6D-773311068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BF289452-AF82-4B62-9C48-CA83DEDF6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0AE3B059-4604-4A43-B0C3-537E30465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10132848-C235-45EB-ADB0-C34D40223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E1E62E3E-E9B7-4E65-A77D-0B156AED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DEE80DB5-E3E3-47A8-8FBF-55A82C1D0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8">
              <a:extLst>
                <a:ext uri="{FF2B5EF4-FFF2-40B4-BE49-F238E27FC236}">
                  <a16:creationId xmlns:a16="http://schemas.microsoft.com/office/drawing/2014/main" id="{D042F10F-BF8A-4A19-9A21-0D23D2251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81464074-C977-43A0-9F58-9F2D39D44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3">
              <a:extLst>
                <a:ext uri="{FF2B5EF4-FFF2-40B4-BE49-F238E27FC236}">
                  <a16:creationId xmlns:a16="http://schemas.microsoft.com/office/drawing/2014/main" id="{934B71F4-D3D9-42DC-A412-12C7F9E4E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6">
              <a:extLst>
                <a:ext uri="{FF2B5EF4-FFF2-40B4-BE49-F238E27FC236}">
                  <a16:creationId xmlns:a16="http://schemas.microsoft.com/office/drawing/2014/main" id="{FBB01C1C-9203-4630-986A-AB4AF50D7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id="{601EA298-1C46-48A3-B61A-CF7EFDCD8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8">
              <a:extLst>
                <a:ext uri="{FF2B5EF4-FFF2-40B4-BE49-F238E27FC236}">
                  <a16:creationId xmlns:a16="http://schemas.microsoft.com/office/drawing/2014/main" id="{0D7B4A27-58C9-4260-A47D-07572B7B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339C288B-4469-4550-9B08-C37696CE1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0">
              <a:extLst>
                <a:ext uri="{FF2B5EF4-FFF2-40B4-BE49-F238E27FC236}">
                  <a16:creationId xmlns:a16="http://schemas.microsoft.com/office/drawing/2014/main" id="{7B1B3374-B2EA-4DF7-8764-C3CB79C7E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2">
              <a:extLst>
                <a:ext uri="{FF2B5EF4-FFF2-40B4-BE49-F238E27FC236}">
                  <a16:creationId xmlns:a16="http://schemas.microsoft.com/office/drawing/2014/main" id="{D97A33DD-2F13-4169-B067-077678140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3">
              <a:extLst>
                <a:ext uri="{FF2B5EF4-FFF2-40B4-BE49-F238E27FC236}">
                  <a16:creationId xmlns:a16="http://schemas.microsoft.com/office/drawing/2014/main" id="{B5074881-2F62-4B52-949F-B04408D16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4">
              <a:extLst>
                <a:ext uri="{FF2B5EF4-FFF2-40B4-BE49-F238E27FC236}">
                  <a16:creationId xmlns:a16="http://schemas.microsoft.com/office/drawing/2014/main" id="{12941634-10D5-4B43-844C-5269FBF03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5">
              <a:extLst>
                <a:ext uri="{FF2B5EF4-FFF2-40B4-BE49-F238E27FC236}">
                  <a16:creationId xmlns:a16="http://schemas.microsoft.com/office/drawing/2014/main" id="{8A40610C-2D6B-40C8-99C6-EBFEFA35F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BC5855FC-67C0-4E21-AF77-CD96C7715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C94A7C1A-79EE-4BD6-ABE5-12BA2065E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5F0B3818-4D47-4CE5-B526-89FAA10B9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6E426870-BE6D-4AA5-87E6-2FA215358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0">
              <a:extLst>
                <a:ext uri="{FF2B5EF4-FFF2-40B4-BE49-F238E27FC236}">
                  <a16:creationId xmlns:a16="http://schemas.microsoft.com/office/drawing/2014/main" id="{0FF6C0A1-32C7-4C02-B2E5-CFBBEC7522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0E16C7C5-A405-41C7-8341-8E1F6ACAA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41B90406-5C7A-4BED-AA1B-0530F5604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8F608397-21C8-49DC-A11E-801D969F6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5">
              <a:extLst>
                <a:ext uri="{FF2B5EF4-FFF2-40B4-BE49-F238E27FC236}">
                  <a16:creationId xmlns:a16="http://schemas.microsoft.com/office/drawing/2014/main" id="{39A28ADA-319F-435D-93B3-C89A97E7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6">
              <a:extLst>
                <a:ext uri="{FF2B5EF4-FFF2-40B4-BE49-F238E27FC236}">
                  <a16:creationId xmlns:a16="http://schemas.microsoft.com/office/drawing/2014/main" id="{4C6B553D-7106-43F3-B327-96968B9EB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7">
              <a:extLst>
                <a:ext uri="{FF2B5EF4-FFF2-40B4-BE49-F238E27FC236}">
                  <a16:creationId xmlns:a16="http://schemas.microsoft.com/office/drawing/2014/main" id="{9B34E780-BE52-47E1-B81D-9A0D48BEC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8">
              <a:extLst>
                <a:ext uri="{FF2B5EF4-FFF2-40B4-BE49-F238E27FC236}">
                  <a16:creationId xmlns:a16="http://schemas.microsoft.com/office/drawing/2014/main" id="{07723F77-D7FC-42CD-9C67-6E93222F8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9">
              <a:extLst>
                <a:ext uri="{FF2B5EF4-FFF2-40B4-BE49-F238E27FC236}">
                  <a16:creationId xmlns:a16="http://schemas.microsoft.com/office/drawing/2014/main" id="{0D985CD7-C625-4231-B96E-3C81ADEA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0">
              <a:extLst>
                <a:ext uri="{FF2B5EF4-FFF2-40B4-BE49-F238E27FC236}">
                  <a16:creationId xmlns:a16="http://schemas.microsoft.com/office/drawing/2014/main" id="{5C3868C0-15C7-4C74-B7C9-148548529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1">
              <a:extLst>
                <a:ext uri="{FF2B5EF4-FFF2-40B4-BE49-F238E27FC236}">
                  <a16:creationId xmlns:a16="http://schemas.microsoft.com/office/drawing/2014/main" id="{C0C21580-CDFB-4DBF-BEDE-44A05D1B2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2">
              <a:extLst>
                <a:ext uri="{FF2B5EF4-FFF2-40B4-BE49-F238E27FC236}">
                  <a16:creationId xmlns:a16="http://schemas.microsoft.com/office/drawing/2014/main" id="{DAF93A7A-9784-4677-BF9F-5FA5A4A0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2">
              <a:extLst>
                <a:ext uri="{FF2B5EF4-FFF2-40B4-BE49-F238E27FC236}">
                  <a16:creationId xmlns:a16="http://schemas.microsoft.com/office/drawing/2014/main" id="{1D396C6B-7D15-4D1A-B1C2-81D2A17AC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0">
              <a:extLst>
                <a:ext uri="{FF2B5EF4-FFF2-40B4-BE49-F238E27FC236}">
                  <a16:creationId xmlns:a16="http://schemas.microsoft.com/office/drawing/2014/main" id="{67BFAC74-17A1-4335-8046-7125C99E4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1">
              <a:extLst>
                <a:ext uri="{FF2B5EF4-FFF2-40B4-BE49-F238E27FC236}">
                  <a16:creationId xmlns:a16="http://schemas.microsoft.com/office/drawing/2014/main" id="{3AE8A8D9-39D9-439C-B26A-CEB43EFA3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2">
              <a:extLst>
                <a:ext uri="{FF2B5EF4-FFF2-40B4-BE49-F238E27FC236}">
                  <a16:creationId xmlns:a16="http://schemas.microsoft.com/office/drawing/2014/main" id="{54808635-F2FB-4DD0-B4B4-5006D0C9B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4">
              <a:extLst>
                <a:ext uri="{FF2B5EF4-FFF2-40B4-BE49-F238E27FC236}">
                  <a16:creationId xmlns:a16="http://schemas.microsoft.com/office/drawing/2014/main" id="{FB8866F0-C199-4F49-841E-A46EB3632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5">
              <a:extLst>
                <a:ext uri="{FF2B5EF4-FFF2-40B4-BE49-F238E27FC236}">
                  <a16:creationId xmlns:a16="http://schemas.microsoft.com/office/drawing/2014/main" id="{C1C3081B-8713-4376-A353-A47D384CE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1">
              <a:extLst>
                <a:ext uri="{FF2B5EF4-FFF2-40B4-BE49-F238E27FC236}">
                  <a16:creationId xmlns:a16="http://schemas.microsoft.com/office/drawing/2014/main" id="{D0969870-FE6F-495B-B6A2-EEDA6B2D1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1">
              <a:extLst>
                <a:ext uri="{FF2B5EF4-FFF2-40B4-BE49-F238E27FC236}">
                  <a16:creationId xmlns:a16="http://schemas.microsoft.com/office/drawing/2014/main" id="{E90DCE8F-BDBD-4D92-B335-784385202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2">
              <a:extLst>
                <a:ext uri="{FF2B5EF4-FFF2-40B4-BE49-F238E27FC236}">
                  <a16:creationId xmlns:a16="http://schemas.microsoft.com/office/drawing/2014/main" id="{E7FF6C2A-433D-4687-8E49-F054E01F9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3">
              <a:extLst>
                <a:ext uri="{FF2B5EF4-FFF2-40B4-BE49-F238E27FC236}">
                  <a16:creationId xmlns:a16="http://schemas.microsoft.com/office/drawing/2014/main" id="{544C64A4-733A-47BC-9C58-9694D98D3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4">
              <a:extLst>
                <a:ext uri="{FF2B5EF4-FFF2-40B4-BE49-F238E27FC236}">
                  <a16:creationId xmlns:a16="http://schemas.microsoft.com/office/drawing/2014/main" id="{1F4E1DF2-0836-4AC7-83EF-C1DB4119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5">
              <a:extLst>
                <a:ext uri="{FF2B5EF4-FFF2-40B4-BE49-F238E27FC236}">
                  <a16:creationId xmlns:a16="http://schemas.microsoft.com/office/drawing/2014/main" id="{7F4098CD-0DBA-41CF-94C9-5B4A2790B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6">
              <a:extLst>
                <a:ext uri="{FF2B5EF4-FFF2-40B4-BE49-F238E27FC236}">
                  <a16:creationId xmlns:a16="http://schemas.microsoft.com/office/drawing/2014/main" id="{746264D9-CDCA-4D28-9CBB-AD2DF6B0A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7">
              <a:extLst>
                <a:ext uri="{FF2B5EF4-FFF2-40B4-BE49-F238E27FC236}">
                  <a16:creationId xmlns:a16="http://schemas.microsoft.com/office/drawing/2014/main" id="{1EA90CCC-8F4E-4257-B4AB-4AFF917A9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8">
              <a:extLst>
                <a:ext uri="{FF2B5EF4-FFF2-40B4-BE49-F238E27FC236}">
                  <a16:creationId xmlns:a16="http://schemas.microsoft.com/office/drawing/2014/main" id="{86667B9E-67C7-4E33-8DC7-C9781B79F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9">
              <a:extLst>
                <a:ext uri="{FF2B5EF4-FFF2-40B4-BE49-F238E27FC236}">
                  <a16:creationId xmlns:a16="http://schemas.microsoft.com/office/drawing/2014/main" id="{2CE4C618-0C3B-4E44-B5F2-231996E68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0">
              <a:extLst>
                <a:ext uri="{FF2B5EF4-FFF2-40B4-BE49-F238E27FC236}">
                  <a16:creationId xmlns:a16="http://schemas.microsoft.com/office/drawing/2014/main" id="{04F4C21D-18D8-444C-B9F7-1FF5C9618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1">
              <a:extLst>
                <a:ext uri="{FF2B5EF4-FFF2-40B4-BE49-F238E27FC236}">
                  <a16:creationId xmlns:a16="http://schemas.microsoft.com/office/drawing/2014/main" id="{FA180744-D5B0-4BE1-8213-AEB307D21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4">
              <a:extLst>
                <a:ext uri="{FF2B5EF4-FFF2-40B4-BE49-F238E27FC236}">
                  <a16:creationId xmlns:a16="http://schemas.microsoft.com/office/drawing/2014/main" id="{518C1579-E429-4731-A86F-3594B90A5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3">
              <a:extLst>
                <a:ext uri="{FF2B5EF4-FFF2-40B4-BE49-F238E27FC236}">
                  <a16:creationId xmlns:a16="http://schemas.microsoft.com/office/drawing/2014/main" id="{0747C1A0-7BB0-4493-8355-FC275A5C0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4">
              <a:extLst>
                <a:ext uri="{FF2B5EF4-FFF2-40B4-BE49-F238E27FC236}">
                  <a16:creationId xmlns:a16="http://schemas.microsoft.com/office/drawing/2014/main" id="{5E722D2F-083A-4A3F-9E93-B5938C3FE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5">
              <a:extLst>
                <a:ext uri="{FF2B5EF4-FFF2-40B4-BE49-F238E27FC236}">
                  <a16:creationId xmlns:a16="http://schemas.microsoft.com/office/drawing/2014/main" id="{DF049D09-D570-432D-A63A-21A29D5C5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0">
              <a:extLst>
                <a:ext uri="{FF2B5EF4-FFF2-40B4-BE49-F238E27FC236}">
                  <a16:creationId xmlns:a16="http://schemas.microsoft.com/office/drawing/2014/main" id="{916CB67F-9F5C-4B14-9872-6FCD6BB75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1">
              <a:extLst>
                <a:ext uri="{FF2B5EF4-FFF2-40B4-BE49-F238E27FC236}">
                  <a16:creationId xmlns:a16="http://schemas.microsoft.com/office/drawing/2014/main" id="{317CD491-D9ED-4B96-B667-CD15A4764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25">
              <a:extLst>
                <a:ext uri="{FF2B5EF4-FFF2-40B4-BE49-F238E27FC236}">
                  <a16:creationId xmlns:a16="http://schemas.microsoft.com/office/drawing/2014/main" id="{262C581B-C8D0-4884-8F4F-5A1E952D9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26">
              <a:extLst>
                <a:ext uri="{FF2B5EF4-FFF2-40B4-BE49-F238E27FC236}">
                  <a16:creationId xmlns:a16="http://schemas.microsoft.com/office/drawing/2014/main" id="{4F116EC9-6317-4526-9389-77E4C94F3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27">
              <a:extLst>
                <a:ext uri="{FF2B5EF4-FFF2-40B4-BE49-F238E27FC236}">
                  <a16:creationId xmlns:a16="http://schemas.microsoft.com/office/drawing/2014/main" id="{C23101D8-C0F0-4E39-8F48-B6DE6AE62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8">
              <a:extLst>
                <a:ext uri="{FF2B5EF4-FFF2-40B4-BE49-F238E27FC236}">
                  <a16:creationId xmlns:a16="http://schemas.microsoft.com/office/drawing/2014/main" id="{492738F5-D36B-4DFF-9378-B7520F79A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9">
              <a:extLst>
                <a:ext uri="{FF2B5EF4-FFF2-40B4-BE49-F238E27FC236}">
                  <a16:creationId xmlns:a16="http://schemas.microsoft.com/office/drawing/2014/main" id="{BEE1C579-EE31-4581-A7F2-75CAB449C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3">
              <a:extLst>
                <a:ext uri="{FF2B5EF4-FFF2-40B4-BE49-F238E27FC236}">
                  <a16:creationId xmlns:a16="http://schemas.microsoft.com/office/drawing/2014/main" id="{BAD41752-081E-4E72-9C53-DC5A95A90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6">
              <a:extLst>
                <a:ext uri="{FF2B5EF4-FFF2-40B4-BE49-F238E27FC236}">
                  <a16:creationId xmlns:a16="http://schemas.microsoft.com/office/drawing/2014/main" id="{1B876426-6534-43ED-A5D8-D6F59EDC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37">
              <a:extLst>
                <a:ext uri="{FF2B5EF4-FFF2-40B4-BE49-F238E27FC236}">
                  <a16:creationId xmlns:a16="http://schemas.microsoft.com/office/drawing/2014/main" id="{5D5432D5-FA94-47AB-8B6D-F187DA788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38">
              <a:extLst>
                <a:ext uri="{FF2B5EF4-FFF2-40B4-BE49-F238E27FC236}">
                  <a16:creationId xmlns:a16="http://schemas.microsoft.com/office/drawing/2014/main" id="{76BB7EFC-8D35-48AC-8FA9-8007BAA73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0">
              <a:extLst>
                <a:ext uri="{FF2B5EF4-FFF2-40B4-BE49-F238E27FC236}">
                  <a16:creationId xmlns:a16="http://schemas.microsoft.com/office/drawing/2014/main" id="{BCF1488D-67CE-4DCF-A322-53F89A8AA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2">
              <a:extLst>
                <a:ext uri="{FF2B5EF4-FFF2-40B4-BE49-F238E27FC236}">
                  <a16:creationId xmlns:a16="http://schemas.microsoft.com/office/drawing/2014/main" id="{CC546D53-A79A-4647-ABB8-7C64C22BA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25">
              <a:extLst>
                <a:ext uri="{FF2B5EF4-FFF2-40B4-BE49-F238E27FC236}">
                  <a16:creationId xmlns:a16="http://schemas.microsoft.com/office/drawing/2014/main" id="{8C01F53B-BEB9-468C-8A41-16F43875B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7">
              <a:extLst>
                <a:ext uri="{FF2B5EF4-FFF2-40B4-BE49-F238E27FC236}">
                  <a16:creationId xmlns:a16="http://schemas.microsoft.com/office/drawing/2014/main" id="{55918538-C88B-4BBF-8482-63EBA4243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6" descr="A picture containing outdoor, stone, brick, canyon&#10;&#10;Description automatically generated">
            <a:extLst>
              <a:ext uri="{FF2B5EF4-FFF2-40B4-BE49-F238E27FC236}">
                <a16:creationId xmlns:a16="http://schemas.microsoft.com/office/drawing/2014/main" id="{4038C79D-8A64-EC22-AD8E-E8A1A029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" y="3661048"/>
            <a:ext cx="2845970" cy="1899684"/>
          </a:xfrm>
          <a:prstGeom prst="rect">
            <a:avLst/>
          </a:prstGeom>
        </p:spPr>
      </p:pic>
      <p:pic>
        <p:nvPicPr>
          <p:cNvPr id="4" name="Picture 3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DC646364-20BF-6900-C5EF-61493245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56" y="3662792"/>
            <a:ext cx="2242384" cy="2577453"/>
          </a:xfrm>
          <a:prstGeom prst="rect">
            <a:avLst/>
          </a:prstGeom>
        </p:spPr>
      </p:pic>
      <p:pic>
        <p:nvPicPr>
          <p:cNvPr id="12" name="Picture 11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31323292-BC08-8623-2CC6-A57FCD905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68" y="3662238"/>
            <a:ext cx="2973372" cy="1977292"/>
          </a:xfrm>
          <a:prstGeom prst="rect">
            <a:avLst/>
          </a:prstGeom>
        </p:spPr>
      </p:pic>
      <p:pic>
        <p:nvPicPr>
          <p:cNvPr id="10" name="Picture 9" descr="A picture containing person, indoor, drink&#10;&#10;Description automatically generated">
            <a:extLst>
              <a:ext uri="{FF2B5EF4-FFF2-40B4-BE49-F238E27FC236}">
                <a16:creationId xmlns:a16="http://schemas.microsoft.com/office/drawing/2014/main" id="{D591E5D3-4ECF-0918-5EF4-7B001E444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35" y="3652636"/>
            <a:ext cx="3078186" cy="21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83F76C-76AD-4B44-88DE-F5AF5FA37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811" y="635109"/>
            <a:ext cx="10492667" cy="1065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Kansainvälistyminen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joko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suunnitelmallinen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kotikansainvälistyminen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tai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opiskelijavaihto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1FD7FC-C76E-45D6-95A9-D630E182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0"/>
            <a:ext cx="12192000" cy="499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Digital rendering of a colored world map">
            <a:extLst>
              <a:ext uri="{FF2B5EF4-FFF2-40B4-BE49-F238E27FC236}">
                <a16:creationId xmlns:a16="http://schemas.microsoft.com/office/drawing/2014/main" id="{692541EB-3836-4006-BE6F-BAE5BE55BA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r="11965" b="2"/>
          <a:stretch/>
        </p:blipFill>
        <p:spPr>
          <a:xfrm>
            <a:off x="4244" y="1866900"/>
            <a:ext cx="5092102" cy="4991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7D7C4-D166-484F-8A6A-932E75D0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JYU Since 1863.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2817D4-47C9-4AAE-BF21-B6A7452FD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8360" y="2219493"/>
            <a:ext cx="5722140" cy="331453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2"/>
                </a:solidFill>
              </a:rPr>
              <a:t>O</a:t>
            </a:r>
            <a:r>
              <a:rPr lang="en-US" sz="1300" b="0" i="0">
                <a:solidFill>
                  <a:schemeClr val="tx2"/>
                </a:solidFill>
                <a:effectLst/>
              </a:rPr>
              <a:t>piskelijavaihdon suositusajankohta: 3. opiskelu-vuoden kevät, KM-vaiheessakin onnistuu </a:t>
            </a:r>
          </a:p>
          <a:p>
            <a:pPr marL="285750" indent="-2857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2"/>
                </a:solidFill>
              </a:rPr>
              <a:t>Y</a:t>
            </a:r>
            <a:r>
              <a:rPr lang="en-US" sz="1300" b="0" i="0">
                <a:solidFill>
                  <a:schemeClr val="tx2"/>
                </a:solidFill>
                <a:effectLst/>
              </a:rPr>
              <a:t>leensä kevätlk, koska esim. Euroopassa syyslk kestää helmikuulle </a:t>
            </a:r>
          </a:p>
          <a:p>
            <a:pPr marL="285750" indent="-2857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300" b="0" i="0">
                <a:solidFill>
                  <a:schemeClr val="tx2"/>
                </a:solidFill>
                <a:effectLst/>
              </a:rPr>
              <a:t>Mitä KK-tutkinnon opintoja voi tehdä vaihdossa? KK-tutkinnon vapaasti valittavat opinnot 37 op ja POMien monialaiset opintojaksot </a:t>
            </a:r>
          </a:p>
          <a:p>
            <a:pPr marL="285750" indent="-28575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300" b="0" i="0">
                <a:solidFill>
                  <a:schemeClr val="tx2"/>
                </a:solidFill>
                <a:effectLst/>
              </a:rPr>
              <a:t>KM- opinnoista voi tehdä vaihdossa: OKLS1409 Syventävät ilmiöopinnot 3 (6 op</a:t>
            </a:r>
            <a:r>
              <a:rPr lang="en-US" sz="1300">
                <a:solidFill>
                  <a:schemeClr val="tx2"/>
                </a:solidFill>
              </a:rPr>
              <a:t>) ja</a:t>
            </a:r>
            <a:r>
              <a:rPr lang="en-US" sz="1300" b="0" i="0">
                <a:solidFill>
                  <a:schemeClr val="tx2"/>
                </a:solidFill>
                <a:effectLst/>
              </a:rPr>
              <a:t> tutkinnon vapaasti valittavat opinnot 35 op </a:t>
            </a:r>
            <a:endParaRPr lang="en-US" sz="1300">
              <a:solidFill>
                <a:schemeClr val="tx2"/>
              </a:solidFill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2"/>
                </a:solidFill>
              </a:rPr>
              <a:t>Opetusharjoitteluista ulkomailla voi tehdä OH3:n (OKLS3139)</a:t>
            </a:r>
          </a:p>
          <a:p>
            <a:pPr>
              <a:lnSpc>
                <a:spcPct val="140000"/>
              </a:lnSpc>
            </a:pPr>
            <a:endParaRPr lang="en-US" sz="130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57B26-292C-44B6-87A7-B3AE5B03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C303AC-00DE-4A76-B195-7695749E536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CCDC3-6D14-4A12-9A7B-E5B1C6AF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919" y="6382512"/>
            <a:ext cx="5009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A85DAAA-4828-42AD-A20E-A69A6FAE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86125428-75F9-4763-8991-C4DB8FE9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E1AD4BA-5029-4887-8216-F6DBBD184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D298128E-C3E3-4CCC-BB18-D6B218181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956527CE-4CB1-4E46-88D3-E6EA2D5A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2F104828-FA58-4B02-A34E-13A1A0432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C98AF37C-592A-4D0D-BF25-AD71B60E6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621CF2DF-4BAB-47CB-AAF4-6135062AF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C93B96AD-0A31-4B64-8B0D-EC289A7A7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CA95A85E-F6C9-4D5B-9AC2-41D2481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5107E4DA-C368-437F-913A-9CF3CB012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7631DFDA-A9E9-4E35-A064-EBA077801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3A2C443F-B764-46C1-857F-F5A4DF30A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B9FC3628-7B29-4D88-B5ED-ACAF87A9B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51">
              <a:extLst>
                <a:ext uri="{FF2B5EF4-FFF2-40B4-BE49-F238E27FC236}">
                  <a16:creationId xmlns:a16="http://schemas.microsoft.com/office/drawing/2014/main" id="{B65279C5-A429-464B-8FBE-424240585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52">
              <a:extLst>
                <a:ext uri="{FF2B5EF4-FFF2-40B4-BE49-F238E27FC236}">
                  <a16:creationId xmlns:a16="http://schemas.microsoft.com/office/drawing/2014/main" id="{5CB98B82-2322-4900-8F24-C8DC1D1F5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B1A93CE9-77F5-4C0B-BA0F-4B3A32EE4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54">
              <a:extLst>
                <a:ext uri="{FF2B5EF4-FFF2-40B4-BE49-F238E27FC236}">
                  <a16:creationId xmlns:a16="http://schemas.microsoft.com/office/drawing/2014/main" id="{2EE13B5A-5B73-46E3-934F-61F0D824E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55">
              <a:extLst>
                <a:ext uri="{FF2B5EF4-FFF2-40B4-BE49-F238E27FC236}">
                  <a16:creationId xmlns:a16="http://schemas.microsoft.com/office/drawing/2014/main" id="{65A30821-4992-48D3-B4A0-913C045B4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CF285E5E-EB87-467D-B538-925CAB8A8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22F0F1DE-7C3C-40A4-B14B-B0FD67EC6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DDF56D11-18A1-4D3F-862A-884643EC8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E6BD0431-79C0-4578-9C4E-753DE0746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A1B85F64-F9B0-48F1-9C28-10E600AAA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103E3F91-5963-48B3-BA45-F313552C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94FBFE70-FA74-4065-8632-647B4E651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15137EC8-5D22-45AF-8136-75A336C1A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01585780-AC17-48DF-B491-DD8DEAD9B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39F55FA8-015C-409E-9701-83B93BE9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95F44756-BFD5-473B-9B3A-64914D54D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0063CF19-BA29-4737-9216-0FC182C64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077D7D6B-E211-4C39-9DDB-943283A06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CFCAA2B7-2668-424D-A0C2-EB30C9C22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96C40903-DA8C-4282-8406-3259823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61FE12E2-C467-400F-89BA-1BEA883D1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1EAD90ED-90A2-46B9-8DA7-A6E2BAD67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8C82FE95-B66A-4645-B823-B52372EB4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2C686BAA-83C2-43D2-93B6-E8220C957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67ECE7FD-6A12-44C9-8D33-E42CFA13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4437F430-2DE6-4610-8B80-B84F269D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0E1CF099-A0A1-4D01-A1C9-FC75D2A2B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446366B3-8C6B-4FBB-993F-F1436B59D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116E6478-E2D6-4541-A390-90B0C7867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4455EFAC-5886-4232-B90E-DFFB40290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37">
              <a:extLst>
                <a:ext uri="{FF2B5EF4-FFF2-40B4-BE49-F238E27FC236}">
                  <a16:creationId xmlns:a16="http://schemas.microsoft.com/office/drawing/2014/main" id="{41B484DB-32F6-47BF-AD29-498D8C418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38">
              <a:extLst>
                <a:ext uri="{FF2B5EF4-FFF2-40B4-BE49-F238E27FC236}">
                  <a16:creationId xmlns:a16="http://schemas.microsoft.com/office/drawing/2014/main" id="{A8D2C598-CBD1-4878-AE03-DB6C604EB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39">
              <a:extLst>
                <a:ext uri="{FF2B5EF4-FFF2-40B4-BE49-F238E27FC236}">
                  <a16:creationId xmlns:a16="http://schemas.microsoft.com/office/drawing/2014/main" id="{7DA864B2-C1CD-4944-BC87-E6C353C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40">
              <a:extLst>
                <a:ext uri="{FF2B5EF4-FFF2-40B4-BE49-F238E27FC236}">
                  <a16:creationId xmlns:a16="http://schemas.microsoft.com/office/drawing/2014/main" id="{2DB859CF-A6B4-4B69-9AF2-10EFCC6A8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11B87B98-350C-4B22-BAA1-BC214CBF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id="{F13ABE7D-3892-4859-BAD4-4FC4D055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44">
              <a:extLst>
                <a:ext uri="{FF2B5EF4-FFF2-40B4-BE49-F238E27FC236}">
                  <a16:creationId xmlns:a16="http://schemas.microsoft.com/office/drawing/2014/main" id="{C7F1722E-1384-418B-9A3E-B70006800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45">
              <a:extLst>
                <a:ext uri="{FF2B5EF4-FFF2-40B4-BE49-F238E27FC236}">
                  <a16:creationId xmlns:a16="http://schemas.microsoft.com/office/drawing/2014/main" id="{0BF35D49-BCAE-4D89-8EDD-99FCEF74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46">
              <a:extLst>
                <a:ext uri="{FF2B5EF4-FFF2-40B4-BE49-F238E27FC236}">
                  <a16:creationId xmlns:a16="http://schemas.microsoft.com/office/drawing/2014/main" id="{4CF2F99A-EE20-47B9-80F1-D6E87D6D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47">
              <a:extLst>
                <a:ext uri="{FF2B5EF4-FFF2-40B4-BE49-F238E27FC236}">
                  <a16:creationId xmlns:a16="http://schemas.microsoft.com/office/drawing/2014/main" id="{8B1A7952-C836-4490-8C6C-CE9C0C0F6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48">
              <a:extLst>
                <a:ext uri="{FF2B5EF4-FFF2-40B4-BE49-F238E27FC236}">
                  <a16:creationId xmlns:a16="http://schemas.microsoft.com/office/drawing/2014/main" id="{B1568D66-89FA-4FA8-A6E3-AF31D8A0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id="{6EF88740-92FD-4894-8D28-13C929041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F9264025-3D66-45E5-B15B-1F9993E99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A17599C9-357B-44B4-B6FC-08C4758CF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AC8D8289-19C2-490A-8000-DD80A8BA9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A9F1237F-83C7-4840-998E-379DF420E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78C598F8-6845-4321-8B12-8F55D5C5A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85D84B4A-5F95-4F29-BE14-8D29A0B4C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6408C2B3-D126-4B4A-8BA3-FF1863CD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CAE0FD91-0F5A-4A8C-9310-8DB3A5FA4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1B9D762E-D50F-4A47-B703-232ED886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8DA09E23-CA61-495A-A7F8-4B3DFDF2A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id="{D36CA6B3-3A46-4CB5-8C91-886B84071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61">
              <a:extLst>
                <a:ext uri="{FF2B5EF4-FFF2-40B4-BE49-F238E27FC236}">
                  <a16:creationId xmlns:a16="http://schemas.microsoft.com/office/drawing/2014/main" id="{D5E51DA2-6B7C-485B-8725-9A4080292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5FEF067-D07A-40E3-96D2-34E7450C1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DFF84AAD-85F3-4027-BEF7-5AFCC59D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9748C3EE-BBA1-45C3-AA60-D44ABDC7E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C4E544EA-9A31-4B4E-A587-2AE025092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8F48C13C-B234-4A28-8664-11FAE376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E43446F2-1DE7-4C87-8691-324C7B2A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91DE0BBB-6755-4F68-822C-318F733D1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A5F42373-85EE-4ADF-8DCE-2754ED3B5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E82C5A3F-4FC6-4883-AD2B-37F1BBF76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35242FF5-19F5-45E5-919A-C145DC64A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88AAE6CF-F026-41C1-B9AD-BC2E232C5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5C701404-4DB7-4F3A-8549-9544B9C66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369618DE-CF63-4E1F-AB56-8A640FD74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3D1A099C-4FDA-4F79-B077-C0F6C647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663890DF-B74A-467D-A63B-CB65CC98B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8C343114-BF88-426E-953D-A70972F87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922DA709-3EF5-45DB-BAE3-B23CAA35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E794F4BF-0BF2-4D4B-95B3-B96E58491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1972B148-4231-4FCD-9B14-7A4189089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14348403-DF91-4DC6-90A9-D7EC727B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1052674E-35FA-4825-AC07-A3914AD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4042608B-8386-48C8-A1A3-DBE6F468C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39">
              <a:extLst>
                <a:ext uri="{FF2B5EF4-FFF2-40B4-BE49-F238E27FC236}">
                  <a16:creationId xmlns:a16="http://schemas.microsoft.com/office/drawing/2014/main" id="{9A5D8987-000C-4B99-BBAF-A23EC6FF5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0E405B19-5658-4E03-9404-0C565679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41">
              <a:extLst>
                <a:ext uri="{FF2B5EF4-FFF2-40B4-BE49-F238E27FC236}">
                  <a16:creationId xmlns:a16="http://schemas.microsoft.com/office/drawing/2014/main" id="{DC674228-5A9C-4E88-9835-78995E56D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42">
              <a:extLst>
                <a:ext uri="{FF2B5EF4-FFF2-40B4-BE49-F238E27FC236}">
                  <a16:creationId xmlns:a16="http://schemas.microsoft.com/office/drawing/2014/main" id="{1AB27427-2183-4323-8F13-E775766E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44">
              <a:extLst>
                <a:ext uri="{FF2B5EF4-FFF2-40B4-BE49-F238E27FC236}">
                  <a16:creationId xmlns:a16="http://schemas.microsoft.com/office/drawing/2014/main" id="{738ACA27-BAD8-4E7C-8411-7C0FE40F7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45">
              <a:extLst>
                <a:ext uri="{FF2B5EF4-FFF2-40B4-BE49-F238E27FC236}">
                  <a16:creationId xmlns:a16="http://schemas.microsoft.com/office/drawing/2014/main" id="{BD029C16-6777-4580-80FD-2A7A6900E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46">
              <a:extLst>
                <a:ext uri="{FF2B5EF4-FFF2-40B4-BE49-F238E27FC236}">
                  <a16:creationId xmlns:a16="http://schemas.microsoft.com/office/drawing/2014/main" id="{6941DAEC-FBE5-445C-B9B1-B3DD8F221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47">
              <a:extLst>
                <a:ext uri="{FF2B5EF4-FFF2-40B4-BE49-F238E27FC236}">
                  <a16:creationId xmlns:a16="http://schemas.microsoft.com/office/drawing/2014/main" id="{FD3CD6BC-3643-43CC-8373-F1F7A6EF7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48">
              <a:extLst>
                <a:ext uri="{FF2B5EF4-FFF2-40B4-BE49-F238E27FC236}">
                  <a16:creationId xmlns:a16="http://schemas.microsoft.com/office/drawing/2014/main" id="{93AF9725-32E4-404B-83DF-668B87293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49">
              <a:extLst>
                <a:ext uri="{FF2B5EF4-FFF2-40B4-BE49-F238E27FC236}">
                  <a16:creationId xmlns:a16="http://schemas.microsoft.com/office/drawing/2014/main" id="{5D84519B-BB5A-427B-B663-69DAB9736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6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9401-8A29-46DF-9462-C6EFDEE4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57" y="75621"/>
            <a:ext cx="9634011" cy="1325563"/>
          </a:xfrm>
        </p:spPr>
        <p:txBody>
          <a:bodyPr/>
          <a:lstStyle/>
          <a:p>
            <a:r>
              <a:rPr lang="fi-FI" dirty="0"/>
              <a:t>OPINTO-, HOPS- JA URAOHJAUS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1B86-BFE5-4D40-B127-992897D3B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440" y="1548872"/>
            <a:ext cx="6769100" cy="4392612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Laitos tiedottaa KPTK-OKL-luokanopettajaopiskelijat-listalla, sekä nyt vielä myös ope-listan kautta</a:t>
            </a:r>
          </a:p>
          <a:p>
            <a:endParaRPr lang="fi-FI" dirty="0"/>
          </a:p>
          <a:p>
            <a:r>
              <a:rPr lang="fi-FI" dirty="0"/>
              <a:t>Käytä </a:t>
            </a:r>
            <a:r>
              <a:rPr lang="fi-FI" dirty="0" err="1"/>
              <a:t>student</a:t>
            </a:r>
            <a:r>
              <a:rPr lang="fi-FI" dirty="0"/>
              <a:t>-sähköpostia, jotta viestisi eivät mene henkilöstöllä roskapostiin </a:t>
            </a:r>
          </a:p>
          <a:p>
            <a:endParaRPr lang="fi-FI" dirty="0"/>
          </a:p>
          <a:p>
            <a:r>
              <a:rPr lang="fi-FI" dirty="0"/>
              <a:t>Kirjaa sähköpostiviestiin kotiryhmäsi, esim. LUOKAs2019ToTa – säästät kaikkien aikaa </a:t>
            </a:r>
          </a:p>
          <a:p>
            <a:endParaRPr lang="fi-FI" dirty="0"/>
          </a:p>
          <a:p>
            <a:r>
              <a:rPr lang="fi-FI" dirty="0"/>
              <a:t>Pidä yhteystietosi Oma -palvelussa ajan tasalla (</a:t>
            </a:r>
            <a:r>
              <a:rPr lang="fi-FI" b="0" i="0" u="none" strike="noStrike" dirty="0">
                <a:solidFill>
                  <a:srgbClr val="002957"/>
                </a:solidFill>
                <a:effectLst/>
                <a:latin typeface="Lato" panose="020F0502020204030203" pitchFamily="34" charset="0"/>
                <a:hlinkClick r:id="rId2" tooltip="OMA"/>
              </a:rPr>
              <a:t>account.jyu.fi</a:t>
            </a:r>
            <a:r>
              <a:rPr lang="fi-FI" b="0" i="0" u="none" strike="noStrike" dirty="0">
                <a:solidFill>
                  <a:srgbClr val="002957"/>
                </a:solidFill>
                <a:effectLst/>
                <a:latin typeface="Lato" panose="020F0502020204030203" pitchFamily="34" charset="0"/>
              </a:rPr>
              <a:t>)</a:t>
            </a:r>
            <a:endParaRPr lang="fi-FI" dirty="0"/>
          </a:p>
          <a:p>
            <a:endParaRPr lang="fi-FI" dirty="0"/>
          </a:p>
          <a:p>
            <a:r>
              <a:rPr lang="fi-FI" dirty="0"/>
              <a:t>Käytä hetki yliopiston, tiedekuntien ja laitosten verkkosivujen tutkailuun: mistä mitäkin tietoa löytyy?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41286-93CF-41F7-B249-0111F1BA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B12B-D83A-49B0-9F35-F5A60E00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E9CAB-A093-4480-BE14-D38E4E95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21</a:t>
            </a:fld>
            <a:endParaRPr lang="fi-FI"/>
          </a:p>
        </p:txBody>
      </p:sp>
      <p:pic>
        <p:nvPicPr>
          <p:cNvPr id="9" name="Picture Placeholder 8" descr="Red maple leaves on a tree">
            <a:extLst>
              <a:ext uri="{FF2B5EF4-FFF2-40B4-BE49-F238E27FC236}">
                <a16:creationId xmlns:a16="http://schemas.microsoft.com/office/drawing/2014/main" id="{75EF0FDF-895D-4002-B8DA-BE09359345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3" r="23873"/>
          <a:stretch/>
        </p:blipFill>
        <p:spPr>
          <a:xfrm>
            <a:off x="8040215" y="1511085"/>
            <a:ext cx="3672359" cy="4608512"/>
          </a:xfrm>
        </p:spPr>
      </p:pic>
    </p:spTree>
    <p:extLst>
      <p:ext uri="{BB962C8B-B14F-4D97-AF65-F5344CB8AC3E}">
        <p14:creationId xmlns:p14="http://schemas.microsoft.com/office/powerpoint/2010/main" val="32405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7823-3E75-4400-9FB3-63BD505D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38" y="270459"/>
            <a:ext cx="6481317" cy="1080542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Kun/jos sinulla on haaste/ongelma/kysymys…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33F700-210E-4EED-AA7D-D2C2FF1D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0" y="1484784"/>
            <a:ext cx="7201396" cy="4607642"/>
          </a:xfrm>
        </p:spPr>
        <p:txBody>
          <a:bodyPr>
            <a:normAutofit fontScale="70000" lnSpcReduction="20000"/>
          </a:bodyPr>
          <a:lstStyle/>
          <a:p>
            <a:r>
              <a:rPr lang="fi-FI" sz="1600" dirty="0"/>
              <a:t>ENSIN… </a:t>
            </a:r>
          </a:p>
          <a:p>
            <a:pPr marL="0" indent="0">
              <a:buNone/>
            </a:pPr>
            <a:r>
              <a:rPr lang="fi-FI" sz="1600" dirty="0"/>
              <a:t>      1. kotiryhmäsi opintopolusta löydät ohjeita  </a:t>
            </a:r>
          </a:p>
          <a:p>
            <a:pPr marL="0" indent="0">
              <a:buNone/>
            </a:pPr>
            <a:r>
              <a:rPr lang="fi-FI" sz="1600" dirty="0"/>
              <a:t>      2. katso </a:t>
            </a:r>
            <a:r>
              <a:rPr lang="fi-FI" sz="1600" dirty="0" err="1"/>
              <a:t>luokon</a:t>
            </a:r>
            <a:r>
              <a:rPr lang="fi-FI" sz="1600" dirty="0"/>
              <a:t> nettisivulta</a:t>
            </a:r>
          </a:p>
          <a:p>
            <a:pPr marL="0" indent="0">
              <a:buNone/>
            </a:pPr>
            <a:r>
              <a:rPr lang="fi-FI" sz="1600" dirty="0"/>
              <a:t>           </a:t>
            </a:r>
            <a:r>
              <a:rPr lang="fi-FI" sz="1600" i="1" dirty="0"/>
              <a:t>ohjeet</a:t>
            </a:r>
            <a:r>
              <a:rPr lang="fi-FI" sz="1600" dirty="0"/>
              <a:t>  </a:t>
            </a:r>
          </a:p>
          <a:p>
            <a:pPr marL="0" indent="0">
              <a:buNone/>
            </a:pPr>
            <a:r>
              <a:rPr lang="fi-FI" sz="1600" dirty="0"/>
              <a:t>           </a:t>
            </a:r>
            <a:r>
              <a:rPr lang="fi-FI" sz="1600" i="1" dirty="0"/>
              <a:t>Kysy koulutussuunnittelijalta -ohjaukset </a:t>
            </a:r>
            <a:r>
              <a:rPr lang="fi-FI" sz="1600" i="1" dirty="0" err="1"/>
              <a:t>ZOOMissa</a:t>
            </a:r>
            <a:r>
              <a:rPr lang="fi-FI" sz="1600" i="1" dirty="0"/>
              <a:t> joka kk 1. ma klo 10-11 </a:t>
            </a:r>
          </a:p>
          <a:p>
            <a:pPr marL="0" indent="0">
              <a:buNone/>
            </a:pPr>
            <a:r>
              <a:rPr lang="fi-FI" sz="1600" dirty="0"/>
              <a:t>           </a:t>
            </a:r>
            <a:r>
              <a:rPr lang="fi-FI" sz="1600" i="1" dirty="0"/>
              <a:t>Koulutussuunnittelijan SISU-päivystykset </a:t>
            </a:r>
          </a:p>
          <a:p>
            <a:pPr marL="0" indent="0">
              <a:buNone/>
            </a:pPr>
            <a:r>
              <a:rPr lang="fi-FI" sz="1600" dirty="0"/>
              <a:t>      3. lue opintoja koskevat sähköpostiviestit  </a:t>
            </a:r>
          </a:p>
          <a:p>
            <a:pPr marL="0" indent="0">
              <a:buNone/>
            </a:pPr>
            <a:r>
              <a:rPr lang="fi-FI" sz="1600" dirty="0"/>
              <a:t>           </a:t>
            </a:r>
            <a:r>
              <a:rPr lang="fi-FI" sz="1600" i="1" dirty="0"/>
              <a:t>esim. infojen ajat, hakuajat, ohjeita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… JA JOS ASIA EI SELVINNYT… </a:t>
            </a:r>
          </a:p>
          <a:p>
            <a:pPr marL="0" indent="0">
              <a:buNone/>
            </a:pPr>
            <a:r>
              <a:rPr lang="fi-FI" sz="1600" dirty="0"/>
              <a:t>      4. ja se koskee koko kotiryhmää, pyydä ryhmäohjausta luoko-opintoasiat@jyu.fi  </a:t>
            </a:r>
          </a:p>
          <a:p>
            <a:pPr marL="0" indent="0">
              <a:buNone/>
            </a:pPr>
            <a:r>
              <a:rPr lang="fi-FI" sz="1600" dirty="0"/>
              <a:t>         -postin kautta </a:t>
            </a:r>
          </a:p>
          <a:p>
            <a:pPr marL="0" indent="0">
              <a:buNone/>
            </a:pPr>
            <a:r>
              <a:rPr lang="fi-FI" dirty="0"/>
              <a:t>     </a:t>
            </a:r>
            <a:r>
              <a:rPr lang="fi-FI" sz="1600" dirty="0"/>
              <a:t>5. jos se koskee sinua, kysy luoko-opintoasiat@jyu.fi -postin kautta </a:t>
            </a:r>
            <a:endParaRPr lang="en-US" sz="1600" dirty="0"/>
          </a:p>
        </p:txBody>
      </p:sp>
      <p:pic>
        <p:nvPicPr>
          <p:cNvPr id="9" name="Picture Placeholder 8" descr="Quizzical burrowing owl looking forward">
            <a:extLst>
              <a:ext uri="{FF2B5EF4-FFF2-40B4-BE49-F238E27FC236}">
                <a16:creationId xmlns:a16="http://schemas.microsoft.com/office/drawing/2014/main" id="{5E31867A-1E86-4228-B43D-604A9C7384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r="45783" b="-2"/>
          <a:stretch/>
        </p:blipFill>
        <p:spPr>
          <a:xfrm>
            <a:off x="7731674" y="10"/>
            <a:ext cx="4460326" cy="6669350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518F-D474-4132-996D-32BB3FB3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 anchor="ctr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fld id="{4C6B4B8D-95FF-4589-9B9A-3A6306CC07E9}" type="datetime1">
              <a:rPr lang="fi-FI" smtClean="0"/>
              <a:pPr>
                <a:spcAft>
                  <a:spcPts val="600"/>
                </a:spcAft>
              </a:pPr>
              <a:t>22.11.2022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06035-DA7A-4246-A85F-B207A92E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44C82-89FA-4964-8C08-F242D682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9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AEB3-282D-4AA5-A335-DABDD7ED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20651"/>
            <a:ext cx="5832649" cy="1080542"/>
          </a:xfrm>
        </p:spPr>
        <p:txBody>
          <a:bodyPr>
            <a:normAutofit fontScale="90000"/>
          </a:bodyPr>
          <a:lstStyle/>
          <a:p>
            <a:r>
              <a:rPr lang="fi-FI" dirty="0"/>
              <a:t>Tutkimusmenetelmäopinnoista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0358-6C22-4307-B428-2436F045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72754"/>
            <a:ext cx="4896544" cy="439261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Tutkimusmenetelmiä opiskellaan joka vaiheissa opintoja (Y, P, A ja S); etene järjestyksessä </a:t>
            </a:r>
          </a:p>
          <a:p>
            <a:endParaRPr lang="fi-FI" dirty="0"/>
          </a:p>
          <a:p>
            <a:r>
              <a:rPr lang="fi-FI" dirty="0"/>
              <a:t>Aineopintojen menetelmäopinnot tehdään </a:t>
            </a:r>
          </a:p>
          <a:p>
            <a:pPr marL="0" indent="0">
              <a:buNone/>
            </a:pPr>
            <a:r>
              <a:rPr lang="fi-FI" dirty="0"/>
              <a:t>     1) OKL:n puolella </a:t>
            </a:r>
          </a:p>
          <a:p>
            <a:pPr marL="0" indent="0">
              <a:buNone/>
            </a:pPr>
            <a:r>
              <a:rPr lang="fi-FI" dirty="0"/>
              <a:t>     2) voi tehdä myös kasvatustieteen laitoksen  </a:t>
            </a:r>
          </a:p>
          <a:p>
            <a:pPr marL="0" indent="0">
              <a:buNone/>
            </a:pPr>
            <a:r>
              <a:rPr lang="fi-FI" dirty="0"/>
              <a:t>          puolella (jos ollut esim. opiskelijavaihdossa), </a:t>
            </a:r>
          </a:p>
          <a:p>
            <a:pPr marL="0" indent="0">
              <a:buNone/>
            </a:pPr>
            <a:r>
              <a:rPr lang="fi-FI" dirty="0"/>
              <a:t>          mutta huomioi oma kalenterisi niin, ettei  </a:t>
            </a:r>
          </a:p>
          <a:p>
            <a:pPr marL="0" indent="0">
              <a:buNone/>
            </a:pPr>
            <a:r>
              <a:rPr lang="fi-FI" dirty="0"/>
              <a:t>          tule päällekkäisyyksiä </a:t>
            </a:r>
          </a:p>
        </p:txBody>
      </p:sp>
      <p:pic>
        <p:nvPicPr>
          <p:cNvPr id="9" name="Picture Placeholder 8" descr="Magnifying glass showing decling performance">
            <a:extLst>
              <a:ext uri="{FF2B5EF4-FFF2-40B4-BE49-F238E27FC236}">
                <a16:creationId xmlns:a16="http://schemas.microsoft.com/office/drawing/2014/main" id="{CB3D67BD-2B84-4C85-8BBB-EDFA11C1FD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r="19077"/>
          <a:stretch/>
        </p:blipFill>
        <p:spPr>
          <a:xfrm>
            <a:off x="6003482" y="0"/>
            <a:ext cx="6188518" cy="666936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676E5-1B4D-4041-B6B5-D0F69DBF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83C9-4B92-47A3-9B0C-4F7FFD5778B3}" type="datetime1">
              <a:rPr lang="fi-FI" smtClean="0"/>
              <a:t>22.11.2022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1C0-BAF8-4B2E-8FEE-330A69A7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C753C-A117-4CAC-A3C4-A021AEEB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7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C73A-AE28-4C7A-BB14-C19EA6E0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PRO-jengin peda.net-sivusto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0F19-0D80-420A-A6E4-9435B5AB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20"/>
            <a:ext cx="4827613" cy="1850192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https://peda.net/id/fb33390e1e0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Liittymisavain: PRO22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67B000DB-A907-45DD-A0BA-0B7FD4CEA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95" y="1828482"/>
            <a:ext cx="2858932" cy="28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A7EF-62EB-49FF-B64D-9C444299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OPIV510 Kotiryhmän profiloitumiseen liittyvä työskentely (1–5 op) - ideointia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D0F2-97EC-4053-8929-493AE85B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74520"/>
            <a:ext cx="10297459" cy="435133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i-FI" sz="1400" b="1" i="0" dirty="0">
                <a:solidFill>
                  <a:srgbClr val="002957"/>
                </a:solidFill>
                <a:effectLst/>
                <a:latin typeface="Aleo" panose="020F0802020204030203" pitchFamily="34" charset="0"/>
              </a:rPr>
              <a:t>Kuvaus</a:t>
            </a:r>
          </a:p>
          <a:p>
            <a:pPr algn="l"/>
            <a: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Kotiryhmän profiloitumiseen liittyvä työskentely ja ymmärryksen lisääminen profiilin tausta-ajattelusta.</a:t>
            </a:r>
            <a:b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</a:br>
            <a:endParaRPr lang="fi-FI" sz="1400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fi-FI" sz="1400" b="1" i="0" dirty="0">
                <a:solidFill>
                  <a:srgbClr val="002957"/>
                </a:solidFill>
                <a:effectLst/>
                <a:latin typeface="Aleo" panose="020F0802020204030203" pitchFamily="34" charset="0"/>
              </a:rPr>
              <a:t>Osaamistavoitteet</a:t>
            </a:r>
          </a:p>
          <a:p>
            <a:pPr algn="l"/>
            <a: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Opintojakson suoritettuaan opiskelija</a:t>
            </a:r>
          </a:p>
          <a:p>
            <a:pPr algn="l"/>
            <a: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- on lisännyt ymmärrystään oman kotiryhmänsä profiilin tausta-ajattelusta ja siihen liittyvästä toiminnasta</a:t>
            </a:r>
          </a:p>
          <a:p>
            <a:pPr algn="l"/>
            <a: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- on osallistunut kotiryhmän profiloitumista tukevaan toimintaan.</a:t>
            </a:r>
            <a:b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</a:br>
            <a:endParaRPr lang="fi-FI" sz="1400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fi-FI" sz="1400" b="1" i="0" dirty="0">
                <a:solidFill>
                  <a:srgbClr val="002957"/>
                </a:solidFill>
                <a:effectLst/>
                <a:latin typeface="Aleo" panose="020F0802020204030203" pitchFamily="34" charset="0"/>
              </a:rPr>
              <a:t>Oppimateriaalit</a:t>
            </a:r>
          </a:p>
          <a:p>
            <a:pPr algn="l"/>
            <a: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erikseen sovittava oppimateriaali</a:t>
            </a:r>
          </a:p>
          <a:p>
            <a:pPr algn="l"/>
            <a:endParaRPr lang="fi-FI" sz="1400" dirty="0">
              <a:solidFill>
                <a:srgbClr val="212529"/>
              </a:solidFill>
              <a:latin typeface="Lato" panose="020F0502020204030203" pitchFamily="34" charset="0"/>
            </a:endParaRPr>
          </a:p>
          <a:p>
            <a:pPr algn="l"/>
            <a:r>
              <a:rPr lang="fi-FI" sz="1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Mitä toiveita ja ideoita tähän? Kouluyhteistyö, kouluvierailu? Mahdollisuus tehdä hyvää ja samalla saada kosketuspintaa lasten maailmaan?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3541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75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77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89930-1B88-48D8-9C0D-CC550B56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Meidän ryhmän tavoitteet ja toiveet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30E29-43B7-46A3-AA30-DC072DF6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19" y="2415379"/>
            <a:ext cx="5252709" cy="369974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Kahvitapaamiset -&gt; ennen joulua?</a:t>
            </a:r>
          </a:p>
          <a:p>
            <a:r>
              <a:rPr lang="fi-FI" dirty="0"/>
              <a:t>Luontoretki? -&gt; yhdistetäänkö </a:t>
            </a:r>
            <a:r>
              <a:rPr lang="fi-FI" dirty="0" err="1"/>
              <a:t>ed</a:t>
            </a:r>
            <a:r>
              <a:rPr lang="fi-FI" dirty="0"/>
              <a:t>?</a:t>
            </a:r>
          </a:p>
          <a:p>
            <a:r>
              <a:rPr lang="fi-FI" dirty="0"/>
              <a:t>Yksilöllinen ohjaus -&gt; olkaa yhteydessä Annen! Nämä eivät ole </a:t>
            </a:r>
            <a:r>
              <a:rPr lang="fi-FI" dirty="0" err="1"/>
              <a:t>pakollisiam</a:t>
            </a:r>
            <a:r>
              <a:rPr lang="fi-FI" dirty="0"/>
              <a:t> mutta kaikilla on näihin oikeus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  <a:p>
            <a:r>
              <a:rPr lang="fi-FI"/>
              <a:t>Yksilöohjauksen ajanvaraus</a:t>
            </a:r>
            <a:endParaRPr lang="fi-FI" dirty="0"/>
          </a:p>
          <a:p>
            <a:r>
              <a:rPr lang="fi-FI" dirty="0"/>
              <a:t>anne.martin@jyu.fi</a:t>
            </a:r>
          </a:p>
        </p:txBody>
      </p:sp>
      <p:pic>
        <p:nvPicPr>
          <p:cNvPr id="6" name="Picture 5" descr="Handsfree-wrists ja interlinked voit piirtää ympyrän">
            <a:extLst>
              <a:ext uri="{FF2B5EF4-FFF2-40B4-BE49-F238E27FC236}">
                <a16:creationId xmlns:a16="http://schemas.microsoft.com/office/drawing/2014/main" id="{314B422D-B4DC-4D83-8A05-AC2EBABF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8" r="21224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126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4AF0-C9FA-4076-99C8-A340EBC0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1" y="248479"/>
            <a:ext cx="8821575" cy="506896"/>
          </a:xfrm>
        </p:spPr>
        <p:txBody>
          <a:bodyPr>
            <a:noAutofit/>
          </a:bodyPr>
          <a:lstStyle/>
          <a:p>
            <a:r>
              <a:rPr lang="fi-FI" sz="2800" dirty="0"/>
              <a:t>AIKATAULUT KTKO1010 eli opinto-ohjaus: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CF81E-84EA-4F5A-8F7C-E694B2C4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40" y="944218"/>
            <a:ext cx="11079745" cy="5665303"/>
          </a:xfrm>
        </p:spPr>
        <p:txBody>
          <a:bodyPr>
            <a:normAutofit fontScale="92500" lnSpcReduction="10000"/>
          </a:bodyPr>
          <a:lstStyle/>
          <a:p>
            <a:r>
              <a:rPr lang="fi-FI" sz="1400" b="1" dirty="0"/>
              <a:t>Elo-syyskuu</a:t>
            </a:r>
          </a:p>
          <a:p>
            <a:pPr marL="0" indent="0">
              <a:buNone/>
            </a:pPr>
            <a:r>
              <a:rPr lang="fi-FI" sz="1400" dirty="0"/>
              <a:t>· KTKO1010 Johdatus yliopisto-opiskeluun ja henkilökohtaisen opiskelusuunnitelman laatiminen 2 op alkaa</a:t>
            </a:r>
          </a:p>
          <a:p>
            <a:pPr marL="0" indent="0">
              <a:buNone/>
            </a:pPr>
            <a:r>
              <a:rPr lang="fi-FI" sz="1400" dirty="0"/>
              <a:t>· tutor-toiminta ryhmissä alkaa</a:t>
            </a:r>
          </a:p>
          <a:p>
            <a:pPr marL="0" indent="0">
              <a:buNone/>
            </a:pPr>
            <a:r>
              <a:rPr lang="fi-FI" sz="1400" dirty="0"/>
              <a:t>· 1. vuoden opintosuunnitelma ja 1. vuoden opintojaksoille ilmoittautuminen</a:t>
            </a:r>
          </a:p>
          <a:p>
            <a:pPr marL="0" indent="0">
              <a:buNone/>
            </a:pPr>
            <a:r>
              <a:rPr lang="fi-FI" sz="1400" dirty="0"/>
              <a:t>· </a:t>
            </a:r>
            <a:r>
              <a:rPr lang="fi-FI" sz="1400" dirty="0" err="1"/>
              <a:t>ahotoinnit</a:t>
            </a:r>
            <a:endParaRPr lang="fi-FI" sz="1400" dirty="0"/>
          </a:p>
          <a:p>
            <a:r>
              <a:rPr lang="fi-FI" sz="1400" b="1" dirty="0"/>
              <a:t>Loka-marraskuun vaihteessa</a:t>
            </a:r>
          </a:p>
          <a:p>
            <a:pPr marL="0" indent="0">
              <a:buNone/>
            </a:pPr>
            <a:r>
              <a:rPr lang="fi-FI" sz="1400" dirty="0"/>
              <a:t>· koulutussuunnittelijan kotiryhmätapaamiset (esim. tutkintorakenne, opiskelijoiden kysymykset)</a:t>
            </a:r>
          </a:p>
          <a:p>
            <a:pPr marL="0" indent="0">
              <a:buNone/>
            </a:pPr>
            <a:r>
              <a:rPr lang="fi-FI" sz="1400" dirty="0"/>
              <a:t> </a:t>
            </a:r>
            <a:r>
              <a:rPr lang="fi-FI" sz="1400" dirty="0" err="1"/>
              <a:t>hopsaaja</a:t>
            </a:r>
            <a:r>
              <a:rPr lang="fi-FI" sz="1400" dirty="0"/>
              <a:t> antaa ohjausta syksyn aikana</a:t>
            </a:r>
          </a:p>
          <a:p>
            <a:r>
              <a:rPr lang="fi-FI" sz="1400" b="1" dirty="0"/>
              <a:t>Joulukuun alussa </a:t>
            </a:r>
            <a:r>
              <a:rPr lang="fi-FI" sz="1400" dirty="0"/>
              <a:t>opiskelijat tekevät ohjatusti KK-opintosuunnitelmansa SISU-järjestelmään</a:t>
            </a:r>
          </a:p>
          <a:p>
            <a:r>
              <a:rPr lang="fi-FI" sz="1400" b="1" dirty="0"/>
              <a:t>Helmikuun loppuun mennessä</a:t>
            </a:r>
          </a:p>
          <a:p>
            <a:pPr marL="0" indent="0">
              <a:buNone/>
            </a:pPr>
            <a:r>
              <a:rPr lang="fi-FI" sz="1400" dirty="0"/>
              <a:t>· opiskelija ja </a:t>
            </a:r>
            <a:r>
              <a:rPr lang="fi-FI" sz="1400" dirty="0" err="1"/>
              <a:t>hopsaaja</a:t>
            </a:r>
            <a:r>
              <a:rPr lang="fi-FI" sz="1400" dirty="0"/>
              <a:t> käyvät henkilökohtaisen/ryhmässä ohjauskeskustelun</a:t>
            </a:r>
          </a:p>
          <a:p>
            <a:pPr marL="0" indent="0">
              <a:buNone/>
            </a:pPr>
            <a:r>
              <a:rPr lang="fi-FI" sz="1400" dirty="0"/>
              <a:t>· opiskelija tekee opintosuunnitelmaansa mahdollisesti tarvittavat muutokset</a:t>
            </a:r>
          </a:p>
          <a:p>
            <a:pPr marL="0" indent="0">
              <a:buNone/>
            </a:pPr>
            <a:r>
              <a:rPr lang="fi-FI" sz="1400" dirty="0"/>
              <a:t>· mikäli opintosuunnitelmassa on poikkeavia rakenteita, </a:t>
            </a:r>
            <a:r>
              <a:rPr lang="fi-FI" sz="1400" dirty="0" err="1"/>
              <a:t>hopsaaja</a:t>
            </a:r>
            <a:r>
              <a:rPr lang="fi-FI" sz="1400" dirty="0"/>
              <a:t> hyväksyy ne järjestelmässä (huom. konsultoi Iidaa matalalla kynnyksellä)</a:t>
            </a:r>
          </a:p>
          <a:p>
            <a:pPr marL="0" indent="0">
              <a:buNone/>
            </a:pPr>
            <a:r>
              <a:rPr lang="fi-FI" sz="1400" dirty="0"/>
              <a:t>· </a:t>
            </a:r>
            <a:r>
              <a:rPr lang="fi-FI" sz="1400" dirty="0" err="1"/>
              <a:t>hopsaaja</a:t>
            </a:r>
            <a:r>
              <a:rPr lang="fi-FI" sz="1400" dirty="0"/>
              <a:t> vahvistaa KTKO1010-suorituksen vasta, kun opiskelija on tehnyt opintosuunnitelmaansa sovitut muutokset</a:t>
            </a:r>
          </a:p>
        </p:txBody>
      </p:sp>
    </p:spTree>
    <p:extLst>
      <p:ext uri="{BB962C8B-B14F-4D97-AF65-F5344CB8AC3E}">
        <p14:creationId xmlns:p14="http://schemas.microsoft.com/office/powerpoint/2010/main" val="28051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C34E-A4BD-4264-91A8-3F39E56F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/>
              <a:t>OKL:ssa</a:t>
            </a:r>
            <a:r>
              <a:rPr lang="fi-FI" sz="3600" dirty="0"/>
              <a:t> opiskeltavat &amp; tutkittavat ilmiöt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4F00-247C-4718-B23F-4DF5E926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/>
              <a:t>Oppiminen ja ohjaus  </a:t>
            </a:r>
          </a:p>
          <a:p>
            <a:r>
              <a:rPr lang="fi-FI" sz="2400" dirty="0"/>
              <a:t>Vuorovaikutus ja yhteistyö  </a:t>
            </a:r>
          </a:p>
          <a:p>
            <a:r>
              <a:rPr lang="fi-FI" sz="2400" dirty="0"/>
              <a:t>Osaaminen ja asiantuntijuus </a:t>
            </a:r>
          </a:p>
          <a:p>
            <a:r>
              <a:rPr lang="fi-FI" sz="2400" dirty="0"/>
              <a:t>Tieteellinen tieto ja ajattelu  </a:t>
            </a:r>
          </a:p>
          <a:p>
            <a:r>
              <a:rPr lang="fi-FI" sz="2400" dirty="0"/>
              <a:t>Kasvatus, yhteiskunta ja muutos </a:t>
            </a:r>
          </a:p>
          <a:p>
            <a:r>
              <a:rPr lang="fi-FI" sz="2400" dirty="0"/>
              <a:t>Lue lisää: </a:t>
            </a:r>
            <a:r>
              <a:rPr lang="fi-FI" sz="2400" dirty="0">
                <a:hlinkClick r:id="rId2"/>
              </a:rPr>
              <a:t>https://www.jyu.fi/edupsy/fi/laitokset/okl/opiskelu/luokanopettajakoulutus/opettajankoulutuksessa-opiskeltavat-ja-tutkittavat-ilmiot.pdf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573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EB4B-257E-31DA-24A2-BB2B6E96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Valinnaiset opinnot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4759-8EAD-FA66-7F92-6D82FDE9D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Hakeutuminen ja hakeminen ”sivuaineopintoihin”</a:t>
            </a:r>
          </a:p>
          <a:p>
            <a:r>
              <a:rPr lang="fi-FI" dirty="0"/>
              <a:t>Mietteitä ja kysymyksiä?</a:t>
            </a:r>
          </a:p>
        </p:txBody>
      </p:sp>
    </p:spTree>
    <p:extLst>
      <p:ext uri="{BB962C8B-B14F-4D97-AF65-F5344CB8AC3E}">
        <p14:creationId xmlns:p14="http://schemas.microsoft.com/office/powerpoint/2010/main" val="53575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A78E-EF51-E487-E574-085C9103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Palautetta OKL:lle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BEC35-1AEA-EE06-D01D-18055D64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Millaisia kokemuksia PRO-jengillä on ollut koskien opettajankoulutusta ja teidän erityisen opintopolun huomioimista?</a:t>
            </a:r>
          </a:p>
          <a:p>
            <a:r>
              <a:rPr lang="fi-FI" dirty="0"/>
              <a:t>Mitä toivoisitte keväältä tämän suhteen?</a:t>
            </a:r>
          </a:p>
        </p:txBody>
      </p:sp>
    </p:spTree>
    <p:extLst>
      <p:ext uri="{BB962C8B-B14F-4D97-AF65-F5344CB8AC3E}">
        <p14:creationId xmlns:p14="http://schemas.microsoft.com/office/powerpoint/2010/main" val="1629734676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LeftStep">
      <a:dk1>
        <a:srgbClr val="000000"/>
      </a:dk1>
      <a:lt1>
        <a:srgbClr val="FFFFFF"/>
      </a:lt1>
      <a:dk2>
        <a:srgbClr val="243041"/>
      </a:dk2>
      <a:lt2>
        <a:srgbClr val="E4E8E2"/>
      </a:lt2>
      <a:accent1>
        <a:srgbClr val="B796C6"/>
      </a:accent1>
      <a:accent2>
        <a:srgbClr val="8F7FBA"/>
      </a:accent2>
      <a:accent3>
        <a:srgbClr val="969DC6"/>
      </a:accent3>
      <a:accent4>
        <a:srgbClr val="7FA0BA"/>
      </a:accent4>
      <a:accent5>
        <a:srgbClr val="82ABAC"/>
      </a:accent5>
      <a:accent6>
        <a:srgbClr val="76AD98"/>
      </a:accent6>
      <a:hlink>
        <a:srgbClr val="678E56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1679</Words>
  <Application>Microsoft Office PowerPoint</Application>
  <PresentationFormat>Widescreen</PresentationFormat>
  <Paragraphs>261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Aleo</vt:lpstr>
      <vt:lpstr>Arial</vt:lpstr>
      <vt:lpstr>Avenir Next LT Pro</vt:lpstr>
      <vt:lpstr>Calibri</vt:lpstr>
      <vt:lpstr>Lato</vt:lpstr>
      <vt:lpstr>Modern Love</vt:lpstr>
      <vt:lpstr>Wingdings</vt:lpstr>
      <vt:lpstr>BohemianVTI</vt:lpstr>
      <vt:lpstr>PRO22-kotiryhmä</vt:lpstr>
      <vt:lpstr>Mitä kaikille kuuluu?</vt:lpstr>
      <vt:lpstr>PRO-jengin peda.net-sivusto</vt:lpstr>
      <vt:lpstr>OPIV510 Kotiryhmän profiloitumiseen liittyvä työskentely (1–5 op) - ideointia </vt:lpstr>
      <vt:lpstr>Meidän ryhmän tavoitteet ja toiveet</vt:lpstr>
      <vt:lpstr>AIKATAULUT KTKO1010 eli opinto-ohjaus:</vt:lpstr>
      <vt:lpstr>OKL:ssa opiskeltavat &amp; tutkittavat ilmiöt</vt:lpstr>
      <vt:lpstr>Valinnaiset opinnot </vt:lpstr>
      <vt:lpstr>Palautetta OKL:lle </vt:lpstr>
      <vt:lpstr>Infoa ja muistutuksia</vt:lpstr>
      <vt:lpstr>OPETUSSUUNNITELMA ELI OPS, nyt OPS 2020-23 </vt:lpstr>
      <vt:lpstr>OPETUSSUUNNITELMA ELI OPS, nyt OPS 2020-23 </vt:lpstr>
      <vt:lpstr>OPETUSSUUNNITELMA ELI OPS, nyt OPS 2020-23 </vt:lpstr>
      <vt:lpstr>OPISKELIJAN OPINTOSUUNNITELMA </vt:lpstr>
      <vt:lpstr>OPISKELIJAN OPINTOSUUNNITELMA </vt:lpstr>
      <vt:lpstr>OPETUSOHJELMA = mitä opetusta laitos tarjoaa lukuvuoden aikana, milloin ja miten </vt:lpstr>
      <vt:lpstr>OPISKELUSTA JA OPINNOISSA ETENEMISESTÄ </vt:lpstr>
      <vt:lpstr>OPISKELUSTA JA OPINNOISSA ETENEMISESTÄ </vt:lpstr>
      <vt:lpstr>Vapaasti valittavat opinnot</vt:lpstr>
      <vt:lpstr>Kansainvälistyminen: joko suunnitelmallinen kotikansainvälistyminen tai opiskelijavaihto </vt:lpstr>
      <vt:lpstr>OPINTO-, HOPS- JA URAOHJAUS </vt:lpstr>
      <vt:lpstr>Kun/jos sinulla on haaste/ongelma/kysymys… </vt:lpstr>
      <vt:lpstr>Tutkimusmenetelmäopinnoista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 PRO22-kotiryhmään</dc:title>
  <dc:creator>Martin, Anne</dc:creator>
  <cp:lastModifiedBy>Anne Maaria</cp:lastModifiedBy>
  <cp:revision>39</cp:revision>
  <dcterms:created xsi:type="dcterms:W3CDTF">2022-08-15T07:19:40Z</dcterms:created>
  <dcterms:modified xsi:type="dcterms:W3CDTF">2022-11-22T11:26:53Z</dcterms:modified>
</cp:coreProperties>
</file>