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theme/theme1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2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3.xml" ContentType="application/vnd.openxmlformats-officedocument.theme+xml"/>
  <Override PartName="/ppt/slideLayouts/slideLayout141.xml" ContentType="application/vnd.openxmlformats-officedocument.presentationml.slideLayout+xml"/>
  <Override PartName="/ppt/theme/theme2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5.xml" ContentType="application/vnd.openxmlformats-officedocument.theme+xml"/>
  <Override PartName="/ppt/slideLayouts/slideLayout153.xml" ContentType="application/vnd.openxmlformats-officedocument.presentationml.slideLayout+xml"/>
  <Override PartName="/ppt/theme/theme26.xml" ContentType="application/vnd.openxmlformats-officedocument.theme+xml"/>
  <Override PartName="/ppt/slideLayouts/slideLayout154.xml" ContentType="application/vnd.openxmlformats-officedocument.presentationml.slideLayout+xml"/>
  <Override PartName="/ppt/theme/theme2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8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9.xml" ContentType="application/vnd.openxmlformats-officedocument.theme+xml"/>
  <Override PartName="/ppt/slideLayouts/slideLayout170.xml" ContentType="application/vnd.openxmlformats-officedocument.presentationml.slideLayout+xml"/>
  <Override PartName="/ppt/theme/theme3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8" r:id="rId3"/>
    <p:sldMasterId id="2147483672" r:id="rId4"/>
    <p:sldMasterId id="2147483674" r:id="rId5"/>
    <p:sldMasterId id="2147483676" r:id="rId6"/>
    <p:sldMasterId id="2147483670" r:id="rId7"/>
    <p:sldMasterId id="2147483681" r:id="rId8"/>
    <p:sldMasterId id="2147483693" r:id="rId9"/>
    <p:sldMasterId id="2147483696" r:id="rId10"/>
    <p:sldMasterId id="2147483699" r:id="rId11"/>
    <p:sldMasterId id="2147483702" r:id="rId12"/>
    <p:sldMasterId id="2147483705" r:id="rId13"/>
    <p:sldMasterId id="2147483718" r:id="rId14"/>
    <p:sldMasterId id="2147483731" r:id="rId15"/>
    <p:sldMasterId id="2147483743" r:id="rId16"/>
    <p:sldMasterId id="2147483755" r:id="rId17"/>
    <p:sldMasterId id="2147483774" r:id="rId18"/>
    <p:sldMasterId id="2147483786" r:id="rId19"/>
    <p:sldMasterId id="2147483788" r:id="rId20"/>
    <p:sldMasterId id="2147483802" r:id="rId21"/>
    <p:sldMasterId id="2147483814" r:id="rId22"/>
    <p:sldMasterId id="2147483838" r:id="rId23"/>
    <p:sldMasterId id="2147483850" r:id="rId24"/>
    <p:sldMasterId id="2147483853" r:id="rId25"/>
    <p:sldMasterId id="2147483866" r:id="rId26"/>
    <p:sldMasterId id="2147483868" r:id="rId27"/>
    <p:sldMasterId id="2147483871" r:id="rId28"/>
    <p:sldMasterId id="2147483883" r:id="rId29"/>
    <p:sldMasterId id="2147483887" r:id="rId30"/>
    <p:sldMasterId id="2147483904" r:id="rId31"/>
  </p:sldMasterIdLst>
  <p:notesMasterIdLst>
    <p:notesMasterId r:id="rId60"/>
  </p:notesMasterIdLst>
  <p:handoutMasterIdLst>
    <p:handoutMasterId r:id="rId61"/>
  </p:handoutMasterIdLst>
  <p:sldIdLst>
    <p:sldId id="266" r:id="rId32"/>
    <p:sldId id="328" r:id="rId33"/>
    <p:sldId id="466" r:id="rId34"/>
    <p:sldId id="459" r:id="rId35"/>
    <p:sldId id="456" r:id="rId36"/>
    <p:sldId id="406" r:id="rId37"/>
    <p:sldId id="476" r:id="rId38"/>
    <p:sldId id="475" r:id="rId39"/>
    <p:sldId id="434" r:id="rId40"/>
    <p:sldId id="421" r:id="rId41"/>
    <p:sldId id="472" r:id="rId42"/>
    <p:sldId id="440" r:id="rId43"/>
    <p:sldId id="447" r:id="rId44"/>
    <p:sldId id="448" r:id="rId45"/>
    <p:sldId id="449" r:id="rId46"/>
    <p:sldId id="471" r:id="rId47"/>
    <p:sldId id="478" r:id="rId48"/>
    <p:sldId id="479" r:id="rId49"/>
    <p:sldId id="480" r:id="rId50"/>
    <p:sldId id="481" r:id="rId51"/>
    <p:sldId id="468" r:id="rId52"/>
    <p:sldId id="455" r:id="rId53"/>
    <p:sldId id="450" r:id="rId54"/>
    <p:sldId id="474" r:id="rId55"/>
    <p:sldId id="452" r:id="rId56"/>
    <p:sldId id="451" r:id="rId57"/>
    <p:sldId id="477" r:id="rId58"/>
    <p:sldId id="453" r:id="rId59"/>
  </p:sldIdLst>
  <p:sldSz cx="9144000" cy="6858000" type="screen4x3"/>
  <p:notesSz cx="6735763" cy="98663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AFDB"/>
    <a:srgbClr val="78AC35"/>
    <a:srgbClr val="EEC97A"/>
    <a:srgbClr val="FFCC89"/>
    <a:srgbClr val="D2A870"/>
    <a:srgbClr val="C66C3A"/>
    <a:srgbClr val="AB8861"/>
    <a:srgbClr val="CC66FF"/>
    <a:srgbClr val="E6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2457" autoAdjust="0"/>
  </p:normalViewPr>
  <p:slideViewPr>
    <p:cSldViewPr snapToGrid="0" snapToObjects="1">
      <p:cViewPr varScale="1">
        <p:scale>
          <a:sx n="87" d="100"/>
          <a:sy n="87" d="100"/>
        </p:scale>
        <p:origin x="119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69C451F-DD84-4940-925E-05D63F852285}" type="datetime1">
              <a:rPr lang="fi-FI" smtClean="0"/>
              <a:t>23.3.2017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0CBFDC3-3BBD-A644-88DE-0D64C5C78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42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2103A7A-154D-A143-9618-5B640B61ABC2}" type="datetime1">
              <a:rPr lang="fi-FI" smtClean="0"/>
              <a:t>23.3.2017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5E13AD33-1DAB-424B-A90D-61CAD9869C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0449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Pirjo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Paula</a:t>
            </a:r>
          </a:p>
          <a:p>
            <a:r>
              <a:rPr lang="fi-FI" dirty="0" smtClean="0"/>
              <a:t>Eija aloittaa, me jatkamme</a:t>
            </a:r>
            <a:r>
              <a:rPr lang="fi-FI" baseline="0" dirty="0" smtClean="0"/>
              <a:t> sujuvasti – esittelyt joko ennen tai jälkeen kahvin</a:t>
            </a: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37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Moodlessa kirjoitusvirhe.</a:t>
            </a:r>
            <a:r>
              <a:rPr lang="fi-FI" baseline="0" dirty="0" smtClean="0"/>
              <a:t> Pidetäänkö unelma?</a:t>
            </a:r>
            <a:endParaRPr lang="fi-FI" dirty="0" smtClean="0"/>
          </a:p>
          <a:p>
            <a:r>
              <a:rPr lang="fi-FI" dirty="0" smtClean="0"/>
              <a:t>Paula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Sirpa</a:t>
            </a:r>
            <a:endParaRPr lang="fi-FI" sz="1200" dirty="0" smtClean="0">
              <a:solidFill>
                <a:schemeClr val="tx1"/>
              </a:solidFill>
              <a:latin typeface="GillSans Light" panose="020B0500000000000000" pitchFamily="34" charset="0"/>
              <a:ea typeface="ＭＳ Ｐゴシック" pitchFamily="1" charset="-128"/>
            </a:endParaRPr>
          </a:p>
          <a:p>
            <a:endParaRPr lang="fi-FI" dirty="0" smtClean="0"/>
          </a:p>
          <a:p>
            <a:r>
              <a:rPr lang="fi-FI" dirty="0" smtClean="0"/>
              <a:t>5 min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0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Paula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4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Kuva</a:t>
            </a:r>
            <a:r>
              <a:rPr lang="fi-FI" baseline="0" dirty="0" smtClean="0"/>
              <a:t> lisäksi?</a:t>
            </a:r>
          </a:p>
          <a:p>
            <a:r>
              <a:rPr lang="fi-FI" baseline="0" dirty="0" err="1" smtClean="0"/>
              <a:t>Icebreaker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What’s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name</a:t>
            </a:r>
            <a:r>
              <a:rPr lang="fi-FI" baseline="0" dirty="0" smtClean="0"/>
              <a:t>? Mikä politiikka </a:t>
            </a:r>
            <a:r>
              <a:rPr lang="fi-FI" baseline="0" dirty="0" err="1" smtClean="0"/>
              <a:t>youtuben</a:t>
            </a:r>
            <a:r>
              <a:rPr lang="fi-FI" baseline="0" dirty="0" smtClean="0"/>
              <a:t> ja kuvien käytössä?)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Millä mielellä? Nallet alkuun!</a:t>
            </a:r>
          </a:p>
          <a:p>
            <a:r>
              <a:rPr lang="fi-FI" dirty="0" smtClean="0"/>
              <a:t>Sirpa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Sirpa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Päiväkoti ´sulkuihin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Sirpa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Sirpa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Paula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9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Paula</a:t>
            </a:r>
          </a:p>
          <a:p>
            <a:r>
              <a:rPr lang="fi-FI" dirty="0" smtClean="0"/>
              <a:t>Satu: vilkaisu Moodleen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3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Teksti suurempana</a:t>
            </a:r>
          </a:p>
          <a:p>
            <a:r>
              <a:rPr lang="fi-FI" dirty="0" smtClean="0"/>
              <a:t>Sirpa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8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Paula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5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6506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40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idx="1"/>
          </p:nvPr>
        </p:nvSpPr>
        <p:spPr>
          <a:xfrm>
            <a:off x="457200" y="4431392"/>
            <a:ext cx="8229600" cy="7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Gill Sans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918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76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F26A-D6C8-4757-BAAF-E4045BBCB2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6056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C060-A2B8-4EF9-A795-057C083DB5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772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F3EC-2DC1-4C87-828B-D67F719EF9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9434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381F-38CC-488A-877D-5904142622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75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E886-17A0-41B2-B27A-13B80F85A6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774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A035-4FDC-4810-AB65-6658D887A9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992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10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10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6E19-AFFD-416C-B1B5-152D57CB69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7486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Yliopisto_tõydentõvõt opinnot_X8P7483.jpg"/>
          <p:cNvPicPr>
            <a:picLocks noChangeAspect="1"/>
          </p:cNvPicPr>
          <p:nvPr userDrawn="1"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80" y="593685"/>
            <a:ext cx="3417204" cy="2415811"/>
          </a:xfrm>
          <a:prstGeom prst="rect">
            <a:avLst/>
          </a:prstGeom>
          <a:effectLst>
            <a:reflection stA="50000" endPos="75000" dist="139700" dir="5400000" sy="-100000" algn="bl" rotWithShape="0"/>
            <a:softEdge rad="596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GB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>
          <a:xfrm>
            <a:off x="683568" y="1989138"/>
            <a:ext cx="5437188" cy="36004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46410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95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1521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720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72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493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725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943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184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1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00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1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743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465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915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357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38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0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3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957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26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3726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809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482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663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679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210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371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027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445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198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7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9237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457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629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C42C69B-B944-479B-A137-24B5BC4DE362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8C05232-51FE-46F2-9A64-63DE743244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9704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97EF0F3-C50C-4A14-BEF5-4CE28FBFF7EC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2F97D53-0DB6-452E-836F-AA544E09D6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6836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0F2E352-F017-44B3-B70C-4DDDDFE08E3C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4EF64D3-98DD-42F7-8987-29330258F1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172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3E72E26-22FD-478C-9469-2E1B8CE3EF58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CD0350B-D7C8-4D45-A789-19E217F0D8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6508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A69A253-6E7B-4798-9824-99AA76D9E3A1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3A831D0-2869-4C6A-8181-058BA97A69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397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C27D035-38DF-498C-90C8-6604A5DD99BE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3B3739B-CDB7-47CE-8AC4-9AF023F1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28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504A494-6655-483D-9CCD-8AB5BF68AC91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1F3108D-D9E1-404D-948D-A22C674B99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5599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CBE3559-B54F-4CC5-AA95-C36277E32425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8C34902-C025-4C9A-A078-6FD6D9FBA4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32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3035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31BD8C0-D7BB-4323-939D-34897EF86661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EC2D500-8381-485E-A577-3BCCAA535F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9498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AD8323E-1672-4147-8F63-86A4A1A61770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31CAA9A-9C94-495C-96DC-35FADABD7E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8118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85BF851-6E83-4416-A8E8-2FCB3D23D126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1A4E22F-8403-4A06-BC58-82F823FCF6D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4019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90436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2874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229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819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798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07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2476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42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66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823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17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286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42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8854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919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69225" cy="373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3124200" y="6096000"/>
            <a:ext cx="28924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5157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92B2-726C-4078-9B45-781806476F4A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04392" y="6088211"/>
            <a:ext cx="5199856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Atistin 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26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0994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4731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484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801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42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21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9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782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925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095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2998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592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6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75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/>
              <a:t>23.3.2017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83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43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695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7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8641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7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864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42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9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42E551CC-82B3-8B46-9BA5-5BB6F734ECFD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592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4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54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0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8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67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78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93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20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1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501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7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24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5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4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57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24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83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4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0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/>
              <a:t>23.3.2017</a:t>
            </a:fld>
            <a:endParaRPr lang="fi-FI"/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396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856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54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32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9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60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2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56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53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0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64AEE3C9-FB53-0D43-81A0-34710E07AFAD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948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57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84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38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1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57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73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8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10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0F4B7630-9A7C-1049-AA75-D8FC3A8C748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948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8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9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95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2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0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03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62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544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3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87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09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78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2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279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FAC15C5-5BCB-4634-AAF7-B5135D123CF9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DAB7555-26F8-4582-BB53-7CE1872FF5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128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F49355B-89C1-4445-9F74-C8B1B55B1E19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253EC15-AEDE-4DB6-A902-1E7C0BF104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842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45A67DC-8724-460A-A054-2F33F9E7BE10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AA70860-4EE6-4973-A209-C653D29B77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67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ACFB84B-B694-4864-A161-D0BFA1A7782E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1C9C0DE-E385-473B-AEBE-087A40B040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880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8994BA4-C2C4-419F-83E9-07330D5A752C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1425CFA-2968-4CE5-9E6F-797049B051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0280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E1D44C9-B14E-4C4A-8159-6D9CBE056BFC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34302EE-67DD-47A4-AE3E-D918BA734C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90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43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45640AC-09BB-4CF8-8419-EB6B17C80873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28CFB3F-B564-4865-9699-49E9D34B2A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425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3E00975-45FF-48C0-A17E-9894EED96620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48D480F-D20D-451B-9598-163EE5F6D1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834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3B2E59C-6886-47F4-8448-7FC02ECAA78D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CC97EB1-9858-469B-9C9E-D78D4AA67B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9041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1BC7CFF-D3EA-407D-87BC-8B6C839E9300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35F5850-F6B9-4ECC-81C4-B3C2ED2A8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829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10B9E42-FBA8-46B9-8268-26ED15AB44A5}" type="datetimeFigureOut">
              <a:rPr lang="fi-FI"/>
              <a:pPr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048C2A1-19AA-4437-BCF7-976FCF9008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3184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9896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307D-D0AA-4261-9D43-DE1F1571F7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319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847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0BD9-250D-4E50-A169-13C9C1522B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4063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73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373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6FF1-A316-4EA7-8A9B-B6E155AD32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8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8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4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153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5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0.jpg"/><Relationship Id="rId5" Type="http://schemas.openxmlformats.org/officeDocument/2006/relationships/theme" Target="../theme/theme29.xml"/><Relationship Id="rId4" Type="http://schemas.openxmlformats.org/officeDocument/2006/relationships/slideLayout" Target="../slideLayouts/slideLayout16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7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457200" y="4315945"/>
            <a:ext cx="8229600" cy="11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31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34" y="0"/>
            <a:ext cx="3499566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34" y="0"/>
            <a:ext cx="3499566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34" y="0"/>
            <a:ext cx="3499566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9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E45DEE-D497-419E-8327-1F9F5B5FC456}" type="datetimeFigureOut">
              <a:rPr lang="fi-FI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5DFB928-2DF2-4982-96C7-9B9F38F4F8C7}" type="slidenum">
              <a:rPr lang="fi-FI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9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Master text styles</a:t>
            </a:r>
          </a:p>
          <a:p>
            <a:pPr lvl="1"/>
            <a:r>
              <a:rPr lang="en-GB" altLang="fi-FI" smtClean="0"/>
              <a:t>Second level</a:t>
            </a:r>
          </a:p>
          <a:p>
            <a:pPr lvl="2"/>
            <a:r>
              <a:rPr lang="en-GB" altLang="fi-FI" smtClean="0"/>
              <a:t>Third level</a:t>
            </a:r>
          </a:p>
          <a:p>
            <a:pPr lvl="3"/>
            <a:r>
              <a:rPr lang="en-GB" altLang="fi-FI" smtClean="0"/>
              <a:t>Fourth level</a:t>
            </a:r>
          </a:p>
          <a:p>
            <a:pPr lvl="4"/>
            <a:r>
              <a:rPr lang="en-GB" altLang="fi-FI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0960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0960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0960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FE0B08CB-D022-4CF3-8EBE-808EDB358A33}" type="slidenum">
              <a:rPr lang="fi-FI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fi-FI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ctr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1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852BD40-2AC2-40F3-805B-2825998E9AD0}" type="datetimeFigureOut">
              <a:rPr lang="fi-FI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5126233-E3F3-40BD-8CA1-3783C7ADB67E}" type="slidenum">
              <a:rPr lang="fi-FI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8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1796-5A7B-45A7-B794-11CB9904764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F858-2B66-42B1-A795-D1073538297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5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916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opik_PP_kuva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97" y="5"/>
            <a:ext cx="3488903" cy="5889600"/>
          </a:xfrm>
          <a:prstGeom prst="rect">
            <a:avLst/>
          </a:prstGeom>
        </p:spPr>
      </p:pic>
      <p:sp>
        <p:nvSpPr>
          <p:cNvPr id="11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13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E81A348E-D53F-B549-8A23-FCF574DCE2C2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4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207E2D-C94C-41CF-973D-2A5F69D64E6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23.3.2017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A0CF47D-0E66-44A9-B77B-5F3115FF7E3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34" y="0"/>
            <a:ext cx="3499566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571A8288-DAB1-9648-B405-F0D2CC5C3965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1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opik_PP_kuva_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169" y="5"/>
            <a:ext cx="3503831" cy="59148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1C5C97F-D9FC-2146-8390-064908B88225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opik_PP_kuva_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97" y="0"/>
            <a:ext cx="3488903" cy="5889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2EE64F9E-066E-414A-9E74-F442EF859FA8}" type="datetime1">
              <a:rPr lang="fi-FI" smtClean="0"/>
              <a:t>23.3.2017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2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512-F18D-4F0F-A4F8-98D311351C71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A9D-CF6C-4228-854D-E2046E6048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4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34" y="0"/>
            <a:ext cx="3499566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23.3.2017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e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e.f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8.xml"/><Relationship Id="rId6" Type="http://schemas.openxmlformats.org/officeDocument/2006/relationships/hyperlink" Target="http://www.ede.fi/moodleinfo.htm" TargetMode="External"/><Relationship Id="rId5" Type="http://schemas.openxmlformats.org/officeDocument/2006/relationships/hyperlink" Target="mailto:moodlehelp@ede.fi" TargetMode="External"/><Relationship Id="rId4" Type="http://schemas.openxmlformats.org/officeDocument/2006/relationships/hyperlink" Target="mailto:satu.rusko@oulu.f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72539"/>
            <a:ext cx="8229600" cy="1143000"/>
          </a:xfrm>
        </p:spPr>
        <p:txBody>
          <a:bodyPr/>
          <a:lstStyle/>
          <a:p>
            <a:r>
              <a:rPr lang="fi-FI" b="1" dirty="0" smtClean="0">
                <a:latin typeface="+mj-lt"/>
              </a:rPr>
              <a:t>Innostu kielistä! </a:t>
            </a:r>
            <a:br>
              <a:rPr lang="fi-FI" b="1" dirty="0" smtClean="0">
                <a:latin typeface="+mj-lt"/>
              </a:rPr>
            </a:br>
            <a:r>
              <a:rPr lang="fi-FI" b="1" dirty="0" smtClean="0">
                <a:latin typeface="+mj-lt"/>
              </a:rPr>
              <a:t>Monikielisyyttä koulun arkeen</a:t>
            </a:r>
            <a:br>
              <a:rPr lang="fi-FI" b="1" dirty="0" smtClean="0">
                <a:latin typeface="+mj-lt"/>
              </a:rPr>
            </a:br>
            <a:r>
              <a:rPr lang="fi-FI" sz="3200" b="1" dirty="0" smtClean="0">
                <a:latin typeface="+mj-lt"/>
              </a:rPr>
              <a:t>(5 op) 2017 </a:t>
            </a:r>
          </a:p>
        </p:txBody>
      </p:sp>
    </p:spTree>
    <p:extLst>
      <p:ext uri="{BB962C8B-B14F-4D97-AF65-F5344CB8AC3E}">
        <p14:creationId xmlns:p14="http://schemas.microsoft.com/office/powerpoint/2010/main" val="25540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193964" y="360218"/>
            <a:ext cx="5514109" cy="6095993"/>
          </a:xfrm>
        </p:spPr>
        <p:txBody>
          <a:bodyPr/>
          <a:lstStyle/>
          <a:p>
            <a:pPr marL="0" indent="0">
              <a:buNone/>
            </a:pPr>
            <a:r>
              <a:rPr lang="fi-FI" sz="4800" b="1" kern="0" dirty="0" smtClean="0">
                <a:latin typeface="Gill Sans"/>
              </a:rPr>
              <a:t>Osaamistavoitteet</a:t>
            </a:r>
            <a:endParaRPr lang="fi-FI" sz="4800" b="1" kern="0" dirty="0">
              <a:latin typeface="Gill Sans"/>
            </a:endParaRPr>
          </a:p>
          <a:p>
            <a:pPr marL="0" lvl="0" indent="0">
              <a:buNone/>
            </a:pPr>
            <a:r>
              <a:rPr lang="fi-FI" sz="4000" dirty="0" smtClean="0"/>
              <a:t>Ymmärrät ja osaat soveltaa </a:t>
            </a:r>
            <a:r>
              <a:rPr lang="fi-FI" sz="4000" b="1" dirty="0" smtClean="0"/>
              <a:t>kielirikasteisen opetuksen ja kasvatuksen periaatteita </a:t>
            </a:r>
            <a:r>
              <a:rPr lang="fi-FI" sz="4000" dirty="0" smtClean="0"/>
              <a:t>omassa työssäsi</a:t>
            </a:r>
          </a:p>
        </p:txBody>
      </p:sp>
    </p:spTree>
    <p:extLst>
      <p:ext uri="{BB962C8B-B14F-4D97-AF65-F5344CB8AC3E}">
        <p14:creationId xmlns:p14="http://schemas.microsoft.com/office/powerpoint/2010/main" val="35377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/>
              <a:t>23.3.2017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231" y="182706"/>
            <a:ext cx="10363170" cy="58149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1" y="2721581"/>
            <a:ext cx="3310415" cy="3029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7637" y="3832138"/>
            <a:ext cx="2078182" cy="830997"/>
          </a:xfrm>
          <a:prstGeom prst="rect">
            <a:avLst/>
          </a:prstGeom>
          <a:solidFill>
            <a:srgbClr val="00AFDB"/>
          </a:solidFill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TÄNÄÄN: INNOSTUS!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8052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9219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i-FI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i-FI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i-FI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fi-FI">
              <a:solidFill>
                <a:prstClr val="black"/>
              </a:solidFill>
            </a:endParaRPr>
          </a:p>
        </p:txBody>
      </p:sp>
      <p:pic>
        <p:nvPicPr>
          <p:cNvPr id="35841" name="Kuva 1" descr="http://jeffreyhill.typepad.com/.a/6a00d8341d417153ef010536e7472f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14313"/>
            <a:ext cx="82105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i 6"/>
          <p:cNvSpPr/>
          <p:nvPr/>
        </p:nvSpPr>
        <p:spPr>
          <a:xfrm>
            <a:off x="4500563" y="928688"/>
            <a:ext cx="2500312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ekstikehys 7"/>
          <p:cNvSpPr txBox="1">
            <a:spLocks noChangeArrowheads="1"/>
          </p:cNvSpPr>
          <p:nvPr/>
        </p:nvSpPr>
        <p:spPr bwMode="auto">
          <a:xfrm>
            <a:off x="4857750" y="1214438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i-FI" sz="3200">
                <a:solidFill>
                  <a:prstClr val="black"/>
                </a:solidFill>
              </a:rPr>
              <a:t>Toilets, please?</a:t>
            </a:r>
          </a:p>
        </p:txBody>
      </p:sp>
    </p:spTree>
    <p:extLst>
      <p:ext uri="{BB962C8B-B14F-4D97-AF65-F5344CB8AC3E}">
        <p14:creationId xmlns:p14="http://schemas.microsoft.com/office/powerpoint/2010/main" val="34484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6851172" y="5155097"/>
            <a:ext cx="202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prstClr val="black"/>
                </a:solidFill>
                <a:latin typeface="GillSans Light" panose="020B0500000000000000" pitchFamily="34" charset="0"/>
                <a:hlinkClick r:id="rId3"/>
              </a:rPr>
              <a:t>http</a:t>
            </a:r>
            <a:r>
              <a:rPr lang="fi-FI" sz="2400" dirty="0">
                <a:solidFill>
                  <a:prstClr val="black"/>
                </a:solidFill>
                <a:latin typeface="GillSans Light" panose="020B0500000000000000" pitchFamily="34" charset="0"/>
                <a:hlinkClick r:id="rId3"/>
              </a:rPr>
              <a:t>://</a:t>
            </a:r>
            <a:r>
              <a:rPr lang="fi-FI" sz="2400" dirty="0" smtClean="0">
                <a:solidFill>
                  <a:prstClr val="black"/>
                </a:solidFill>
                <a:latin typeface="GillSans Light" panose="020B0500000000000000" pitchFamily="34" charset="0"/>
                <a:hlinkClick r:id="rId3"/>
              </a:rPr>
              <a:t>ede.fi</a:t>
            </a:r>
            <a:endParaRPr lang="fi-FI" sz="2400" dirty="0">
              <a:solidFill>
                <a:prstClr val="black"/>
              </a:solidFill>
              <a:latin typeface="GillSans Light" panose="020B0500000000000000" pitchFamily="34" charset="0"/>
            </a:endParaRPr>
          </a:p>
        </p:txBody>
      </p:sp>
      <p:pic>
        <p:nvPicPr>
          <p:cNvPr id="6" name="Kuva 5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177">
            <a:off x="6204385" y="4122120"/>
            <a:ext cx="2885494" cy="2527617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115398" y="5678317"/>
            <a:ext cx="5349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 smtClean="0">
                <a:solidFill>
                  <a:prstClr val="black"/>
                </a:solidFill>
                <a:latin typeface="GillSans Light" panose="020B0500000000000000" pitchFamily="34" charset="0"/>
              </a:rPr>
              <a:t>MOODLE</a:t>
            </a:r>
            <a:endParaRPr lang="fi-FI" sz="6600" dirty="0">
              <a:solidFill>
                <a:prstClr val="black"/>
              </a:solidFill>
              <a:latin typeface="GillSans Light" panose="020B0500000000000000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17"/>
            <a:ext cx="9144000" cy="32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3191" y="249382"/>
            <a:ext cx="7769225" cy="1139825"/>
          </a:xfrm>
        </p:spPr>
        <p:txBody>
          <a:bodyPr/>
          <a:lstStyle/>
          <a:p>
            <a:r>
              <a:rPr lang="fi-FI" sz="4000" b="1" dirty="0" smtClean="0">
                <a:solidFill>
                  <a:schemeClr val="tx1"/>
                </a:solidFill>
                <a:latin typeface="Gill Sans"/>
              </a:rPr>
              <a:t>Työskentely </a:t>
            </a:r>
            <a:r>
              <a:rPr lang="fi-FI" sz="4000" b="1" dirty="0" err="1" smtClean="0">
                <a:solidFill>
                  <a:schemeClr val="tx1"/>
                </a:solidFill>
                <a:latin typeface="Gill Sans"/>
              </a:rPr>
              <a:t>Moodlessa</a:t>
            </a:r>
            <a:endParaRPr lang="fi-FI" sz="4000" b="1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9227" y="1304203"/>
            <a:ext cx="8963891" cy="6414655"/>
          </a:xfrm>
        </p:spPr>
        <p:txBody>
          <a:bodyPr/>
          <a:lstStyle/>
          <a:p>
            <a:pPr lvl="0" algn="l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fi-FI" sz="2800" dirty="0">
                <a:solidFill>
                  <a:schemeClr val="tx1"/>
                </a:solidFill>
                <a:latin typeface="GillSans"/>
                <a:cs typeface="+mj-cs"/>
              </a:rPr>
              <a:t>Moodle-ympäristö: </a:t>
            </a:r>
            <a:r>
              <a:rPr lang="fi-FI" sz="2800" dirty="0">
                <a:solidFill>
                  <a:schemeClr val="tx1"/>
                </a:solidFill>
                <a:latin typeface="GillSans"/>
                <a:cs typeface="+mj-cs"/>
                <a:hlinkClick r:id="rId3"/>
              </a:rPr>
              <a:t>http://</a:t>
            </a:r>
            <a:r>
              <a:rPr lang="fi-FI" sz="2800" dirty="0" smtClean="0">
                <a:solidFill>
                  <a:schemeClr val="tx1"/>
                </a:solidFill>
                <a:latin typeface="GillSans"/>
                <a:cs typeface="+mj-cs"/>
                <a:hlinkClick r:id="rId3"/>
              </a:rPr>
              <a:t>ede.fi</a:t>
            </a:r>
            <a:endParaRPr lang="fi-FI" sz="2800" dirty="0" smtClean="0">
              <a:solidFill>
                <a:schemeClr val="tx1"/>
              </a:solidFill>
              <a:latin typeface="GillSans"/>
              <a:cs typeface="+mj-cs"/>
            </a:endParaRPr>
          </a:p>
          <a:p>
            <a:pPr marL="0" lvl="0" indent="0" algn="l" defTabSz="914400">
              <a:spcBef>
                <a:spcPct val="20000"/>
              </a:spcBef>
              <a:buClrTx/>
              <a:buSzTx/>
              <a:buNone/>
              <a:defRPr/>
            </a:pPr>
            <a:endParaRPr lang="fi-FI" sz="2800" dirty="0">
              <a:solidFill>
                <a:schemeClr val="tx1"/>
              </a:solidFill>
              <a:latin typeface="GillSans"/>
              <a:cs typeface="+mj-cs"/>
            </a:endParaRPr>
          </a:p>
          <a:p>
            <a:pPr lvl="0" algn="l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fi-FI" sz="2800" dirty="0">
              <a:solidFill>
                <a:schemeClr val="tx1"/>
              </a:solidFill>
              <a:latin typeface="GillSans"/>
              <a:cs typeface="+mj-cs"/>
            </a:endParaRPr>
          </a:p>
          <a:p>
            <a:pPr lvl="0" algn="l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fi-FI" sz="2800" dirty="0">
                <a:solidFill>
                  <a:schemeClr val="tx1"/>
                </a:solidFill>
                <a:latin typeface="GillSans"/>
                <a:cs typeface="+mj-cs"/>
              </a:rPr>
              <a:t>Ongelmatapauksissa ota </a:t>
            </a:r>
            <a:r>
              <a:rPr lang="fi-FI" sz="2800" dirty="0" smtClean="0">
                <a:solidFill>
                  <a:schemeClr val="tx1"/>
                </a:solidFill>
                <a:latin typeface="GillSans"/>
                <a:cs typeface="+mj-cs"/>
              </a:rPr>
              <a:t>yhteys:</a:t>
            </a:r>
          </a:p>
          <a:p>
            <a:pPr marL="0" indent="0" algn="l" defTabSz="914400">
              <a:spcBef>
                <a:spcPct val="20000"/>
              </a:spcBef>
              <a:buSzTx/>
              <a:buNone/>
              <a:defRPr/>
            </a:pPr>
            <a:r>
              <a:rPr lang="fi-FI" sz="2800" dirty="0" smtClean="0">
                <a:latin typeface="GillSans"/>
                <a:cs typeface="+mj-cs"/>
              </a:rPr>
              <a:t>		</a:t>
            </a:r>
            <a:r>
              <a:rPr lang="fi-FI" sz="2800" dirty="0" smtClean="0">
                <a:latin typeface="GillSans"/>
                <a:cs typeface="+mj-cs"/>
                <a:hlinkClick r:id="rId4"/>
              </a:rPr>
              <a:t>satu.rusko@oulu.fi</a:t>
            </a:r>
            <a:r>
              <a:rPr lang="fi-FI" sz="2800" dirty="0" smtClean="0">
                <a:latin typeface="GillSans"/>
                <a:cs typeface="+mj-cs"/>
              </a:rPr>
              <a:t>      </a:t>
            </a:r>
            <a:r>
              <a:rPr lang="fi-FI" sz="2800" dirty="0" smtClean="0">
                <a:latin typeface="GillSans"/>
                <a:cs typeface="+mj-cs"/>
                <a:hlinkClick r:id="rId5"/>
              </a:rPr>
              <a:t>moodlehelp@ede.fi</a:t>
            </a:r>
            <a:endParaRPr lang="fi-FI" sz="2800" dirty="0">
              <a:latin typeface="GillSans"/>
              <a:cs typeface="+mj-cs"/>
            </a:endParaRPr>
          </a:p>
          <a:p>
            <a:pPr marL="0" lvl="0" indent="0" algn="l" defTabSz="914400">
              <a:spcBef>
                <a:spcPct val="20000"/>
              </a:spcBef>
              <a:buClrTx/>
              <a:buSzTx/>
              <a:buNone/>
              <a:defRPr/>
            </a:pPr>
            <a:endParaRPr lang="fi-FI" sz="2800" dirty="0" smtClean="0">
              <a:solidFill>
                <a:schemeClr val="tx1"/>
              </a:solidFill>
              <a:latin typeface="GillSans"/>
              <a:cs typeface="+mj-cs"/>
            </a:endParaRPr>
          </a:p>
          <a:p>
            <a:pPr lvl="0" algn="l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fi-FI" sz="2800" dirty="0" smtClean="0">
                <a:solidFill>
                  <a:schemeClr val="tx1"/>
                </a:solidFill>
                <a:latin typeface="GillSans"/>
                <a:cs typeface="+mj-cs"/>
              </a:rPr>
              <a:t>Moodle-ympäristön </a:t>
            </a:r>
            <a:r>
              <a:rPr lang="fi-FI" sz="2800" dirty="0">
                <a:solidFill>
                  <a:schemeClr val="tx1"/>
                </a:solidFill>
                <a:latin typeface="GillSans"/>
                <a:cs typeface="+mj-cs"/>
              </a:rPr>
              <a:t>kirjautumisohjeet </a:t>
            </a:r>
            <a:r>
              <a:rPr lang="fi-FI" sz="2800" dirty="0" smtClean="0">
                <a:solidFill>
                  <a:schemeClr val="tx1"/>
                </a:solidFill>
                <a:latin typeface="GillSans"/>
                <a:cs typeface="+mj-cs"/>
                <a:hlinkClick r:id="rId6"/>
              </a:rPr>
              <a:t>http</a:t>
            </a:r>
            <a:r>
              <a:rPr lang="fi-FI" sz="2800" dirty="0">
                <a:solidFill>
                  <a:schemeClr val="tx1"/>
                </a:solidFill>
                <a:latin typeface="GillSans"/>
                <a:cs typeface="+mj-cs"/>
                <a:hlinkClick r:id="rId6"/>
              </a:rPr>
              <a:t>://</a:t>
            </a:r>
            <a:r>
              <a:rPr lang="fi-FI" sz="2800" dirty="0" smtClean="0">
                <a:solidFill>
                  <a:schemeClr val="tx1"/>
                </a:solidFill>
                <a:latin typeface="GillSans"/>
                <a:cs typeface="+mj-cs"/>
                <a:hlinkClick r:id="rId6"/>
              </a:rPr>
              <a:t>www.ede.fi/moodleinfo.htm</a:t>
            </a:r>
            <a:endParaRPr lang="fi-FI" sz="2800" dirty="0" smtClean="0">
              <a:solidFill>
                <a:schemeClr val="tx1"/>
              </a:solidFill>
              <a:latin typeface="GillSans"/>
              <a:cs typeface="+mj-cs"/>
            </a:endParaRPr>
          </a:p>
          <a:p>
            <a:pPr marL="0" lvl="0" indent="0" algn="l" defTabSz="914400">
              <a:spcBef>
                <a:spcPct val="20000"/>
              </a:spcBef>
              <a:buClrTx/>
              <a:buSzTx/>
              <a:defRPr/>
            </a:pPr>
            <a:endParaRPr lang="fi-FI" sz="2000" dirty="0">
              <a:solidFill>
                <a:schemeClr val="tx1"/>
              </a:solidFill>
              <a:latin typeface="GillSans"/>
              <a:cs typeface="+mj-cs"/>
            </a:endParaRPr>
          </a:p>
          <a:p>
            <a:endParaRPr lang="fi-FI" dirty="0"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16029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6" y="360219"/>
            <a:ext cx="7769225" cy="3730625"/>
          </a:xfrm>
        </p:spPr>
        <p:txBody>
          <a:bodyPr/>
          <a:lstStyle/>
          <a:p>
            <a:pPr lvl="0" algn="l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fi-FI" sz="4400" dirty="0">
                <a:solidFill>
                  <a:schemeClr val="tx1"/>
                </a:solidFill>
                <a:latin typeface="GillSans"/>
              </a:rPr>
              <a:t>Moodle sisältää:</a:t>
            </a: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fi-FI" sz="4400" dirty="0">
                <a:solidFill>
                  <a:schemeClr val="tx1"/>
                </a:solidFill>
                <a:latin typeface="GillSans"/>
              </a:rPr>
              <a:t>tiedottamista </a:t>
            </a: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fi-FI" sz="4400" dirty="0">
                <a:solidFill>
                  <a:schemeClr val="tx1"/>
                </a:solidFill>
                <a:latin typeface="GillSans"/>
              </a:rPr>
              <a:t>materiaalia</a:t>
            </a: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fi-FI" sz="4400" dirty="0">
                <a:solidFill>
                  <a:schemeClr val="tx1"/>
                </a:solidFill>
                <a:latin typeface="GillSans"/>
              </a:rPr>
              <a:t>tehtäviä (ohjeet + palautus</a:t>
            </a:r>
            <a:r>
              <a:rPr lang="fi-FI" sz="4400" dirty="0" smtClean="0">
                <a:solidFill>
                  <a:schemeClr val="tx1"/>
                </a:solidFill>
                <a:latin typeface="GillSans"/>
              </a:rPr>
              <a:t>)</a:t>
            </a: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fi-FI" sz="4400" dirty="0" smtClean="0">
                <a:solidFill>
                  <a:schemeClr val="tx1"/>
                </a:solidFill>
                <a:latin typeface="GillSans"/>
              </a:rPr>
              <a:t>keskustelualueita</a:t>
            </a:r>
            <a:endParaRPr lang="fi-FI" sz="4400" dirty="0">
              <a:solidFill>
                <a:schemeClr val="tx1"/>
              </a:solidFill>
              <a:latin typeface="GillSans"/>
            </a:endParaRP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fi-FI" sz="4400" dirty="0">
                <a:solidFill>
                  <a:schemeClr val="tx1"/>
                </a:solidFill>
                <a:latin typeface="GillSans"/>
              </a:rPr>
              <a:t>palautetta</a:t>
            </a:r>
          </a:p>
        </p:txBody>
      </p:sp>
      <p:pic>
        <p:nvPicPr>
          <p:cNvPr id="4" name="Kuva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177">
            <a:off x="6204383" y="353684"/>
            <a:ext cx="2885494" cy="2527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4255" y="1386659"/>
            <a:ext cx="156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MOODLE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88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4" y="537703"/>
            <a:ext cx="7769225" cy="3730625"/>
          </a:xfrm>
        </p:spPr>
        <p:txBody>
          <a:bodyPr/>
          <a:lstStyle/>
          <a:p>
            <a:pPr lvl="0" algn="l" defTabSz="914400">
              <a:spcBef>
                <a:spcPct val="20000"/>
              </a:spcBef>
              <a:buSzTx/>
              <a:buFontTx/>
              <a:buChar char="•"/>
              <a:defRPr/>
            </a:pPr>
            <a:r>
              <a:rPr lang="fi-FI" b="1" dirty="0">
                <a:solidFill>
                  <a:srgbClr val="FF0000"/>
                </a:solidFill>
                <a:latin typeface="GillSans"/>
              </a:rPr>
              <a:t>Käyttäjätunnus: </a:t>
            </a:r>
            <a:r>
              <a:rPr lang="fi-FI" b="1" dirty="0" err="1">
                <a:latin typeface="GillSans"/>
              </a:rPr>
              <a:t>etunimi.sukunimi</a:t>
            </a:r>
            <a:r>
              <a:rPr lang="fi-FI" dirty="0">
                <a:latin typeface="GillSans"/>
              </a:rPr>
              <a:t> (ei </a:t>
            </a:r>
            <a:r>
              <a:rPr lang="fi-FI" dirty="0" err="1">
                <a:latin typeface="GillSans"/>
              </a:rPr>
              <a:t>ääkkösiä</a:t>
            </a:r>
            <a:r>
              <a:rPr lang="fi-FI" dirty="0" smtClean="0">
                <a:latin typeface="GillSans"/>
              </a:rPr>
              <a:t>)</a:t>
            </a:r>
          </a:p>
          <a:p>
            <a:pPr lvl="0" algn="l" defTabSz="914400">
              <a:spcBef>
                <a:spcPct val="20000"/>
              </a:spcBef>
              <a:buSzTx/>
              <a:buFontTx/>
              <a:buChar char="•"/>
              <a:defRPr/>
            </a:pPr>
            <a:endParaRPr lang="fi-FI" dirty="0">
              <a:latin typeface="GillSans"/>
            </a:endParaRPr>
          </a:p>
          <a:p>
            <a:pPr lvl="0" algn="l" defTabSz="914400">
              <a:spcBef>
                <a:spcPct val="20000"/>
              </a:spcBef>
              <a:buSzTx/>
              <a:buFontTx/>
              <a:buChar char="•"/>
              <a:defRPr/>
            </a:pPr>
            <a:r>
              <a:rPr lang="fi-FI" b="1" dirty="0">
                <a:solidFill>
                  <a:srgbClr val="FF0000"/>
                </a:solidFill>
                <a:latin typeface="GillSans"/>
              </a:rPr>
              <a:t>Salasana</a:t>
            </a:r>
            <a:r>
              <a:rPr lang="fi-FI" dirty="0">
                <a:latin typeface="GillSans"/>
              </a:rPr>
              <a:t> ensimmäisellä kirjautumiskerralla: </a:t>
            </a:r>
            <a:r>
              <a:rPr lang="fi-FI" b="1" dirty="0" err="1">
                <a:latin typeface="GillSans"/>
              </a:rPr>
              <a:t>changeme</a:t>
            </a:r>
            <a:r>
              <a:rPr lang="fi-FI" dirty="0">
                <a:latin typeface="GillSans"/>
              </a:rPr>
              <a:t> (vaihdettava heti</a:t>
            </a:r>
            <a:r>
              <a:rPr lang="fi-FI" dirty="0" smtClean="0">
                <a:latin typeface="GillSans"/>
              </a:rPr>
              <a:t>)</a:t>
            </a:r>
          </a:p>
          <a:p>
            <a:pPr marL="0" lvl="0" indent="0" algn="l" defTabSz="914400">
              <a:spcBef>
                <a:spcPct val="20000"/>
              </a:spcBef>
              <a:buSzTx/>
              <a:buNone/>
              <a:defRPr/>
            </a:pPr>
            <a:r>
              <a:rPr lang="fi-FI" dirty="0" smtClean="0">
                <a:latin typeface="GillSans"/>
              </a:rPr>
              <a:t>   (ilmoitamme jälki-</a:t>
            </a:r>
          </a:p>
          <a:p>
            <a:pPr marL="0" lvl="0" indent="0" algn="l" defTabSz="914400">
              <a:spcBef>
                <a:spcPct val="20000"/>
              </a:spcBef>
              <a:buSzTx/>
              <a:buNone/>
              <a:defRPr/>
            </a:pPr>
            <a:r>
              <a:rPr lang="fi-FI" dirty="0" smtClean="0">
                <a:latin typeface="GillSans"/>
              </a:rPr>
              <a:t>   ilmoittautuneiden salasanat)</a:t>
            </a:r>
          </a:p>
          <a:p>
            <a:pPr marL="0" lvl="0" indent="0" algn="l" defTabSz="914400">
              <a:spcBef>
                <a:spcPct val="20000"/>
              </a:spcBef>
              <a:buSzTx/>
              <a:buNone/>
              <a:defRPr/>
            </a:pPr>
            <a:endParaRPr lang="fi-FI" dirty="0">
              <a:latin typeface="GillSans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7" name="Kuva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177">
            <a:off x="6096566" y="3004520"/>
            <a:ext cx="2885494" cy="2527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4255" y="3935895"/>
            <a:ext cx="156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MOODLE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838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481929" y="1655761"/>
            <a:ext cx="8662071" cy="34413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indent="-457200">
              <a:buFontTx/>
              <a:buChar char="-"/>
              <a:defRPr/>
            </a:pPr>
            <a:r>
              <a:rPr lang="fi-FI" sz="4400" b="1" dirty="0" smtClean="0">
                <a:solidFill>
                  <a:schemeClr val="tx1"/>
                </a:solidFill>
                <a:latin typeface="GillSans"/>
              </a:rPr>
              <a:t>Ennen 20.3. työpajaa:</a:t>
            </a:r>
          </a:p>
          <a:p>
            <a:pPr lvl="1" indent="-457200">
              <a:buFontTx/>
              <a:buChar char="-"/>
              <a:defRPr/>
            </a:pPr>
            <a:endParaRPr lang="fi-FI" sz="3200" b="1" dirty="0" smtClean="0">
              <a:solidFill>
                <a:schemeClr val="tx1"/>
              </a:solidFill>
              <a:latin typeface="GillSans"/>
            </a:endParaRPr>
          </a:p>
          <a:p>
            <a:pPr marL="0" lvl="1">
              <a:defRPr/>
            </a:pPr>
            <a:r>
              <a:rPr lang="fi-FI" sz="3200" b="1" dirty="0" smtClean="0">
                <a:solidFill>
                  <a:schemeClr val="tx1"/>
                </a:solidFill>
                <a:latin typeface="GillSans"/>
              </a:rPr>
              <a:t>Pohdintatehtävä</a:t>
            </a:r>
          </a:p>
          <a:p>
            <a:pPr marL="0" lvl="1">
              <a:defRPr/>
            </a:pPr>
            <a:r>
              <a:rPr lang="fi-FI" sz="3200" dirty="0">
                <a:solidFill>
                  <a:schemeClr val="tx1"/>
                </a:solidFill>
                <a:latin typeface="GillSans"/>
              </a:rPr>
              <a:t>K</a:t>
            </a:r>
            <a:r>
              <a:rPr lang="fi-FI" sz="3200" dirty="0" smtClean="0">
                <a:solidFill>
                  <a:schemeClr val="tx1"/>
                </a:solidFill>
                <a:latin typeface="GillSans"/>
              </a:rPr>
              <a:t>ielirikasteisuuden syventäminen, kielirikasteisen opetuksen ja kasvatuksen edellytykset</a:t>
            </a:r>
            <a:endParaRPr lang="fi-FI" sz="3200" dirty="0">
              <a:solidFill>
                <a:schemeClr val="tx1"/>
              </a:solidFill>
              <a:latin typeface="GillSans"/>
            </a:endParaRPr>
          </a:p>
          <a:p>
            <a:pPr marL="0" lvl="1">
              <a:defRPr/>
            </a:pPr>
            <a:endParaRPr lang="fi-FI" sz="3200" b="1" dirty="0" smtClean="0">
              <a:solidFill>
                <a:schemeClr val="tx1"/>
              </a:solidFill>
              <a:latin typeface="GillSans"/>
            </a:endParaRPr>
          </a:p>
          <a:p>
            <a:pPr lvl="1" indent="-457200">
              <a:buFont typeface="Symbol" panose="05050102010706020507" pitchFamily="18" charset="2"/>
              <a:buChar char="Þ"/>
              <a:defRPr/>
            </a:pPr>
            <a:r>
              <a:rPr lang="fi-FI" sz="3200" dirty="0" smtClean="0">
                <a:solidFill>
                  <a:schemeClr val="tx1"/>
                </a:solidFill>
                <a:latin typeface="GillSans"/>
                <a:sym typeface="Wingdings" panose="05000000000000000000" pitchFamily="2" charset="2"/>
              </a:rPr>
              <a:t>Pohjaksi tulevalle </a:t>
            </a:r>
            <a:r>
              <a:rPr lang="fi-FI" sz="3200" b="1" dirty="0" smtClean="0">
                <a:solidFill>
                  <a:schemeClr val="tx1"/>
                </a:solidFill>
                <a:latin typeface="GillSans"/>
                <a:sym typeface="Wingdings" panose="05000000000000000000" pitchFamily="2" charset="2"/>
              </a:rPr>
              <a:t>Kielirikasteisen opetuksen ja kasvatuksen suunnitelmalle</a:t>
            </a:r>
          </a:p>
          <a:p>
            <a:pPr marL="0" lvl="1">
              <a:defRPr/>
            </a:pPr>
            <a:r>
              <a:rPr lang="fi-FI" sz="3200" b="1" dirty="0" smtClean="0">
                <a:solidFill>
                  <a:schemeClr val="tx1"/>
                </a:solidFill>
                <a:latin typeface="GillSans"/>
                <a:sym typeface="Wingdings" panose="05000000000000000000" pitchFamily="2" charset="2"/>
              </a:rPr>
              <a:t> </a:t>
            </a:r>
          </a:p>
          <a:p>
            <a:pPr marL="0" lvl="1">
              <a:defRPr/>
            </a:pPr>
            <a:endParaRPr lang="fi-FI" sz="3200" b="1" dirty="0" smtClean="0">
              <a:solidFill>
                <a:schemeClr val="tx1"/>
              </a:solidFill>
              <a:latin typeface="GillSan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16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1FAA-7F15-4ACB-8284-E4FF7262EDDE}" type="datetime1">
              <a:rPr lang="fi-FI" smtClean="0">
                <a:solidFill>
                  <a:prstClr val="white"/>
                </a:solidFill>
              </a:rPr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18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81" y="-197815"/>
            <a:ext cx="5452919" cy="7270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829705"/>
            <a:ext cx="308956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indent="-457200">
              <a:buFont typeface="Symbol" panose="05050102010706020507" pitchFamily="18" charset="2"/>
              <a:buChar char="Þ"/>
              <a:defRPr/>
            </a:pPr>
            <a:r>
              <a:rPr lang="fi-FI" sz="3200" dirty="0">
                <a:latin typeface="GillSans"/>
                <a:sym typeface="Wingdings" panose="05000000000000000000" pitchFamily="2" charset="2"/>
              </a:rPr>
              <a:t>Suunnitelmat laaditaan ryhmissä – yhteistyö </a:t>
            </a:r>
            <a:r>
              <a:rPr lang="fi-FI" sz="3200" dirty="0" smtClean="0">
                <a:latin typeface="GillSans"/>
                <a:sym typeface="Wingdings" panose="05000000000000000000" pitchFamily="2" charset="2"/>
              </a:rPr>
              <a:t>tärkeää</a:t>
            </a:r>
            <a:r>
              <a:rPr lang="fi-FI" sz="3200" dirty="0">
                <a:latin typeface="GillSans"/>
                <a:sym typeface="Wingdings" panose="05000000000000000000" pitchFamily="2" charset="2"/>
              </a:rPr>
              <a:t>!</a:t>
            </a:r>
            <a:endParaRPr lang="fi-FI" sz="3200" dirty="0"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2947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9512"/>
            <a:ext cx="7769225" cy="1139825"/>
          </a:xfrm>
        </p:spPr>
        <p:txBody>
          <a:bodyPr/>
          <a:lstStyle/>
          <a:p>
            <a:r>
              <a:rPr lang="fi-FI" b="1" dirty="0" smtClean="0">
                <a:solidFill>
                  <a:schemeClr val="tx2"/>
                </a:solidFill>
                <a:latin typeface="GillSans"/>
              </a:rPr>
              <a:t>Missä porukoissa tehdään suunnitelmat…?</a:t>
            </a:r>
            <a:br>
              <a:rPr lang="fi-FI" b="1" dirty="0" smtClean="0">
                <a:solidFill>
                  <a:schemeClr val="tx2"/>
                </a:solidFill>
                <a:latin typeface="GillSans"/>
              </a:rPr>
            </a:br>
            <a:r>
              <a:rPr lang="fi-FI" sz="3200" b="1" dirty="0" smtClean="0">
                <a:solidFill>
                  <a:schemeClr val="tx2"/>
                </a:solidFill>
                <a:latin typeface="GillSans"/>
              </a:rPr>
              <a:t>(toisen työpajan jälkeen)</a:t>
            </a:r>
            <a:r>
              <a:rPr lang="fi-FI" b="1" dirty="0" smtClean="0">
                <a:solidFill>
                  <a:schemeClr val="tx2"/>
                </a:solidFill>
                <a:latin typeface="GillSans"/>
              </a:rPr>
              <a:t/>
            </a:r>
            <a:br>
              <a:rPr lang="fi-FI" b="1" dirty="0" smtClean="0">
                <a:solidFill>
                  <a:schemeClr val="tx2"/>
                </a:solidFill>
                <a:latin typeface="GillSans"/>
              </a:rPr>
            </a:br>
            <a:r>
              <a:rPr lang="fi-FI" b="1" dirty="0">
                <a:solidFill>
                  <a:schemeClr val="tx2"/>
                </a:solidFill>
                <a:latin typeface="GillSans"/>
              </a:rPr>
              <a:t/>
            </a:r>
            <a:br>
              <a:rPr lang="fi-FI" b="1" dirty="0">
                <a:solidFill>
                  <a:schemeClr val="tx2"/>
                </a:solidFill>
                <a:latin typeface="GillSans"/>
              </a:rPr>
            </a:br>
            <a:r>
              <a:rPr lang="fi-FI" b="1" dirty="0" smtClean="0">
                <a:solidFill>
                  <a:schemeClr val="tx2"/>
                </a:solidFill>
                <a:latin typeface="GillSans"/>
              </a:rPr>
              <a:t>Ehdotus mieleen hautumaan:</a:t>
            </a:r>
            <a:endParaRPr lang="fi-FI" b="1" dirty="0">
              <a:solidFill>
                <a:schemeClr val="tx2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26170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404256" y="340863"/>
            <a:ext cx="619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smtClean="0">
                <a:latin typeface="Gill Sans" panose="020B0502020104020203" pitchFamily="34" charset="0"/>
              </a:rPr>
              <a:t>Ohjelma 18.1. 2017</a:t>
            </a:r>
            <a:endParaRPr lang="fi-FI" sz="3200" dirty="0">
              <a:latin typeface="Gill Sans" panose="020B0502020104020203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18654" y="1225188"/>
            <a:ext cx="85898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/>
              <a:t>14.15 </a:t>
            </a:r>
            <a:r>
              <a:rPr lang="fi-FI" sz="2400" dirty="0"/>
              <a:t>- 14.30		Hanke-esittely</a:t>
            </a:r>
          </a:p>
          <a:p>
            <a:r>
              <a:rPr lang="fi-FI" sz="2400" dirty="0"/>
              <a:t>		</a:t>
            </a:r>
            <a:r>
              <a:rPr lang="fi-FI" sz="2400" dirty="0" smtClean="0"/>
              <a:t>			</a:t>
            </a:r>
            <a:r>
              <a:rPr lang="fi-FI" sz="2400" b="1" dirty="0" smtClean="0"/>
              <a:t>Veijo </a:t>
            </a:r>
            <a:r>
              <a:rPr lang="fi-FI" sz="2400" b="1" dirty="0"/>
              <a:t>Tikanmäki</a:t>
            </a:r>
            <a:r>
              <a:rPr lang="fi-FI" sz="2400" dirty="0"/>
              <a:t>, Haapajärven kaupunki</a:t>
            </a:r>
          </a:p>
          <a:p>
            <a:r>
              <a:rPr lang="fi-FI" sz="2400" dirty="0"/>
              <a:t>14.30 – 15.00	Koulutuksen </a:t>
            </a:r>
            <a:r>
              <a:rPr lang="fi-FI" sz="2400" dirty="0" smtClean="0"/>
              <a:t>kokonaisuus &amp; aikataulu</a:t>
            </a:r>
          </a:p>
          <a:p>
            <a:r>
              <a:rPr lang="fi-FI" sz="2400" dirty="0"/>
              <a:t>	</a:t>
            </a:r>
            <a:r>
              <a:rPr lang="fi-FI" sz="2400" dirty="0" smtClean="0"/>
              <a:t>				”</a:t>
            </a:r>
            <a:r>
              <a:rPr lang="fi-FI" sz="2400" dirty="0" err="1" smtClean="0"/>
              <a:t>Tutustelukierros</a:t>
            </a:r>
            <a:r>
              <a:rPr lang="fi-FI" sz="2400" dirty="0" smtClean="0"/>
              <a:t>”</a:t>
            </a:r>
            <a:r>
              <a:rPr lang="fi-FI" sz="2400" dirty="0"/>
              <a:t>	</a:t>
            </a:r>
          </a:p>
          <a:p>
            <a:r>
              <a:rPr lang="fi-FI" sz="2400" dirty="0"/>
              <a:t>		</a:t>
            </a:r>
            <a:r>
              <a:rPr lang="fi-FI" sz="2400" dirty="0" smtClean="0"/>
              <a:t>			</a:t>
            </a:r>
            <a:r>
              <a:rPr lang="fi-FI" sz="2400" b="1" dirty="0" smtClean="0"/>
              <a:t>Pirjo </a:t>
            </a:r>
            <a:r>
              <a:rPr lang="fi-FI" sz="2400" b="1" dirty="0"/>
              <a:t>Luoma-aho </a:t>
            </a:r>
            <a:r>
              <a:rPr lang="fi-FI" sz="2400" dirty="0"/>
              <a:t>ja </a:t>
            </a:r>
            <a:r>
              <a:rPr lang="fi-FI" sz="2400" b="1" dirty="0"/>
              <a:t>Satu Rusko</a:t>
            </a:r>
            <a:r>
              <a:rPr lang="fi-FI" sz="2400" dirty="0"/>
              <a:t>, Oulun </a:t>
            </a:r>
            <a:r>
              <a:rPr lang="fi-FI" sz="2400" dirty="0" smtClean="0"/>
              <a:t>						yliopisto</a:t>
            </a:r>
            <a:r>
              <a:rPr lang="fi-FI" sz="2400" dirty="0"/>
              <a:t>, </a:t>
            </a:r>
            <a:r>
              <a:rPr lang="fi-FI" sz="2400" dirty="0" err="1"/>
              <a:t>Topik</a:t>
            </a:r>
            <a:endParaRPr lang="fi-FI" sz="2400" dirty="0"/>
          </a:p>
          <a:p>
            <a:r>
              <a:rPr lang="fi-FI" sz="2400" b="1" dirty="0" smtClean="0"/>
              <a:t>n.</a:t>
            </a:r>
            <a:r>
              <a:rPr lang="fi-FI" sz="2400" dirty="0" smtClean="0"/>
              <a:t>15.00 </a:t>
            </a:r>
            <a:r>
              <a:rPr lang="fi-FI" sz="2400" dirty="0"/>
              <a:t>– 15.15	Tauko ja </a:t>
            </a:r>
            <a:r>
              <a:rPr lang="fi-FI" sz="2400" b="1" dirty="0"/>
              <a:t>kahvit</a:t>
            </a:r>
            <a:r>
              <a:rPr lang="fi-FI" sz="2400" dirty="0"/>
              <a:t>	</a:t>
            </a:r>
          </a:p>
          <a:p>
            <a:r>
              <a:rPr lang="fi-FI" sz="2400" b="1" dirty="0" smtClean="0"/>
              <a:t>n.</a:t>
            </a:r>
            <a:r>
              <a:rPr lang="fi-FI" sz="2400" dirty="0"/>
              <a:t>15.15 – 16.45	</a:t>
            </a:r>
            <a:r>
              <a:rPr lang="fi-FI" sz="2400" dirty="0" smtClean="0"/>
              <a:t>Sukellus </a:t>
            </a:r>
            <a:r>
              <a:rPr lang="fi-FI" sz="2400" dirty="0"/>
              <a:t>kielirikasteisuuteen </a:t>
            </a:r>
          </a:p>
          <a:p>
            <a:r>
              <a:rPr lang="fi-FI" sz="2400" dirty="0"/>
              <a:t>		</a:t>
            </a:r>
            <a:r>
              <a:rPr lang="fi-FI" sz="2400" dirty="0" smtClean="0"/>
              <a:t>			</a:t>
            </a:r>
            <a:r>
              <a:rPr lang="fi-FI" sz="2400" b="1" dirty="0" smtClean="0"/>
              <a:t>Marja-Leena </a:t>
            </a:r>
            <a:r>
              <a:rPr lang="fi-FI" sz="2400" b="1" dirty="0"/>
              <a:t>Kivelä</a:t>
            </a:r>
            <a:r>
              <a:rPr lang="fi-FI" sz="2400" dirty="0"/>
              <a:t>, </a:t>
            </a:r>
            <a:r>
              <a:rPr lang="fi-FI" sz="2400" dirty="0" smtClean="0"/>
              <a:t>Oulun </a:t>
            </a:r>
            <a:r>
              <a:rPr lang="fi-FI" sz="2400" dirty="0"/>
              <a:t>yliopisto</a:t>
            </a:r>
          </a:p>
          <a:p>
            <a:r>
              <a:rPr lang="fi-FI" sz="2400" dirty="0" smtClean="0"/>
              <a:t>16.45 </a:t>
            </a:r>
            <a:r>
              <a:rPr lang="fi-FI" sz="2400" dirty="0"/>
              <a:t>– 17.00	</a:t>
            </a:r>
            <a:r>
              <a:rPr lang="fi-FI" sz="2400" dirty="0" smtClean="0"/>
              <a:t>Etätyöryhmät ja </a:t>
            </a:r>
            <a:r>
              <a:rPr lang="fi-FI" sz="2400" dirty="0"/>
              <a:t>e</a:t>
            </a:r>
            <a:r>
              <a:rPr lang="fi-FI" sz="2400" dirty="0" smtClean="0"/>
              <a:t>väät </a:t>
            </a:r>
            <a:r>
              <a:rPr lang="fi-FI" sz="2400" dirty="0"/>
              <a:t>kotimatkalle - kohti </a:t>
            </a:r>
            <a:r>
              <a:rPr lang="fi-FI" sz="2400" dirty="0" smtClean="0"/>
              <a:t>						seuraavia työpajoja </a:t>
            </a:r>
            <a:r>
              <a:rPr lang="fi-FI" sz="2400" dirty="0"/>
              <a:t>(20.3. ja 4.5.2017)</a:t>
            </a:r>
          </a:p>
          <a:p>
            <a:r>
              <a:rPr lang="fi-FI" sz="2400" dirty="0"/>
              <a:t>		</a:t>
            </a:r>
            <a:r>
              <a:rPr lang="fi-FI" sz="2400" dirty="0" smtClean="0"/>
              <a:t>			</a:t>
            </a:r>
            <a:r>
              <a:rPr lang="fi-FI" sz="2000" dirty="0" smtClean="0"/>
              <a:t>(</a:t>
            </a:r>
            <a:r>
              <a:rPr lang="fi-FI" sz="2000" dirty="0"/>
              <a:t>syksyn työpajat alustavasti syys- ja </a:t>
            </a:r>
            <a:r>
              <a:rPr lang="fi-FI" sz="2000" dirty="0" smtClean="0"/>
              <a:t>										marraskuussa </a:t>
            </a:r>
            <a:r>
              <a:rPr lang="fi-FI" sz="2000" dirty="0"/>
              <a:t>2017)</a:t>
            </a:r>
          </a:p>
          <a:p>
            <a:pPr>
              <a:defRPr/>
            </a:pPr>
            <a:endParaRPr lang="fi-FI" sz="2000" b="1" dirty="0"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12389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61" y="595745"/>
            <a:ext cx="8536832" cy="3841462"/>
          </a:xfrm>
        </p:spPr>
        <p:txBody>
          <a:bodyPr/>
          <a:lstStyle/>
          <a:p>
            <a:pPr algn="l"/>
            <a:r>
              <a:rPr lang="fi-FI" sz="4400" b="1" dirty="0" smtClean="0"/>
              <a:t>Ryhmä 1:</a:t>
            </a:r>
            <a:r>
              <a:rPr lang="fi-FI" sz="4400" b="1" dirty="0" smtClean="0">
                <a:solidFill>
                  <a:srgbClr val="0070C0"/>
                </a:solidFill>
              </a:rPr>
              <a:t> </a:t>
            </a:r>
            <a:r>
              <a:rPr lang="fi-FI" sz="4400" b="1" dirty="0" err="1" smtClean="0">
                <a:solidFill>
                  <a:srgbClr val="0070C0"/>
                </a:solidFill>
              </a:rPr>
              <a:t>Tiiton</a:t>
            </a:r>
            <a:r>
              <a:rPr lang="fi-FI" sz="4400" b="1" dirty="0" smtClean="0">
                <a:solidFill>
                  <a:srgbClr val="0070C0"/>
                </a:solidFill>
              </a:rPr>
              <a:t> koulu</a:t>
            </a:r>
            <a:r>
              <a:rPr lang="fi-FI" sz="4400" dirty="0" smtClean="0"/>
              <a:t>: 6 osallistujaa</a:t>
            </a:r>
          </a:p>
          <a:p>
            <a:pPr algn="l"/>
            <a:r>
              <a:rPr lang="fi-FI" sz="4400" b="1" dirty="0" smtClean="0"/>
              <a:t>Ryhmä 2: </a:t>
            </a:r>
            <a:r>
              <a:rPr lang="fi-FI" sz="4400" b="1" dirty="0" smtClean="0">
                <a:solidFill>
                  <a:srgbClr val="0070C0"/>
                </a:solidFill>
              </a:rPr>
              <a:t>Väliojan koulu </a:t>
            </a:r>
            <a:r>
              <a:rPr lang="fi-FI" sz="4400" dirty="0" smtClean="0"/>
              <a:t>(3) + </a:t>
            </a:r>
            <a:r>
              <a:rPr lang="fi-FI" sz="4400" b="1" dirty="0" smtClean="0">
                <a:solidFill>
                  <a:srgbClr val="0070C0"/>
                </a:solidFill>
              </a:rPr>
              <a:t>Oksavan koulu </a:t>
            </a:r>
            <a:r>
              <a:rPr lang="fi-FI" sz="4400" dirty="0" smtClean="0"/>
              <a:t>(1) + kiertävä ope: 5 osallistujaa</a:t>
            </a:r>
          </a:p>
          <a:p>
            <a:pPr algn="l"/>
            <a:r>
              <a:rPr lang="fi-FI" sz="4400" b="1" dirty="0" smtClean="0"/>
              <a:t>Ryhmä 3, 4, (5?) </a:t>
            </a:r>
            <a:r>
              <a:rPr lang="fi-FI" sz="4400" b="1" dirty="0" err="1" smtClean="0">
                <a:solidFill>
                  <a:srgbClr val="0070C0"/>
                </a:solidFill>
              </a:rPr>
              <a:t>Martinmäki</a:t>
            </a:r>
            <a:r>
              <a:rPr lang="fi-FI" sz="4400" dirty="0" smtClean="0"/>
              <a:t> </a:t>
            </a:r>
            <a:r>
              <a:rPr lang="fi-FI" sz="4400" smtClean="0"/>
              <a:t>(13 </a:t>
            </a:r>
            <a:r>
              <a:rPr lang="fi-FI" sz="4400" dirty="0" smtClean="0"/>
              <a:t>osallistujaa) </a:t>
            </a:r>
            <a:endParaRPr lang="fi-FI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7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74" y="568037"/>
            <a:ext cx="8627276" cy="48528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1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40" y="197716"/>
            <a:ext cx="8430887" cy="1139825"/>
          </a:xfrm>
        </p:spPr>
        <p:txBody>
          <a:bodyPr/>
          <a:lstStyle/>
          <a:p>
            <a:r>
              <a:rPr lang="fi-FI" dirty="0" smtClean="0">
                <a:latin typeface="Gill Sans"/>
              </a:rPr>
              <a:t>Marja-Leena Kivelä</a:t>
            </a:r>
            <a:br>
              <a:rPr lang="fi-FI" dirty="0" smtClean="0">
                <a:latin typeface="Gill Sans"/>
              </a:rPr>
            </a:br>
            <a:r>
              <a:rPr lang="fi-FI" b="1" dirty="0" smtClean="0">
                <a:latin typeface="Gill Sans"/>
              </a:rPr>
              <a:t>Sukellus kielirikasteisuuteen…</a:t>
            </a:r>
            <a:endParaRPr lang="fi-FI" b="1" dirty="0">
              <a:latin typeface="Gill San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04" y="1691832"/>
            <a:ext cx="6430632" cy="42509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2514" y="223652"/>
            <a:ext cx="7769225" cy="1139825"/>
          </a:xfrm>
        </p:spPr>
        <p:txBody>
          <a:bodyPr/>
          <a:lstStyle/>
          <a:p>
            <a:r>
              <a:rPr lang="fi-FI" sz="5400" b="1" dirty="0" smtClean="0">
                <a:solidFill>
                  <a:schemeClr val="tx1"/>
                </a:solidFill>
                <a:latin typeface="Gill Sans" panose="020B0502020104020203" pitchFamily="34" charset="0"/>
                <a:ea typeface="ＭＳ Ｐゴシック" pitchFamily="1" charset="-128"/>
                <a:cs typeface="+mn-cs"/>
              </a:rPr>
              <a:t>Todistus</a:t>
            </a:r>
            <a:endParaRPr lang="fi-FI" sz="5400" dirty="0">
              <a:solidFill>
                <a:schemeClr val="tx1"/>
              </a:solidFill>
              <a:latin typeface="Gill Sans" panose="020B05020201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7322" y="629156"/>
            <a:ext cx="6848104" cy="5130140"/>
          </a:xfrm>
        </p:spPr>
        <p:txBody>
          <a:bodyPr/>
          <a:lstStyle/>
          <a:p>
            <a:pPr marL="0" indent="0" algn="l">
              <a:lnSpc>
                <a:spcPct val="80000"/>
              </a:lnSpc>
              <a:defRPr/>
            </a:pPr>
            <a:endParaRPr lang="fi-FI" sz="2400" dirty="0" smtClean="0">
              <a:solidFill>
                <a:schemeClr val="tx1"/>
              </a:solidFill>
              <a:latin typeface="GillSans"/>
              <a:ea typeface="ＭＳ Ｐゴシック" pitchFamily="1" charset="-128"/>
            </a:endParaRPr>
          </a:p>
          <a:p>
            <a:pPr marL="0" lvl="2" indent="0">
              <a:lnSpc>
                <a:spcPct val="80000"/>
              </a:lnSpc>
              <a:spcBef>
                <a:spcPts val="450"/>
              </a:spcBef>
              <a:defRPr/>
            </a:pPr>
            <a:endParaRPr lang="fi-FI" dirty="0" smtClean="0">
              <a:solidFill>
                <a:schemeClr val="tx1"/>
              </a:solidFill>
              <a:latin typeface="GillSans"/>
              <a:ea typeface="ＭＳ Ｐゴシック" pitchFamily="1" charset="-128"/>
            </a:endParaRPr>
          </a:p>
          <a:p>
            <a:pPr marL="342900" lvl="2" indent="-342900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fi-FI" sz="36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Osallistuminen pajoihin</a:t>
            </a:r>
            <a:r>
              <a:rPr lang="fi-FI" sz="3600" dirty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				</a:t>
            </a:r>
          </a:p>
          <a:p>
            <a:pPr marL="342900" lvl="2" indent="-342900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fi-FI" sz="36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Tehtävien tekeminen</a:t>
            </a:r>
          </a:p>
          <a:p>
            <a:pPr marL="914400" lvl="3" indent="-457200">
              <a:lnSpc>
                <a:spcPct val="80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i-FI" sz="28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Moodlessa Villi unelma ja Edellytykset</a:t>
            </a:r>
          </a:p>
          <a:p>
            <a:pPr marL="914400" lvl="3" indent="-457200">
              <a:lnSpc>
                <a:spcPct val="80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i-FI" sz="28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Kielirikasteisen opetuksen ja kasvatuksen suunnitelma</a:t>
            </a:r>
          </a:p>
          <a:p>
            <a:pPr marL="914400" lvl="3" indent="-457200">
              <a:lnSpc>
                <a:spcPct val="80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i-FI" sz="28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Käytännön kokeilu</a:t>
            </a:r>
          </a:p>
          <a:p>
            <a:pPr marL="914400" lvl="3" indent="-457200">
              <a:lnSpc>
                <a:spcPct val="80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i-FI" sz="28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Raportointi ja </a:t>
            </a:r>
            <a:r>
              <a:rPr lang="fi-FI" sz="2800" dirty="0" err="1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reflektio</a:t>
            </a:r>
            <a:endParaRPr lang="fi-FI" sz="2800" dirty="0">
              <a:solidFill>
                <a:schemeClr val="tx1"/>
              </a:solidFill>
              <a:latin typeface="GillSans"/>
              <a:ea typeface="ＭＳ Ｐゴシック" pitchFamily="1" charset="-128"/>
            </a:endParaRPr>
          </a:p>
          <a:p>
            <a:pPr marL="342900" lvl="2" indent="-342900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fi-FI" sz="3600" dirty="0" smtClean="0">
                <a:solidFill>
                  <a:schemeClr val="tx1"/>
                </a:solidFill>
                <a:latin typeface="GillSans"/>
                <a:ea typeface="ＭＳ Ｐゴシック" pitchFamily="1" charset="-128"/>
              </a:rPr>
              <a:t>Kurssipalautteen antaminen</a:t>
            </a:r>
            <a:endParaRPr lang="fi-FI" sz="3600" dirty="0">
              <a:solidFill>
                <a:srgbClr val="FF0000"/>
              </a:solidFill>
              <a:latin typeface="GillSans"/>
              <a:ea typeface="ＭＳ Ｐゴシック" pitchFamily="1" charset="-128"/>
            </a:endParaRPr>
          </a:p>
        </p:txBody>
      </p:sp>
      <p:pic>
        <p:nvPicPr>
          <p:cNvPr id="4" name="Picture 2" descr="T:\videot\2015\Jaettujohtajuus\orientaatio\omat\ruusu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540">
            <a:off x="6972765" y="1997904"/>
            <a:ext cx="1085323" cy="23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12-20B2-4A9E-9FDB-A57703321E28}" type="datetime1">
              <a:rPr lang="fi-FI" smtClean="0">
                <a:solidFill>
                  <a:prstClr val="white"/>
                </a:solidFill>
              </a:rPr>
              <a:t>23.3.2017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24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139" y="-207818"/>
            <a:ext cx="12411374" cy="7277579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792604" y="5554353"/>
            <a:ext cx="7769225" cy="907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latin typeface="Gill Sans"/>
              </a:rPr>
              <a:t>Eväät kotimatkalle…</a:t>
            </a:r>
            <a:endParaRPr lang="fi-FI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01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0828" y="0"/>
            <a:ext cx="7769225" cy="1139825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  <a:latin typeface="Gill Sans"/>
              </a:rPr>
              <a:t>Eväät kotimatkalle</a:t>
            </a:r>
            <a:endParaRPr lang="fi-FI" b="1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9327" y="1000598"/>
            <a:ext cx="8984673" cy="452449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4800" dirty="0" smtClean="0">
                <a:solidFill>
                  <a:schemeClr val="tx1"/>
                </a:solidFill>
                <a:latin typeface="GillSans"/>
              </a:rPr>
              <a:t>Moodleen </a:t>
            </a:r>
            <a:r>
              <a:rPr lang="fi-FI" sz="4800" dirty="0" err="1" smtClean="0">
                <a:solidFill>
                  <a:schemeClr val="tx1"/>
                </a:solidFill>
                <a:latin typeface="GillSans"/>
              </a:rPr>
              <a:t>tutustelua</a:t>
            </a:r>
            <a:r>
              <a:rPr lang="fi-FI" sz="4800" dirty="0" smtClean="0">
                <a:solidFill>
                  <a:schemeClr val="tx1"/>
                </a:solidFill>
                <a:latin typeface="GillSans"/>
              </a:rPr>
              <a:t>…</a:t>
            </a:r>
            <a:endParaRPr lang="fi-FI" sz="4800" dirty="0">
              <a:solidFill>
                <a:schemeClr val="tx1"/>
              </a:solidFill>
              <a:latin typeface="Gill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4800" dirty="0" smtClean="0">
                <a:solidFill>
                  <a:schemeClr val="tx1"/>
                </a:solidFill>
                <a:latin typeface="GillSans"/>
              </a:rPr>
              <a:t>Kielirikasteisuuden videot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4800" dirty="0" smtClean="0">
                <a:latin typeface="GillSans"/>
              </a:rPr>
              <a:t>Kielirikasteisuus ”mietintämyssyssä”</a:t>
            </a:r>
            <a:endParaRPr lang="fi-FI" sz="4800" dirty="0" smtClean="0">
              <a:solidFill>
                <a:schemeClr val="tx1"/>
              </a:solidFill>
              <a:latin typeface="Gill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4800" dirty="0" smtClean="0">
                <a:latin typeface="GillSans"/>
              </a:rPr>
              <a:t>Pohdintatehtävä </a:t>
            </a:r>
            <a:r>
              <a:rPr lang="fi-FI" sz="2400" dirty="0" smtClean="0">
                <a:latin typeface="GillSans"/>
              </a:rPr>
              <a:t>(meilillä ja Moodlessa)</a:t>
            </a:r>
          </a:p>
        </p:txBody>
      </p:sp>
    </p:spTree>
    <p:extLst>
      <p:ext uri="{BB962C8B-B14F-4D97-AF65-F5344CB8AC3E}">
        <p14:creationId xmlns:p14="http://schemas.microsoft.com/office/powerpoint/2010/main" val="12536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448" y="-13953"/>
            <a:ext cx="4123551" cy="688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851" y="770455"/>
            <a:ext cx="45016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fi-FI" sz="3600" b="1" dirty="0" smtClean="0">
                <a:latin typeface="GillSans"/>
                <a:ea typeface="MS PGothic" pitchFamily="34" charset="-128"/>
                <a:cs typeface="+mj-cs"/>
              </a:rPr>
              <a:t>Lisätoiveita?</a:t>
            </a:r>
            <a:endParaRPr lang="fi-FI" sz="3600" b="1" dirty="0">
              <a:latin typeface="GillSans"/>
              <a:ea typeface="MS PGothic" pitchFamily="34" charset="-128"/>
              <a:cs typeface="+mj-cs"/>
            </a:endParaRPr>
          </a:p>
          <a:p>
            <a:endParaRPr lang="fi-FI" dirty="0"/>
          </a:p>
          <a:p>
            <a:endParaRPr lang="fi-FI" dirty="0" smtClean="0">
              <a:latin typeface="Gill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>
                <a:latin typeface="GillSans"/>
              </a:rPr>
              <a:t>Mitä toiveita ja tarpeita on jatkoon </a:t>
            </a:r>
            <a:r>
              <a:rPr lang="fi-FI" sz="4000" dirty="0" err="1" smtClean="0">
                <a:latin typeface="GillSans"/>
              </a:rPr>
              <a:t>tämänpäiväisen</a:t>
            </a:r>
            <a:r>
              <a:rPr lang="fi-FI" sz="4000" dirty="0" smtClean="0">
                <a:latin typeface="GillSans"/>
              </a:rPr>
              <a:t>  perusteella? </a:t>
            </a:r>
          </a:p>
          <a:p>
            <a:endParaRPr lang="fi-FI" sz="3600" dirty="0" smtClean="0"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10388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75" y="5278983"/>
            <a:ext cx="7769225" cy="1139825"/>
          </a:xfrm>
        </p:spPr>
        <p:txBody>
          <a:bodyPr/>
          <a:lstStyle/>
          <a:p>
            <a:r>
              <a:rPr lang="fi-FI" dirty="0">
                <a:latin typeface="GillSans"/>
              </a:rPr>
              <a:t>Seuraava </a:t>
            </a:r>
            <a:r>
              <a:rPr lang="fi-FI" b="1" dirty="0">
                <a:latin typeface="GillSans"/>
              </a:rPr>
              <a:t>työpaja  20.3.</a:t>
            </a:r>
            <a:br>
              <a:rPr lang="fi-FI" b="1" dirty="0">
                <a:latin typeface="GillSans"/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6" y="114756"/>
            <a:ext cx="7769225" cy="799641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Sukellus jatkuu…</a:t>
            </a:r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24" y="779055"/>
            <a:ext cx="4939128" cy="45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8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40327" y="761997"/>
            <a:ext cx="79109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0" dirty="0">
                <a:solidFill>
                  <a:srgbClr val="00B0F0"/>
                </a:solidFill>
                <a:latin typeface="Engravers MT" panose="02090707080505020304" pitchFamily="18" charset="0"/>
              </a:rPr>
              <a:t>       </a:t>
            </a:r>
            <a:r>
              <a:rPr lang="fi-FI" sz="6000" dirty="0" smtClean="0">
                <a:solidFill>
                  <a:srgbClr val="00B0F0"/>
                </a:solidFill>
                <a:latin typeface="Engravers MT" panose="02090707080505020304" pitchFamily="18" charset="0"/>
              </a:rPr>
              <a:t>Kiitos</a:t>
            </a:r>
            <a:r>
              <a:rPr lang="fi-FI" sz="6000" dirty="0">
                <a:solidFill>
                  <a:srgbClr val="00B0F0"/>
                </a:solidFill>
                <a:latin typeface="Engravers MT" panose="02090707080505020304" pitchFamily="18" charset="0"/>
              </a:rPr>
              <a:t>!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6000" dirty="0" err="1">
                <a:solidFill>
                  <a:srgbClr val="FFFF00"/>
                </a:solidFill>
              </a:rPr>
              <a:t>Tack</a:t>
            </a:r>
            <a:r>
              <a:rPr lang="fi-FI" sz="6000" dirty="0">
                <a:solidFill>
                  <a:srgbClr val="FFFF00"/>
                </a:solidFill>
              </a:rPr>
              <a:t>!</a:t>
            </a:r>
            <a:r>
              <a:rPr lang="fi-FI" sz="6000" dirty="0"/>
              <a:t> </a:t>
            </a:r>
            <a:r>
              <a:rPr lang="fi-FI" sz="6000" dirty="0" err="1">
                <a:solidFill>
                  <a:srgbClr val="FF0000"/>
                </a:solidFill>
              </a:rPr>
              <a:t>Thank</a:t>
            </a:r>
            <a:r>
              <a:rPr lang="fi-FI" sz="6000" dirty="0">
                <a:solidFill>
                  <a:srgbClr val="FF0000"/>
                </a:solidFill>
              </a:rPr>
              <a:t> </a:t>
            </a:r>
            <a:r>
              <a:rPr lang="fi-FI" sz="6000" dirty="0" err="1">
                <a:solidFill>
                  <a:srgbClr val="FF0000"/>
                </a:solidFill>
              </a:rPr>
              <a:t>you</a:t>
            </a:r>
            <a:r>
              <a:rPr lang="fi-FI" sz="6000" dirty="0">
                <a:solidFill>
                  <a:srgbClr val="FF0000"/>
                </a:solidFill>
              </a:rPr>
              <a:t>! </a:t>
            </a:r>
            <a:r>
              <a:rPr lang="fi-FI" sz="6000" dirty="0" err="1">
                <a:solidFill>
                  <a:srgbClr val="0070C0"/>
                </a:solidFill>
              </a:rPr>
              <a:t>Merci</a:t>
            </a:r>
            <a:r>
              <a:rPr lang="fi-FI" sz="6000" dirty="0">
                <a:solidFill>
                  <a:srgbClr val="0070C0"/>
                </a:solidFill>
              </a:rPr>
              <a:t>!</a:t>
            </a:r>
            <a:r>
              <a:rPr lang="fi-FI" sz="6000" dirty="0"/>
              <a:t> </a:t>
            </a:r>
            <a:r>
              <a:rPr lang="fi-FI" sz="6000" dirty="0" err="1">
                <a:solidFill>
                  <a:srgbClr val="FFC000"/>
                </a:solidFill>
              </a:rPr>
              <a:t>Danke</a:t>
            </a:r>
            <a:r>
              <a:rPr lang="fi-FI" sz="6000" dirty="0">
                <a:solidFill>
                  <a:srgbClr val="FFC000"/>
                </a:solidFill>
              </a:rPr>
              <a:t>!</a:t>
            </a:r>
            <a:r>
              <a:rPr lang="fi-FI" sz="6000" dirty="0"/>
              <a:t> </a:t>
            </a:r>
            <a:r>
              <a:rPr lang="fi-FI" sz="6000" dirty="0" err="1">
                <a:solidFill>
                  <a:schemeClr val="accent2"/>
                </a:solidFill>
              </a:rPr>
              <a:t>Grazie</a:t>
            </a:r>
            <a:r>
              <a:rPr lang="fi-FI" sz="6000" dirty="0">
                <a:solidFill>
                  <a:schemeClr val="accent2"/>
                </a:solidFill>
              </a:rPr>
              <a:t>!</a:t>
            </a:r>
            <a:r>
              <a:rPr lang="fi-FI" sz="6000" dirty="0"/>
              <a:t> </a:t>
            </a:r>
            <a:r>
              <a:rPr lang="fi-FI" sz="6000" dirty="0" err="1">
                <a:solidFill>
                  <a:srgbClr val="FFC000"/>
                </a:solidFill>
              </a:rPr>
              <a:t>Gracias</a:t>
            </a:r>
            <a:r>
              <a:rPr lang="fi-FI" sz="6000" dirty="0">
                <a:solidFill>
                  <a:srgbClr val="FFC000"/>
                </a:solidFill>
              </a:rPr>
              <a:t>!</a:t>
            </a:r>
          </a:p>
          <a:p>
            <a:r>
              <a:rPr lang="fi-FI" sz="6000" dirty="0">
                <a:solidFill>
                  <a:srgbClr val="FFC000"/>
                </a:solidFill>
              </a:rPr>
              <a:t>    </a:t>
            </a:r>
            <a:r>
              <a:rPr lang="fi-FI" sz="6000" dirty="0"/>
              <a:t>      </a:t>
            </a:r>
            <a:r>
              <a:rPr lang="fi-FI" sz="6000" b="1" dirty="0">
                <a:solidFill>
                  <a:srgbClr val="FF0000"/>
                </a:solidFill>
              </a:rPr>
              <a:t>C</a:t>
            </a:r>
            <a:r>
              <a:rPr lang="ru-RU" sz="6000" b="1" dirty="0" err="1">
                <a:solidFill>
                  <a:srgbClr val="FF0000"/>
                </a:solidFill>
              </a:rPr>
              <a:t>пасибо</a:t>
            </a:r>
            <a:r>
              <a:rPr lang="fi-FI" sz="6000" b="1" dirty="0">
                <a:solidFill>
                  <a:srgbClr val="FF0000"/>
                </a:solidFill>
              </a:rPr>
              <a:t>!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fi-FI" sz="6000" dirty="0">
                <a:solidFill>
                  <a:srgbClr val="FF0000"/>
                </a:solidFill>
              </a:rPr>
              <a:t>       </a:t>
            </a:r>
            <a:r>
              <a:rPr lang="fi-FI" sz="6000" dirty="0" err="1"/>
              <a:t>謝謝</a:t>
            </a:r>
            <a:r>
              <a:rPr lang="fi-FI" sz="6000" dirty="0"/>
              <a:t>。 </a:t>
            </a:r>
            <a:r>
              <a:rPr lang="fi-FI" sz="6000" dirty="0" err="1"/>
              <a:t>xièxiè</a:t>
            </a:r>
            <a:r>
              <a:rPr lang="fi-FI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0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928"/>
            <a:ext cx="86175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/>
              <a:t>Aloitustyöpajan </a:t>
            </a:r>
            <a:r>
              <a:rPr lang="fi-FI" sz="4800" b="1" dirty="0" smtClean="0"/>
              <a:t>tavoitteet:</a:t>
            </a:r>
            <a:endParaRPr lang="fi-FI" sz="4800" dirty="0" smtClean="0"/>
          </a:p>
          <a:p>
            <a:pPr marL="685800" indent="-685800">
              <a:buFontTx/>
              <a:buChar char="-"/>
            </a:pPr>
            <a:r>
              <a:rPr lang="fi-FI" sz="4800" dirty="0" smtClean="0"/>
              <a:t>käynnistää työ</a:t>
            </a:r>
          </a:p>
          <a:p>
            <a:pPr marL="685800" indent="-685800">
              <a:buFontTx/>
              <a:buChar char="-"/>
            </a:pPr>
            <a:r>
              <a:rPr lang="fi-FI" sz="4800" dirty="0" smtClean="0"/>
              <a:t>saada </a:t>
            </a:r>
            <a:r>
              <a:rPr lang="fi-FI" sz="4800" dirty="0"/>
              <a:t>yhteinen näkemys </a:t>
            </a:r>
            <a:r>
              <a:rPr lang="fi-FI" sz="4800" dirty="0" smtClean="0"/>
              <a:t>  hankkeen tavoitteista</a:t>
            </a:r>
          </a:p>
          <a:p>
            <a:pPr marL="685800" indent="-685800">
              <a:buFontTx/>
              <a:buChar char="-"/>
            </a:pPr>
            <a:r>
              <a:rPr lang="fi-FI" sz="4800" b="1" dirty="0" smtClean="0"/>
              <a:t>innostaa</a:t>
            </a:r>
            <a:r>
              <a:rPr lang="fi-FI" sz="4800" dirty="0" smtClean="0"/>
              <a:t> </a:t>
            </a:r>
          </a:p>
          <a:p>
            <a:r>
              <a:rPr lang="fi-FI" sz="4800" dirty="0"/>
              <a:t> </a:t>
            </a:r>
            <a:r>
              <a:rPr lang="fi-FI" sz="4800" dirty="0" smtClean="0"/>
              <a:t>   teidät </a:t>
            </a:r>
          </a:p>
          <a:p>
            <a:r>
              <a:rPr lang="fi-FI" sz="4800" dirty="0" smtClean="0"/>
              <a:t>    toimimaan!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2" y="3562437"/>
            <a:ext cx="5237018" cy="29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e.fi/moodle3/pluginfile.php/6201/course/section/584/koulutuksen%20rakenne.png"/>
          <p:cNvSpPr>
            <a:spLocks noChangeAspect="1" noChangeArrowheads="1"/>
          </p:cNvSpPr>
          <p:nvPr/>
        </p:nvSpPr>
        <p:spPr bwMode="auto">
          <a:xfrm>
            <a:off x="910359" y="1678421"/>
            <a:ext cx="64960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Picture 4" descr="koulutuksen%20rakenne.png - Windows Photo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573" y="-362857"/>
            <a:ext cx="16383351" cy="8950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798826"/>
            <a:ext cx="220617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Aloitustyöpaja 18.1.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9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724" y="417023"/>
            <a:ext cx="48121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 smtClean="0"/>
              <a:t>Hanke-esittely</a:t>
            </a:r>
          </a:p>
          <a:p>
            <a:endParaRPr lang="fi-FI" sz="6600" dirty="0" smtClean="0"/>
          </a:p>
          <a:p>
            <a:r>
              <a:rPr lang="fi-FI" sz="6600" dirty="0" smtClean="0"/>
              <a:t>Veijo</a:t>
            </a:r>
          </a:p>
          <a:p>
            <a:r>
              <a:rPr lang="fi-FI" sz="6600" dirty="0" smtClean="0"/>
              <a:t>Tikanmäki</a:t>
            </a:r>
            <a:endParaRPr lang="fi-FI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55"/>
            <a:ext cx="5071724" cy="53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1524000" y="96982"/>
            <a:ext cx="5902036" cy="5763491"/>
          </a:xfrm>
          <a:prstGeom prst="ellipse">
            <a:avLst/>
          </a:prstGeom>
          <a:solidFill>
            <a:srgbClr val="00AFDB"/>
          </a:solidFill>
          <a:ln>
            <a:solidFill>
              <a:srgbClr val="00AFD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5400" b="1" dirty="0" smtClean="0">
                <a:solidFill>
                  <a:srgbClr val="FF0000"/>
                </a:solidFill>
                <a:latin typeface="GillSans Light" panose="020B0500000000000000" pitchFamily="34" charset="0"/>
              </a:rPr>
              <a:t>Kuka ja ketä…?</a:t>
            </a:r>
          </a:p>
          <a:p>
            <a:pPr algn="ctr"/>
            <a:r>
              <a:rPr lang="fi-FI" sz="5400" b="1" dirty="0" smtClean="0">
                <a:solidFill>
                  <a:prstClr val="white"/>
                </a:solidFill>
                <a:latin typeface="GillSans Light" panose="020B0500000000000000" pitchFamily="34" charset="0"/>
              </a:rPr>
              <a:t>Fiilis?</a:t>
            </a:r>
          </a:p>
          <a:p>
            <a:pPr algn="ctr"/>
            <a:r>
              <a:rPr lang="fi-FI" sz="5400" b="1" dirty="0" err="1" smtClean="0">
                <a:solidFill>
                  <a:srgbClr val="002060"/>
                </a:solidFill>
                <a:latin typeface="GillSans Light" panose="020B0500000000000000" pitchFamily="34" charset="0"/>
              </a:rPr>
              <a:t>Feeling</a:t>
            </a:r>
            <a:r>
              <a:rPr lang="fi-FI" sz="5400" b="1" dirty="0" smtClean="0">
                <a:solidFill>
                  <a:srgbClr val="002060"/>
                </a:solidFill>
                <a:latin typeface="GillSans Light" panose="020B0500000000000000" pitchFamily="34" charset="0"/>
              </a:rPr>
              <a:t>?</a:t>
            </a:r>
          </a:p>
          <a:p>
            <a:pPr algn="ctr"/>
            <a:r>
              <a:rPr lang="fi-FI" sz="5400" b="1" dirty="0" err="1" smtClean="0">
                <a:solidFill>
                  <a:srgbClr val="FFFF00"/>
                </a:solidFill>
                <a:latin typeface="GillSans Light" panose="020B0500000000000000" pitchFamily="34" charset="0"/>
              </a:rPr>
              <a:t>Stämning</a:t>
            </a:r>
            <a:r>
              <a:rPr lang="fi-FI" sz="5400" b="1" dirty="0" smtClean="0">
                <a:solidFill>
                  <a:srgbClr val="FFFF00"/>
                </a:solidFill>
                <a:latin typeface="GillSans Light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81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16" y="1282999"/>
            <a:ext cx="8229485" cy="49376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92B2-726C-4078-9B45-781806476F4A}" type="datetime1">
              <a:rPr lang="fi-FI" smtClean="0"/>
              <a:t>23.3.2017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/>
              <a:t>7</a:t>
            </a:fld>
            <a:endParaRPr lang="fi-FI"/>
          </a:p>
        </p:txBody>
      </p:sp>
      <p:sp>
        <p:nvSpPr>
          <p:cNvPr id="8" name="Tekstin paikkamerkki 4"/>
          <p:cNvSpPr txBox="1">
            <a:spLocks/>
          </p:cNvSpPr>
          <p:nvPr/>
        </p:nvSpPr>
        <p:spPr>
          <a:xfrm>
            <a:off x="1841914" y="552453"/>
            <a:ext cx="5758255" cy="609599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57000"/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ill Sans Light"/>
                <a:ea typeface="+mn-ea"/>
                <a:cs typeface="+mn-cs"/>
              </a:defRPr>
            </a:lvl1pPr>
            <a:lvl2pPr marL="885600" indent="-284400" algn="l" defTabSz="457200" rtl="0" eaLnBrk="1" latinLnBrk="0" hangingPunct="1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SzPct val="57000"/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Gill Sans Ligh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57000"/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ill Sans Ligh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57000"/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ill Sans Ligh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57000"/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ill Sans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4400" b="1" kern="0" dirty="0" smtClean="0">
                <a:latin typeface="Gill Sans"/>
              </a:rPr>
              <a:t>Yleiset tavoitteet</a:t>
            </a:r>
          </a:p>
          <a:p>
            <a:pPr marL="0" indent="0">
              <a:buFont typeface="Arial"/>
              <a:buNone/>
            </a:pP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30827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129926" y="370121"/>
            <a:ext cx="5758255" cy="6095993"/>
          </a:xfrm>
        </p:spPr>
        <p:txBody>
          <a:bodyPr/>
          <a:lstStyle/>
          <a:p>
            <a:pPr marL="0" indent="0">
              <a:buNone/>
            </a:pPr>
            <a:r>
              <a:rPr lang="fi-FI" sz="4400" b="1" kern="0" dirty="0" smtClean="0">
                <a:latin typeface="Gill Sans"/>
              </a:rPr>
              <a:t>Yleiset tavoitteet</a:t>
            </a:r>
            <a:endParaRPr lang="fi-FI" sz="4400" b="1" dirty="0"/>
          </a:p>
          <a:p>
            <a:pPr lvl="0"/>
            <a:r>
              <a:rPr lang="fi-FI" sz="3200" dirty="0" smtClean="0"/>
              <a:t>Kielirikasteinen </a:t>
            </a:r>
            <a:r>
              <a:rPr lang="fi-FI" sz="3200" b="1" dirty="0" smtClean="0"/>
              <a:t>jatkumo</a:t>
            </a:r>
            <a:r>
              <a:rPr lang="fi-FI" sz="3200" dirty="0" smtClean="0"/>
              <a:t> esiopetuksesta perusasteelle.</a:t>
            </a:r>
          </a:p>
          <a:p>
            <a:pPr lvl="0"/>
            <a:r>
              <a:rPr lang="fi-FI" sz="3200" dirty="0" smtClean="0"/>
              <a:t>Suunnitelmat</a:t>
            </a:r>
            <a:r>
              <a:rPr lang="fi-FI" sz="3200" dirty="0"/>
              <a:t> </a:t>
            </a:r>
            <a:r>
              <a:rPr lang="fi-FI" sz="3200" dirty="0" smtClean="0"/>
              <a:t>kielirikasteiseen opetukseen </a:t>
            </a:r>
            <a:r>
              <a:rPr lang="fi-FI" sz="3200" dirty="0"/>
              <a:t>ja </a:t>
            </a:r>
            <a:r>
              <a:rPr lang="fi-FI" sz="3200" dirty="0" smtClean="0"/>
              <a:t>kasvatukseen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3200" dirty="0" smtClean="0"/>
              <a:t>Englanti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3200" dirty="0" smtClean="0"/>
              <a:t>Ruotsi</a:t>
            </a:r>
          </a:p>
        </p:txBody>
      </p:sp>
    </p:spTree>
    <p:extLst>
      <p:ext uri="{BB962C8B-B14F-4D97-AF65-F5344CB8AC3E}">
        <p14:creationId xmlns:p14="http://schemas.microsoft.com/office/powerpoint/2010/main" val="25455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48581" y="217721"/>
            <a:ext cx="5168447" cy="5119823"/>
          </a:xfrm>
        </p:spPr>
        <p:txBody>
          <a:bodyPr/>
          <a:lstStyle/>
          <a:p>
            <a:pPr marL="0" indent="0">
              <a:buNone/>
            </a:pPr>
            <a:r>
              <a:rPr lang="fi-FI" sz="4800" b="1" kern="0" dirty="0" smtClean="0">
                <a:latin typeface="Gill Sans"/>
              </a:rPr>
              <a:t>Yleiset tavoitteet</a:t>
            </a:r>
            <a:endParaRPr lang="fi-FI" sz="4800" b="1" kern="0" dirty="0">
              <a:latin typeface="Gill Sans"/>
            </a:endParaRPr>
          </a:p>
          <a:p>
            <a:pPr marL="0" indent="0">
              <a:buNone/>
            </a:pPr>
            <a:endParaRPr lang="fi-FI" sz="1100" b="1" dirty="0"/>
          </a:p>
          <a:p>
            <a:pPr marL="0" lvl="0" indent="0">
              <a:buNone/>
            </a:pPr>
            <a:endParaRPr lang="fi-FI" sz="1050" dirty="0" smtClean="0">
              <a:sym typeface="Wingdings"/>
            </a:endParaRPr>
          </a:p>
          <a:p>
            <a:pPr marL="457200" lvl="1" indent="0">
              <a:buNone/>
            </a:pPr>
            <a:r>
              <a:rPr lang="fi-FI" sz="4800" dirty="0" smtClean="0"/>
              <a:t>Idea- ja materiaalipankki kaikkien käyttöön</a:t>
            </a:r>
          </a:p>
          <a:p>
            <a:pPr marL="457200" lvl="1" indent="0">
              <a:buNone/>
            </a:pPr>
            <a:endParaRPr lang="fi-FI" sz="4800" dirty="0" smtClean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816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42C7"/>
      </a:hlink>
      <a:folHlink>
        <a:srgbClr val="B2B2B2"/>
      </a:folHlink>
    </a:clrScheme>
    <a:fontScheme name="Blank Pre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9378</TotalTime>
  <Words>334</Words>
  <Application>Microsoft Office PowerPoint</Application>
  <PresentationFormat>Näytössä katseltava diaesitys (4:3)</PresentationFormat>
  <Paragraphs>140</Paragraphs>
  <Slides>28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31</vt:i4>
      </vt:variant>
      <vt:variant>
        <vt:lpstr>Dian otsikot</vt:lpstr>
      </vt:variant>
      <vt:variant>
        <vt:i4>28</vt:i4>
      </vt:variant>
    </vt:vector>
  </HeadingPairs>
  <TitlesOfParts>
    <vt:vector size="73" baseType="lpstr">
      <vt:lpstr>ＭＳ Ｐゴシック</vt:lpstr>
      <vt:lpstr>ＭＳ Ｐゴシック</vt:lpstr>
      <vt:lpstr>Arial</vt:lpstr>
      <vt:lpstr>Arial Bold</vt:lpstr>
      <vt:lpstr>Calibri</vt:lpstr>
      <vt:lpstr>Courier New</vt:lpstr>
      <vt:lpstr>Engravers MT</vt:lpstr>
      <vt:lpstr>Gill Sans</vt:lpstr>
      <vt:lpstr>Gill Sans Light</vt:lpstr>
      <vt:lpstr>GillSans</vt:lpstr>
      <vt:lpstr>GillSans Light</vt:lpstr>
      <vt:lpstr>Symbol</vt:lpstr>
      <vt:lpstr>Times New Roman</vt:lpstr>
      <vt:lpstr>Wingdings</vt:lpstr>
      <vt:lpstr>Office-teema</vt:lpstr>
      <vt:lpstr>Mukautettu suunnittelumalli</vt:lpstr>
      <vt:lpstr>1_Mukautettu suunnittelumalli</vt:lpstr>
      <vt:lpstr>3_Mukautettu suunnittelumalli</vt:lpstr>
      <vt:lpstr>4_Mukautettu suunnittelumalli</vt:lpstr>
      <vt:lpstr>5_Mukautettu suunnittelumalli</vt:lpstr>
      <vt:lpstr>2_Mukautettu suunnittelumalli</vt:lpstr>
      <vt:lpstr>6_Mukautettu suunnittelumalli</vt:lpstr>
      <vt:lpstr>7_Mukautettu suunnittelumalli</vt:lpstr>
      <vt:lpstr>8_Mukautettu suunnittelumalli</vt:lpstr>
      <vt:lpstr>9_Mukautettu suunnittelumalli</vt:lpstr>
      <vt:lpstr>10_Mukautettu suunnittelumalli</vt:lpstr>
      <vt:lpstr>11_Mukautettu suunnittelumalli</vt:lpstr>
      <vt:lpstr>12_Mukautettu suunnittelumalli</vt:lpstr>
      <vt:lpstr>13_Mukautettu suunnittelumalli</vt:lpstr>
      <vt:lpstr>14_Mukautettu suunnittelumalli</vt:lpstr>
      <vt:lpstr>15_Mukautettu suunnittelumalli</vt:lpstr>
      <vt:lpstr>16_Mukautettu suunnittelumalli</vt:lpstr>
      <vt:lpstr>17_Mukautettu suunnittelumalli</vt:lpstr>
      <vt:lpstr>Blank Presentation</vt:lpstr>
      <vt:lpstr>18_Mukautettu suunnittelumalli</vt:lpstr>
      <vt:lpstr>19_Mukautettu suunnittelumalli</vt:lpstr>
      <vt:lpstr>20_Mukautettu suunnittelumalli</vt:lpstr>
      <vt:lpstr>21_Mukautettu suunnittelumalli</vt:lpstr>
      <vt:lpstr>22_Mukautettu suunnittelumalli</vt:lpstr>
      <vt:lpstr>23_Mukautettu suunnittelumalli</vt:lpstr>
      <vt:lpstr>24_Mukautettu suunnittelumalli</vt:lpstr>
      <vt:lpstr>25_Mukautettu suunnittelumalli</vt:lpstr>
      <vt:lpstr>27_Mukautettu suunnittelumalli</vt:lpstr>
      <vt:lpstr>26_Mukautettu suunnittelumalli</vt:lpstr>
      <vt:lpstr>1_Office-teema</vt:lpstr>
      <vt:lpstr>Innostu kielistä!  Monikielisyyttä koulun arkeen (5 op) 2017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Työskentely Moodlessa</vt:lpstr>
      <vt:lpstr>PowerPoint-esitys</vt:lpstr>
      <vt:lpstr>PowerPoint-esitys</vt:lpstr>
      <vt:lpstr>PowerPoint-esitys</vt:lpstr>
      <vt:lpstr>PowerPoint-esitys</vt:lpstr>
      <vt:lpstr>Missä porukoissa tehdään suunnitelmat…? (toisen työpajan jälkeen)  Ehdotus mieleen hautumaan:</vt:lpstr>
      <vt:lpstr>PowerPoint-esitys</vt:lpstr>
      <vt:lpstr>PowerPoint-esitys</vt:lpstr>
      <vt:lpstr>Marja-Leena Kivelä Sukellus kielirikasteisuuteen…</vt:lpstr>
      <vt:lpstr>Todistus</vt:lpstr>
      <vt:lpstr>PowerPoint-esitys</vt:lpstr>
      <vt:lpstr>Eväät kotimatkalle</vt:lpstr>
      <vt:lpstr>PowerPoint-esitys</vt:lpstr>
      <vt:lpstr>Seuraava työpaja  20.3. </vt:lpstr>
      <vt:lpstr>PowerPoint-esitys</vt:lpstr>
    </vt:vector>
  </TitlesOfParts>
  <Company>Mainostoimisto Jabba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Mirja Moilanen</dc:creator>
  <cp:lastModifiedBy>Opettaja</cp:lastModifiedBy>
  <cp:revision>724</cp:revision>
  <cp:lastPrinted>2015-11-16T08:02:45Z</cp:lastPrinted>
  <dcterms:created xsi:type="dcterms:W3CDTF">2013-06-17T10:32:58Z</dcterms:created>
  <dcterms:modified xsi:type="dcterms:W3CDTF">2017-03-23T09:17:31Z</dcterms:modified>
</cp:coreProperties>
</file>