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ppalainen Lauri" initials="LL" lastIdx="1" clrIdx="0">
    <p:extLst>
      <p:ext uri="{19B8F6BF-5375-455C-9EA6-DF929625EA0E}">
        <p15:presenceInfo xmlns:p15="http://schemas.microsoft.com/office/powerpoint/2012/main" userId="S::llappala@ulapland.fi::8209596e-2899-4b4e-ba76-1aed66d5d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27"/>
  </p:normalViewPr>
  <p:slideViewPr>
    <p:cSldViewPr snapToGrid="0" snapToObjects="1">
      <p:cViewPr varScale="1">
        <p:scale>
          <a:sx n="93" d="100"/>
          <a:sy n="93" d="100"/>
        </p:scale>
        <p:origin x="78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06T17:34:22.019"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i-FI"/>
              <a:t>Muokkaa ots. perustyyl. napsautt.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5/6/19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i-FI"/>
              <a:t>Muokkaa ots. perustyyl. napsautt.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i-FI"/>
              <a:t>Muokkaa ots. perustyyl. napsautt.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i-FI"/>
              <a:t>Muokkaa tekstin perustyylejä
toinen taso
kolmas taso
neljäs taso
viides taso</a:t>
            </a:r>
            <a:endParaRPr lang="en-US" dirty="0"/>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5/6/19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5/6/19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nchorCtr="0"/>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i-FI"/>
              <a:t>Muokkaa ots. perustyyl. napsautt.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toinen taso
kolmas taso
neljäs taso
viides taso</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toinen taso
kolmas taso
neljäs taso
viides taso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toinen taso
kolmas taso
neljäs taso
viides taso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toinen taso
kolmas taso
neljäs taso
viides taso</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5/6/19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5/6/19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toinen taso
kolmas taso
neljäs taso
viides taso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7" name="Date Placeholder 4"/>
          <p:cNvSpPr>
            <a:spLocks noGrp="1"/>
          </p:cNvSpPr>
          <p:nvPr>
            <p:ph type="dt" sz="half" idx="10"/>
          </p:nvPr>
        </p:nvSpPr>
        <p:spPr/>
        <p:txBody>
          <a:bodyPr/>
          <a:lstStyle/>
          <a:p>
            <a:fld id="{4509A250-FF31-4206-8172-F9D3106AACB1}" type="datetimeFigureOut">
              <a:rPr lang="en-US" dirty="0"/>
              <a:t>5/6/19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5/6/19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i-FI"/>
              <a:t>Muokkaa ots. perustyyl. napsautt.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i-FI"/>
              <a:t>Muokkaa tekstin perustyylejä
toinen taso
kolmas taso
neljäs taso
viides taso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5/6/19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etunimi.sukunimi@inar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qr-koodit.f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58D7BD-CBEB-DE44-A172-718A700EAB37}"/>
              </a:ext>
            </a:extLst>
          </p:cNvPr>
          <p:cNvSpPr>
            <a:spLocks noGrp="1"/>
          </p:cNvSpPr>
          <p:nvPr>
            <p:ph type="ctrTitle"/>
          </p:nvPr>
        </p:nvSpPr>
        <p:spPr>
          <a:xfrm>
            <a:off x="3666335" y="584915"/>
            <a:ext cx="8825658" cy="3329581"/>
          </a:xfrm>
        </p:spPr>
        <p:txBody>
          <a:bodyPr/>
          <a:lstStyle/>
          <a:p>
            <a:r>
              <a:rPr lang="fi-FI" dirty="0" err="1"/>
              <a:t>Qr</a:t>
            </a:r>
            <a:r>
              <a:rPr lang="fi-FI" dirty="0"/>
              <a:t>-koodi</a:t>
            </a:r>
          </a:p>
        </p:txBody>
      </p:sp>
      <p:sp>
        <p:nvSpPr>
          <p:cNvPr id="3" name="Alaotsikko 2">
            <a:extLst>
              <a:ext uri="{FF2B5EF4-FFF2-40B4-BE49-F238E27FC236}">
                <a16:creationId xmlns:a16="http://schemas.microsoft.com/office/drawing/2014/main" id="{04EE9FD0-7735-884C-ABEF-D71D3FBB63FE}"/>
              </a:ext>
            </a:extLst>
          </p:cNvPr>
          <p:cNvSpPr>
            <a:spLocks noGrp="1"/>
          </p:cNvSpPr>
          <p:nvPr>
            <p:ph type="subTitle" idx="1"/>
          </p:nvPr>
        </p:nvSpPr>
        <p:spPr>
          <a:xfrm>
            <a:off x="1129198" y="5717537"/>
            <a:ext cx="8825658" cy="861420"/>
          </a:xfrm>
        </p:spPr>
        <p:txBody>
          <a:bodyPr>
            <a:normAutofit fontScale="25000" lnSpcReduction="20000"/>
          </a:bodyPr>
          <a:lstStyle/>
          <a:p>
            <a:endParaRPr lang="fi-FI" dirty="0"/>
          </a:p>
          <a:p>
            <a:endParaRPr lang="fi-FI" dirty="0"/>
          </a:p>
          <a:p>
            <a:endParaRPr lang="fi-FI" dirty="0"/>
          </a:p>
          <a:p>
            <a:r>
              <a:rPr lang="fi-FI" sz="6400" dirty="0"/>
              <a:t>Lauri Lappalainen</a:t>
            </a:r>
          </a:p>
        </p:txBody>
      </p:sp>
    </p:spTree>
    <p:extLst>
      <p:ext uri="{BB962C8B-B14F-4D97-AF65-F5344CB8AC3E}">
        <p14:creationId xmlns:p14="http://schemas.microsoft.com/office/powerpoint/2010/main" val="3546717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D25D11-5B48-0E40-B946-2FA489519255}"/>
              </a:ext>
            </a:extLst>
          </p:cNvPr>
          <p:cNvSpPr>
            <a:spLocks noGrp="1"/>
          </p:cNvSpPr>
          <p:nvPr>
            <p:ph type="title"/>
          </p:nvPr>
        </p:nvSpPr>
        <p:spPr/>
        <p:txBody>
          <a:bodyPr/>
          <a:lstStyle/>
          <a:p>
            <a:r>
              <a:rPr lang="fi-FI" dirty="0"/>
              <a:t>Miten voin liittää </a:t>
            </a:r>
            <a:r>
              <a:rPr lang="fi-FI" dirty="0" err="1"/>
              <a:t>qr</a:t>
            </a:r>
            <a:r>
              <a:rPr lang="fi-FI" dirty="0"/>
              <a:t>-koodin taakse esimerkiksi videon?</a:t>
            </a:r>
          </a:p>
        </p:txBody>
      </p:sp>
      <p:sp>
        <p:nvSpPr>
          <p:cNvPr id="3" name="Sisällön paikkamerkki 2">
            <a:extLst>
              <a:ext uri="{FF2B5EF4-FFF2-40B4-BE49-F238E27FC236}">
                <a16:creationId xmlns:a16="http://schemas.microsoft.com/office/drawing/2014/main" id="{83076599-2E79-9642-9136-C4289381ACA5}"/>
              </a:ext>
            </a:extLst>
          </p:cNvPr>
          <p:cNvSpPr>
            <a:spLocks noGrp="1"/>
          </p:cNvSpPr>
          <p:nvPr>
            <p:ph idx="1"/>
          </p:nvPr>
        </p:nvSpPr>
        <p:spPr/>
        <p:txBody>
          <a:bodyPr/>
          <a:lstStyle/>
          <a:p>
            <a:r>
              <a:rPr lang="fi-FI" sz="2400" dirty="0"/>
              <a:t>Mikäli haluat liittää videon </a:t>
            </a:r>
            <a:r>
              <a:rPr lang="fi-FI" sz="2400" dirty="0" err="1"/>
              <a:t>qr</a:t>
            </a:r>
            <a:r>
              <a:rPr lang="fi-FI" sz="2400" dirty="0"/>
              <a:t>-koodin taakse, voi se olla suora linkki esim. </a:t>
            </a:r>
            <a:r>
              <a:rPr lang="fi-FI" sz="2400" dirty="0" err="1"/>
              <a:t>youtubeen</a:t>
            </a:r>
            <a:r>
              <a:rPr lang="fi-FI" sz="2400" dirty="0"/>
              <a:t>, josta video löytyy.</a:t>
            </a:r>
          </a:p>
          <a:p>
            <a:r>
              <a:rPr lang="fi-FI" sz="2400" dirty="0"/>
              <a:t>Linkki voi ohjata myös vaikkapa koulun sivuille mihin video on ladattu.</a:t>
            </a:r>
          </a:p>
          <a:p>
            <a:r>
              <a:rPr lang="fi-FI" sz="2400" dirty="0"/>
              <a:t>Linkki voidaan laittaa ohjaamaan myös jaetulle linkille, esimerkiksi google </a:t>
            </a:r>
            <a:r>
              <a:rPr lang="fi-FI" sz="2400" dirty="0" err="1"/>
              <a:t>driven</a:t>
            </a:r>
            <a:r>
              <a:rPr lang="fi-FI" sz="2400" dirty="0"/>
              <a:t> kautta linkin jakaminen vain annetulla osoitteella on mahdollista.</a:t>
            </a:r>
          </a:p>
          <a:p>
            <a:r>
              <a:rPr lang="fi-FI" sz="2400" dirty="0"/>
              <a:t>Osoitteen jakamisella </a:t>
            </a:r>
            <a:r>
              <a:rPr lang="fi-FI" sz="2400" dirty="0" err="1"/>
              <a:t>drivestä</a:t>
            </a:r>
            <a:r>
              <a:rPr lang="fi-FI" sz="2400" dirty="0"/>
              <a:t> voidaan parantaa tietoturvaa ja pienentää riskiä sille, että materiaali päätyy muiden nähtäville.</a:t>
            </a:r>
          </a:p>
          <a:p>
            <a:endParaRPr lang="fi-FI" dirty="0"/>
          </a:p>
        </p:txBody>
      </p:sp>
    </p:spTree>
    <p:extLst>
      <p:ext uri="{BB962C8B-B14F-4D97-AF65-F5344CB8AC3E}">
        <p14:creationId xmlns:p14="http://schemas.microsoft.com/office/powerpoint/2010/main" val="1100386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471C28-DBF8-D84E-8AF1-933D7004171E}"/>
              </a:ext>
            </a:extLst>
          </p:cNvPr>
          <p:cNvSpPr>
            <a:spLocks noGrp="1"/>
          </p:cNvSpPr>
          <p:nvPr>
            <p:ph type="title"/>
          </p:nvPr>
        </p:nvSpPr>
        <p:spPr/>
        <p:txBody>
          <a:bodyPr/>
          <a:lstStyle/>
          <a:p>
            <a:endParaRPr lang="fi-FI" dirty="0"/>
          </a:p>
        </p:txBody>
      </p:sp>
      <p:pic>
        <p:nvPicPr>
          <p:cNvPr id="5" name="Sisällön paikkamerkki 4">
            <a:extLst>
              <a:ext uri="{FF2B5EF4-FFF2-40B4-BE49-F238E27FC236}">
                <a16:creationId xmlns:a16="http://schemas.microsoft.com/office/drawing/2014/main" id="{B89591C6-7501-D44B-A8C2-6EE6256B6DE3}"/>
              </a:ext>
            </a:extLst>
          </p:cNvPr>
          <p:cNvPicPr>
            <a:picLocks noGrp="1" noChangeAspect="1"/>
          </p:cNvPicPr>
          <p:nvPr>
            <p:ph idx="1"/>
          </p:nvPr>
        </p:nvPicPr>
        <p:blipFill>
          <a:blip r:embed="rId2"/>
          <a:stretch>
            <a:fillRect/>
          </a:stretch>
        </p:blipFill>
        <p:spPr>
          <a:xfrm>
            <a:off x="958366" y="1693311"/>
            <a:ext cx="10203290" cy="4932218"/>
          </a:xfrm>
        </p:spPr>
      </p:pic>
      <p:sp>
        <p:nvSpPr>
          <p:cNvPr id="6" name="Tekstiruutu 5">
            <a:extLst>
              <a:ext uri="{FF2B5EF4-FFF2-40B4-BE49-F238E27FC236}">
                <a16:creationId xmlns:a16="http://schemas.microsoft.com/office/drawing/2014/main" id="{0B04568C-38B4-844B-A569-22D3A8616B3E}"/>
              </a:ext>
            </a:extLst>
          </p:cNvPr>
          <p:cNvSpPr txBox="1"/>
          <p:nvPr/>
        </p:nvSpPr>
        <p:spPr>
          <a:xfrm>
            <a:off x="527957" y="242017"/>
            <a:ext cx="4331635" cy="954107"/>
          </a:xfrm>
          <a:prstGeom prst="rect">
            <a:avLst/>
          </a:prstGeom>
          <a:noFill/>
        </p:spPr>
        <p:txBody>
          <a:bodyPr wrap="none" rtlCol="0">
            <a:spAutoFit/>
          </a:bodyPr>
          <a:lstStyle/>
          <a:p>
            <a:r>
              <a:rPr lang="fi-FI" sz="2800" dirty="0" err="1">
                <a:solidFill>
                  <a:srgbClr val="FF0000"/>
                </a:solidFill>
              </a:rPr>
              <a:t>Driveen</a:t>
            </a:r>
            <a:r>
              <a:rPr lang="fi-FI" sz="2800" dirty="0">
                <a:solidFill>
                  <a:srgbClr val="FF0000"/>
                </a:solidFill>
              </a:rPr>
              <a:t> voi luoda uusia </a:t>
            </a:r>
          </a:p>
          <a:p>
            <a:r>
              <a:rPr lang="fi-FI" sz="2800" dirty="0">
                <a:solidFill>
                  <a:srgbClr val="FF0000"/>
                </a:solidFill>
              </a:rPr>
              <a:t>kansioita täältä</a:t>
            </a:r>
          </a:p>
        </p:txBody>
      </p:sp>
      <p:sp>
        <p:nvSpPr>
          <p:cNvPr id="7" name="Alanuoli 6">
            <a:extLst>
              <a:ext uri="{FF2B5EF4-FFF2-40B4-BE49-F238E27FC236}">
                <a16:creationId xmlns:a16="http://schemas.microsoft.com/office/drawing/2014/main" id="{76C0A7C8-5247-704D-83F4-98DBF71FF651}"/>
              </a:ext>
            </a:extLst>
          </p:cNvPr>
          <p:cNvSpPr/>
          <p:nvPr/>
        </p:nvSpPr>
        <p:spPr>
          <a:xfrm>
            <a:off x="1246909" y="1252282"/>
            <a:ext cx="554182" cy="882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F0126322-DDEA-BE46-BB3C-A3B054FD24C0}"/>
              </a:ext>
            </a:extLst>
          </p:cNvPr>
          <p:cNvSpPr txBox="1"/>
          <p:nvPr/>
        </p:nvSpPr>
        <p:spPr>
          <a:xfrm>
            <a:off x="7980218" y="4918363"/>
            <a:ext cx="2937164" cy="707886"/>
          </a:xfrm>
          <a:prstGeom prst="rect">
            <a:avLst/>
          </a:prstGeom>
          <a:noFill/>
        </p:spPr>
        <p:txBody>
          <a:bodyPr wrap="square" rtlCol="0">
            <a:spAutoFit/>
          </a:bodyPr>
          <a:lstStyle/>
          <a:p>
            <a:r>
              <a:rPr lang="fi-FI" sz="2000" dirty="0">
                <a:solidFill>
                  <a:srgbClr val="FF0000"/>
                </a:solidFill>
              </a:rPr>
              <a:t>Luodut kansiot näkyvät täällä</a:t>
            </a:r>
            <a:endParaRPr lang="fi-FI" sz="2400" dirty="0">
              <a:solidFill>
                <a:srgbClr val="FF0000"/>
              </a:solidFill>
            </a:endParaRPr>
          </a:p>
        </p:txBody>
      </p:sp>
      <p:sp>
        <p:nvSpPr>
          <p:cNvPr id="9" name="Nuoli vasemmalle 8">
            <a:extLst>
              <a:ext uri="{FF2B5EF4-FFF2-40B4-BE49-F238E27FC236}">
                <a16:creationId xmlns:a16="http://schemas.microsoft.com/office/drawing/2014/main" id="{71B73DA8-7966-2649-99B9-495934BB517E}"/>
              </a:ext>
            </a:extLst>
          </p:cNvPr>
          <p:cNvSpPr/>
          <p:nvPr/>
        </p:nvSpPr>
        <p:spPr>
          <a:xfrm rot="1173756">
            <a:off x="7047904" y="4922525"/>
            <a:ext cx="720437" cy="4572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2E152256-82AF-144B-9CD8-82A30FEA2455}"/>
              </a:ext>
            </a:extLst>
          </p:cNvPr>
          <p:cNvSpPr/>
          <p:nvPr/>
        </p:nvSpPr>
        <p:spPr>
          <a:xfrm>
            <a:off x="5721927" y="1454727"/>
            <a:ext cx="5439729" cy="205047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CFEF8B78-67A7-F743-B28F-14E581E3427C}"/>
              </a:ext>
            </a:extLst>
          </p:cNvPr>
          <p:cNvSpPr txBox="1"/>
          <p:nvPr/>
        </p:nvSpPr>
        <p:spPr>
          <a:xfrm>
            <a:off x="5893757" y="1637610"/>
            <a:ext cx="5413900" cy="1569660"/>
          </a:xfrm>
          <a:prstGeom prst="rect">
            <a:avLst/>
          </a:prstGeom>
          <a:noFill/>
        </p:spPr>
        <p:txBody>
          <a:bodyPr wrap="square" rtlCol="0">
            <a:spAutoFit/>
          </a:bodyPr>
          <a:lstStyle/>
          <a:p>
            <a:r>
              <a:rPr lang="fi-FI" sz="2400" dirty="0">
                <a:solidFill>
                  <a:srgbClr val="FF0000"/>
                </a:solidFill>
              </a:rPr>
              <a:t>Google </a:t>
            </a:r>
            <a:r>
              <a:rPr lang="fi-FI" sz="2400" dirty="0" err="1">
                <a:solidFill>
                  <a:srgbClr val="FF0000"/>
                </a:solidFill>
              </a:rPr>
              <a:t>driveen</a:t>
            </a:r>
            <a:r>
              <a:rPr lang="fi-FI" sz="2400" dirty="0">
                <a:solidFill>
                  <a:srgbClr val="FF0000"/>
                </a:solidFill>
              </a:rPr>
              <a:t> voit kirjautua omilla google tunnuksillasi. Esimerkiksi </a:t>
            </a:r>
            <a:r>
              <a:rPr lang="fi-FI" sz="2400" dirty="0" err="1">
                <a:solidFill>
                  <a:srgbClr val="FF0000"/>
                </a:solidFill>
              </a:rPr>
              <a:t>gmail</a:t>
            </a:r>
            <a:r>
              <a:rPr lang="fi-FI" sz="2400" dirty="0">
                <a:solidFill>
                  <a:srgbClr val="FF0000"/>
                </a:solidFill>
              </a:rPr>
              <a:t>-tunnukset käyvät tähän.</a:t>
            </a:r>
          </a:p>
        </p:txBody>
      </p:sp>
    </p:spTree>
    <p:extLst>
      <p:ext uri="{BB962C8B-B14F-4D97-AF65-F5344CB8AC3E}">
        <p14:creationId xmlns:p14="http://schemas.microsoft.com/office/powerpoint/2010/main" val="305026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0A8AB9-F5A4-464E-B2F3-7BEB0CC799F5}"/>
              </a:ext>
            </a:extLst>
          </p:cNvPr>
          <p:cNvSpPr>
            <a:spLocks noGrp="1"/>
          </p:cNvSpPr>
          <p:nvPr>
            <p:ph type="title"/>
          </p:nvPr>
        </p:nvSpPr>
        <p:spPr/>
        <p:txBody>
          <a:bodyPr/>
          <a:lstStyle/>
          <a:p>
            <a:endParaRPr lang="fi-FI"/>
          </a:p>
        </p:txBody>
      </p:sp>
      <p:pic>
        <p:nvPicPr>
          <p:cNvPr id="5" name="Sisällön paikkamerkki 4">
            <a:extLst>
              <a:ext uri="{FF2B5EF4-FFF2-40B4-BE49-F238E27FC236}">
                <a16:creationId xmlns:a16="http://schemas.microsoft.com/office/drawing/2014/main" id="{D5F44FF3-DA77-9946-A387-EC73739966EF}"/>
              </a:ext>
            </a:extLst>
          </p:cNvPr>
          <p:cNvPicPr>
            <a:picLocks noGrp="1" noChangeAspect="1"/>
          </p:cNvPicPr>
          <p:nvPr>
            <p:ph idx="1"/>
          </p:nvPr>
        </p:nvPicPr>
        <p:blipFill>
          <a:blip r:embed="rId2"/>
          <a:stretch>
            <a:fillRect/>
          </a:stretch>
        </p:blipFill>
        <p:spPr>
          <a:xfrm>
            <a:off x="954403" y="1130220"/>
            <a:ext cx="9893895" cy="5084618"/>
          </a:xfrm>
        </p:spPr>
      </p:pic>
      <p:sp>
        <p:nvSpPr>
          <p:cNvPr id="6" name="Tekstiruutu 5">
            <a:extLst>
              <a:ext uri="{FF2B5EF4-FFF2-40B4-BE49-F238E27FC236}">
                <a16:creationId xmlns:a16="http://schemas.microsoft.com/office/drawing/2014/main" id="{62E29D0E-623F-FE4B-AF27-344AB4C1683A}"/>
              </a:ext>
            </a:extLst>
          </p:cNvPr>
          <p:cNvSpPr txBox="1"/>
          <p:nvPr/>
        </p:nvSpPr>
        <p:spPr>
          <a:xfrm>
            <a:off x="6096000" y="3851564"/>
            <a:ext cx="4308764" cy="1569660"/>
          </a:xfrm>
          <a:prstGeom prst="rect">
            <a:avLst/>
          </a:prstGeom>
          <a:noFill/>
        </p:spPr>
        <p:txBody>
          <a:bodyPr wrap="square" rtlCol="0">
            <a:spAutoFit/>
          </a:bodyPr>
          <a:lstStyle/>
          <a:p>
            <a:r>
              <a:rPr lang="fi-FI" sz="2400" dirty="0">
                <a:solidFill>
                  <a:srgbClr val="FF0000"/>
                </a:solidFill>
              </a:rPr>
              <a:t>Voit tehdä lisää alikansioita, jolloin järjestyksen pitäminen materiaaleissa on helpompaa</a:t>
            </a:r>
          </a:p>
        </p:txBody>
      </p:sp>
      <p:sp>
        <p:nvSpPr>
          <p:cNvPr id="7" name="Nuoli vasemmalle 6">
            <a:extLst>
              <a:ext uri="{FF2B5EF4-FFF2-40B4-BE49-F238E27FC236}">
                <a16:creationId xmlns:a16="http://schemas.microsoft.com/office/drawing/2014/main" id="{6B10E526-6B85-2346-B3AA-EF6CC183BF72}"/>
              </a:ext>
            </a:extLst>
          </p:cNvPr>
          <p:cNvSpPr/>
          <p:nvPr/>
        </p:nvSpPr>
        <p:spPr>
          <a:xfrm rot="2476318">
            <a:off x="4344018" y="3752464"/>
            <a:ext cx="1427018" cy="5631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D1E42313-A651-FB4D-A2DB-4D2204E5CCC9}"/>
              </a:ext>
            </a:extLst>
          </p:cNvPr>
          <p:cNvSpPr txBox="1"/>
          <p:nvPr/>
        </p:nvSpPr>
        <p:spPr>
          <a:xfrm>
            <a:off x="166255" y="329804"/>
            <a:ext cx="4418197" cy="461665"/>
          </a:xfrm>
          <a:prstGeom prst="rect">
            <a:avLst/>
          </a:prstGeom>
          <a:noFill/>
        </p:spPr>
        <p:txBody>
          <a:bodyPr wrap="none" rtlCol="0">
            <a:spAutoFit/>
          </a:bodyPr>
          <a:lstStyle/>
          <a:p>
            <a:r>
              <a:rPr lang="fi-FI" sz="2400" dirty="0">
                <a:solidFill>
                  <a:srgbClr val="FF0000"/>
                </a:solidFill>
              </a:rPr>
              <a:t>Täältä saat uusia alikansioita</a:t>
            </a:r>
          </a:p>
        </p:txBody>
      </p:sp>
      <p:sp>
        <p:nvSpPr>
          <p:cNvPr id="9" name="Alanuoli 8">
            <a:extLst>
              <a:ext uri="{FF2B5EF4-FFF2-40B4-BE49-F238E27FC236}">
                <a16:creationId xmlns:a16="http://schemas.microsoft.com/office/drawing/2014/main" id="{2E139B6D-CD11-884A-8BC5-5CF541B2D75A}"/>
              </a:ext>
            </a:extLst>
          </p:cNvPr>
          <p:cNvSpPr/>
          <p:nvPr/>
        </p:nvSpPr>
        <p:spPr>
          <a:xfrm>
            <a:off x="1357745" y="914383"/>
            <a:ext cx="374073" cy="748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04342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587992-4ED1-4B40-AF5E-A7AE00AAE18E}"/>
              </a:ext>
            </a:extLst>
          </p:cNvPr>
          <p:cNvSpPr>
            <a:spLocks noGrp="1"/>
          </p:cNvSpPr>
          <p:nvPr>
            <p:ph type="title"/>
          </p:nvPr>
        </p:nvSpPr>
        <p:spPr/>
        <p:txBody>
          <a:bodyPr/>
          <a:lstStyle/>
          <a:p>
            <a:endParaRPr lang="fi-FI" dirty="0"/>
          </a:p>
        </p:txBody>
      </p:sp>
      <p:pic>
        <p:nvPicPr>
          <p:cNvPr id="5" name="Sisällön paikkamerkki 4">
            <a:extLst>
              <a:ext uri="{FF2B5EF4-FFF2-40B4-BE49-F238E27FC236}">
                <a16:creationId xmlns:a16="http://schemas.microsoft.com/office/drawing/2014/main" id="{6B6489C1-02A5-C546-8331-A3E19FFDF4A5}"/>
              </a:ext>
            </a:extLst>
          </p:cNvPr>
          <p:cNvPicPr>
            <a:picLocks noGrp="1" noChangeAspect="1"/>
          </p:cNvPicPr>
          <p:nvPr>
            <p:ph idx="1"/>
          </p:nvPr>
        </p:nvPicPr>
        <p:blipFill>
          <a:blip r:embed="rId2"/>
          <a:stretch>
            <a:fillRect/>
          </a:stretch>
        </p:blipFill>
        <p:spPr>
          <a:xfrm>
            <a:off x="774820" y="962892"/>
            <a:ext cx="10639699" cy="5430982"/>
          </a:xfrm>
        </p:spPr>
      </p:pic>
      <p:sp>
        <p:nvSpPr>
          <p:cNvPr id="6" name="Ellipsi 5">
            <a:extLst>
              <a:ext uri="{FF2B5EF4-FFF2-40B4-BE49-F238E27FC236}">
                <a16:creationId xmlns:a16="http://schemas.microsoft.com/office/drawing/2014/main" id="{BDE022DC-E184-874C-8DB7-949FA4D73342}"/>
              </a:ext>
            </a:extLst>
          </p:cNvPr>
          <p:cNvSpPr/>
          <p:nvPr/>
        </p:nvSpPr>
        <p:spPr>
          <a:xfrm>
            <a:off x="4087091" y="2770909"/>
            <a:ext cx="1060859" cy="11776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A1095F0A-63F6-4B4B-A1AA-5277642F91B0}"/>
              </a:ext>
            </a:extLst>
          </p:cNvPr>
          <p:cNvSpPr/>
          <p:nvPr/>
        </p:nvSpPr>
        <p:spPr>
          <a:xfrm>
            <a:off x="6567055" y="2604655"/>
            <a:ext cx="1067147" cy="134389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1F5AAA26-99D1-EA40-81EA-E57E2D803377}"/>
              </a:ext>
            </a:extLst>
          </p:cNvPr>
          <p:cNvSpPr/>
          <p:nvPr/>
        </p:nvSpPr>
        <p:spPr>
          <a:xfrm>
            <a:off x="9053307" y="2452255"/>
            <a:ext cx="1157494" cy="149629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4EC8C53E-79B5-884C-AD97-DAC946C638DA}"/>
              </a:ext>
            </a:extLst>
          </p:cNvPr>
          <p:cNvSpPr/>
          <p:nvPr/>
        </p:nvSpPr>
        <p:spPr>
          <a:xfrm>
            <a:off x="3665512" y="5091545"/>
            <a:ext cx="1524001" cy="13023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2EC6057D-9EF1-4142-B825-95E97162905C}"/>
              </a:ext>
            </a:extLst>
          </p:cNvPr>
          <p:cNvSpPr/>
          <p:nvPr/>
        </p:nvSpPr>
        <p:spPr>
          <a:xfrm>
            <a:off x="6373090" y="4959928"/>
            <a:ext cx="1261112" cy="143394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Ellipsi 10">
            <a:extLst>
              <a:ext uri="{FF2B5EF4-FFF2-40B4-BE49-F238E27FC236}">
                <a16:creationId xmlns:a16="http://schemas.microsoft.com/office/drawing/2014/main" id="{B0805A1A-84DF-8A47-85AE-D4D90115B045}"/>
              </a:ext>
            </a:extLst>
          </p:cNvPr>
          <p:cNvSpPr/>
          <p:nvPr/>
        </p:nvSpPr>
        <p:spPr>
          <a:xfrm>
            <a:off x="8756073" y="5216238"/>
            <a:ext cx="942109" cy="11776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a:extLst>
              <a:ext uri="{FF2B5EF4-FFF2-40B4-BE49-F238E27FC236}">
                <a16:creationId xmlns:a16="http://schemas.microsoft.com/office/drawing/2014/main" id="{EEE922D7-79E4-F541-B49D-1E0CB99B7FA5}"/>
              </a:ext>
            </a:extLst>
          </p:cNvPr>
          <p:cNvSpPr txBox="1"/>
          <p:nvPr/>
        </p:nvSpPr>
        <p:spPr>
          <a:xfrm>
            <a:off x="2737838" y="116548"/>
            <a:ext cx="4896363" cy="954107"/>
          </a:xfrm>
          <a:prstGeom prst="rect">
            <a:avLst/>
          </a:prstGeom>
          <a:noFill/>
        </p:spPr>
        <p:txBody>
          <a:bodyPr wrap="square" rtlCol="0">
            <a:spAutoFit/>
          </a:bodyPr>
          <a:lstStyle/>
          <a:p>
            <a:r>
              <a:rPr lang="fi-FI" sz="2800" dirty="0">
                <a:solidFill>
                  <a:srgbClr val="FF0000"/>
                </a:solidFill>
              </a:rPr>
              <a:t>Klikkaa sitä materiaalia, </a:t>
            </a:r>
          </a:p>
          <a:p>
            <a:r>
              <a:rPr lang="fi-FI" sz="2800" dirty="0">
                <a:solidFill>
                  <a:srgbClr val="FF0000"/>
                </a:solidFill>
              </a:rPr>
              <a:t>jonka haluat jakaa</a:t>
            </a:r>
          </a:p>
        </p:txBody>
      </p:sp>
      <p:sp>
        <p:nvSpPr>
          <p:cNvPr id="13" name="Alanuoli 12">
            <a:extLst>
              <a:ext uri="{FF2B5EF4-FFF2-40B4-BE49-F238E27FC236}">
                <a16:creationId xmlns:a16="http://schemas.microsoft.com/office/drawing/2014/main" id="{55AF3EAA-5ED7-C74B-A3AE-7AD9CA9E67BD}"/>
              </a:ext>
            </a:extLst>
          </p:cNvPr>
          <p:cNvSpPr/>
          <p:nvPr/>
        </p:nvSpPr>
        <p:spPr>
          <a:xfrm>
            <a:off x="4157348" y="1177430"/>
            <a:ext cx="540327" cy="15345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a:extLst>
              <a:ext uri="{FF2B5EF4-FFF2-40B4-BE49-F238E27FC236}">
                <a16:creationId xmlns:a16="http://schemas.microsoft.com/office/drawing/2014/main" id="{2B61CE22-B0A5-F94A-910E-CF7AFDC79F26}"/>
              </a:ext>
            </a:extLst>
          </p:cNvPr>
          <p:cNvSpPr txBox="1"/>
          <p:nvPr/>
        </p:nvSpPr>
        <p:spPr>
          <a:xfrm>
            <a:off x="9613294" y="1402910"/>
            <a:ext cx="2175164" cy="830997"/>
          </a:xfrm>
          <a:prstGeom prst="rect">
            <a:avLst/>
          </a:prstGeom>
          <a:noFill/>
        </p:spPr>
        <p:txBody>
          <a:bodyPr wrap="square" rtlCol="0">
            <a:spAutoFit/>
          </a:bodyPr>
          <a:lstStyle/>
          <a:p>
            <a:r>
              <a:rPr lang="fi-FI" sz="2400" dirty="0">
                <a:solidFill>
                  <a:srgbClr val="FF0000"/>
                </a:solidFill>
              </a:rPr>
              <a:t>Valitse sen jälkeen tämä</a:t>
            </a:r>
          </a:p>
        </p:txBody>
      </p:sp>
      <p:sp>
        <p:nvSpPr>
          <p:cNvPr id="15" name="Nuoli vasemmalle 14">
            <a:extLst>
              <a:ext uri="{FF2B5EF4-FFF2-40B4-BE49-F238E27FC236}">
                <a16:creationId xmlns:a16="http://schemas.microsoft.com/office/drawing/2014/main" id="{65B16373-2933-C942-A6BD-4C913D85516D}"/>
              </a:ext>
            </a:extLst>
          </p:cNvPr>
          <p:cNvSpPr/>
          <p:nvPr/>
        </p:nvSpPr>
        <p:spPr>
          <a:xfrm rot="648406">
            <a:off x="8324599" y="1493741"/>
            <a:ext cx="1246909" cy="346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03361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CCDA03-7719-B64F-97A6-9E46D8C29B72}"/>
              </a:ext>
            </a:extLst>
          </p:cNvPr>
          <p:cNvSpPr>
            <a:spLocks noGrp="1"/>
          </p:cNvSpPr>
          <p:nvPr>
            <p:ph type="title"/>
          </p:nvPr>
        </p:nvSpPr>
        <p:spPr/>
        <p:txBody>
          <a:bodyPr/>
          <a:lstStyle/>
          <a:p>
            <a:endParaRPr lang="fi-FI" dirty="0"/>
          </a:p>
        </p:txBody>
      </p:sp>
      <p:pic>
        <p:nvPicPr>
          <p:cNvPr id="5" name="Sisällön paikkamerkki 4">
            <a:extLst>
              <a:ext uri="{FF2B5EF4-FFF2-40B4-BE49-F238E27FC236}">
                <a16:creationId xmlns:a16="http://schemas.microsoft.com/office/drawing/2014/main" id="{4B9CAAA1-F35A-9A4A-B72C-32E1D909C4E8}"/>
              </a:ext>
            </a:extLst>
          </p:cNvPr>
          <p:cNvPicPr>
            <a:picLocks noGrp="1" noChangeAspect="1"/>
          </p:cNvPicPr>
          <p:nvPr>
            <p:ph idx="1"/>
          </p:nvPr>
        </p:nvPicPr>
        <p:blipFill>
          <a:blip r:embed="rId2"/>
          <a:stretch>
            <a:fillRect/>
          </a:stretch>
        </p:blipFill>
        <p:spPr>
          <a:xfrm>
            <a:off x="342756" y="609528"/>
            <a:ext cx="5397500" cy="2870200"/>
          </a:xfrm>
        </p:spPr>
      </p:pic>
      <p:sp>
        <p:nvSpPr>
          <p:cNvPr id="6" name="Tekstiruutu 5">
            <a:extLst>
              <a:ext uri="{FF2B5EF4-FFF2-40B4-BE49-F238E27FC236}">
                <a16:creationId xmlns:a16="http://schemas.microsoft.com/office/drawing/2014/main" id="{D992B8E6-73D2-2346-9E3B-54252000C6CA}"/>
              </a:ext>
            </a:extLst>
          </p:cNvPr>
          <p:cNvSpPr txBox="1"/>
          <p:nvPr/>
        </p:nvSpPr>
        <p:spPr>
          <a:xfrm>
            <a:off x="6192982" y="1697055"/>
            <a:ext cx="3857852" cy="584775"/>
          </a:xfrm>
          <a:prstGeom prst="rect">
            <a:avLst/>
          </a:prstGeom>
          <a:noFill/>
        </p:spPr>
        <p:txBody>
          <a:bodyPr wrap="square" rtlCol="0">
            <a:spAutoFit/>
          </a:bodyPr>
          <a:lstStyle/>
          <a:p>
            <a:r>
              <a:rPr lang="fi-FI" sz="3200" dirty="0">
                <a:solidFill>
                  <a:srgbClr val="FF0000"/>
                </a:solidFill>
              </a:rPr>
              <a:t>Klikkaa tätä</a:t>
            </a:r>
          </a:p>
        </p:txBody>
      </p:sp>
      <p:sp>
        <p:nvSpPr>
          <p:cNvPr id="7" name="Nuoli vasemmalle 6">
            <a:extLst>
              <a:ext uri="{FF2B5EF4-FFF2-40B4-BE49-F238E27FC236}">
                <a16:creationId xmlns:a16="http://schemas.microsoft.com/office/drawing/2014/main" id="{80308E9C-4B51-F34E-975E-36F72EE468F4}"/>
              </a:ext>
            </a:extLst>
          </p:cNvPr>
          <p:cNvSpPr/>
          <p:nvPr/>
        </p:nvSpPr>
        <p:spPr>
          <a:xfrm>
            <a:off x="5170775" y="1788053"/>
            <a:ext cx="872836" cy="4937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CBE96AB9-3042-624B-965B-5807A678B022}"/>
              </a:ext>
            </a:extLst>
          </p:cNvPr>
          <p:cNvPicPr>
            <a:picLocks noChangeAspect="1"/>
          </p:cNvPicPr>
          <p:nvPr/>
        </p:nvPicPr>
        <p:blipFill>
          <a:blip r:embed="rId3"/>
          <a:stretch>
            <a:fillRect/>
          </a:stretch>
        </p:blipFill>
        <p:spPr>
          <a:xfrm>
            <a:off x="6734464" y="4039177"/>
            <a:ext cx="4902200" cy="2603500"/>
          </a:xfrm>
          <a:prstGeom prst="rect">
            <a:avLst/>
          </a:prstGeom>
        </p:spPr>
      </p:pic>
      <p:sp>
        <p:nvSpPr>
          <p:cNvPr id="10" name="Tekstiruutu 9">
            <a:extLst>
              <a:ext uri="{FF2B5EF4-FFF2-40B4-BE49-F238E27FC236}">
                <a16:creationId xmlns:a16="http://schemas.microsoft.com/office/drawing/2014/main" id="{6C68A98C-0DDB-E641-8D23-2C1CF162C7B3}"/>
              </a:ext>
            </a:extLst>
          </p:cNvPr>
          <p:cNvSpPr txBox="1"/>
          <p:nvPr/>
        </p:nvSpPr>
        <p:spPr>
          <a:xfrm>
            <a:off x="138546" y="5340927"/>
            <a:ext cx="6486071" cy="523220"/>
          </a:xfrm>
          <a:prstGeom prst="rect">
            <a:avLst/>
          </a:prstGeom>
          <a:noFill/>
        </p:spPr>
        <p:txBody>
          <a:bodyPr wrap="none" rtlCol="0">
            <a:spAutoFit/>
          </a:bodyPr>
          <a:lstStyle/>
          <a:p>
            <a:r>
              <a:rPr lang="fi-FI" sz="2800" dirty="0">
                <a:solidFill>
                  <a:srgbClr val="FF0000"/>
                </a:solidFill>
              </a:rPr>
              <a:t>Mustaa ja kopioi tämä osoite itsellesi</a:t>
            </a:r>
          </a:p>
        </p:txBody>
      </p:sp>
      <p:sp>
        <p:nvSpPr>
          <p:cNvPr id="11" name="Nuoli oikealle 10">
            <a:extLst>
              <a:ext uri="{FF2B5EF4-FFF2-40B4-BE49-F238E27FC236}">
                <a16:creationId xmlns:a16="http://schemas.microsoft.com/office/drawing/2014/main" id="{950A55E5-ED80-854B-A704-613139507706}"/>
              </a:ext>
            </a:extLst>
          </p:cNvPr>
          <p:cNvSpPr/>
          <p:nvPr/>
        </p:nvSpPr>
        <p:spPr>
          <a:xfrm>
            <a:off x="6624618" y="5374358"/>
            <a:ext cx="718292" cy="507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39592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98065B-5D2C-6948-B356-5A1520538558}"/>
              </a:ext>
            </a:extLst>
          </p:cNvPr>
          <p:cNvSpPr>
            <a:spLocks noGrp="1"/>
          </p:cNvSpPr>
          <p:nvPr>
            <p:ph type="title"/>
          </p:nvPr>
        </p:nvSpPr>
        <p:spPr/>
        <p:txBody>
          <a:bodyPr/>
          <a:lstStyle/>
          <a:p>
            <a:endParaRPr lang="fi-FI"/>
          </a:p>
        </p:txBody>
      </p:sp>
      <p:pic>
        <p:nvPicPr>
          <p:cNvPr id="5" name="Sisällön paikkamerkki 4">
            <a:extLst>
              <a:ext uri="{FF2B5EF4-FFF2-40B4-BE49-F238E27FC236}">
                <a16:creationId xmlns:a16="http://schemas.microsoft.com/office/drawing/2014/main" id="{D9DB1E0E-F1B6-A846-8E9F-15916A5D47E8}"/>
              </a:ext>
            </a:extLst>
          </p:cNvPr>
          <p:cNvPicPr>
            <a:picLocks noGrp="1" noChangeAspect="1"/>
          </p:cNvPicPr>
          <p:nvPr>
            <p:ph idx="1"/>
          </p:nvPr>
        </p:nvPicPr>
        <p:blipFill>
          <a:blip r:embed="rId2"/>
          <a:stretch>
            <a:fillRect/>
          </a:stretch>
        </p:blipFill>
        <p:spPr>
          <a:xfrm>
            <a:off x="125108" y="169480"/>
            <a:ext cx="7855109" cy="5787975"/>
          </a:xfrm>
        </p:spPr>
      </p:pic>
      <p:sp useBgFill="1">
        <p:nvSpPr>
          <p:cNvPr id="6" name="Tekstiruutu 5">
            <a:extLst>
              <a:ext uri="{FF2B5EF4-FFF2-40B4-BE49-F238E27FC236}">
                <a16:creationId xmlns:a16="http://schemas.microsoft.com/office/drawing/2014/main" id="{3BCA2AB0-DA14-B644-905E-7541481C1E56}"/>
              </a:ext>
            </a:extLst>
          </p:cNvPr>
          <p:cNvSpPr txBox="1"/>
          <p:nvPr/>
        </p:nvSpPr>
        <p:spPr>
          <a:xfrm>
            <a:off x="2355273" y="1152983"/>
            <a:ext cx="8084264" cy="707886"/>
          </a:xfrm>
          <a:prstGeom prst="rect">
            <a:avLst/>
          </a:prstGeom>
        </p:spPr>
        <p:txBody>
          <a:bodyPr wrap="none" rtlCol="0">
            <a:spAutoFit/>
          </a:bodyPr>
          <a:lstStyle/>
          <a:p>
            <a:r>
              <a:rPr lang="fi-FI" sz="4000" dirty="0">
                <a:solidFill>
                  <a:srgbClr val="FF0000"/>
                </a:solidFill>
              </a:rPr>
              <a:t>Liitä nyt kopioimasi osoite tähän</a:t>
            </a:r>
          </a:p>
        </p:txBody>
      </p:sp>
      <p:sp>
        <p:nvSpPr>
          <p:cNvPr id="7" name="Alanuoli 6">
            <a:extLst>
              <a:ext uri="{FF2B5EF4-FFF2-40B4-BE49-F238E27FC236}">
                <a16:creationId xmlns:a16="http://schemas.microsoft.com/office/drawing/2014/main" id="{6F9C2E9C-B46C-A845-8A68-0EFEF773EE97}"/>
              </a:ext>
            </a:extLst>
          </p:cNvPr>
          <p:cNvSpPr/>
          <p:nvPr/>
        </p:nvSpPr>
        <p:spPr>
          <a:xfrm rot="2556632">
            <a:off x="3657806" y="1757569"/>
            <a:ext cx="789710" cy="1052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6F84FE35-4CE5-3940-A366-4E8EFC2240A9}"/>
              </a:ext>
            </a:extLst>
          </p:cNvPr>
          <p:cNvPicPr>
            <a:picLocks noChangeAspect="1"/>
          </p:cNvPicPr>
          <p:nvPr/>
        </p:nvPicPr>
        <p:blipFill>
          <a:blip r:embed="rId3"/>
          <a:stretch>
            <a:fillRect/>
          </a:stretch>
        </p:blipFill>
        <p:spPr>
          <a:xfrm>
            <a:off x="6669877" y="3804038"/>
            <a:ext cx="5080000" cy="2692400"/>
          </a:xfrm>
          <a:prstGeom prst="rect">
            <a:avLst/>
          </a:prstGeom>
        </p:spPr>
      </p:pic>
      <p:sp>
        <p:nvSpPr>
          <p:cNvPr id="10" name="Tekstiruutu 9">
            <a:extLst>
              <a:ext uri="{FF2B5EF4-FFF2-40B4-BE49-F238E27FC236}">
                <a16:creationId xmlns:a16="http://schemas.microsoft.com/office/drawing/2014/main" id="{D05EE5E7-1815-E243-AB3E-B1102B7BF4C6}"/>
              </a:ext>
            </a:extLst>
          </p:cNvPr>
          <p:cNvSpPr txBox="1"/>
          <p:nvPr/>
        </p:nvSpPr>
        <p:spPr>
          <a:xfrm>
            <a:off x="9809019" y="5495790"/>
            <a:ext cx="2382981" cy="461665"/>
          </a:xfrm>
          <a:prstGeom prst="rect">
            <a:avLst/>
          </a:prstGeom>
          <a:noFill/>
        </p:spPr>
        <p:txBody>
          <a:bodyPr wrap="square" rtlCol="0">
            <a:spAutoFit/>
          </a:bodyPr>
          <a:lstStyle/>
          <a:p>
            <a:r>
              <a:rPr lang="fi-FI" sz="2400" dirty="0">
                <a:solidFill>
                  <a:srgbClr val="FF0000"/>
                </a:solidFill>
              </a:rPr>
              <a:t>Klikkaa tätä</a:t>
            </a:r>
          </a:p>
        </p:txBody>
      </p:sp>
      <p:sp>
        <p:nvSpPr>
          <p:cNvPr id="11" name="Nuoli vasemmalle 10">
            <a:extLst>
              <a:ext uri="{FF2B5EF4-FFF2-40B4-BE49-F238E27FC236}">
                <a16:creationId xmlns:a16="http://schemas.microsoft.com/office/drawing/2014/main" id="{D26D63EE-533C-4F4D-BC82-803EA4F3167D}"/>
              </a:ext>
            </a:extLst>
          </p:cNvPr>
          <p:cNvSpPr/>
          <p:nvPr/>
        </p:nvSpPr>
        <p:spPr>
          <a:xfrm>
            <a:off x="8978968" y="5438430"/>
            <a:ext cx="775855" cy="5763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6379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DE93B2-7A7D-424D-9DEE-F76DAF0C12B7}"/>
              </a:ext>
            </a:extLst>
          </p:cNvPr>
          <p:cNvSpPr>
            <a:spLocks noGrp="1"/>
          </p:cNvSpPr>
          <p:nvPr>
            <p:ph type="title"/>
          </p:nvPr>
        </p:nvSpPr>
        <p:spPr/>
        <p:txBody>
          <a:bodyPr/>
          <a:lstStyle/>
          <a:p>
            <a:endParaRPr lang="fi-FI" dirty="0"/>
          </a:p>
        </p:txBody>
      </p:sp>
      <p:pic>
        <p:nvPicPr>
          <p:cNvPr id="5" name="Sisällön paikkamerkki 4">
            <a:extLst>
              <a:ext uri="{FF2B5EF4-FFF2-40B4-BE49-F238E27FC236}">
                <a16:creationId xmlns:a16="http://schemas.microsoft.com/office/drawing/2014/main" id="{FB44566D-A96E-DC4A-BCCF-1E54EC395307}"/>
              </a:ext>
            </a:extLst>
          </p:cNvPr>
          <p:cNvPicPr>
            <a:picLocks noGrp="1" noChangeAspect="1"/>
          </p:cNvPicPr>
          <p:nvPr>
            <p:ph idx="1"/>
          </p:nvPr>
        </p:nvPicPr>
        <p:blipFill>
          <a:blip r:embed="rId2"/>
          <a:stretch>
            <a:fillRect/>
          </a:stretch>
        </p:blipFill>
        <p:spPr>
          <a:xfrm>
            <a:off x="878660" y="452718"/>
            <a:ext cx="10631258" cy="6026727"/>
          </a:xfrm>
        </p:spPr>
      </p:pic>
      <p:sp>
        <p:nvSpPr>
          <p:cNvPr id="6" name="Tekstiruutu 5">
            <a:extLst>
              <a:ext uri="{FF2B5EF4-FFF2-40B4-BE49-F238E27FC236}">
                <a16:creationId xmlns:a16="http://schemas.microsoft.com/office/drawing/2014/main" id="{8C0AA668-917E-E140-A8F7-D04E2E5C66F4}"/>
              </a:ext>
            </a:extLst>
          </p:cNvPr>
          <p:cNvSpPr txBox="1"/>
          <p:nvPr/>
        </p:nvSpPr>
        <p:spPr>
          <a:xfrm>
            <a:off x="1052945" y="3038351"/>
            <a:ext cx="5015345" cy="1200329"/>
          </a:xfrm>
          <a:prstGeom prst="rect">
            <a:avLst/>
          </a:prstGeom>
          <a:noFill/>
        </p:spPr>
        <p:txBody>
          <a:bodyPr wrap="square" rtlCol="0">
            <a:spAutoFit/>
          </a:bodyPr>
          <a:lstStyle/>
          <a:p>
            <a:r>
              <a:rPr lang="fi-FI" sz="2400" dirty="0">
                <a:solidFill>
                  <a:srgbClr val="FF0000"/>
                </a:solidFill>
              </a:rPr>
              <a:t>Paina hiiren oikealla painikkeella tätä ja valitse ”tallenna kuva nimellä..”</a:t>
            </a:r>
          </a:p>
        </p:txBody>
      </p:sp>
      <p:sp>
        <p:nvSpPr>
          <p:cNvPr id="7" name="Nuoli oikealle 6">
            <a:extLst>
              <a:ext uri="{FF2B5EF4-FFF2-40B4-BE49-F238E27FC236}">
                <a16:creationId xmlns:a16="http://schemas.microsoft.com/office/drawing/2014/main" id="{3A449594-9E9B-4341-94DC-36A28CDCB705}"/>
              </a:ext>
            </a:extLst>
          </p:cNvPr>
          <p:cNvSpPr/>
          <p:nvPr/>
        </p:nvSpPr>
        <p:spPr>
          <a:xfrm>
            <a:off x="5758672" y="3414329"/>
            <a:ext cx="1084333" cy="752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93958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C50FF3-A8D2-2841-9694-684EE187DFEC}"/>
              </a:ext>
            </a:extLst>
          </p:cNvPr>
          <p:cNvSpPr>
            <a:spLocks noGrp="1"/>
          </p:cNvSpPr>
          <p:nvPr>
            <p:ph type="title"/>
          </p:nvPr>
        </p:nvSpPr>
        <p:spPr/>
        <p:txBody>
          <a:bodyPr/>
          <a:lstStyle/>
          <a:p>
            <a:r>
              <a:rPr lang="fi-FI" dirty="0"/>
              <a:t>Nyt sinulla on luotuna </a:t>
            </a:r>
            <a:r>
              <a:rPr lang="fi-FI" dirty="0" err="1"/>
              <a:t>qr</a:t>
            </a:r>
            <a:r>
              <a:rPr lang="fi-FI" dirty="0"/>
              <a:t>-koodi</a:t>
            </a:r>
          </a:p>
        </p:txBody>
      </p:sp>
      <p:sp>
        <p:nvSpPr>
          <p:cNvPr id="3" name="Sisällön paikkamerkki 2">
            <a:extLst>
              <a:ext uri="{FF2B5EF4-FFF2-40B4-BE49-F238E27FC236}">
                <a16:creationId xmlns:a16="http://schemas.microsoft.com/office/drawing/2014/main" id="{613587CE-6E8D-F04C-84DA-B158E7446037}"/>
              </a:ext>
            </a:extLst>
          </p:cNvPr>
          <p:cNvSpPr>
            <a:spLocks noGrp="1"/>
          </p:cNvSpPr>
          <p:nvPr>
            <p:ph idx="1"/>
          </p:nvPr>
        </p:nvSpPr>
        <p:spPr/>
        <p:txBody>
          <a:bodyPr>
            <a:normAutofit/>
          </a:bodyPr>
          <a:lstStyle/>
          <a:p>
            <a:r>
              <a:rPr lang="fi-FI" sz="3600" dirty="0"/>
              <a:t>Tulosta </a:t>
            </a:r>
            <a:r>
              <a:rPr lang="fi-FI" sz="3600" dirty="0" err="1"/>
              <a:t>qr</a:t>
            </a:r>
            <a:r>
              <a:rPr lang="fi-FI" sz="3600" dirty="0"/>
              <a:t>-koodi ja sen lukemalla aukeaa nyt haluamasi video tai muu materiaali.</a:t>
            </a:r>
          </a:p>
          <a:p>
            <a:r>
              <a:rPr lang="fi-FI" sz="3600" dirty="0" err="1"/>
              <a:t>Qr</a:t>
            </a:r>
            <a:r>
              <a:rPr lang="fi-FI" sz="3600" dirty="0"/>
              <a:t>-koodien taustalle voidaan liittää myös muita ohjelmia ja sivustoja.</a:t>
            </a:r>
          </a:p>
        </p:txBody>
      </p:sp>
    </p:spTree>
    <p:extLst>
      <p:ext uri="{BB962C8B-B14F-4D97-AF65-F5344CB8AC3E}">
        <p14:creationId xmlns:p14="http://schemas.microsoft.com/office/powerpoint/2010/main" val="2372360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96533B-8550-2441-A051-26D55EB6FE43}"/>
              </a:ext>
            </a:extLst>
          </p:cNvPr>
          <p:cNvSpPr>
            <a:spLocks noGrp="1"/>
          </p:cNvSpPr>
          <p:nvPr>
            <p:ph type="title"/>
          </p:nvPr>
        </p:nvSpPr>
        <p:spPr>
          <a:xfrm>
            <a:off x="1948438" y="2662519"/>
            <a:ext cx="9404723" cy="1400530"/>
          </a:xfrm>
        </p:spPr>
        <p:txBody>
          <a:bodyPr/>
          <a:lstStyle/>
          <a:p>
            <a:r>
              <a:rPr lang="fi-FI" sz="4800" dirty="0"/>
              <a:t>Näin hyödynnät office365:ttä tehdessäsi </a:t>
            </a:r>
            <a:r>
              <a:rPr lang="fi-FI" sz="4800" dirty="0" err="1"/>
              <a:t>qr</a:t>
            </a:r>
            <a:r>
              <a:rPr lang="fi-FI" sz="4800" dirty="0"/>
              <a:t>-koodeja</a:t>
            </a:r>
          </a:p>
        </p:txBody>
      </p:sp>
      <p:sp>
        <p:nvSpPr>
          <p:cNvPr id="3" name="Sisällön paikkamerkki 2">
            <a:extLst>
              <a:ext uri="{FF2B5EF4-FFF2-40B4-BE49-F238E27FC236}">
                <a16:creationId xmlns:a16="http://schemas.microsoft.com/office/drawing/2014/main" id="{53821539-7608-1C4B-AD7C-6D1AB12B6ACB}"/>
              </a:ext>
            </a:extLst>
          </p:cNvPr>
          <p:cNvSpPr>
            <a:spLocks noGrp="1"/>
          </p:cNvSpPr>
          <p:nvPr>
            <p:ph idx="1"/>
          </p:nvPr>
        </p:nvSpPr>
        <p:spPr>
          <a:xfrm>
            <a:off x="1104293" y="6181572"/>
            <a:ext cx="8946541" cy="4195481"/>
          </a:xfrm>
        </p:spPr>
        <p:txBody>
          <a:bodyPr/>
          <a:lstStyle/>
          <a:p>
            <a:pPr marL="0" indent="0">
              <a:buNone/>
            </a:pPr>
            <a:endParaRPr lang="fi-FI" dirty="0"/>
          </a:p>
        </p:txBody>
      </p:sp>
      <p:sp>
        <p:nvSpPr>
          <p:cNvPr id="4" name="Sisällön paikkamerkki 2">
            <a:extLst>
              <a:ext uri="{FF2B5EF4-FFF2-40B4-BE49-F238E27FC236}">
                <a16:creationId xmlns:a16="http://schemas.microsoft.com/office/drawing/2014/main" id="{5EB55844-2AEF-5643-8B7B-E7DD9C654AB5}"/>
              </a:ext>
            </a:extLst>
          </p:cNvPr>
          <p:cNvSpPr txBox="1">
            <a:spLocks/>
          </p:cNvSpPr>
          <p:nvPr/>
        </p:nvSpPr>
        <p:spPr>
          <a:xfrm>
            <a:off x="1297276" y="2662519"/>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fi-FI" dirty="0"/>
          </a:p>
        </p:txBody>
      </p:sp>
    </p:spTree>
    <p:extLst>
      <p:ext uri="{BB962C8B-B14F-4D97-AF65-F5344CB8AC3E}">
        <p14:creationId xmlns:p14="http://schemas.microsoft.com/office/powerpoint/2010/main" val="2830476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AE09AD-0EEC-D84A-81F6-BC336F886F06}"/>
              </a:ext>
            </a:extLst>
          </p:cNvPr>
          <p:cNvSpPr>
            <a:spLocks noGrp="1"/>
          </p:cNvSpPr>
          <p:nvPr>
            <p:ph type="title"/>
          </p:nvPr>
        </p:nvSpPr>
        <p:spPr/>
        <p:txBody>
          <a:bodyPr/>
          <a:lstStyle/>
          <a:p>
            <a:r>
              <a:rPr lang="fi-FI" dirty="0"/>
              <a:t>Office 365</a:t>
            </a:r>
          </a:p>
        </p:txBody>
      </p:sp>
      <p:sp>
        <p:nvSpPr>
          <p:cNvPr id="3" name="Sisällön paikkamerkki 2">
            <a:extLst>
              <a:ext uri="{FF2B5EF4-FFF2-40B4-BE49-F238E27FC236}">
                <a16:creationId xmlns:a16="http://schemas.microsoft.com/office/drawing/2014/main" id="{3C924A63-8A1C-4340-B90F-C5BC2854228E}"/>
              </a:ext>
            </a:extLst>
          </p:cNvPr>
          <p:cNvSpPr>
            <a:spLocks noGrp="1"/>
          </p:cNvSpPr>
          <p:nvPr>
            <p:ph idx="1"/>
          </p:nvPr>
        </p:nvSpPr>
        <p:spPr/>
        <p:txBody>
          <a:bodyPr>
            <a:normAutofit fontScale="92500"/>
          </a:bodyPr>
          <a:lstStyle/>
          <a:p>
            <a:r>
              <a:rPr lang="fi-FI" sz="2800" dirty="0"/>
              <a:t>Kunnassamme on käytössä office365-palvelu, johon jokaisella kunnan työntekijällä on tunnukset.</a:t>
            </a:r>
          </a:p>
          <a:p>
            <a:r>
              <a:rPr lang="fi-FI" sz="2800" dirty="0"/>
              <a:t>Omat tunnuksesi ovat muotoa: </a:t>
            </a:r>
            <a:r>
              <a:rPr lang="fi-FI" sz="2800" dirty="0">
                <a:hlinkClick r:id="rId2"/>
              </a:rPr>
              <a:t>etunimi.sukunimi@inari.fi</a:t>
            </a:r>
            <a:endParaRPr lang="fi-FI" sz="2800" dirty="0"/>
          </a:p>
          <a:p>
            <a:r>
              <a:rPr lang="fi-FI" sz="2800" dirty="0"/>
              <a:t>Näillä tunnuksilla voit käyttää office365-palveluita, josta löytyy mm. OneDrive-pilvitallennustila. </a:t>
            </a:r>
          </a:p>
          <a:p>
            <a:r>
              <a:rPr lang="fi-FI" sz="2800" dirty="0"/>
              <a:t>Tänne tallentamalla voidaan jakaa helposti tietoa muille, mutta myös hyödyntää tallennustilaa esimerkiksi </a:t>
            </a:r>
            <a:r>
              <a:rPr lang="fi-FI" sz="2800" dirty="0" err="1"/>
              <a:t>qr</a:t>
            </a:r>
            <a:r>
              <a:rPr lang="fi-FI" sz="2800" dirty="0"/>
              <a:t>-koodeihin tulevassa materiaalissa.</a:t>
            </a:r>
          </a:p>
        </p:txBody>
      </p:sp>
    </p:spTree>
    <p:extLst>
      <p:ext uri="{BB962C8B-B14F-4D97-AF65-F5344CB8AC3E}">
        <p14:creationId xmlns:p14="http://schemas.microsoft.com/office/powerpoint/2010/main" val="136814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1E57E5-DD23-8B41-850E-DFE7C31B0845}"/>
              </a:ext>
            </a:extLst>
          </p:cNvPr>
          <p:cNvSpPr>
            <a:spLocks noGrp="1"/>
          </p:cNvSpPr>
          <p:nvPr>
            <p:ph type="title"/>
          </p:nvPr>
        </p:nvSpPr>
        <p:spPr/>
        <p:txBody>
          <a:bodyPr/>
          <a:lstStyle/>
          <a:p>
            <a:r>
              <a:rPr lang="fi-FI" dirty="0" err="1"/>
              <a:t>Qr</a:t>
            </a:r>
            <a:r>
              <a:rPr lang="fi-FI" dirty="0"/>
              <a:t>-koodi</a:t>
            </a:r>
          </a:p>
        </p:txBody>
      </p:sp>
      <p:sp>
        <p:nvSpPr>
          <p:cNvPr id="3" name="Sisällön paikkamerkki 2">
            <a:extLst>
              <a:ext uri="{FF2B5EF4-FFF2-40B4-BE49-F238E27FC236}">
                <a16:creationId xmlns:a16="http://schemas.microsoft.com/office/drawing/2014/main" id="{43DA34FB-3C47-974E-9509-3AE59B4B6BC5}"/>
              </a:ext>
            </a:extLst>
          </p:cNvPr>
          <p:cNvSpPr>
            <a:spLocks noGrp="1"/>
          </p:cNvSpPr>
          <p:nvPr>
            <p:ph idx="1"/>
          </p:nvPr>
        </p:nvSpPr>
        <p:spPr/>
        <p:txBody>
          <a:bodyPr/>
          <a:lstStyle/>
          <a:p>
            <a:r>
              <a:rPr lang="fi-FI" dirty="0"/>
              <a:t>Kyseessä on kuvio, jonka lukemalla saadaan päätelaite ohjattua haluttuun osoitteeseen, avaamaan kuvan, tekstin tms.</a:t>
            </a:r>
          </a:p>
        </p:txBody>
      </p:sp>
      <p:pic>
        <p:nvPicPr>
          <p:cNvPr id="5" name="Kuva 4">
            <a:extLst>
              <a:ext uri="{FF2B5EF4-FFF2-40B4-BE49-F238E27FC236}">
                <a16:creationId xmlns:a16="http://schemas.microsoft.com/office/drawing/2014/main" id="{417B4AD2-A96A-5344-9DA9-E3845FCA58F2}"/>
              </a:ext>
            </a:extLst>
          </p:cNvPr>
          <p:cNvPicPr>
            <a:picLocks noChangeAspect="1"/>
          </p:cNvPicPr>
          <p:nvPr/>
        </p:nvPicPr>
        <p:blipFill>
          <a:blip r:embed="rId2"/>
          <a:stretch>
            <a:fillRect/>
          </a:stretch>
        </p:blipFill>
        <p:spPr>
          <a:xfrm>
            <a:off x="3754175" y="3059805"/>
            <a:ext cx="3188594" cy="3188594"/>
          </a:xfrm>
          <a:prstGeom prst="rect">
            <a:avLst/>
          </a:prstGeom>
        </p:spPr>
      </p:pic>
    </p:spTree>
    <p:extLst>
      <p:ext uri="{BB962C8B-B14F-4D97-AF65-F5344CB8AC3E}">
        <p14:creationId xmlns:p14="http://schemas.microsoft.com/office/powerpoint/2010/main" val="249454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F6163F-9BFC-2441-9C81-0EC87039F796}"/>
              </a:ext>
            </a:extLst>
          </p:cNvPr>
          <p:cNvSpPr>
            <a:spLocks noGrp="1"/>
          </p:cNvSpPr>
          <p:nvPr>
            <p:ph type="title"/>
          </p:nvPr>
        </p:nvSpPr>
        <p:spPr/>
        <p:txBody>
          <a:bodyPr/>
          <a:lstStyle/>
          <a:p>
            <a:r>
              <a:rPr lang="fi-FI" dirty="0"/>
              <a:t>OneDrive materiaalin lisääminen</a:t>
            </a:r>
          </a:p>
        </p:txBody>
      </p:sp>
      <p:pic>
        <p:nvPicPr>
          <p:cNvPr id="5" name="Sisällön paikkamerkki 4">
            <a:extLst>
              <a:ext uri="{FF2B5EF4-FFF2-40B4-BE49-F238E27FC236}">
                <a16:creationId xmlns:a16="http://schemas.microsoft.com/office/drawing/2014/main" id="{8B223916-7EA5-B949-BAD7-C79C3B19D5EB}"/>
              </a:ext>
            </a:extLst>
          </p:cNvPr>
          <p:cNvPicPr>
            <a:picLocks noGrp="1" noChangeAspect="1"/>
          </p:cNvPicPr>
          <p:nvPr>
            <p:ph idx="1"/>
          </p:nvPr>
        </p:nvPicPr>
        <p:blipFill>
          <a:blip r:embed="rId2"/>
          <a:stretch>
            <a:fillRect/>
          </a:stretch>
        </p:blipFill>
        <p:spPr>
          <a:xfrm>
            <a:off x="465158" y="1191286"/>
            <a:ext cx="10382951" cy="5478894"/>
          </a:xfrm>
        </p:spPr>
      </p:pic>
      <p:sp>
        <p:nvSpPr>
          <p:cNvPr id="6" name="Tekstiruutu 5">
            <a:extLst>
              <a:ext uri="{FF2B5EF4-FFF2-40B4-BE49-F238E27FC236}">
                <a16:creationId xmlns:a16="http://schemas.microsoft.com/office/drawing/2014/main" id="{6B61FAE5-EC18-CC41-936C-9EC45A6D9A9A}"/>
              </a:ext>
            </a:extLst>
          </p:cNvPr>
          <p:cNvSpPr txBox="1"/>
          <p:nvPr/>
        </p:nvSpPr>
        <p:spPr>
          <a:xfrm>
            <a:off x="7301346" y="5524006"/>
            <a:ext cx="3311236" cy="954107"/>
          </a:xfrm>
          <a:prstGeom prst="rect">
            <a:avLst/>
          </a:prstGeom>
          <a:noFill/>
        </p:spPr>
        <p:txBody>
          <a:bodyPr wrap="square" rtlCol="0">
            <a:spAutoFit/>
          </a:bodyPr>
          <a:lstStyle/>
          <a:p>
            <a:r>
              <a:rPr lang="fi-FI" sz="2800" dirty="0">
                <a:solidFill>
                  <a:srgbClr val="FF0000"/>
                </a:solidFill>
              </a:rPr>
              <a:t>Vedä ja pudota tähän materiaalia</a:t>
            </a:r>
          </a:p>
        </p:txBody>
      </p:sp>
      <p:sp>
        <p:nvSpPr>
          <p:cNvPr id="7" name="Nuoli vasemmalle 6">
            <a:extLst>
              <a:ext uri="{FF2B5EF4-FFF2-40B4-BE49-F238E27FC236}">
                <a16:creationId xmlns:a16="http://schemas.microsoft.com/office/drawing/2014/main" id="{0C1B8D99-9ED1-4D4F-ABC7-63553E527C58}"/>
              </a:ext>
            </a:extLst>
          </p:cNvPr>
          <p:cNvSpPr/>
          <p:nvPr/>
        </p:nvSpPr>
        <p:spPr>
          <a:xfrm rot="2300037">
            <a:off x="7675874" y="4880604"/>
            <a:ext cx="678872" cy="4541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2720CDC9-025F-E14F-9A15-2875D0BAB206}"/>
              </a:ext>
            </a:extLst>
          </p:cNvPr>
          <p:cNvSpPr txBox="1"/>
          <p:nvPr/>
        </p:nvSpPr>
        <p:spPr>
          <a:xfrm>
            <a:off x="2664052" y="3164753"/>
            <a:ext cx="2438400" cy="3108543"/>
          </a:xfrm>
          <a:prstGeom prst="rect">
            <a:avLst/>
          </a:prstGeom>
          <a:noFill/>
        </p:spPr>
        <p:txBody>
          <a:bodyPr wrap="square" rtlCol="0">
            <a:spAutoFit/>
          </a:bodyPr>
          <a:lstStyle/>
          <a:p>
            <a:r>
              <a:rPr lang="fi-FI" sz="2800" dirty="0">
                <a:solidFill>
                  <a:srgbClr val="FF0000"/>
                </a:solidFill>
              </a:rPr>
              <a:t>Voit tallentaa materiaalia helposti OneDriveen, kuten kuvia yms.</a:t>
            </a:r>
          </a:p>
        </p:txBody>
      </p:sp>
    </p:spTree>
    <p:extLst>
      <p:ext uri="{BB962C8B-B14F-4D97-AF65-F5344CB8AC3E}">
        <p14:creationId xmlns:p14="http://schemas.microsoft.com/office/powerpoint/2010/main" val="3121529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56863B-D8DC-F643-9DBB-AAB243CB7FE0}"/>
              </a:ext>
            </a:extLst>
          </p:cNvPr>
          <p:cNvSpPr>
            <a:spLocks noGrp="1"/>
          </p:cNvSpPr>
          <p:nvPr>
            <p:ph type="title"/>
          </p:nvPr>
        </p:nvSpPr>
        <p:spPr/>
        <p:txBody>
          <a:bodyPr/>
          <a:lstStyle/>
          <a:p>
            <a:endParaRPr lang="fi-FI" dirty="0"/>
          </a:p>
        </p:txBody>
      </p:sp>
      <p:pic>
        <p:nvPicPr>
          <p:cNvPr id="5" name="Sisällön paikkamerkki 4">
            <a:extLst>
              <a:ext uri="{FF2B5EF4-FFF2-40B4-BE49-F238E27FC236}">
                <a16:creationId xmlns:a16="http://schemas.microsoft.com/office/drawing/2014/main" id="{E3E56ED8-9068-1A4A-848E-6856472EC9E5}"/>
              </a:ext>
            </a:extLst>
          </p:cNvPr>
          <p:cNvPicPr>
            <a:picLocks noGrp="1" noChangeAspect="1"/>
          </p:cNvPicPr>
          <p:nvPr>
            <p:ph idx="1"/>
          </p:nvPr>
        </p:nvPicPr>
        <p:blipFill>
          <a:blip r:embed="rId2"/>
          <a:stretch>
            <a:fillRect/>
          </a:stretch>
        </p:blipFill>
        <p:spPr>
          <a:xfrm>
            <a:off x="3109827" y="1223234"/>
            <a:ext cx="5909482" cy="5025166"/>
          </a:xfrm>
        </p:spPr>
      </p:pic>
      <p:sp>
        <p:nvSpPr>
          <p:cNvPr id="6" name="Tekstiruutu 5">
            <a:extLst>
              <a:ext uri="{FF2B5EF4-FFF2-40B4-BE49-F238E27FC236}">
                <a16:creationId xmlns:a16="http://schemas.microsoft.com/office/drawing/2014/main" id="{44C1F6B2-635F-8D4B-B752-9D854C069317}"/>
              </a:ext>
            </a:extLst>
          </p:cNvPr>
          <p:cNvSpPr txBox="1"/>
          <p:nvPr/>
        </p:nvSpPr>
        <p:spPr>
          <a:xfrm>
            <a:off x="0" y="900545"/>
            <a:ext cx="2958227" cy="3539430"/>
          </a:xfrm>
          <a:prstGeom prst="rect">
            <a:avLst/>
          </a:prstGeom>
          <a:noFill/>
        </p:spPr>
        <p:txBody>
          <a:bodyPr wrap="square" rtlCol="0">
            <a:spAutoFit/>
          </a:bodyPr>
          <a:lstStyle/>
          <a:p>
            <a:r>
              <a:rPr lang="fi-FI" sz="2800" dirty="0">
                <a:solidFill>
                  <a:srgbClr val="FF0000"/>
                </a:solidFill>
              </a:rPr>
              <a:t>Valitsemalla tämän </a:t>
            </a:r>
          </a:p>
          <a:p>
            <a:r>
              <a:rPr lang="fi-FI" sz="2800" dirty="0">
                <a:solidFill>
                  <a:srgbClr val="FF0000"/>
                </a:solidFill>
              </a:rPr>
              <a:t>voit tehdä OneDriveen </a:t>
            </a:r>
          </a:p>
          <a:p>
            <a:r>
              <a:rPr lang="fi-FI" sz="2800" dirty="0">
                <a:solidFill>
                  <a:srgbClr val="FF0000"/>
                </a:solidFill>
              </a:rPr>
              <a:t>uuden kansion </a:t>
            </a:r>
          </a:p>
          <a:p>
            <a:r>
              <a:rPr lang="fi-FI" sz="2800" dirty="0">
                <a:solidFill>
                  <a:srgbClr val="FF0000"/>
                </a:solidFill>
              </a:rPr>
              <a:t>tai suoraan uuden </a:t>
            </a:r>
          </a:p>
          <a:p>
            <a:r>
              <a:rPr lang="fi-FI" sz="2800" dirty="0">
                <a:solidFill>
                  <a:srgbClr val="FF0000"/>
                </a:solidFill>
              </a:rPr>
              <a:t>asiakirjan</a:t>
            </a:r>
          </a:p>
        </p:txBody>
      </p:sp>
      <p:sp>
        <p:nvSpPr>
          <p:cNvPr id="7" name="Nuoli oikealle 6">
            <a:extLst>
              <a:ext uri="{FF2B5EF4-FFF2-40B4-BE49-F238E27FC236}">
                <a16:creationId xmlns:a16="http://schemas.microsoft.com/office/drawing/2014/main" id="{DD08AE78-C3C4-4345-9485-C5B6BC6B9D5C}"/>
              </a:ext>
            </a:extLst>
          </p:cNvPr>
          <p:cNvSpPr/>
          <p:nvPr/>
        </p:nvSpPr>
        <p:spPr>
          <a:xfrm>
            <a:off x="2721900" y="1688214"/>
            <a:ext cx="775854" cy="612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565005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B0F41B-11E1-8442-9F88-1AFEF0962372}"/>
              </a:ext>
            </a:extLst>
          </p:cNvPr>
          <p:cNvSpPr>
            <a:spLocks noGrp="1"/>
          </p:cNvSpPr>
          <p:nvPr>
            <p:ph type="title"/>
          </p:nvPr>
        </p:nvSpPr>
        <p:spPr/>
        <p:txBody>
          <a:bodyPr/>
          <a:lstStyle/>
          <a:p>
            <a:endParaRPr lang="fi-FI"/>
          </a:p>
        </p:txBody>
      </p:sp>
      <p:pic>
        <p:nvPicPr>
          <p:cNvPr id="5" name="Sisällön paikkamerkki 4">
            <a:extLst>
              <a:ext uri="{FF2B5EF4-FFF2-40B4-BE49-F238E27FC236}">
                <a16:creationId xmlns:a16="http://schemas.microsoft.com/office/drawing/2014/main" id="{84B9FBBF-8DE9-8244-8A43-CFA581784823}"/>
              </a:ext>
            </a:extLst>
          </p:cNvPr>
          <p:cNvPicPr>
            <a:picLocks noGrp="1" noChangeAspect="1"/>
          </p:cNvPicPr>
          <p:nvPr>
            <p:ph idx="1"/>
          </p:nvPr>
        </p:nvPicPr>
        <p:blipFill>
          <a:blip r:embed="rId2"/>
          <a:stretch>
            <a:fillRect/>
          </a:stretch>
        </p:blipFill>
        <p:spPr>
          <a:xfrm>
            <a:off x="188666" y="2313709"/>
            <a:ext cx="11826920" cy="4001589"/>
          </a:xfrm>
        </p:spPr>
      </p:pic>
      <p:sp>
        <p:nvSpPr>
          <p:cNvPr id="6" name="Tekstiruutu 5">
            <a:extLst>
              <a:ext uri="{FF2B5EF4-FFF2-40B4-BE49-F238E27FC236}">
                <a16:creationId xmlns:a16="http://schemas.microsoft.com/office/drawing/2014/main" id="{316A051E-7C43-5E4C-9CCC-92DD3728CF82}"/>
              </a:ext>
            </a:extLst>
          </p:cNvPr>
          <p:cNvSpPr txBox="1"/>
          <p:nvPr/>
        </p:nvSpPr>
        <p:spPr>
          <a:xfrm>
            <a:off x="966746" y="1152983"/>
            <a:ext cx="10270760" cy="584775"/>
          </a:xfrm>
          <a:prstGeom prst="rect">
            <a:avLst/>
          </a:prstGeom>
          <a:noFill/>
        </p:spPr>
        <p:txBody>
          <a:bodyPr wrap="none" rtlCol="0">
            <a:spAutoFit/>
          </a:bodyPr>
          <a:lstStyle/>
          <a:p>
            <a:r>
              <a:rPr lang="fi-FI" sz="3200" dirty="0">
                <a:solidFill>
                  <a:srgbClr val="FF0000"/>
                </a:solidFill>
              </a:rPr>
              <a:t>Luotuasi uuden kansion näkymä muuttuu tällaiseksi</a:t>
            </a:r>
          </a:p>
        </p:txBody>
      </p:sp>
      <p:sp>
        <p:nvSpPr>
          <p:cNvPr id="7" name="Tekstiruutu 6">
            <a:extLst>
              <a:ext uri="{FF2B5EF4-FFF2-40B4-BE49-F238E27FC236}">
                <a16:creationId xmlns:a16="http://schemas.microsoft.com/office/drawing/2014/main" id="{ABC79EC2-346D-AE4D-A1A5-ECBB775FC2F1}"/>
              </a:ext>
            </a:extLst>
          </p:cNvPr>
          <p:cNvSpPr txBox="1"/>
          <p:nvPr/>
        </p:nvSpPr>
        <p:spPr>
          <a:xfrm>
            <a:off x="858982" y="5597236"/>
            <a:ext cx="2798618" cy="461665"/>
          </a:xfrm>
          <a:prstGeom prst="rect">
            <a:avLst/>
          </a:prstGeom>
          <a:noFill/>
        </p:spPr>
        <p:txBody>
          <a:bodyPr wrap="square" rtlCol="0">
            <a:spAutoFit/>
          </a:bodyPr>
          <a:lstStyle/>
          <a:p>
            <a:r>
              <a:rPr lang="fi-FI" sz="2400" dirty="0">
                <a:solidFill>
                  <a:srgbClr val="FF0000"/>
                </a:solidFill>
              </a:rPr>
              <a:t>Kansion nimi</a:t>
            </a:r>
          </a:p>
        </p:txBody>
      </p:sp>
      <p:sp>
        <p:nvSpPr>
          <p:cNvPr id="8" name="Tekstiruutu 7">
            <a:extLst>
              <a:ext uri="{FF2B5EF4-FFF2-40B4-BE49-F238E27FC236}">
                <a16:creationId xmlns:a16="http://schemas.microsoft.com/office/drawing/2014/main" id="{6E37DF8B-AA24-1E41-A322-EFE0AF9C8FE7}"/>
              </a:ext>
            </a:extLst>
          </p:cNvPr>
          <p:cNvSpPr txBox="1"/>
          <p:nvPr/>
        </p:nvSpPr>
        <p:spPr>
          <a:xfrm>
            <a:off x="4377234" y="2951018"/>
            <a:ext cx="3449783" cy="461665"/>
          </a:xfrm>
          <a:prstGeom prst="rect">
            <a:avLst/>
          </a:prstGeom>
          <a:noFill/>
        </p:spPr>
        <p:txBody>
          <a:bodyPr wrap="square" rtlCol="0">
            <a:spAutoFit/>
          </a:bodyPr>
          <a:lstStyle/>
          <a:p>
            <a:r>
              <a:rPr lang="fi-FI" sz="2400" dirty="0">
                <a:solidFill>
                  <a:srgbClr val="FF0000"/>
                </a:solidFill>
              </a:rPr>
              <a:t>Viimeksi muokattu</a:t>
            </a:r>
          </a:p>
        </p:txBody>
      </p:sp>
      <p:sp>
        <p:nvSpPr>
          <p:cNvPr id="9" name="Tekstiruutu 8">
            <a:extLst>
              <a:ext uri="{FF2B5EF4-FFF2-40B4-BE49-F238E27FC236}">
                <a16:creationId xmlns:a16="http://schemas.microsoft.com/office/drawing/2014/main" id="{F13CDF9E-56D2-A643-87DD-F6D3F29B8B2C}"/>
              </a:ext>
            </a:extLst>
          </p:cNvPr>
          <p:cNvSpPr txBox="1"/>
          <p:nvPr/>
        </p:nvSpPr>
        <p:spPr>
          <a:xfrm>
            <a:off x="7078871" y="5130232"/>
            <a:ext cx="1884218" cy="461665"/>
          </a:xfrm>
          <a:prstGeom prst="rect">
            <a:avLst/>
          </a:prstGeom>
          <a:noFill/>
        </p:spPr>
        <p:txBody>
          <a:bodyPr wrap="square" rtlCol="0">
            <a:spAutoFit/>
          </a:bodyPr>
          <a:lstStyle/>
          <a:p>
            <a:r>
              <a:rPr lang="fi-FI" sz="2400" dirty="0">
                <a:solidFill>
                  <a:srgbClr val="FF0000"/>
                </a:solidFill>
              </a:rPr>
              <a:t>Muokkaaja</a:t>
            </a:r>
          </a:p>
        </p:txBody>
      </p:sp>
      <p:sp>
        <p:nvSpPr>
          <p:cNvPr id="10" name="Tekstiruutu 9">
            <a:extLst>
              <a:ext uri="{FF2B5EF4-FFF2-40B4-BE49-F238E27FC236}">
                <a16:creationId xmlns:a16="http://schemas.microsoft.com/office/drawing/2014/main" id="{EDE9161C-AF66-4B4C-9189-5F34D525F059}"/>
              </a:ext>
            </a:extLst>
          </p:cNvPr>
          <p:cNvSpPr txBox="1"/>
          <p:nvPr/>
        </p:nvSpPr>
        <p:spPr>
          <a:xfrm>
            <a:off x="8693088" y="5822128"/>
            <a:ext cx="3370350" cy="461665"/>
          </a:xfrm>
          <a:prstGeom prst="rect">
            <a:avLst/>
          </a:prstGeom>
          <a:noFill/>
        </p:spPr>
        <p:txBody>
          <a:bodyPr wrap="square" rtlCol="0">
            <a:spAutoFit/>
          </a:bodyPr>
          <a:lstStyle/>
          <a:p>
            <a:r>
              <a:rPr lang="fi-FI" sz="2400" dirty="0">
                <a:solidFill>
                  <a:srgbClr val="FF0000"/>
                </a:solidFill>
              </a:rPr>
              <a:t>Jakamisen asetukset</a:t>
            </a:r>
          </a:p>
        </p:txBody>
      </p:sp>
      <p:sp>
        <p:nvSpPr>
          <p:cNvPr id="11" name="Alanuoli 10">
            <a:extLst>
              <a:ext uri="{FF2B5EF4-FFF2-40B4-BE49-F238E27FC236}">
                <a16:creationId xmlns:a16="http://schemas.microsoft.com/office/drawing/2014/main" id="{15E11554-ACBA-BB44-895C-641CC7425FDF}"/>
              </a:ext>
            </a:extLst>
          </p:cNvPr>
          <p:cNvSpPr/>
          <p:nvPr/>
        </p:nvSpPr>
        <p:spPr>
          <a:xfrm rot="10800000">
            <a:off x="1565564" y="5015345"/>
            <a:ext cx="429491" cy="461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Alanuoli 11">
            <a:extLst>
              <a:ext uri="{FF2B5EF4-FFF2-40B4-BE49-F238E27FC236}">
                <a16:creationId xmlns:a16="http://schemas.microsoft.com/office/drawing/2014/main" id="{12865F3E-F1B7-8F46-9850-5309E98678C6}"/>
              </a:ext>
            </a:extLst>
          </p:cNvPr>
          <p:cNvSpPr/>
          <p:nvPr/>
        </p:nvSpPr>
        <p:spPr>
          <a:xfrm>
            <a:off x="5555673" y="3411479"/>
            <a:ext cx="429491" cy="461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Alanuoli 12">
            <a:extLst>
              <a:ext uri="{FF2B5EF4-FFF2-40B4-BE49-F238E27FC236}">
                <a16:creationId xmlns:a16="http://schemas.microsoft.com/office/drawing/2014/main" id="{CAD1296A-CC68-9D48-AC14-8C99BA901A52}"/>
              </a:ext>
            </a:extLst>
          </p:cNvPr>
          <p:cNvSpPr/>
          <p:nvPr/>
        </p:nvSpPr>
        <p:spPr>
          <a:xfrm rot="10800000">
            <a:off x="7801568" y="4817052"/>
            <a:ext cx="354093" cy="301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Alanuoli 13">
            <a:extLst>
              <a:ext uri="{FF2B5EF4-FFF2-40B4-BE49-F238E27FC236}">
                <a16:creationId xmlns:a16="http://schemas.microsoft.com/office/drawing/2014/main" id="{9128AB87-82C7-664C-9CF6-7636461BE61F}"/>
              </a:ext>
            </a:extLst>
          </p:cNvPr>
          <p:cNvSpPr/>
          <p:nvPr/>
        </p:nvSpPr>
        <p:spPr>
          <a:xfrm rot="10800000">
            <a:off x="10274591" y="5118202"/>
            <a:ext cx="559663" cy="5888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758725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FBC8CF-FD20-7D49-8A5E-1809133DC935}"/>
              </a:ext>
            </a:extLst>
          </p:cNvPr>
          <p:cNvSpPr>
            <a:spLocks noGrp="1"/>
          </p:cNvSpPr>
          <p:nvPr>
            <p:ph type="title"/>
          </p:nvPr>
        </p:nvSpPr>
        <p:spPr/>
        <p:txBody>
          <a:bodyPr/>
          <a:lstStyle/>
          <a:p>
            <a:endParaRPr lang="fi-FI"/>
          </a:p>
        </p:txBody>
      </p:sp>
      <p:pic>
        <p:nvPicPr>
          <p:cNvPr id="5" name="Sisällön paikkamerkki 4">
            <a:extLst>
              <a:ext uri="{FF2B5EF4-FFF2-40B4-BE49-F238E27FC236}">
                <a16:creationId xmlns:a16="http://schemas.microsoft.com/office/drawing/2014/main" id="{98AACBD3-627C-D947-806B-4BA99590F014}"/>
              </a:ext>
            </a:extLst>
          </p:cNvPr>
          <p:cNvPicPr>
            <a:picLocks noGrp="1" noChangeAspect="1"/>
          </p:cNvPicPr>
          <p:nvPr>
            <p:ph idx="1"/>
          </p:nvPr>
        </p:nvPicPr>
        <p:blipFill>
          <a:blip r:embed="rId2"/>
          <a:stretch>
            <a:fillRect/>
          </a:stretch>
        </p:blipFill>
        <p:spPr>
          <a:xfrm>
            <a:off x="507565" y="452718"/>
            <a:ext cx="8598357" cy="4195762"/>
          </a:xfrm>
        </p:spPr>
      </p:pic>
      <p:sp>
        <p:nvSpPr>
          <p:cNvPr id="6" name="Tekstiruutu 5">
            <a:extLst>
              <a:ext uri="{FF2B5EF4-FFF2-40B4-BE49-F238E27FC236}">
                <a16:creationId xmlns:a16="http://schemas.microsoft.com/office/drawing/2014/main" id="{BAF7702A-F085-9E4A-B745-5170E0167250}"/>
              </a:ext>
            </a:extLst>
          </p:cNvPr>
          <p:cNvSpPr txBox="1"/>
          <p:nvPr/>
        </p:nvSpPr>
        <p:spPr>
          <a:xfrm>
            <a:off x="2493817" y="3352801"/>
            <a:ext cx="2024913" cy="400110"/>
          </a:xfrm>
          <a:prstGeom prst="rect">
            <a:avLst/>
          </a:prstGeom>
          <a:noFill/>
        </p:spPr>
        <p:txBody>
          <a:bodyPr wrap="none" rtlCol="0">
            <a:spAutoFit/>
          </a:bodyPr>
          <a:lstStyle/>
          <a:p>
            <a:r>
              <a:rPr lang="fi-FI" sz="2000" dirty="0">
                <a:solidFill>
                  <a:srgbClr val="FF0000"/>
                </a:solidFill>
              </a:rPr>
              <a:t>1. Valitse tämä</a:t>
            </a:r>
          </a:p>
        </p:txBody>
      </p:sp>
      <p:sp>
        <p:nvSpPr>
          <p:cNvPr id="7" name="Tekstiruutu 6">
            <a:extLst>
              <a:ext uri="{FF2B5EF4-FFF2-40B4-BE49-F238E27FC236}">
                <a16:creationId xmlns:a16="http://schemas.microsoft.com/office/drawing/2014/main" id="{E1F8C3E2-0AA7-1741-A447-CC322027EF6A}"/>
              </a:ext>
            </a:extLst>
          </p:cNvPr>
          <p:cNvSpPr txBox="1"/>
          <p:nvPr/>
        </p:nvSpPr>
        <p:spPr>
          <a:xfrm>
            <a:off x="5957455" y="1634836"/>
            <a:ext cx="2024913" cy="400110"/>
          </a:xfrm>
          <a:prstGeom prst="rect">
            <a:avLst/>
          </a:prstGeom>
          <a:noFill/>
        </p:spPr>
        <p:txBody>
          <a:bodyPr wrap="none" rtlCol="0">
            <a:spAutoFit/>
          </a:bodyPr>
          <a:lstStyle/>
          <a:p>
            <a:r>
              <a:rPr lang="fi-FI" sz="2000" dirty="0">
                <a:solidFill>
                  <a:srgbClr val="FF0000"/>
                </a:solidFill>
              </a:rPr>
              <a:t>2. Valitse tämä</a:t>
            </a:r>
          </a:p>
        </p:txBody>
      </p:sp>
      <p:sp>
        <p:nvSpPr>
          <p:cNvPr id="8" name="Nuoli vasemmalle 7">
            <a:extLst>
              <a:ext uri="{FF2B5EF4-FFF2-40B4-BE49-F238E27FC236}">
                <a16:creationId xmlns:a16="http://schemas.microsoft.com/office/drawing/2014/main" id="{738B54A2-8DC7-9540-B174-7EB15C795F1E}"/>
              </a:ext>
            </a:extLst>
          </p:cNvPr>
          <p:cNvSpPr/>
          <p:nvPr/>
        </p:nvSpPr>
        <p:spPr>
          <a:xfrm rot="5400000">
            <a:off x="3270746" y="2978728"/>
            <a:ext cx="471054" cy="2770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Nuoli vasemmalle 8">
            <a:extLst>
              <a:ext uri="{FF2B5EF4-FFF2-40B4-BE49-F238E27FC236}">
                <a16:creationId xmlns:a16="http://schemas.microsoft.com/office/drawing/2014/main" id="{ACD7FC82-3C25-F146-B17F-23C8EB16703B}"/>
              </a:ext>
            </a:extLst>
          </p:cNvPr>
          <p:cNvSpPr/>
          <p:nvPr/>
        </p:nvSpPr>
        <p:spPr>
          <a:xfrm rot="2677897">
            <a:off x="5451406" y="1353923"/>
            <a:ext cx="471054" cy="2929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a:extLst>
              <a:ext uri="{FF2B5EF4-FFF2-40B4-BE49-F238E27FC236}">
                <a16:creationId xmlns:a16="http://schemas.microsoft.com/office/drawing/2014/main" id="{8CDA5AB8-19D7-3849-A31C-6DEA07B252BA}"/>
              </a:ext>
            </a:extLst>
          </p:cNvPr>
          <p:cNvPicPr>
            <a:picLocks noChangeAspect="1"/>
          </p:cNvPicPr>
          <p:nvPr/>
        </p:nvPicPr>
        <p:blipFill rotWithShape="1">
          <a:blip r:embed="rId3"/>
          <a:srcRect l="23752" t="4134" r="2325" b="12693"/>
          <a:stretch/>
        </p:blipFill>
        <p:spPr>
          <a:xfrm>
            <a:off x="6280800" y="3217064"/>
            <a:ext cx="5555673" cy="3449780"/>
          </a:xfrm>
          <a:prstGeom prst="rect">
            <a:avLst/>
          </a:prstGeom>
        </p:spPr>
      </p:pic>
      <p:sp>
        <p:nvSpPr>
          <p:cNvPr id="12" name="Tekstiruutu 11">
            <a:extLst>
              <a:ext uri="{FF2B5EF4-FFF2-40B4-BE49-F238E27FC236}">
                <a16:creationId xmlns:a16="http://schemas.microsoft.com/office/drawing/2014/main" id="{F5AEE7B5-3AE8-7B4F-8F53-3872C84C8196}"/>
              </a:ext>
            </a:extLst>
          </p:cNvPr>
          <p:cNvSpPr txBox="1"/>
          <p:nvPr/>
        </p:nvSpPr>
        <p:spPr>
          <a:xfrm>
            <a:off x="9510037" y="3851564"/>
            <a:ext cx="1922321" cy="400110"/>
          </a:xfrm>
          <a:prstGeom prst="rect">
            <a:avLst/>
          </a:prstGeom>
          <a:noFill/>
        </p:spPr>
        <p:txBody>
          <a:bodyPr wrap="none" rtlCol="0">
            <a:spAutoFit/>
          </a:bodyPr>
          <a:lstStyle/>
          <a:p>
            <a:r>
              <a:rPr lang="fi-FI" sz="2000" dirty="0">
                <a:solidFill>
                  <a:srgbClr val="FF0000"/>
                </a:solidFill>
              </a:rPr>
              <a:t>3. Klikkaa tätä</a:t>
            </a:r>
          </a:p>
        </p:txBody>
      </p:sp>
      <p:sp>
        <p:nvSpPr>
          <p:cNvPr id="13" name="Alanuoli 12">
            <a:extLst>
              <a:ext uri="{FF2B5EF4-FFF2-40B4-BE49-F238E27FC236}">
                <a16:creationId xmlns:a16="http://schemas.microsoft.com/office/drawing/2014/main" id="{0EAAD800-36A6-9A43-857D-2B07BBD0CDCF}"/>
              </a:ext>
            </a:extLst>
          </p:cNvPr>
          <p:cNvSpPr/>
          <p:nvPr/>
        </p:nvSpPr>
        <p:spPr>
          <a:xfrm>
            <a:off x="10527657" y="4251674"/>
            <a:ext cx="346363" cy="690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684394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A09EDB-8FCC-314A-9F84-8E2C9231C3A5}"/>
              </a:ext>
            </a:extLst>
          </p:cNvPr>
          <p:cNvSpPr>
            <a:spLocks noGrp="1"/>
          </p:cNvSpPr>
          <p:nvPr>
            <p:ph type="title"/>
          </p:nvPr>
        </p:nvSpPr>
        <p:spPr/>
        <p:txBody>
          <a:bodyPr/>
          <a:lstStyle/>
          <a:p>
            <a:endParaRPr lang="fi-FI"/>
          </a:p>
        </p:txBody>
      </p:sp>
      <p:pic>
        <p:nvPicPr>
          <p:cNvPr id="5" name="Sisällön paikkamerkki 4">
            <a:extLst>
              <a:ext uri="{FF2B5EF4-FFF2-40B4-BE49-F238E27FC236}">
                <a16:creationId xmlns:a16="http://schemas.microsoft.com/office/drawing/2014/main" id="{3BAB6B6C-498D-2B4F-88A4-4D19A0CBE888}"/>
              </a:ext>
            </a:extLst>
          </p:cNvPr>
          <p:cNvPicPr>
            <a:picLocks noGrp="1" noChangeAspect="1"/>
          </p:cNvPicPr>
          <p:nvPr>
            <p:ph idx="1"/>
          </p:nvPr>
        </p:nvPicPr>
        <p:blipFill>
          <a:blip r:embed="rId2"/>
          <a:stretch>
            <a:fillRect/>
          </a:stretch>
        </p:blipFill>
        <p:spPr>
          <a:xfrm>
            <a:off x="646111" y="452718"/>
            <a:ext cx="7951397" cy="4659609"/>
          </a:xfrm>
        </p:spPr>
      </p:pic>
      <p:sp>
        <p:nvSpPr>
          <p:cNvPr id="6" name="Tekstiruutu 5">
            <a:extLst>
              <a:ext uri="{FF2B5EF4-FFF2-40B4-BE49-F238E27FC236}">
                <a16:creationId xmlns:a16="http://schemas.microsoft.com/office/drawing/2014/main" id="{D1510684-A006-7540-B6A0-6A75D158AEE1}"/>
              </a:ext>
            </a:extLst>
          </p:cNvPr>
          <p:cNvSpPr txBox="1"/>
          <p:nvPr/>
        </p:nvSpPr>
        <p:spPr>
          <a:xfrm>
            <a:off x="3380508" y="3173334"/>
            <a:ext cx="3366654" cy="1938992"/>
          </a:xfrm>
          <a:prstGeom prst="rect">
            <a:avLst/>
          </a:prstGeom>
          <a:noFill/>
        </p:spPr>
        <p:txBody>
          <a:bodyPr wrap="square" rtlCol="0">
            <a:spAutoFit/>
          </a:bodyPr>
          <a:lstStyle/>
          <a:p>
            <a:r>
              <a:rPr lang="fi-FI" sz="2400" dirty="0">
                <a:solidFill>
                  <a:srgbClr val="FF0000"/>
                </a:solidFill>
              </a:rPr>
              <a:t>1. Liitä linkki painamalla ctrl + V tai painamalla hiiren oikeaa painiketta ja ”liitä”.</a:t>
            </a:r>
          </a:p>
        </p:txBody>
      </p:sp>
      <p:sp>
        <p:nvSpPr>
          <p:cNvPr id="7" name="Nuoli vasemmalle 6">
            <a:extLst>
              <a:ext uri="{FF2B5EF4-FFF2-40B4-BE49-F238E27FC236}">
                <a16:creationId xmlns:a16="http://schemas.microsoft.com/office/drawing/2014/main" id="{27BA87AD-F50C-2447-AC89-CC7BA977CCD9}"/>
              </a:ext>
            </a:extLst>
          </p:cNvPr>
          <p:cNvSpPr/>
          <p:nvPr/>
        </p:nvSpPr>
        <p:spPr>
          <a:xfrm rot="4552018">
            <a:off x="4040765" y="2736904"/>
            <a:ext cx="330463" cy="4439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3F3FBAE4-63A6-154F-880A-271CA2426BC8}"/>
              </a:ext>
            </a:extLst>
          </p:cNvPr>
          <p:cNvSpPr txBox="1"/>
          <p:nvPr/>
        </p:nvSpPr>
        <p:spPr>
          <a:xfrm>
            <a:off x="798929" y="4452232"/>
            <a:ext cx="2268570" cy="461665"/>
          </a:xfrm>
          <a:prstGeom prst="rect">
            <a:avLst/>
          </a:prstGeom>
          <a:noFill/>
        </p:spPr>
        <p:txBody>
          <a:bodyPr wrap="none" rtlCol="0">
            <a:spAutoFit/>
          </a:bodyPr>
          <a:lstStyle/>
          <a:p>
            <a:r>
              <a:rPr lang="fi-FI" sz="2400" dirty="0">
                <a:solidFill>
                  <a:srgbClr val="FF0000"/>
                </a:solidFill>
              </a:rPr>
              <a:t>2. Klikkaa tätä</a:t>
            </a:r>
          </a:p>
        </p:txBody>
      </p:sp>
      <p:sp>
        <p:nvSpPr>
          <p:cNvPr id="9" name="Ylänuoli 8">
            <a:extLst>
              <a:ext uri="{FF2B5EF4-FFF2-40B4-BE49-F238E27FC236}">
                <a16:creationId xmlns:a16="http://schemas.microsoft.com/office/drawing/2014/main" id="{2E38918B-44F1-3344-88FA-40F4A2B77182}"/>
              </a:ext>
            </a:extLst>
          </p:cNvPr>
          <p:cNvSpPr/>
          <p:nvPr/>
        </p:nvSpPr>
        <p:spPr>
          <a:xfrm>
            <a:off x="1667157" y="3904841"/>
            <a:ext cx="520050" cy="4759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a:extLst>
              <a:ext uri="{FF2B5EF4-FFF2-40B4-BE49-F238E27FC236}">
                <a16:creationId xmlns:a16="http://schemas.microsoft.com/office/drawing/2014/main" id="{9B8F1AE0-43A4-674B-91EA-01FA84EAD835}"/>
              </a:ext>
            </a:extLst>
          </p:cNvPr>
          <p:cNvPicPr>
            <a:picLocks noChangeAspect="1"/>
          </p:cNvPicPr>
          <p:nvPr/>
        </p:nvPicPr>
        <p:blipFill>
          <a:blip r:embed="rId3"/>
          <a:stretch>
            <a:fillRect/>
          </a:stretch>
        </p:blipFill>
        <p:spPr>
          <a:xfrm>
            <a:off x="7242554" y="2057993"/>
            <a:ext cx="4163234" cy="3693696"/>
          </a:xfrm>
          <a:prstGeom prst="rect">
            <a:avLst/>
          </a:prstGeom>
        </p:spPr>
      </p:pic>
      <p:sp>
        <p:nvSpPr>
          <p:cNvPr id="12" name="Tekstiruutu 11">
            <a:extLst>
              <a:ext uri="{FF2B5EF4-FFF2-40B4-BE49-F238E27FC236}">
                <a16:creationId xmlns:a16="http://schemas.microsoft.com/office/drawing/2014/main" id="{0484CD79-7768-B841-BE03-85F612577C59}"/>
              </a:ext>
            </a:extLst>
          </p:cNvPr>
          <p:cNvSpPr txBox="1"/>
          <p:nvPr/>
        </p:nvSpPr>
        <p:spPr>
          <a:xfrm>
            <a:off x="8597508" y="6220691"/>
            <a:ext cx="2056973" cy="461665"/>
          </a:xfrm>
          <a:prstGeom prst="rect">
            <a:avLst/>
          </a:prstGeom>
          <a:noFill/>
        </p:spPr>
        <p:txBody>
          <a:bodyPr wrap="none" rtlCol="0">
            <a:spAutoFit/>
          </a:bodyPr>
          <a:lstStyle/>
          <a:p>
            <a:r>
              <a:rPr lang="fi-FI" sz="2400" dirty="0">
                <a:solidFill>
                  <a:srgbClr val="FF0000"/>
                </a:solidFill>
              </a:rPr>
              <a:t>Valmis koodi</a:t>
            </a:r>
          </a:p>
        </p:txBody>
      </p:sp>
      <p:sp>
        <p:nvSpPr>
          <p:cNvPr id="13" name="Ylänuoli 12">
            <a:extLst>
              <a:ext uri="{FF2B5EF4-FFF2-40B4-BE49-F238E27FC236}">
                <a16:creationId xmlns:a16="http://schemas.microsoft.com/office/drawing/2014/main" id="{0B769B56-21AF-554F-8650-5C0035387EF0}"/>
              </a:ext>
            </a:extLst>
          </p:cNvPr>
          <p:cNvSpPr/>
          <p:nvPr/>
        </p:nvSpPr>
        <p:spPr>
          <a:xfrm>
            <a:off x="9382962" y="5831743"/>
            <a:ext cx="623393" cy="3889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575351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B803E7-CA5E-A947-9422-5D1A7FEABE59}"/>
              </a:ext>
            </a:extLst>
          </p:cNvPr>
          <p:cNvSpPr>
            <a:spLocks noGrp="1"/>
          </p:cNvSpPr>
          <p:nvPr>
            <p:ph type="title"/>
          </p:nvPr>
        </p:nvSpPr>
        <p:spPr/>
        <p:txBody>
          <a:bodyPr/>
          <a:lstStyle/>
          <a:p>
            <a:r>
              <a:rPr lang="fi-FI" dirty="0"/>
              <a:t>Valmis koodi ja sen soveltaminen</a:t>
            </a:r>
          </a:p>
        </p:txBody>
      </p:sp>
      <p:sp>
        <p:nvSpPr>
          <p:cNvPr id="3" name="Sisällön paikkamerkki 2">
            <a:extLst>
              <a:ext uri="{FF2B5EF4-FFF2-40B4-BE49-F238E27FC236}">
                <a16:creationId xmlns:a16="http://schemas.microsoft.com/office/drawing/2014/main" id="{0C178013-DF11-7A4B-A933-8ADC3F756B3E}"/>
              </a:ext>
            </a:extLst>
          </p:cNvPr>
          <p:cNvSpPr>
            <a:spLocks noGrp="1"/>
          </p:cNvSpPr>
          <p:nvPr>
            <p:ph idx="1"/>
          </p:nvPr>
        </p:nvSpPr>
        <p:spPr/>
        <p:txBody>
          <a:bodyPr/>
          <a:lstStyle/>
          <a:p>
            <a:r>
              <a:rPr lang="fi-FI" sz="3200" dirty="0"/>
              <a:t>Nyt voit tulostaa </a:t>
            </a:r>
            <a:r>
              <a:rPr lang="fi-FI" sz="3200" dirty="0" err="1"/>
              <a:t>Qr</a:t>
            </a:r>
            <a:r>
              <a:rPr lang="fi-FI" sz="3200" dirty="0"/>
              <a:t>-koodin tai liittää sen näytölle näkyviin, josta sen voi lukea.</a:t>
            </a:r>
          </a:p>
          <a:p>
            <a:r>
              <a:rPr lang="fi-FI" sz="3200" dirty="0" err="1"/>
              <a:t>Qr</a:t>
            </a:r>
            <a:r>
              <a:rPr lang="fi-FI" sz="3200" dirty="0"/>
              <a:t>-koodien käyttöön on olemassa hyvin paljon erilaisia mahdollisuuksia. </a:t>
            </a:r>
          </a:p>
          <a:p>
            <a:r>
              <a:rPr lang="fi-FI" sz="3200" dirty="0"/>
              <a:t>Edistää itsenäistä työskentelyä, kun ohjeet voidaan tehdä videoksi, äänitiedostoksi, tekstimuotoon tms.</a:t>
            </a:r>
          </a:p>
          <a:p>
            <a:endParaRPr lang="fi-FI" dirty="0"/>
          </a:p>
        </p:txBody>
      </p:sp>
    </p:spTree>
    <p:extLst>
      <p:ext uri="{BB962C8B-B14F-4D97-AF65-F5344CB8AC3E}">
        <p14:creationId xmlns:p14="http://schemas.microsoft.com/office/powerpoint/2010/main" val="785181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BCFB79-64FF-1F44-9223-BF65ABDD51F3}"/>
              </a:ext>
            </a:extLst>
          </p:cNvPr>
          <p:cNvSpPr>
            <a:spLocks noGrp="1"/>
          </p:cNvSpPr>
          <p:nvPr>
            <p:ph type="title"/>
          </p:nvPr>
        </p:nvSpPr>
        <p:spPr/>
        <p:txBody>
          <a:bodyPr/>
          <a:lstStyle/>
          <a:p>
            <a:r>
              <a:rPr lang="fi-FI" dirty="0"/>
              <a:t>Suunnistus koululla</a:t>
            </a:r>
          </a:p>
        </p:txBody>
      </p:sp>
      <p:sp>
        <p:nvSpPr>
          <p:cNvPr id="3" name="Sisällön paikkamerkki 2">
            <a:extLst>
              <a:ext uri="{FF2B5EF4-FFF2-40B4-BE49-F238E27FC236}">
                <a16:creationId xmlns:a16="http://schemas.microsoft.com/office/drawing/2014/main" id="{756D6ECA-13C9-9344-80BB-822C972932BA}"/>
              </a:ext>
            </a:extLst>
          </p:cNvPr>
          <p:cNvSpPr>
            <a:spLocks noGrp="1"/>
          </p:cNvSpPr>
          <p:nvPr>
            <p:ph idx="1"/>
          </p:nvPr>
        </p:nvSpPr>
        <p:spPr/>
        <p:txBody>
          <a:bodyPr>
            <a:normAutofit lnSpcReduction="10000"/>
          </a:bodyPr>
          <a:lstStyle/>
          <a:p>
            <a:r>
              <a:rPr lang="fi-FI" sz="2400" dirty="0"/>
              <a:t>Oppilaat ottavat kuvia eri paikoista koulun sisällä. Jokaiselle kuvan osoittamalle paikalle piilotetaan </a:t>
            </a:r>
            <a:r>
              <a:rPr lang="fi-FI" sz="2400" dirty="0" err="1"/>
              <a:t>Qr</a:t>
            </a:r>
            <a:r>
              <a:rPr lang="fi-FI" sz="2400" dirty="0"/>
              <a:t>-koodi johonkin, jonka lukemalla aukeaa kuva uudesta paikasta. Koodin viereen voi sijoittaa esimerkiksi kirjaimen. Etsittyään kaikki kirjaimet niistä muodostuu sana. </a:t>
            </a:r>
          </a:p>
          <a:p>
            <a:r>
              <a:rPr lang="fi-FI" sz="2400" dirty="0"/>
              <a:t>Kuvien ottamiseen voi käyttää koulun </a:t>
            </a:r>
            <a:r>
              <a:rPr lang="fi-FI" sz="2400" dirty="0" err="1"/>
              <a:t>iPadeja</a:t>
            </a:r>
            <a:r>
              <a:rPr lang="fi-FI" sz="2400" dirty="0"/>
              <a:t>, älypuhelimia </a:t>
            </a:r>
            <a:r>
              <a:rPr lang="fi-FI" sz="2400" dirty="0" err="1"/>
              <a:t>tm</a:t>
            </a:r>
            <a:r>
              <a:rPr lang="fi-FI" sz="2400" dirty="0"/>
              <a:t>. </a:t>
            </a:r>
          </a:p>
          <a:p>
            <a:r>
              <a:rPr lang="fi-FI" sz="2400" dirty="0"/>
              <a:t>Otetut kuvat siirretään yhteen kohdekansioon tietokoneelle, jolloin niistä on helppo tehdä 	</a:t>
            </a:r>
            <a:r>
              <a:rPr lang="fi-FI" sz="2400" dirty="0" err="1"/>
              <a:t>Qr</a:t>
            </a:r>
            <a:r>
              <a:rPr lang="fi-FI" sz="2400" dirty="0"/>
              <a:t>-koodeja. </a:t>
            </a:r>
          </a:p>
          <a:p>
            <a:r>
              <a:rPr lang="fi-FI" sz="2400" dirty="0"/>
              <a:t>Halutessaan uuden kuvan tilalla voi olla ohjevideo jne.</a:t>
            </a:r>
          </a:p>
        </p:txBody>
      </p:sp>
    </p:spTree>
    <p:extLst>
      <p:ext uri="{BB962C8B-B14F-4D97-AF65-F5344CB8AC3E}">
        <p14:creationId xmlns:p14="http://schemas.microsoft.com/office/powerpoint/2010/main" val="1465602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AED8BC-961F-4642-9FC6-3575BCD78F5C}"/>
              </a:ext>
            </a:extLst>
          </p:cNvPr>
          <p:cNvSpPr>
            <a:spLocks noGrp="1"/>
          </p:cNvSpPr>
          <p:nvPr>
            <p:ph type="title"/>
          </p:nvPr>
        </p:nvSpPr>
        <p:spPr/>
        <p:txBody>
          <a:bodyPr/>
          <a:lstStyle/>
          <a:p>
            <a:r>
              <a:rPr lang="fi-FI" dirty="0"/>
              <a:t>Kielten opetus</a:t>
            </a:r>
          </a:p>
        </p:txBody>
      </p:sp>
      <p:sp>
        <p:nvSpPr>
          <p:cNvPr id="3" name="Sisällön paikkamerkki 2">
            <a:extLst>
              <a:ext uri="{FF2B5EF4-FFF2-40B4-BE49-F238E27FC236}">
                <a16:creationId xmlns:a16="http://schemas.microsoft.com/office/drawing/2014/main" id="{9F622474-22B9-CE47-9CCD-87C31CE35E3B}"/>
              </a:ext>
            </a:extLst>
          </p:cNvPr>
          <p:cNvSpPr>
            <a:spLocks noGrp="1"/>
          </p:cNvSpPr>
          <p:nvPr>
            <p:ph idx="1"/>
          </p:nvPr>
        </p:nvSpPr>
        <p:spPr>
          <a:xfrm>
            <a:off x="992475" y="1537856"/>
            <a:ext cx="8946541" cy="5320144"/>
          </a:xfrm>
        </p:spPr>
        <p:txBody>
          <a:bodyPr>
            <a:normAutofit fontScale="92500" lnSpcReduction="10000"/>
          </a:bodyPr>
          <a:lstStyle/>
          <a:p>
            <a:r>
              <a:rPr lang="fi-FI" sz="2400" dirty="0" err="1"/>
              <a:t>Qr</a:t>
            </a:r>
            <a:r>
              <a:rPr lang="fi-FI" sz="2400" dirty="0"/>
              <a:t>-koodien avulla voidaan opettaa hyvin tehokkaasti uusia sanoja, sekä lausumaan niitä oikein.</a:t>
            </a:r>
          </a:p>
          <a:p>
            <a:r>
              <a:rPr lang="fi-FI" sz="2400" dirty="0"/>
              <a:t>Ihmisen muistirakennetta tukee esimerkiksi se, että on olemassa jokin tila, josta löytyy eri paikoista jokin sana. Opeteltuaan sanan, ihminen voi myöhemmin mielessään palata visuaalisen muistin avulla tilaan ja muistaa näin sanan ja sen merkityksen.</a:t>
            </a:r>
          </a:p>
          <a:p>
            <a:r>
              <a:rPr lang="fi-FI" sz="2400" dirty="0" err="1"/>
              <a:t>Qr</a:t>
            </a:r>
            <a:r>
              <a:rPr lang="fi-FI" sz="2400" dirty="0"/>
              <a:t>-koodien avulla asiaa voidaan viedä huomattavasti pidemmälle. Paikkamuistin kohdalle voidaan sijoittaa esimerkiksi avautuva video, jossa opetetaan jokin asia.</a:t>
            </a:r>
          </a:p>
          <a:p>
            <a:r>
              <a:rPr lang="fi-FI" sz="2400" dirty="0"/>
              <a:t>Opetettavan asian sitominen kohteen viereen tehostaa oppimista.</a:t>
            </a:r>
          </a:p>
          <a:p>
            <a:r>
              <a:rPr lang="fi-FI" sz="2400" dirty="0"/>
              <a:t>Esim. Kahvinkeittimen viereen kiinnitetty </a:t>
            </a:r>
            <a:r>
              <a:rPr lang="fi-FI" sz="2400" dirty="0" err="1"/>
              <a:t>Qr</a:t>
            </a:r>
            <a:r>
              <a:rPr lang="fi-FI" sz="2400" dirty="0"/>
              <a:t>-koodi aukaisee videon, jolla kerrotaan aiheeseen liittyvää sanastoa, kielioppia tms.</a:t>
            </a:r>
          </a:p>
        </p:txBody>
      </p:sp>
    </p:spTree>
    <p:extLst>
      <p:ext uri="{BB962C8B-B14F-4D97-AF65-F5344CB8AC3E}">
        <p14:creationId xmlns:p14="http://schemas.microsoft.com/office/powerpoint/2010/main" val="2175716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962240-8FFC-3F44-AFFD-4CFA442BBF53}"/>
              </a:ext>
            </a:extLst>
          </p:cNvPr>
          <p:cNvSpPr>
            <a:spLocks noGrp="1"/>
          </p:cNvSpPr>
          <p:nvPr>
            <p:ph type="title"/>
          </p:nvPr>
        </p:nvSpPr>
        <p:spPr/>
        <p:txBody>
          <a:bodyPr/>
          <a:lstStyle/>
          <a:p>
            <a:r>
              <a:rPr lang="fi-FI" dirty="0"/>
              <a:t>Liikunnanopetus</a:t>
            </a:r>
          </a:p>
        </p:txBody>
      </p:sp>
      <p:sp>
        <p:nvSpPr>
          <p:cNvPr id="3" name="Sisällön paikkamerkki 2">
            <a:extLst>
              <a:ext uri="{FF2B5EF4-FFF2-40B4-BE49-F238E27FC236}">
                <a16:creationId xmlns:a16="http://schemas.microsoft.com/office/drawing/2014/main" id="{5AB05374-2EE0-244C-865A-424C81CDF5EA}"/>
              </a:ext>
            </a:extLst>
          </p:cNvPr>
          <p:cNvSpPr>
            <a:spLocks noGrp="1"/>
          </p:cNvSpPr>
          <p:nvPr>
            <p:ph idx="1"/>
          </p:nvPr>
        </p:nvSpPr>
        <p:spPr>
          <a:xfrm>
            <a:off x="1104293" y="1565565"/>
            <a:ext cx="8946541" cy="4752108"/>
          </a:xfrm>
        </p:spPr>
        <p:txBody>
          <a:bodyPr>
            <a:normAutofit/>
          </a:bodyPr>
          <a:lstStyle/>
          <a:p>
            <a:r>
              <a:rPr lang="fi-FI" sz="2400" dirty="0"/>
              <a:t>Liikunnassa </a:t>
            </a:r>
            <a:r>
              <a:rPr lang="fi-FI" sz="2400" dirty="0" err="1"/>
              <a:t>Qr</a:t>
            </a:r>
            <a:r>
              <a:rPr lang="fi-FI" sz="2400" dirty="0"/>
              <a:t>-koodeja käytetään yleensä suunnistuksessa. </a:t>
            </a:r>
          </a:p>
          <a:p>
            <a:r>
              <a:rPr lang="fi-FI" sz="2400" dirty="0" err="1"/>
              <a:t>Qr</a:t>
            </a:r>
            <a:r>
              <a:rPr lang="fi-FI" sz="2400" dirty="0"/>
              <a:t>-koodeilla voidaan kuitenkin toteuttaa esimerkiksi liikuntasaliin kierrettävä pistetyöskentelyllä toimiva tunti.</a:t>
            </a:r>
          </a:p>
          <a:p>
            <a:r>
              <a:rPr lang="fi-FI" sz="2400" dirty="0"/>
              <a:t>Jokaisella pisteellä voi olla </a:t>
            </a:r>
            <a:r>
              <a:rPr lang="fi-FI" sz="2400" dirty="0" err="1"/>
              <a:t>Qr</a:t>
            </a:r>
            <a:r>
              <a:rPr lang="fi-FI" sz="2400" dirty="0"/>
              <a:t>-koodi, jonka lukemalla aukeaa opetusvideo. Esim. ”näin teet kuperkeikan”. Tämän jälkeen oppilaat tekevät annetun tehtävän ohjeen pohjalta.</a:t>
            </a:r>
          </a:p>
          <a:p>
            <a:r>
              <a:rPr lang="fi-FI" sz="2400" dirty="0"/>
              <a:t>Koodin takaa voi myös aueta tehtävä ja tietoa jostakin. Tehtävä voisi pitää sisällään esim. opettaa muille juuri opittu asia. (Esim. kuperkeikka)</a:t>
            </a:r>
          </a:p>
        </p:txBody>
      </p:sp>
    </p:spTree>
    <p:extLst>
      <p:ext uri="{BB962C8B-B14F-4D97-AF65-F5344CB8AC3E}">
        <p14:creationId xmlns:p14="http://schemas.microsoft.com/office/powerpoint/2010/main" val="2307619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44994D-2120-F443-A017-A423A967974F}"/>
              </a:ext>
            </a:extLst>
          </p:cNvPr>
          <p:cNvSpPr>
            <a:spLocks noGrp="1"/>
          </p:cNvSpPr>
          <p:nvPr>
            <p:ph type="title"/>
          </p:nvPr>
        </p:nvSpPr>
        <p:spPr/>
        <p:txBody>
          <a:bodyPr/>
          <a:lstStyle/>
          <a:p>
            <a:r>
              <a:rPr lang="fi-FI" dirty="0"/>
              <a:t>Kuvataiteen opettaminen</a:t>
            </a:r>
          </a:p>
        </p:txBody>
      </p:sp>
      <p:sp>
        <p:nvSpPr>
          <p:cNvPr id="3" name="Sisällön paikkamerkki 2">
            <a:extLst>
              <a:ext uri="{FF2B5EF4-FFF2-40B4-BE49-F238E27FC236}">
                <a16:creationId xmlns:a16="http://schemas.microsoft.com/office/drawing/2014/main" id="{6451A043-87F3-6D41-AE7B-7B5336E26560}"/>
              </a:ext>
            </a:extLst>
          </p:cNvPr>
          <p:cNvSpPr>
            <a:spLocks noGrp="1"/>
          </p:cNvSpPr>
          <p:nvPr>
            <p:ph idx="1"/>
          </p:nvPr>
        </p:nvSpPr>
        <p:spPr>
          <a:xfrm>
            <a:off x="1104293" y="1510146"/>
            <a:ext cx="8946541" cy="5056908"/>
          </a:xfrm>
        </p:spPr>
        <p:txBody>
          <a:bodyPr>
            <a:normAutofit fontScale="92500"/>
          </a:bodyPr>
          <a:lstStyle/>
          <a:p>
            <a:r>
              <a:rPr lang="fi-FI" sz="2400" dirty="0" err="1"/>
              <a:t>Qr</a:t>
            </a:r>
            <a:r>
              <a:rPr lang="fi-FI" sz="2400" dirty="0"/>
              <a:t>-koodien hyödyt pääsevät hyvin ilmi erityisesti pistetyöskentelyssä. Silloin toteutuu oppilas itse toimijana tavoite. </a:t>
            </a:r>
          </a:p>
          <a:p>
            <a:r>
              <a:rPr lang="fi-FI" sz="2400" dirty="0"/>
              <a:t>Luokkaan voidaan sijoittaa esim. 4 pistettä, joissa jokaisessa on </a:t>
            </a:r>
            <a:r>
              <a:rPr lang="fi-FI" sz="2400" dirty="0" err="1"/>
              <a:t>Qr</a:t>
            </a:r>
            <a:r>
              <a:rPr lang="fi-FI" sz="2400" dirty="0"/>
              <a:t>-koodi, jonka lukemalla aukeaa linkki vaikkapa </a:t>
            </a:r>
            <a:r>
              <a:rPr lang="fi-FI" sz="2400" dirty="0" err="1"/>
              <a:t>youtubesta</a:t>
            </a:r>
            <a:r>
              <a:rPr lang="fi-FI" sz="2400" dirty="0"/>
              <a:t> löytyvään opetusvideoon, jossa opetetaan jotakin tekniikkaa.</a:t>
            </a:r>
          </a:p>
          <a:p>
            <a:r>
              <a:rPr lang="fi-FI" sz="2400" dirty="0"/>
              <a:t>Opastuksen avulla oppilaat voivat pisteellä työstää halutun tehtävän ja homma jatkuu.</a:t>
            </a:r>
          </a:p>
          <a:p>
            <a:r>
              <a:rPr lang="fi-FI" sz="2400" dirty="0" err="1"/>
              <a:t>Qr</a:t>
            </a:r>
            <a:r>
              <a:rPr lang="fi-FI" sz="2400" dirty="0"/>
              <a:t>-koodeja on näppärä käyttää myös lisäinformaation tuojana, eli tehdyn teoksen viereen sijoitetun koodin lukemalla voi avautua jokin tietopaketti.</a:t>
            </a:r>
          </a:p>
          <a:p>
            <a:r>
              <a:rPr lang="fi-FI" sz="2400" dirty="0"/>
              <a:t>Myös tietopaketista kertovat opetusvideon tekeminen on helppo sisällyttää kuvataiteen tavoitteiden sisälle.</a:t>
            </a:r>
          </a:p>
        </p:txBody>
      </p:sp>
    </p:spTree>
    <p:extLst>
      <p:ext uri="{BB962C8B-B14F-4D97-AF65-F5344CB8AC3E}">
        <p14:creationId xmlns:p14="http://schemas.microsoft.com/office/powerpoint/2010/main" val="104085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472B18-4ED4-8943-883E-C4F9A3E86750}"/>
              </a:ext>
            </a:extLst>
          </p:cNvPr>
          <p:cNvSpPr>
            <a:spLocks noGrp="1"/>
          </p:cNvSpPr>
          <p:nvPr>
            <p:ph type="title"/>
          </p:nvPr>
        </p:nvSpPr>
        <p:spPr/>
        <p:txBody>
          <a:bodyPr/>
          <a:lstStyle/>
          <a:p>
            <a:r>
              <a:rPr lang="fi-FI" dirty="0" err="1"/>
              <a:t>Qr</a:t>
            </a:r>
            <a:r>
              <a:rPr lang="fi-FI" dirty="0"/>
              <a:t>-koodin luominen</a:t>
            </a:r>
          </a:p>
        </p:txBody>
      </p:sp>
      <p:sp>
        <p:nvSpPr>
          <p:cNvPr id="3" name="Sisällön paikkamerkki 2">
            <a:extLst>
              <a:ext uri="{FF2B5EF4-FFF2-40B4-BE49-F238E27FC236}">
                <a16:creationId xmlns:a16="http://schemas.microsoft.com/office/drawing/2014/main" id="{C6236A6B-A7E2-1E45-974B-D329D3BFE25C}"/>
              </a:ext>
            </a:extLst>
          </p:cNvPr>
          <p:cNvSpPr>
            <a:spLocks noGrp="1"/>
          </p:cNvSpPr>
          <p:nvPr>
            <p:ph idx="1"/>
          </p:nvPr>
        </p:nvSpPr>
        <p:spPr/>
        <p:txBody>
          <a:bodyPr>
            <a:normAutofit/>
          </a:bodyPr>
          <a:lstStyle/>
          <a:p>
            <a:r>
              <a:rPr lang="fi-FI" sz="2800" dirty="0"/>
              <a:t>Voit luoda vapaasti ja ilmaiseksi </a:t>
            </a:r>
            <a:r>
              <a:rPr lang="fi-FI" sz="2800" dirty="0" err="1"/>
              <a:t>qr</a:t>
            </a:r>
            <a:r>
              <a:rPr lang="fi-FI" sz="2800" dirty="0"/>
              <a:t>-koodeja tietokoneella tai mobiilialustalla esimerkiksi:</a:t>
            </a:r>
          </a:p>
          <a:p>
            <a:r>
              <a:rPr lang="fi-FI" sz="2800" dirty="0">
                <a:hlinkClick r:id="rId2"/>
              </a:rPr>
              <a:t>http://www.qr-koodit.fi/</a:t>
            </a:r>
            <a:endParaRPr lang="fi-FI" sz="2800" dirty="0"/>
          </a:p>
          <a:p>
            <a:endParaRPr lang="fi-FI" sz="2800" dirty="0"/>
          </a:p>
          <a:p>
            <a:r>
              <a:rPr lang="fi-FI" sz="2800" dirty="0"/>
              <a:t>Generaattorin käyttö on hyvin helppoa ja sen käyttöä voi opettaa myös oppilaille.</a:t>
            </a:r>
          </a:p>
          <a:p>
            <a:r>
              <a:rPr lang="fi-FI" sz="2800" dirty="0" err="1"/>
              <a:t>Qr</a:t>
            </a:r>
            <a:r>
              <a:rPr lang="fi-FI" sz="2800" dirty="0"/>
              <a:t>-koodeja voi lukea virtuaaliselta näytöltä tai tulostaa paperille ja lukea siitä.</a:t>
            </a:r>
          </a:p>
        </p:txBody>
      </p:sp>
    </p:spTree>
    <p:extLst>
      <p:ext uri="{BB962C8B-B14F-4D97-AF65-F5344CB8AC3E}">
        <p14:creationId xmlns:p14="http://schemas.microsoft.com/office/powerpoint/2010/main" val="3449483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F5432C-1E00-E74D-9B6A-EC3FDAB341CD}"/>
              </a:ext>
            </a:extLst>
          </p:cNvPr>
          <p:cNvSpPr>
            <a:spLocks noGrp="1"/>
          </p:cNvSpPr>
          <p:nvPr>
            <p:ph type="title"/>
          </p:nvPr>
        </p:nvSpPr>
        <p:spPr/>
        <p:txBody>
          <a:bodyPr/>
          <a:lstStyle/>
          <a:p>
            <a:r>
              <a:rPr lang="fi-FI" dirty="0"/>
              <a:t>Matematiikan opettaminen</a:t>
            </a:r>
          </a:p>
        </p:txBody>
      </p:sp>
      <p:sp>
        <p:nvSpPr>
          <p:cNvPr id="3" name="Sisällön paikkamerkki 2">
            <a:extLst>
              <a:ext uri="{FF2B5EF4-FFF2-40B4-BE49-F238E27FC236}">
                <a16:creationId xmlns:a16="http://schemas.microsoft.com/office/drawing/2014/main" id="{0B18FA2B-43E4-D14A-AAA4-11DABF25EFE1}"/>
              </a:ext>
            </a:extLst>
          </p:cNvPr>
          <p:cNvSpPr>
            <a:spLocks noGrp="1"/>
          </p:cNvSpPr>
          <p:nvPr>
            <p:ph idx="1"/>
          </p:nvPr>
        </p:nvSpPr>
        <p:spPr/>
        <p:txBody>
          <a:bodyPr>
            <a:normAutofit/>
          </a:bodyPr>
          <a:lstStyle/>
          <a:p>
            <a:r>
              <a:rPr lang="fi-FI" sz="3200" dirty="0"/>
              <a:t>Matematiikan opettamista voi toteuttaa esimerkiksi siten, että sijoittaa ympäri koulua </a:t>
            </a:r>
            <a:r>
              <a:rPr lang="fi-FI" sz="3200" dirty="0" err="1"/>
              <a:t>Qr</a:t>
            </a:r>
            <a:r>
              <a:rPr lang="fi-FI" sz="3200" dirty="0"/>
              <a:t>-koodeja, joissa jokaisessa on jokin matematiikan tehtävä. </a:t>
            </a:r>
          </a:p>
          <a:p>
            <a:r>
              <a:rPr lang="fi-FI" sz="3200" dirty="0"/>
              <a:t>Oppilaista voi valita kerralla vaikka 2 ”kartan piirtäjää”, jotka piirtävät kartan läpi rastien ja muut sitten voivat mennä kartan avulla reitin läpi ratkoen tehtäviä</a:t>
            </a:r>
          </a:p>
        </p:txBody>
      </p:sp>
    </p:spTree>
    <p:extLst>
      <p:ext uri="{BB962C8B-B14F-4D97-AF65-F5344CB8AC3E}">
        <p14:creationId xmlns:p14="http://schemas.microsoft.com/office/powerpoint/2010/main" val="332409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E11106-2114-4245-AE54-CE27F2CFBE46}"/>
              </a:ext>
            </a:extLst>
          </p:cNvPr>
          <p:cNvSpPr>
            <a:spLocks noGrp="1"/>
          </p:cNvSpPr>
          <p:nvPr>
            <p:ph type="title"/>
          </p:nvPr>
        </p:nvSpPr>
        <p:spPr/>
        <p:txBody>
          <a:bodyPr/>
          <a:lstStyle/>
          <a:p>
            <a:r>
              <a:rPr lang="fi-FI" dirty="0" err="1"/>
              <a:t>Qr</a:t>
            </a:r>
            <a:r>
              <a:rPr lang="fi-FI" dirty="0"/>
              <a:t>-koodin luominen nettiin</a:t>
            </a:r>
          </a:p>
        </p:txBody>
      </p:sp>
      <p:pic>
        <p:nvPicPr>
          <p:cNvPr id="5" name="Sisällön paikkamerkki 4">
            <a:extLst>
              <a:ext uri="{FF2B5EF4-FFF2-40B4-BE49-F238E27FC236}">
                <a16:creationId xmlns:a16="http://schemas.microsoft.com/office/drawing/2014/main" id="{1F1B8324-F842-9649-A7B9-7555EA5D2417}"/>
              </a:ext>
            </a:extLst>
          </p:cNvPr>
          <p:cNvPicPr>
            <a:picLocks noGrp="1" noChangeAspect="1"/>
          </p:cNvPicPr>
          <p:nvPr>
            <p:ph idx="1"/>
          </p:nvPr>
        </p:nvPicPr>
        <p:blipFill>
          <a:blip r:embed="rId2"/>
          <a:stretch>
            <a:fillRect/>
          </a:stretch>
        </p:blipFill>
        <p:spPr>
          <a:xfrm>
            <a:off x="646111" y="1461454"/>
            <a:ext cx="8947150" cy="4075802"/>
          </a:xfrm>
        </p:spPr>
      </p:pic>
      <p:pic>
        <p:nvPicPr>
          <p:cNvPr id="7" name="Sisällön paikkamerkki 4">
            <a:extLst>
              <a:ext uri="{FF2B5EF4-FFF2-40B4-BE49-F238E27FC236}">
                <a16:creationId xmlns:a16="http://schemas.microsoft.com/office/drawing/2014/main" id="{526C5139-7BCF-E148-9463-06585A6C27E7}"/>
              </a:ext>
            </a:extLst>
          </p:cNvPr>
          <p:cNvPicPr>
            <a:picLocks noChangeAspect="1"/>
          </p:cNvPicPr>
          <p:nvPr/>
        </p:nvPicPr>
        <p:blipFill>
          <a:blip r:embed="rId2"/>
          <a:stretch>
            <a:fillRect/>
          </a:stretch>
        </p:blipFill>
        <p:spPr>
          <a:xfrm>
            <a:off x="646111" y="1406036"/>
            <a:ext cx="8947150" cy="4075802"/>
          </a:xfrm>
          <a:prstGeom prst="rect">
            <a:avLst/>
          </a:prstGeom>
        </p:spPr>
      </p:pic>
      <p:sp>
        <p:nvSpPr>
          <p:cNvPr id="9" name="Tekstiruutu 8">
            <a:extLst>
              <a:ext uri="{FF2B5EF4-FFF2-40B4-BE49-F238E27FC236}">
                <a16:creationId xmlns:a16="http://schemas.microsoft.com/office/drawing/2014/main" id="{A531B505-CB52-184B-9014-A34AE27BD98D}"/>
              </a:ext>
            </a:extLst>
          </p:cNvPr>
          <p:cNvSpPr txBox="1"/>
          <p:nvPr/>
        </p:nvSpPr>
        <p:spPr>
          <a:xfrm>
            <a:off x="3075709" y="2729345"/>
            <a:ext cx="2867891" cy="369332"/>
          </a:xfrm>
          <a:prstGeom prst="rect">
            <a:avLst/>
          </a:prstGeom>
          <a:noFill/>
        </p:spPr>
        <p:txBody>
          <a:bodyPr wrap="square" rtlCol="0">
            <a:spAutoFit/>
          </a:bodyPr>
          <a:lstStyle/>
          <a:p>
            <a:r>
              <a:rPr lang="fi-FI" dirty="0">
                <a:solidFill>
                  <a:srgbClr val="FF0000"/>
                </a:solidFill>
              </a:rPr>
              <a:t>Valitse</a:t>
            </a:r>
            <a:r>
              <a:rPr lang="fi-FI" dirty="0"/>
              <a:t> </a:t>
            </a:r>
            <a:r>
              <a:rPr lang="fi-FI" dirty="0">
                <a:solidFill>
                  <a:srgbClr val="FF0000"/>
                </a:solidFill>
              </a:rPr>
              <a:t>valikko</a:t>
            </a:r>
          </a:p>
        </p:txBody>
      </p:sp>
      <p:sp>
        <p:nvSpPr>
          <p:cNvPr id="10" name="Nuoli vasemmalle 9">
            <a:extLst>
              <a:ext uri="{FF2B5EF4-FFF2-40B4-BE49-F238E27FC236}">
                <a16:creationId xmlns:a16="http://schemas.microsoft.com/office/drawing/2014/main" id="{7CAE47A2-5871-0342-891D-B575FBF3138A}"/>
              </a:ext>
            </a:extLst>
          </p:cNvPr>
          <p:cNvSpPr/>
          <p:nvPr/>
        </p:nvSpPr>
        <p:spPr>
          <a:xfrm>
            <a:off x="2535382" y="2837429"/>
            <a:ext cx="540327" cy="1531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916DD315-8CF4-3F4E-9C6E-CFFB7221097B}"/>
              </a:ext>
            </a:extLst>
          </p:cNvPr>
          <p:cNvPicPr>
            <a:picLocks noChangeAspect="1"/>
          </p:cNvPicPr>
          <p:nvPr/>
        </p:nvPicPr>
        <p:blipFill>
          <a:blip r:embed="rId3"/>
          <a:stretch>
            <a:fillRect/>
          </a:stretch>
        </p:blipFill>
        <p:spPr>
          <a:xfrm>
            <a:off x="7247345" y="3140449"/>
            <a:ext cx="3129709" cy="2885201"/>
          </a:xfrm>
          <a:prstGeom prst="rect">
            <a:avLst/>
          </a:prstGeom>
        </p:spPr>
      </p:pic>
      <p:sp>
        <p:nvSpPr>
          <p:cNvPr id="13" name="Tekstiruutu 12">
            <a:extLst>
              <a:ext uri="{FF2B5EF4-FFF2-40B4-BE49-F238E27FC236}">
                <a16:creationId xmlns:a16="http://schemas.microsoft.com/office/drawing/2014/main" id="{FDAC69D0-7FD3-F64F-B929-E0B2F026A304}"/>
              </a:ext>
            </a:extLst>
          </p:cNvPr>
          <p:cNvSpPr txBox="1"/>
          <p:nvPr/>
        </p:nvSpPr>
        <p:spPr>
          <a:xfrm>
            <a:off x="4835236" y="3865418"/>
            <a:ext cx="1939637" cy="369332"/>
          </a:xfrm>
          <a:prstGeom prst="rect">
            <a:avLst/>
          </a:prstGeom>
          <a:noFill/>
        </p:spPr>
        <p:txBody>
          <a:bodyPr wrap="square" rtlCol="0">
            <a:spAutoFit/>
          </a:bodyPr>
          <a:lstStyle/>
          <a:p>
            <a:r>
              <a:rPr lang="fi-FI" dirty="0">
                <a:ln w="0"/>
                <a:solidFill>
                  <a:schemeClr val="accent1"/>
                </a:solidFill>
                <a:effectLst>
                  <a:outerShdw blurRad="38100" dist="25400" dir="5400000" algn="ctr" rotWithShape="0">
                    <a:srgbClr val="6E747A">
                      <a:alpha val="43000"/>
                    </a:srgbClr>
                  </a:outerShdw>
                </a:effectLst>
              </a:rPr>
              <a:t>Valitse URL</a:t>
            </a:r>
            <a:endParaRPr lang="fi-FI" dirty="0"/>
          </a:p>
        </p:txBody>
      </p:sp>
      <p:sp>
        <p:nvSpPr>
          <p:cNvPr id="14" name="Nuoli oikealle 13">
            <a:extLst>
              <a:ext uri="{FF2B5EF4-FFF2-40B4-BE49-F238E27FC236}">
                <a16:creationId xmlns:a16="http://schemas.microsoft.com/office/drawing/2014/main" id="{0849F4BB-296A-5E46-B3DC-A06804F45C4C}"/>
              </a:ext>
            </a:extLst>
          </p:cNvPr>
          <p:cNvSpPr/>
          <p:nvPr/>
        </p:nvSpPr>
        <p:spPr>
          <a:xfrm>
            <a:off x="6375642" y="3960029"/>
            <a:ext cx="791127" cy="180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510427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143DE9-7A94-564D-BA0C-984F10E04D3B}"/>
              </a:ext>
            </a:extLst>
          </p:cNvPr>
          <p:cNvSpPr>
            <a:spLocks noGrp="1"/>
          </p:cNvSpPr>
          <p:nvPr>
            <p:ph type="title"/>
          </p:nvPr>
        </p:nvSpPr>
        <p:spPr/>
        <p:txBody>
          <a:bodyPr/>
          <a:lstStyle/>
          <a:p>
            <a:endParaRPr lang="fi-FI"/>
          </a:p>
        </p:txBody>
      </p:sp>
      <p:pic>
        <p:nvPicPr>
          <p:cNvPr id="5" name="Sisällön paikkamerkki 4">
            <a:extLst>
              <a:ext uri="{FF2B5EF4-FFF2-40B4-BE49-F238E27FC236}">
                <a16:creationId xmlns:a16="http://schemas.microsoft.com/office/drawing/2014/main" id="{E9D7B6E8-B26F-6F44-9888-89ACE3665A9F}"/>
              </a:ext>
            </a:extLst>
          </p:cNvPr>
          <p:cNvPicPr>
            <a:picLocks noGrp="1" noChangeAspect="1"/>
          </p:cNvPicPr>
          <p:nvPr>
            <p:ph idx="1"/>
          </p:nvPr>
        </p:nvPicPr>
        <p:blipFill>
          <a:blip r:embed="rId2"/>
          <a:stretch>
            <a:fillRect/>
          </a:stretch>
        </p:blipFill>
        <p:spPr>
          <a:xfrm>
            <a:off x="501409" y="452718"/>
            <a:ext cx="8947150" cy="3101246"/>
          </a:xfrm>
        </p:spPr>
      </p:pic>
      <p:sp>
        <p:nvSpPr>
          <p:cNvPr id="7" name="Tekstiruutu 6">
            <a:extLst>
              <a:ext uri="{FF2B5EF4-FFF2-40B4-BE49-F238E27FC236}">
                <a16:creationId xmlns:a16="http://schemas.microsoft.com/office/drawing/2014/main" id="{78167058-51F1-424D-A12E-2E94A6BA5432}"/>
              </a:ext>
            </a:extLst>
          </p:cNvPr>
          <p:cNvSpPr txBox="1"/>
          <p:nvPr/>
        </p:nvSpPr>
        <p:spPr>
          <a:xfrm>
            <a:off x="3103418" y="1474965"/>
            <a:ext cx="4185761" cy="369332"/>
          </a:xfrm>
          <a:prstGeom prst="rect">
            <a:avLst/>
          </a:prstGeom>
          <a:noFill/>
        </p:spPr>
        <p:txBody>
          <a:bodyPr wrap="none" rtlCol="0">
            <a:spAutoFit/>
          </a:bodyPr>
          <a:lstStyle/>
          <a:p>
            <a:r>
              <a:rPr lang="fi-FI" dirty="0">
                <a:ln w="0"/>
                <a:solidFill>
                  <a:schemeClr val="accent1"/>
                </a:solidFill>
                <a:effectLst>
                  <a:outerShdw blurRad="38100" dist="25400" dir="5400000" algn="ctr" rotWithShape="0">
                    <a:srgbClr val="6E747A">
                      <a:alpha val="43000"/>
                    </a:srgbClr>
                  </a:outerShdw>
                </a:effectLst>
              </a:rPr>
              <a:t>Laita/kopioi tähän haluamasi osoite</a:t>
            </a:r>
            <a:endParaRPr lang="fi-FI" dirty="0"/>
          </a:p>
        </p:txBody>
      </p:sp>
      <p:sp>
        <p:nvSpPr>
          <p:cNvPr id="11" name="Nuoli vasemmalle 10">
            <a:extLst>
              <a:ext uri="{FF2B5EF4-FFF2-40B4-BE49-F238E27FC236}">
                <a16:creationId xmlns:a16="http://schemas.microsoft.com/office/drawing/2014/main" id="{5BA4C2B6-28DD-AA47-825B-470949DFF06B}"/>
              </a:ext>
            </a:extLst>
          </p:cNvPr>
          <p:cNvSpPr/>
          <p:nvPr/>
        </p:nvSpPr>
        <p:spPr>
          <a:xfrm rot="18422094">
            <a:off x="3179332" y="1965520"/>
            <a:ext cx="495316" cy="1878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E3627C14-3889-414D-8CB0-F398DB8A3C9B}"/>
              </a:ext>
            </a:extLst>
          </p:cNvPr>
          <p:cNvPicPr>
            <a:picLocks noChangeAspect="1"/>
          </p:cNvPicPr>
          <p:nvPr/>
        </p:nvPicPr>
        <p:blipFill>
          <a:blip r:embed="rId3"/>
          <a:stretch>
            <a:fillRect/>
          </a:stretch>
        </p:blipFill>
        <p:spPr>
          <a:xfrm>
            <a:off x="6063629" y="3065318"/>
            <a:ext cx="4584700" cy="2362200"/>
          </a:xfrm>
          <a:prstGeom prst="rect">
            <a:avLst/>
          </a:prstGeom>
        </p:spPr>
      </p:pic>
      <p:sp>
        <p:nvSpPr>
          <p:cNvPr id="14" name="Tekstiruutu 13">
            <a:extLst>
              <a:ext uri="{FF2B5EF4-FFF2-40B4-BE49-F238E27FC236}">
                <a16:creationId xmlns:a16="http://schemas.microsoft.com/office/drawing/2014/main" id="{20A9BAAE-989B-5E41-A0D4-8C1AE288BC94}"/>
              </a:ext>
            </a:extLst>
          </p:cNvPr>
          <p:cNvSpPr txBox="1"/>
          <p:nvPr/>
        </p:nvSpPr>
        <p:spPr>
          <a:xfrm>
            <a:off x="8853055" y="4835236"/>
            <a:ext cx="1494320" cy="369332"/>
          </a:xfrm>
          <a:prstGeom prst="rect">
            <a:avLst/>
          </a:prstGeom>
          <a:noFill/>
        </p:spPr>
        <p:txBody>
          <a:bodyPr wrap="none" rtlCol="0">
            <a:spAutoFit/>
          </a:bodyPr>
          <a:lstStyle/>
          <a:p>
            <a:r>
              <a:rPr lang="fi-FI" dirty="0">
                <a:ln w="0"/>
                <a:solidFill>
                  <a:schemeClr val="accent1"/>
                </a:solidFill>
                <a:effectLst>
                  <a:outerShdw blurRad="38100" dist="25400" dir="5400000" algn="ctr" rotWithShape="0">
                    <a:srgbClr val="6E747A">
                      <a:alpha val="43000"/>
                    </a:srgbClr>
                  </a:outerShdw>
                </a:effectLst>
              </a:rPr>
              <a:t>Klikkaa tätä</a:t>
            </a:r>
            <a:endParaRPr lang="fi-FI" dirty="0"/>
          </a:p>
        </p:txBody>
      </p:sp>
      <p:sp>
        <p:nvSpPr>
          <p:cNvPr id="15" name="Nuoli vasemmalle 14">
            <a:extLst>
              <a:ext uri="{FF2B5EF4-FFF2-40B4-BE49-F238E27FC236}">
                <a16:creationId xmlns:a16="http://schemas.microsoft.com/office/drawing/2014/main" id="{C99E055D-EEDF-1E4D-AB72-22AA52F1AEEE}"/>
              </a:ext>
            </a:extLst>
          </p:cNvPr>
          <p:cNvSpPr/>
          <p:nvPr/>
        </p:nvSpPr>
        <p:spPr>
          <a:xfrm>
            <a:off x="8189725" y="4955186"/>
            <a:ext cx="609600" cy="1846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92788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F85E9E-19E6-9B40-B985-DB9A54418D68}"/>
              </a:ext>
            </a:extLst>
          </p:cNvPr>
          <p:cNvSpPr>
            <a:spLocks noGrp="1"/>
          </p:cNvSpPr>
          <p:nvPr>
            <p:ph type="title"/>
          </p:nvPr>
        </p:nvSpPr>
        <p:spPr/>
        <p:txBody>
          <a:bodyPr/>
          <a:lstStyle/>
          <a:p>
            <a:endParaRPr lang="fi-FI"/>
          </a:p>
        </p:txBody>
      </p:sp>
      <p:pic>
        <p:nvPicPr>
          <p:cNvPr id="5" name="Sisällön paikkamerkki 4">
            <a:extLst>
              <a:ext uri="{FF2B5EF4-FFF2-40B4-BE49-F238E27FC236}">
                <a16:creationId xmlns:a16="http://schemas.microsoft.com/office/drawing/2014/main" id="{DA6A4D6B-8E0C-E04B-8FF1-37D4E39DEF54}"/>
              </a:ext>
            </a:extLst>
          </p:cNvPr>
          <p:cNvPicPr>
            <a:picLocks noGrp="1" noChangeAspect="1"/>
          </p:cNvPicPr>
          <p:nvPr>
            <p:ph idx="1"/>
          </p:nvPr>
        </p:nvPicPr>
        <p:blipFill>
          <a:blip r:embed="rId2"/>
          <a:stretch>
            <a:fillRect/>
          </a:stretch>
        </p:blipFill>
        <p:spPr>
          <a:xfrm>
            <a:off x="129913" y="124691"/>
            <a:ext cx="10334273" cy="5611091"/>
          </a:xfrm>
        </p:spPr>
      </p:pic>
      <p:sp>
        <p:nvSpPr>
          <p:cNvPr id="6" name="Tekstiruutu 5">
            <a:extLst>
              <a:ext uri="{FF2B5EF4-FFF2-40B4-BE49-F238E27FC236}">
                <a16:creationId xmlns:a16="http://schemas.microsoft.com/office/drawing/2014/main" id="{B6946476-986A-5C48-8CA9-BEA706FF87B4}"/>
              </a:ext>
            </a:extLst>
          </p:cNvPr>
          <p:cNvSpPr txBox="1"/>
          <p:nvPr/>
        </p:nvSpPr>
        <p:spPr>
          <a:xfrm>
            <a:off x="7592998" y="1152983"/>
            <a:ext cx="2664512" cy="369332"/>
          </a:xfrm>
          <a:prstGeom prst="rect">
            <a:avLst/>
          </a:prstGeom>
          <a:noFill/>
        </p:spPr>
        <p:txBody>
          <a:bodyPr wrap="none" rtlCol="0">
            <a:spAutoFit/>
          </a:bodyPr>
          <a:lstStyle/>
          <a:p>
            <a:r>
              <a:rPr lang="fi-FI" dirty="0">
                <a:ln w="0"/>
                <a:solidFill>
                  <a:schemeClr val="accent1"/>
                </a:solidFill>
                <a:effectLst>
                  <a:outerShdw blurRad="38100" dist="25400" dir="5400000" algn="ctr" rotWithShape="0">
                    <a:srgbClr val="6E747A">
                      <a:alpha val="43000"/>
                    </a:srgbClr>
                  </a:outerShdw>
                </a:effectLst>
              </a:rPr>
              <a:t>Tässä on nyt </a:t>
            </a:r>
            <a:r>
              <a:rPr lang="fi-FI" dirty="0" err="1">
                <a:ln w="0"/>
                <a:solidFill>
                  <a:schemeClr val="accent1"/>
                </a:solidFill>
                <a:effectLst>
                  <a:outerShdw blurRad="38100" dist="25400" dir="5400000" algn="ctr" rotWithShape="0">
                    <a:srgbClr val="6E747A">
                      <a:alpha val="43000"/>
                    </a:srgbClr>
                  </a:outerShdw>
                </a:effectLst>
              </a:rPr>
              <a:t>qr</a:t>
            </a:r>
            <a:r>
              <a:rPr lang="fi-FI" dirty="0">
                <a:ln w="0"/>
                <a:solidFill>
                  <a:schemeClr val="accent1"/>
                </a:solidFill>
                <a:effectLst>
                  <a:outerShdw blurRad="38100" dist="25400" dir="5400000" algn="ctr" rotWithShape="0">
                    <a:srgbClr val="6E747A">
                      <a:alpha val="43000"/>
                    </a:srgbClr>
                  </a:outerShdw>
                </a:effectLst>
              </a:rPr>
              <a:t>-koodisi</a:t>
            </a:r>
            <a:endParaRPr lang="fi-FI" dirty="0"/>
          </a:p>
        </p:txBody>
      </p:sp>
      <p:sp>
        <p:nvSpPr>
          <p:cNvPr id="7" name="Tekstiruutu 6">
            <a:extLst>
              <a:ext uri="{FF2B5EF4-FFF2-40B4-BE49-F238E27FC236}">
                <a16:creationId xmlns:a16="http://schemas.microsoft.com/office/drawing/2014/main" id="{A4C88742-2DA1-FF4F-8881-4DA505888519}"/>
              </a:ext>
            </a:extLst>
          </p:cNvPr>
          <p:cNvSpPr txBox="1"/>
          <p:nvPr/>
        </p:nvSpPr>
        <p:spPr>
          <a:xfrm>
            <a:off x="482911" y="3906982"/>
            <a:ext cx="4814138" cy="646331"/>
          </a:xfrm>
          <a:prstGeom prst="rect">
            <a:avLst/>
          </a:prstGeom>
          <a:noFill/>
        </p:spPr>
        <p:txBody>
          <a:bodyPr wrap="none" rtlCol="0">
            <a:spAutoFit/>
          </a:bodyPr>
          <a:lstStyle/>
          <a:p>
            <a:r>
              <a:rPr lang="fi-FI" dirty="0">
                <a:ln w="0"/>
                <a:solidFill>
                  <a:schemeClr val="accent1"/>
                </a:solidFill>
                <a:effectLst>
                  <a:outerShdw blurRad="38100" dist="25400" dir="5400000" algn="ctr" rotWithShape="0">
                    <a:srgbClr val="6E747A">
                      <a:alpha val="43000"/>
                    </a:srgbClr>
                  </a:outerShdw>
                </a:effectLst>
              </a:rPr>
              <a:t>Klikkaa hiiren oikealla painikkeella tätä ja </a:t>
            </a:r>
          </a:p>
          <a:p>
            <a:r>
              <a:rPr lang="fi-FI" dirty="0">
                <a:ln w="0"/>
                <a:solidFill>
                  <a:schemeClr val="accent1"/>
                </a:solidFill>
                <a:effectLst>
                  <a:outerShdw blurRad="38100" dist="25400" dir="5400000" algn="ctr" rotWithShape="0">
                    <a:srgbClr val="6E747A">
                      <a:alpha val="43000"/>
                    </a:srgbClr>
                  </a:outerShdw>
                </a:effectLst>
              </a:rPr>
              <a:t>Valitse ”tallenna kuva”</a:t>
            </a:r>
            <a:endParaRPr lang="fi-FI" dirty="0"/>
          </a:p>
        </p:txBody>
      </p:sp>
      <p:sp>
        <p:nvSpPr>
          <p:cNvPr id="8" name="Nuoli vasemmalle 7">
            <a:extLst>
              <a:ext uri="{FF2B5EF4-FFF2-40B4-BE49-F238E27FC236}">
                <a16:creationId xmlns:a16="http://schemas.microsoft.com/office/drawing/2014/main" id="{0C175AB7-074B-D54A-BFBE-5716B7585310}"/>
              </a:ext>
            </a:extLst>
          </p:cNvPr>
          <p:cNvSpPr/>
          <p:nvPr/>
        </p:nvSpPr>
        <p:spPr>
          <a:xfrm rot="18789498">
            <a:off x="8606598" y="1687781"/>
            <a:ext cx="637309" cy="3309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Nuoli vasemmalle 8">
            <a:extLst>
              <a:ext uri="{FF2B5EF4-FFF2-40B4-BE49-F238E27FC236}">
                <a16:creationId xmlns:a16="http://schemas.microsoft.com/office/drawing/2014/main" id="{E99B40A9-7360-4F4C-A0CE-0FE75FA9B5BD}"/>
              </a:ext>
            </a:extLst>
          </p:cNvPr>
          <p:cNvSpPr/>
          <p:nvPr/>
        </p:nvSpPr>
        <p:spPr>
          <a:xfrm rot="9364430">
            <a:off x="3962401" y="3368063"/>
            <a:ext cx="1122219" cy="207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14020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210B55-6F1B-E84D-9987-C267AD6656FF}"/>
              </a:ext>
            </a:extLst>
          </p:cNvPr>
          <p:cNvSpPr>
            <a:spLocks noGrp="1"/>
          </p:cNvSpPr>
          <p:nvPr>
            <p:ph type="title"/>
          </p:nvPr>
        </p:nvSpPr>
        <p:spPr/>
        <p:txBody>
          <a:bodyPr/>
          <a:lstStyle/>
          <a:p>
            <a:r>
              <a:rPr lang="fi-FI" dirty="0" err="1"/>
              <a:t>Qr</a:t>
            </a:r>
            <a:r>
              <a:rPr lang="fi-FI" dirty="0"/>
              <a:t>-koodin lukeminen</a:t>
            </a:r>
          </a:p>
        </p:txBody>
      </p:sp>
      <p:sp>
        <p:nvSpPr>
          <p:cNvPr id="3" name="Sisällön paikkamerkki 2">
            <a:extLst>
              <a:ext uri="{FF2B5EF4-FFF2-40B4-BE49-F238E27FC236}">
                <a16:creationId xmlns:a16="http://schemas.microsoft.com/office/drawing/2014/main" id="{D6E46B91-1413-CC44-934B-D1205F3FFA0B}"/>
              </a:ext>
            </a:extLst>
          </p:cNvPr>
          <p:cNvSpPr>
            <a:spLocks noGrp="1"/>
          </p:cNvSpPr>
          <p:nvPr>
            <p:ph idx="1"/>
          </p:nvPr>
        </p:nvSpPr>
        <p:spPr/>
        <p:txBody>
          <a:bodyPr>
            <a:normAutofit fontScale="92500"/>
          </a:bodyPr>
          <a:lstStyle/>
          <a:p>
            <a:r>
              <a:rPr lang="fi-FI" sz="2400" dirty="0" err="1"/>
              <a:t>Lukeaksi</a:t>
            </a:r>
            <a:r>
              <a:rPr lang="fi-FI" sz="2400" dirty="0"/>
              <a:t> </a:t>
            </a:r>
            <a:r>
              <a:rPr lang="fi-FI" sz="2400" dirty="0" err="1"/>
              <a:t>qr</a:t>
            </a:r>
            <a:r>
              <a:rPr lang="fi-FI" sz="2400" dirty="0"/>
              <a:t>-koodin tarvitset siihen soveltuvan päätelaitteen. Esimerkiksi älypuhelimen tai </a:t>
            </a:r>
            <a:r>
              <a:rPr lang="fi-FI" sz="2400" dirty="0" err="1"/>
              <a:t>padin</a:t>
            </a:r>
            <a:r>
              <a:rPr lang="fi-FI" sz="2400" dirty="0"/>
              <a:t>. </a:t>
            </a:r>
          </a:p>
          <a:p>
            <a:r>
              <a:rPr lang="fi-FI" sz="2400" dirty="0"/>
              <a:t>Laitteeseen tarvitset myös sovelluksen, jolla voit lukea </a:t>
            </a:r>
            <a:r>
              <a:rPr lang="fi-FI" sz="2400" dirty="0" err="1"/>
              <a:t>qr</a:t>
            </a:r>
            <a:r>
              <a:rPr lang="fi-FI" sz="2400" dirty="0"/>
              <a:t>-koodeja, mikäli laitteesi kamera ei tue sitä automaattisesti.</a:t>
            </a:r>
          </a:p>
          <a:p>
            <a:r>
              <a:rPr lang="fi-FI" sz="2400" dirty="0"/>
              <a:t>Löydät laitteeseesi lukijan menemällä kyseisen laitteen sovelluskauppaan (google play (</a:t>
            </a:r>
            <a:r>
              <a:rPr lang="fi-FI" sz="2400" dirty="0" err="1"/>
              <a:t>android</a:t>
            </a:r>
            <a:r>
              <a:rPr lang="fi-FI" sz="2400" dirty="0"/>
              <a:t>) (mm. </a:t>
            </a:r>
            <a:r>
              <a:rPr lang="fi-FI" sz="2400" dirty="0" err="1"/>
              <a:t>samsung</a:t>
            </a:r>
            <a:r>
              <a:rPr lang="fi-FI" sz="2400" dirty="0"/>
              <a:t>, </a:t>
            </a:r>
            <a:r>
              <a:rPr lang="fi-FI" sz="2400" dirty="0" err="1"/>
              <a:t>huawei</a:t>
            </a:r>
            <a:r>
              <a:rPr lang="fi-FI" sz="2400" dirty="0"/>
              <a:t>, </a:t>
            </a:r>
            <a:r>
              <a:rPr lang="fi-FI" sz="2400" dirty="0" err="1"/>
              <a:t>lg</a:t>
            </a:r>
            <a:r>
              <a:rPr lang="fi-FI" sz="2400" dirty="0"/>
              <a:t>, nokia), </a:t>
            </a:r>
            <a:r>
              <a:rPr lang="fi-FI" sz="2400" dirty="0" err="1"/>
              <a:t>app</a:t>
            </a:r>
            <a:r>
              <a:rPr lang="fi-FI" sz="2400" dirty="0"/>
              <a:t> </a:t>
            </a:r>
            <a:r>
              <a:rPr lang="fi-FI" sz="2400" dirty="0" err="1"/>
              <a:t>store</a:t>
            </a:r>
            <a:r>
              <a:rPr lang="fi-FI" sz="2400" dirty="0"/>
              <a:t> (iOS) (</a:t>
            </a:r>
            <a:r>
              <a:rPr lang="fi-FI" sz="2400" dirty="0" err="1"/>
              <a:t>apple</a:t>
            </a:r>
            <a:r>
              <a:rPr lang="fi-FI" sz="2400" dirty="0"/>
              <a:t>).</a:t>
            </a:r>
          </a:p>
          <a:p>
            <a:r>
              <a:rPr lang="fi-FI" sz="2400" dirty="0"/>
              <a:t>Sovelluskaupan hakukenttään kirjoitat: </a:t>
            </a:r>
            <a:r>
              <a:rPr lang="fi-FI" sz="2400" dirty="0" err="1"/>
              <a:t>qr-code</a:t>
            </a:r>
            <a:r>
              <a:rPr lang="fi-FI" sz="2400" dirty="0"/>
              <a:t> </a:t>
            </a:r>
            <a:r>
              <a:rPr lang="fi-FI" sz="2400" dirty="0" err="1"/>
              <a:t>reader</a:t>
            </a:r>
            <a:r>
              <a:rPr lang="fi-FI" sz="2400" dirty="0"/>
              <a:t> tai </a:t>
            </a:r>
            <a:r>
              <a:rPr lang="fi-FI" sz="2400" dirty="0" err="1"/>
              <a:t>qr</a:t>
            </a:r>
            <a:r>
              <a:rPr lang="fi-FI" sz="2400" dirty="0"/>
              <a:t>-koodi</a:t>
            </a:r>
          </a:p>
          <a:p>
            <a:r>
              <a:rPr lang="fi-FI" sz="2400" dirty="0"/>
              <a:t>Lataat sovelluksen puhelimeen ja käyttö alkaa</a:t>
            </a:r>
          </a:p>
        </p:txBody>
      </p:sp>
    </p:spTree>
    <p:extLst>
      <p:ext uri="{BB962C8B-B14F-4D97-AF65-F5344CB8AC3E}">
        <p14:creationId xmlns:p14="http://schemas.microsoft.com/office/powerpoint/2010/main" val="242858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3EF7F0-414D-6C48-9E82-231674E9CC65}"/>
              </a:ext>
            </a:extLst>
          </p:cNvPr>
          <p:cNvSpPr>
            <a:spLocks noGrp="1"/>
          </p:cNvSpPr>
          <p:nvPr>
            <p:ph type="title"/>
          </p:nvPr>
        </p:nvSpPr>
        <p:spPr>
          <a:xfrm>
            <a:off x="2343932" y="182956"/>
            <a:ext cx="9404723" cy="1400530"/>
          </a:xfrm>
        </p:spPr>
        <p:txBody>
          <a:bodyPr/>
          <a:lstStyle/>
          <a:p>
            <a:r>
              <a:rPr lang="fi-FI" dirty="0"/>
              <a:t>Sovelluksen käyttäminen</a:t>
            </a:r>
          </a:p>
        </p:txBody>
      </p:sp>
      <p:pic>
        <p:nvPicPr>
          <p:cNvPr id="5" name="Sisällön paikkamerkki 4">
            <a:extLst>
              <a:ext uri="{FF2B5EF4-FFF2-40B4-BE49-F238E27FC236}">
                <a16:creationId xmlns:a16="http://schemas.microsoft.com/office/drawing/2014/main" id="{B9450F96-F5DD-8849-9D81-084B32A139F6}"/>
              </a:ext>
            </a:extLst>
          </p:cNvPr>
          <p:cNvPicPr>
            <a:picLocks noGrp="1" noChangeAspect="1"/>
          </p:cNvPicPr>
          <p:nvPr>
            <p:ph idx="1"/>
          </p:nvPr>
        </p:nvPicPr>
        <p:blipFill rotWithShape="1">
          <a:blip r:embed="rId2"/>
          <a:srcRect r="8633" b="21793"/>
          <a:stretch/>
        </p:blipFill>
        <p:spPr>
          <a:xfrm>
            <a:off x="382458" y="1526165"/>
            <a:ext cx="2156370" cy="3281362"/>
          </a:xfrm>
        </p:spPr>
      </p:pic>
      <p:pic>
        <p:nvPicPr>
          <p:cNvPr id="7" name="Kuva 6">
            <a:extLst>
              <a:ext uri="{FF2B5EF4-FFF2-40B4-BE49-F238E27FC236}">
                <a16:creationId xmlns:a16="http://schemas.microsoft.com/office/drawing/2014/main" id="{468E0C88-F24C-4241-B181-342BB026911E}"/>
              </a:ext>
            </a:extLst>
          </p:cNvPr>
          <p:cNvPicPr>
            <a:picLocks noChangeAspect="1"/>
          </p:cNvPicPr>
          <p:nvPr/>
        </p:nvPicPr>
        <p:blipFill rotWithShape="1">
          <a:blip r:embed="rId3"/>
          <a:srcRect l="2728" t="21428" r="1046" b="34741"/>
          <a:stretch/>
        </p:blipFill>
        <p:spPr>
          <a:xfrm>
            <a:off x="3352799" y="2134682"/>
            <a:ext cx="2549237" cy="2064327"/>
          </a:xfrm>
          <a:prstGeom prst="rect">
            <a:avLst/>
          </a:prstGeom>
        </p:spPr>
      </p:pic>
      <p:pic>
        <p:nvPicPr>
          <p:cNvPr id="9" name="Kuva 8">
            <a:extLst>
              <a:ext uri="{FF2B5EF4-FFF2-40B4-BE49-F238E27FC236}">
                <a16:creationId xmlns:a16="http://schemas.microsoft.com/office/drawing/2014/main" id="{91751643-E778-3A41-8A3B-AE456F77D443}"/>
              </a:ext>
            </a:extLst>
          </p:cNvPr>
          <p:cNvPicPr>
            <a:picLocks noChangeAspect="1"/>
          </p:cNvPicPr>
          <p:nvPr/>
        </p:nvPicPr>
        <p:blipFill rotWithShape="1">
          <a:blip r:embed="rId4"/>
          <a:srcRect b="15208"/>
          <a:stretch/>
        </p:blipFill>
        <p:spPr>
          <a:xfrm>
            <a:off x="6460530" y="1526165"/>
            <a:ext cx="2619638" cy="3948860"/>
          </a:xfrm>
          <a:prstGeom prst="rect">
            <a:avLst/>
          </a:prstGeom>
        </p:spPr>
      </p:pic>
      <p:pic>
        <p:nvPicPr>
          <p:cNvPr id="11" name="Kuva 10">
            <a:extLst>
              <a:ext uri="{FF2B5EF4-FFF2-40B4-BE49-F238E27FC236}">
                <a16:creationId xmlns:a16="http://schemas.microsoft.com/office/drawing/2014/main" id="{30D9435D-7E4B-0B4E-8F66-93F54893053B}"/>
              </a:ext>
            </a:extLst>
          </p:cNvPr>
          <p:cNvPicPr>
            <a:picLocks noChangeAspect="1"/>
          </p:cNvPicPr>
          <p:nvPr/>
        </p:nvPicPr>
        <p:blipFill>
          <a:blip r:embed="rId5"/>
          <a:stretch>
            <a:fillRect/>
          </a:stretch>
        </p:blipFill>
        <p:spPr>
          <a:xfrm>
            <a:off x="9536270" y="1494338"/>
            <a:ext cx="2553338" cy="4539268"/>
          </a:xfrm>
          <a:prstGeom prst="rect">
            <a:avLst/>
          </a:prstGeom>
        </p:spPr>
      </p:pic>
      <p:sp>
        <p:nvSpPr>
          <p:cNvPr id="12" name="Tekstiruutu 11">
            <a:extLst>
              <a:ext uri="{FF2B5EF4-FFF2-40B4-BE49-F238E27FC236}">
                <a16:creationId xmlns:a16="http://schemas.microsoft.com/office/drawing/2014/main" id="{C6F3F107-0B30-374C-954E-61A36C1FB4F9}"/>
              </a:ext>
            </a:extLst>
          </p:cNvPr>
          <p:cNvSpPr txBox="1"/>
          <p:nvPr/>
        </p:nvSpPr>
        <p:spPr>
          <a:xfrm>
            <a:off x="0" y="5450471"/>
            <a:ext cx="2892138" cy="461665"/>
          </a:xfrm>
          <a:prstGeom prst="rect">
            <a:avLst/>
          </a:prstGeom>
          <a:noFill/>
        </p:spPr>
        <p:txBody>
          <a:bodyPr wrap="none" rtlCol="0">
            <a:spAutoFit/>
          </a:bodyPr>
          <a:lstStyle/>
          <a:p>
            <a:r>
              <a:rPr lang="fi-FI" sz="2400" dirty="0">
                <a:ln w="0"/>
                <a:solidFill>
                  <a:srgbClr val="FF0000"/>
                </a:solidFill>
                <a:effectLst>
                  <a:outerShdw blurRad="38100" dist="25400" dir="5400000" algn="ctr" rotWithShape="0">
                    <a:srgbClr val="6E747A">
                      <a:alpha val="43000"/>
                    </a:srgbClr>
                  </a:outerShdw>
                </a:effectLst>
              </a:rPr>
              <a:t>1. Aukaise sovellus</a:t>
            </a:r>
            <a:endParaRPr lang="fi-FI" sz="2400" dirty="0">
              <a:solidFill>
                <a:srgbClr val="FF0000"/>
              </a:solidFill>
            </a:endParaRPr>
          </a:p>
        </p:txBody>
      </p:sp>
      <p:sp>
        <p:nvSpPr>
          <p:cNvPr id="13" name="Tekstiruutu 12">
            <a:extLst>
              <a:ext uri="{FF2B5EF4-FFF2-40B4-BE49-F238E27FC236}">
                <a16:creationId xmlns:a16="http://schemas.microsoft.com/office/drawing/2014/main" id="{09341783-AD63-004F-95E4-1EC1681DAA18}"/>
              </a:ext>
            </a:extLst>
          </p:cNvPr>
          <p:cNvSpPr txBox="1"/>
          <p:nvPr/>
        </p:nvSpPr>
        <p:spPr>
          <a:xfrm>
            <a:off x="3068993" y="5018995"/>
            <a:ext cx="3112290" cy="461665"/>
          </a:xfrm>
          <a:prstGeom prst="rect">
            <a:avLst/>
          </a:prstGeom>
          <a:noFill/>
        </p:spPr>
        <p:txBody>
          <a:bodyPr wrap="square" rtlCol="0">
            <a:spAutoFit/>
          </a:bodyPr>
          <a:lstStyle/>
          <a:p>
            <a:r>
              <a:rPr lang="fi-FI" sz="2400" dirty="0">
                <a:solidFill>
                  <a:srgbClr val="FF0000"/>
                </a:solidFill>
              </a:rPr>
              <a:t>2. Osoita </a:t>
            </a:r>
            <a:r>
              <a:rPr lang="fi-FI" sz="2400" dirty="0" err="1">
                <a:solidFill>
                  <a:srgbClr val="FF0000"/>
                </a:solidFill>
              </a:rPr>
              <a:t>qr</a:t>
            </a:r>
            <a:r>
              <a:rPr lang="fi-FI" sz="2400" dirty="0">
                <a:solidFill>
                  <a:srgbClr val="FF0000"/>
                </a:solidFill>
              </a:rPr>
              <a:t>-koodiin</a:t>
            </a:r>
          </a:p>
        </p:txBody>
      </p:sp>
      <p:sp>
        <p:nvSpPr>
          <p:cNvPr id="14" name="Tekstiruutu 13">
            <a:extLst>
              <a:ext uri="{FF2B5EF4-FFF2-40B4-BE49-F238E27FC236}">
                <a16:creationId xmlns:a16="http://schemas.microsoft.com/office/drawing/2014/main" id="{73A753FF-E442-924C-9B5A-E0E43820BEEA}"/>
              </a:ext>
            </a:extLst>
          </p:cNvPr>
          <p:cNvSpPr txBox="1"/>
          <p:nvPr/>
        </p:nvSpPr>
        <p:spPr>
          <a:xfrm>
            <a:off x="5953232" y="6148747"/>
            <a:ext cx="3634234" cy="400110"/>
          </a:xfrm>
          <a:prstGeom prst="rect">
            <a:avLst/>
          </a:prstGeom>
          <a:noFill/>
        </p:spPr>
        <p:txBody>
          <a:bodyPr wrap="square" rtlCol="0">
            <a:spAutoFit/>
          </a:bodyPr>
          <a:lstStyle/>
          <a:p>
            <a:r>
              <a:rPr lang="fi-FI" sz="2000" dirty="0">
                <a:solidFill>
                  <a:srgbClr val="FF0000"/>
                </a:solidFill>
              </a:rPr>
              <a:t>3. Klikkaa ”</a:t>
            </a:r>
            <a:r>
              <a:rPr lang="fi-FI" sz="2000" dirty="0" err="1">
                <a:solidFill>
                  <a:srgbClr val="FF0000"/>
                </a:solidFill>
              </a:rPr>
              <a:t>Browse</a:t>
            </a:r>
            <a:r>
              <a:rPr lang="fi-FI" sz="2000" dirty="0">
                <a:solidFill>
                  <a:srgbClr val="FF0000"/>
                </a:solidFill>
              </a:rPr>
              <a:t> </a:t>
            </a:r>
            <a:r>
              <a:rPr lang="fi-FI" sz="2000" dirty="0" err="1">
                <a:solidFill>
                  <a:srgbClr val="FF0000"/>
                </a:solidFill>
              </a:rPr>
              <a:t>website</a:t>
            </a:r>
            <a:r>
              <a:rPr lang="fi-FI" sz="2000" dirty="0">
                <a:solidFill>
                  <a:srgbClr val="FF0000"/>
                </a:solidFill>
              </a:rPr>
              <a:t>”</a:t>
            </a:r>
          </a:p>
        </p:txBody>
      </p:sp>
      <p:sp>
        <p:nvSpPr>
          <p:cNvPr id="15" name="Tekstiruutu 14">
            <a:extLst>
              <a:ext uri="{FF2B5EF4-FFF2-40B4-BE49-F238E27FC236}">
                <a16:creationId xmlns:a16="http://schemas.microsoft.com/office/drawing/2014/main" id="{9BD36262-C02A-654D-94FF-E9618107726B}"/>
              </a:ext>
            </a:extLst>
          </p:cNvPr>
          <p:cNvSpPr txBox="1"/>
          <p:nvPr/>
        </p:nvSpPr>
        <p:spPr>
          <a:xfrm>
            <a:off x="10266218" y="6295011"/>
            <a:ext cx="1340432" cy="400110"/>
          </a:xfrm>
          <a:prstGeom prst="rect">
            <a:avLst/>
          </a:prstGeom>
          <a:noFill/>
        </p:spPr>
        <p:txBody>
          <a:bodyPr wrap="none" rtlCol="0">
            <a:spAutoFit/>
          </a:bodyPr>
          <a:lstStyle/>
          <a:p>
            <a:r>
              <a:rPr lang="fi-FI" sz="2000" dirty="0">
                <a:solidFill>
                  <a:srgbClr val="FF0000"/>
                </a:solidFill>
              </a:rPr>
              <a:t>4. Valmis!</a:t>
            </a:r>
          </a:p>
        </p:txBody>
      </p:sp>
      <p:sp>
        <p:nvSpPr>
          <p:cNvPr id="16" name="Nuoli vasemmalle 15">
            <a:extLst>
              <a:ext uri="{FF2B5EF4-FFF2-40B4-BE49-F238E27FC236}">
                <a16:creationId xmlns:a16="http://schemas.microsoft.com/office/drawing/2014/main" id="{1E0CE48C-9309-5649-BBEB-32CA407EBBEE}"/>
              </a:ext>
            </a:extLst>
          </p:cNvPr>
          <p:cNvSpPr/>
          <p:nvPr/>
        </p:nvSpPr>
        <p:spPr>
          <a:xfrm rot="5400000">
            <a:off x="1189759" y="4953062"/>
            <a:ext cx="512619" cy="442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Nuoli vasemmalle 16">
            <a:extLst>
              <a:ext uri="{FF2B5EF4-FFF2-40B4-BE49-F238E27FC236}">
                <a16:creationId xmlns:a16="http://schemas.microsoft.com/office/drawing/2014/main" id="{C8431071-8C2C-444F-A1D9-B9024031349E}"/>
              </a:ext>
            </a:extLst>
          </p:cNvPr>
          <p:cNvSpPr/>
          <p:nvPr/>
        </p:nvSpPr>
        <p:spPr>
          <a:xfrm rot="5400000">
            <a:off x="4417328" y="4425521"/>
            <a:ext cx="563925" cy="420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Nuoli vasemmalle 17">
            <a:extLst>
              <a:ext uri="{FF2B5EF4-FFF2-40B4-BE49-F238E27FC236}">
                <a16:creationId xmlns:a16="http://schemas.microsoft.com/office/drawing/2014/main" id="{D0BDF7CA-562C-8E4C-94B0-A29808B07BC3}"/>
              </a:ext>
            </a:extLst>
          </p:cNvPr>
          <p:cNvSpPr/>
          <p:nvPr/>
        </p:nvSpPr>
        <p:spPr>
          <a:xfrm rot="5400000">
            <a:off x="7514040" y="5590736"/>
            <a:ext cx="512619" cy="442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Nuoli vasemmalle 18">
            <a:extLst>
              <a:ext uri="{FF2B5EF4-FFF2-40B4-BE49-F238E27FC236}">
                <a16:creationId xmlns:a16="http://schemas.microsoft.com/office/drawing/2014/main" id="{CDF2605C-9FDA-884D-B9D6-462223B9F869}"/>
              </a:ext>
            </a:extLst>
          </p:cNvPr>
          <p:cNvSpPr/>
          <p:nvPr/>
        </p:nvSpPr>
        <p:spPr>
          <a:xfrm rot="5400000">
            <a:off x="10638642" y="5785275"/>
            <a:ext cx="512619" cy="442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746857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CE000B-D9C8-C04C-9048-1A7A6F078F2A}"/>
              </a:ext>
            </a:extLst>
          </p:cNvPr>
          <p:cNvSpPr>
            <a:spLocks noGrp="1"/>
          </p:cNvSpPr>
          <p:nvPr>
            <p:ph type="title"/>
          </p:nvPr>
        </p:nvSpPr>
        <p:spPr/>
        <p:txBody>
          <a:bodyPr/>
          <a:lstStyle/>
          <a:p>
            <a:r>
              <a:rPr lang="fi-FI" dirty="0"/>
              <a:t>Mitä voin liittää </a:t>
            </a:r>
            <a:r>
              <a:rPr lang="fi-FI" dirty="0" err="1"/>
              <a:t>qr</a:t>
            </a:r>
            <a:r>
              <a:rPr lang="fi-FI" dirty="0"/>
              <a:t>-koodin taakse?</a:t>
            </a:r>
          </a:p>
        </p:txBody>
      </p:sp>
      <p:sp>
        <p:nvSpPr>
          <p:cNvPr id="3" name="Sisällön paikkamerkki 2">
            <a:extLst>
              <a:ext uri="{FF2B5EF4-FFF2-40B4-BE49-F238E27FC236}">
                <a16:creationId xmlns:a16="http://schemas.microsoft.com/office/drawing/2014/main" id="{83EFF9BC-6D34-E340-ACF8-D28C63314956}"/>
              </a:ext>
            </a:extLst>
          </p:cNvPr>
          <p:cNvSpPr>
            <a:spLocks noGrp="1"/>
          </p:cNvSpPr>
          <p:nvPr>
            <p:ph idx="1"/>
          </p:nvPr>
        </p:nvSpPr>
        <p:spPr>
          <a:xfrm>
            <a:off x="1104293" y="1648691"/>
            <a:ext cx="8946541" cy="4724399"/>
          </a:xfrm>
        </p:spPr>
        <p:txBody>
          <a:bodyPr>
            <a:normAutofit/>
          </a:bodyPr>
          <a:lstStyle/>
          <a:p>
            <a:r>
              <a:rPr lang="fi-FI" sz="2400" dirty="0"/>
              <a:t>Yleisimpiä liitteitä ovat kuvat, tekstit, nettiosoite, </a:t>
            </a:r>
            <a:r>
              <a:rPr lang="fi-FI" sz="2400" dirty="0" err="1"/>
              <a:t>wi-fi</a:t>
            </a:r>
            <a:r>
              <a:rPr lang="fi-FI" sz="2400" dirty="0"/>
              <a:t> tai käyntikortti</a:t>
            </a:r>
          </a:p>
          <a:p>
            <a:r>
              <a:rPr lang="fi-FI" sz="2400" dirty="0"/>
              <a:t>Lisäksi </a:t>
            </a:r>
            <a:r>
              <a:rPr lang="fi-FI" sz="2400" dirty="0" err="1"/>
              <a:t>qr</a:t>
            </a:r>
            <a:r>
              <a:rPr lang="fi-FI" sz="2400" dirty="0"/>
              <a:t>-koodin taakse pystyy kätkemään vaikkapa videon tai power point esityksen tms.</a:t>
            </a:r>
          </a:p>
          <a:p>
            <a:r>
              <a:rPr lang="fi-FI" sz="2400" dirty="0"/>
              <a:t>Opetuksessa </a:t>
            </a:r>
            <a:r>
              <a:rPr lang="fi-FI" sz="2400" dirty="0" err="1"/>
              <a:t>qr</a:t>
            </a:r>
            <a:r>
              <a:rPr lang="fi-FI" sz="2400" dirty="0"/>
              <a:t>-koodeja voidaan käyttää hyvin monipuolisesti. Esimerkiksi liikunnassa suunnistuksessa, pistetyöskentelyssä ohjeiden muodossa, taidenäyttelyssä lisäinfon tarjoana, korttiin liitettävä juttuna, esityksessä olevana linkkinä videoihin ym.</a:t>
            </a:r>
          </a:p>
          <a:p>
            <a:r>
              <a:rPr lang="fi-FI" sz="2400" dirty="0"/>
              <a:t>Mahdollisuudet ovat todella laajat, kokeilemalla oppii!</a:t>
            </a:r>
          </a:p>
        </p:txBody>
      </p:sp>
    </p:spTree>
    <p:extLst>
      <p:ext uri="{BB962C8B-B14F-4D97-AF65-F5344CB8AC3E}">
        <p14:creationId xmlns:p14="http://schemas.microsoft.com/office/powerpoint/2010/main" val="1321140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Ioni</Template>
  <TotalTime>3756</TotalTime>
  <Words>1000</Words>
  <Application>Microsoft Macintosh PowerPoint</Application>
  <PresentationFormat>Laajakuva</PresentationFormat>
  <Paragraphs>113</Paragraphs>
  <Slides>30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30</vt:i4>
      </vt:variant>
    </vt:vector>
  </HeadingPairs>
  <TitlesOfParts>
    <vt:vector size="34" baseType="lpstr">
      <vt:lpstr>Arial</vt:lpstr>
      <vt:lpstr>Century Gothic</vt:lpstr>
      <vt:lpstr>Wingdings 3</vt:lpstr>
      <vt:lpstr>Ioni</vt:lpstr>
      <vt:lpstr>Qr-koodi</vt:lpstr>
      <vt:lpstr>Qr-koodi</vt:lpstr>
      <vt:lpstr>Qr-koodin luominen</vt:lpstr>
      <vt:lpstr>Qr-koodin luominen nettiin</vt:lpstr>
      <vt:lpstr>PowerPoint-esitys</vt:lpstr>
      <vt:lpstr>PowerPoint-esitys</vt:lpstr>
      <vt:lpstr>Qr-koodin lukeminen</vt:lpstr>
      <vt:lpstr>Sovelluksen käyttäminen</vt:lpstr>
      <vt:lpstr>Mitä voin liittää qr-koodin taakse?</vt:lpstr>
      <vt:lpstr>Miten voin liittää qr-koodin taakse esimerkiksi videon?</vt:lpstr>
      <vt:lpstr>PowerPoint-esitys</vt:lpstr>
      <vt:lpstr>PowerPoint-esitys</vt:lpstr>
      <vt:lpstr>PowerPoint-esitys</vt:lpstr>
      <vt:lpstr>PowerPoint-esitys</vt:lpstr>
      <vt:lpstr>PowerPoint-esitys</vt:lpstr>
      <vt:lpstr>PowerPoint-esitys</vt:lpstr>
      <vt:lpstr>Nyt sinulla on luotuna qr-koodi</vt:lpstr>
      <vt:lpstr>Näin hyödynnät office365:ttä tehdessäsi qr-koodeja</vt:lpstr>
      <vt:lpstr>Office 365</vt:lpstr>
      <vt:lpstr>OneDrive materiaalin lisääminen</vt:lpstr>
      <vt:lpstr>PowerPoint-esitys</vt:lpstr>
      <vt:lpstr>PowerPoint-esitys</vt:lpstr>
      <vt:lpstr>PowerPoint-esitys</vt:lpstr>
      <vt:lpstr>PowerPoint-esitys</vt:lpstr>
      <vt:lpstr>Valmis koodi ja sen soveltaminen</vt:lpstr>
      <vt:lpstr>Suunnistus koululla</vt:lpstr>
      <vt:lpstr>Kielten opetus</vt:lpstr>
      <vt:lpstr>Liikunnanopetus</vt:lpstr>
      <vt:lpstr>Kuvataiteen opettaminen</vt:lpstr>
      <vt:lpstr>Matematiikan opettaminen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Qr-koodi</dc:title>
  <dc:creator>Lappalainen Lauri</dc:creator>
  <cp:lastModifiedBy>Lappalainen Lauri</cp:lastModifiedBy>
  <cp:revision>16</cp:revision>
  <dcterms:created xsi:type="dcterms:W3CDTF">2019-05-06T14:22:00Z</dcterms:created>
  <dcterms:modified xsi:type="dcterms:W3CDTF">2019-05-09T04:58:55Z</dcterms:modified>
</cp:coreProperties>
</file>