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70" r:id="rId3"/>
    <p:sldId id="277" r:id="rId4"/>
    <p:sldId id="281" r:id="rId5"/>
    <p:sldId id="271" r:id="rId6"/>
    <p:sldId id="276" r:id="rId7"/>
    <p:sldId id="272" r:id="rId8"/>
    <p:sldId id="273" r:id="rId9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9CDBC-459C-47A6-9FCE-30269C7728EE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8FB77-DFAD-4DA2-9AB4-74F7CB3E76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231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CD2F7-5A3B-4CE7-9724-42D175D00F99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FA2A2-52E8-41CE-BE1B-147335349F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169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1918028-DB77-4BC6-97E0-77DFB00709A8}" type="datetimeFigureOut">
              <a:rPr lang="fi-FI" smtClean="0"/>
              <a:t>12.3.2017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74E892C-EE22-4AE8-AAC7-893DC393819D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600200"/>
          </a:xfrm>
        </p:spPr>
        <p:txBody>
          <a:bodyPr/>
          <a:lstStyle/>
          <a:p>
            <a:r>
              <a:rPr lang="fi-FI" sz="3200" b="1" dirty="0"/>
              <a:t>Erilainen </a:t>
            </a:r>
            <a:r>
              <a:rPr lang="fi-FI" sz="3200" b="1" dirty="0" smtClean="0"/>
              <a:t>oppija / </a:t>
            </a:r>
            <a:r>
              <a:rPr lang="fi-FI" sz="2000" b="1" dirty="0" smtClean="0"/>
              <a:t>Arja Toivonen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dirty="0" smtClean="0"/>
              <a:t>Oppimisedellytyksillä tarkoitetaan </a:t>
            </a:r>
            <a:r>
              <a:rPr lang="fi-FI" sz="1800" b="1" dirty="0" smtClean="0"/>
              <a:t>yksilön valmiuksia oppia uusia tietoja ja taitoja</a:t>
            </a:r>
          </a:p>
          <a:p>
            <a:r>
              <a:rPr lang="fi-FI" sz="1800" dirty="0" smtClean="0"/>
              <a:t>Oppimisedellytysten kehittymiseen vaikuttavat luonnollinen </a:t>
            </a:r>
            <a:r>
              <a:rPr lang="fi-FI" sz="1800" b="1" dirty="0" smtClean="0"/>
              <a:t>geneettisen perimän ohjaama kehittyminen sekä yksilön ja ympäristön vuorovaikutuksessa saadut kokemukset ja harjoittelu </a:t>
            </a:r>
            <a:r>
              <a:rPr lang="fi-FI" sz="1800" dirty="0" smtClean="0"/>
              <a:t>-&gt; ympäristön tuki tärkeää</a:t>
            </a:r>
          </a:p>
          <a:p>
            <a:r>
              <a:rPr lang="fi-FI" sz="1800" dirty="0" smtClean="0"/>
              <a:t>Oppiminen noudattaa lähes </a:t>
            </a:r>
            <a:r>
              <a:rPr lang="fi-FI" sz="1800" b="1" dirty="0" smtClean="0"/>
              <a:t>samaa järjestystä, kehityksen tahdissa voi olla lasten kesken eroja</a:t>
            </a:r>
          </a:p>
          <a:p>
            <a:r>
              <a:rPr lang="fi-FI" sz="1800" b="1" dirty="0" smtClean="0"/>
              <a:t>Aikaisemmin opitut tiedot ja taidot ovat edellytyksenä vaativimpien taitojen ja sisältöjen omaksumiselle</a:t>
            </a:r>
          </a:p>
          <a:p>
            <a:r>
              <a:rPr lang="fi-FI" sz="1800" dirty="0" smtClean="0"/>
              <a:t>Oppimisen </a:t>
            </a:r>
            <a:r>
              <a:rPr lang="fi-FI" sz="1800" b="1" dirty="0" smtClean="0"/>
              <a:t>herkkyyskausissa keskeistä on kielen ja kommunikaation kehittyminen</a:t>
            </a:r>
          </a:p>
          <a:p>
            <a:r>
              <a:rPr lang="fi-FI" sz="1800" dirty="0" smtClean="0"/>
              <a:t>Oppimiseen liittyy lapsen kyky tiedostaa ja tarkastella omaa ajattelua, toimintaansa ja niihin vaikuttavia tekijöitä (metakognitiivinen </a:t>
            </a:r>
            <a:r>
              <a:rPr lang="fi-FI" sz="1800" dirty="0" err="1" smtClean="0"/>
              <a:t>tieto)-</a:t>
            </a:r>
            <a:r>
              <a:rPr lang="fi-FI" sz="1800" dirty="0" smtClean="0"/>
              <a:t>&gt; tieto itsestä ja muista ihmisistä toimijoina ja ajattelijoina, tieto erilaisten tapahtumien ja tilanteiden vaikutuksesta omaan toimintaansa sekä tietoa erilaisten toimintastrategioiden käyttötarkoituksesta -&gt; </a:t>
            </a:r>
            <a:r>
              <a:rPr lang="fi-FI" sz="1800" b="1" dirty="0" smtClean="0"/>
              <a:t>kehittyy taito säädellä omaa toimintaansa </a:t>
            </a:r>
            <a:r>
              <a:rPr lang="fi-FI" sz="1800" dirty="0" smtClean="0"/>
              <a:t>-&gt; voidaan opettaa ja harjaannuttaa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64105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603448"/>
            <a:ext cx="8229600" cy="1600200"/>
          </a:xfrm>
        </p:spPr>
        <p:txBody>
          <a:bodyPr/>
          <a:lstStyle/>
          <a:p>
            <a:r>
              <a:rPr lang="fi-FI" sz="2400" b="1" dirty="0" smtClean="0"/>
              <a:t>Erilainen oppija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i-FI" sz="3200" dirty="0" smtClean="0"/>
              <a:t>20-25% väestöstä eli miljoona erilaista oppijaa (Tilastokeskuksen arvio peruskoululaisista 2007)</a:t>
            </a:r>
          </a:p>
          <a:p>
            <a:r>
              <a:rPr lang="fi-FI" sz="3200" dirty="0" smtClean="0"/>
              <a:t>-&gt; sisältää kaiken tyyppiset oppimisvaikeudet : hahmottamisen (tila, suunnat, aika), motoriikan, tarkkaavuuden, kielellisen kehityksen, luki-vaikeudet sekä fyysisen tai kehitysvamman aiheuttamat oppimisvaikeudet lievimmistä vaikeimpiin</a:t>
            </a:r>
          </a:p>
          <a:p>
            <a:r>
              <a:rPr lang="fi-FI" sz="3200" dirty="0" smtClean="0"/>
              <a:t>-&gt; ihmisen ominaisuus; erilainen tapa oppia, hahmottaa, prosessoida tietoa</a:t>
            </a:r>
          </a:p>
          <a:p>
            <a:r>
              <a:rPr lang="fi-FI" sz="3200" dirty="0" smtClean="0"/>
              <a:t>-&gt;usein perinnöllistä</a:t>
            </a:r>
          </a:p>
          <a:p>
            <a:endParaRPr lang="fi-FI" sz="3200" dirty="0" smtClean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65789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0600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Oppimisvaikeudet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Oppimisvaikeudella tarkoitetaan sitä, että </a:t>
            </a:r>
            <a:r>
              <a:rPr lang="fi-FI" b="1" dirty="0" smtClean="0"/>
              <a:t>oppijalla on </a:t>
            </a:r>
            <a:r>
              <a:rPr lang="fi-FI" sz="2600" b="1" dirty="0" smtClean="0"/>
              <a:t>vaikeuksia saavuttaa opiskelun/oppimisen tavoitteet tai tavoitteiden saavuttaminen vaatii kohtuuttomasti aikaa tai vaivaa.</a:t>
            </a:r>
          </a:p>
          <a:p>
            <a:r>
              <a:rPr lang="fi-FI" sz="2600" dirty="0" smtClean="0"/>
              <a:t>Haittaavat lapsen / nuoren itsetunnon ja identiteetin kehitystä ja uhkaavat myöhempää koulutus- ja ammattitavoitteita.</a:t>
            </a:r>
          </a:p>
          <a:p>
            <a:endParaRPr lang="fi-FI" sz="2600" b="1" dirty="0" smtClean="0"/>
          </a:p>
          <a:p>
            <a:r>
              <a:rPr lang="fi-FI" sz="2600" b="1" dirty="0" smtClean="0"/>
              <a:t>Laaja-alaiset oppimisvaikeudet (vaikeuksia useammalla alueella): </a:t>
            </a:r>
            <a:r>
              <a:rPr lang="fi-FI" sz="2600" dirty="0" smtClean="0"/>
              <a:t>keskittymisessä</a:t>
            </a:r>
            <a:r>
              <a:rPr lang="fi-FI" sz="2600" dirty="0" smtClean="0"/>
              <a:t>, </a:t>
            </a:r>
            <a:r>
              <a:rPr lang="fi-FI" sz="2600" dirty="0" smtClean="0"/>
              <a:t>tarkkaavuudessa, motoriikassa, hahmottamisessa,  kielellisellä alueella, käyttäytymisessä ja sosioemotionaalisissa taidoissa, oman toiminnan ohjauksessa.</a:t>
            </a:r>
          </a:p>
          <a:p>
            <a:r>
              <a:rPr lang="fi-FI" sz="2600" b="1" dirty="0" smtClean="0"/>
              <a:t>Erityiset oppimisvaikeudet</a:t>
            </a:r>
            <a:r>
              <a:rPr lang="fi-FI" sz="2600" dirty="0" smtClean="0"/>
              <a:t>: </a:t>
            </a:r>
            <a:r>
              <a:rPr lang="fi-FI" sz="2600" dirty="0" smtClean="0"/>
              <a:t>lukemisessa</a:t>
            </a:r>
            <a:r>
              <a:rPr lang="fi-FI" sz="2600" dirty="0" smtClean="0"/>
              <a:t>, </a:t>
            </a:r>
            <a:r>
              <a:rPr lang="fi-FI" sz="2600" dirty="0" smtClean="0"/>
              <a:t>kirjoittamisessa, matematiikassa, vieraiden kielten oppimisessa.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141704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603448"/>
            <a:ext cx="8229600" cy="1600200"/>
          </a:xfrm>
        </p:spPr>
        <p:txBody>
          <a:bodyPr/>
          <a:lstStyle/>
          <a:p>
            <a:r>
              <a:rPr lang="fi-FI" sz="2400" b="1" dirty="0" smtClean="0"/>
              <a:t>Erilainen oppija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i-FI" b="1" dirty="0" smtClean="0"/>
              <a:t>Vaikeuksien päällekkäisyys:</a:t>
            </a:r>
          </a:p>
          <a:p>
            <a:r>
              <a:rPr lang="fi-FI" dirty="0" smtClean="0"/>
              <a:t>-&gt; usein oppimisen vaikeudet esiintyvät päällekkäisinä -&gt; </a:t>
            </a:r>
            <a:r>
              <a:rPr lang="fi-FI" b="1" dirty="0" err="1" smtClean="0"/>
              <a:t>komorbiditeetti-ilmiö</a:t>
            </a:r>
            <a:endParaRPr lang="fi-FI" b="1" dirty="0" smtClean="0"/>
          </a:p>
          <a:p>
            <a:r>
              <a:rPr lang="fi-FI" dirty="0" smtClean="0"/>
              <a:t>-&gt; kunkin oppijan pulmat ovat yksilöllinen yhdistelmä</a:t>
            </a:r>
          </a:p>
          <a:p>
            <a:r>
              <a:rPr lang="fi-FI" dirty="0" smtClean="0"/>
              <a:t>-&gt; </a:t>
            </a:r>
            <a:r>
              <a:rPr lang="fi-FI" dirty="0" err="1" smtClean="0"/>
              <a:t>oppimisvaikeuksisista</a:t>
            </a:r>
            <a:r>
              <a:rPr lang="fi-FI" dirty="0" smtClean="0"/>
              <a:t> 27%:lla esiintyy yksi ongelma, 23%:lla kaksi päällekkäistä ongelmaa ja 15%:lla kolme päällekkäistä ongelmaa</a:t>
            </a:r>
          </a:p>
          <a:p>
            <a:r>
              <a:rPr lang="fi-FI" dirty="0" smtClean="0"/>
              <a:t>-&gt; </a:t>
            </a:r>
            <a:r>
              <a:rPr lang="fi-FI" b="1" dirty="0" smtClean="0"/>
              <a:t>yleisimmät ongelmat liittyvät kielelliseen kehitykseen ja lukemaan oppimiseen sekä tarkkaavaisuuteen ja oman toiminnan ohjaukseen</a:t>
            </a:r>
          </a:p>
          <a:p>
            <a:r>
              <a:rPr lang="fi-FI" dirty="0" smtClean="0"/>
              <a:t>-&gt; 24-30% ala-asteikäisistä on tuen tarpeessa (43% lukivaikeuksiin, 18% matematiikan oppimisen vaikeuksiin). </a:t>
            </a:r>
            <a:endParaRPr lang="fi-FI" dirty="0"/>
          </a:p>
          <a:p>
            <a:endParaRPr lang="fi-FI" b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905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675456"/>
            <a:ext cx="8229600" cy="1600200"/>
          </a:xfrm>
        </p:spPr>
        <p:txBody>
          <a:bodyPr/>
          <a:lstStyle/>
          <a:p>
            <a:r>
              <a:rPr lang="fi-FI" sz="2400" b="1" dirty="0" smtClean="0"/>
              <a:t>Mistä oppimisvaikeudet johtuvat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dirty="0" smtClean="0"/>
              <a:t>Oppimisvaikeudet voivat johtua monista eri tekijöistä. </a:t>
            </a:r>
            <a:r>
              <a:rPr lang="fi-FI" sz="1800" b="1" dirty="0" smtClean="0"/>
              <a:t>Yleisin syy on perimä. Lisäksi erilaiset sikiön kehitykseen, synnytykseen ja varhaislapsuuteen  liittyvät tekijät lisäävät lukivaikeuksien riskiä. Joskus oppimisvaikeudet johtuvat onnettomuuden aiheuttamasta vammasta.</a:t>
            </a:r>
          </a:p>
          <a:p>
            <a:r>
              <a:rPr lang="fi-FI" sz="1800" b="1" u="sng" dirty="0" smtClean="0"/>
              <a:t>1. Geenitekijät</a:t>
            </a:r>
          </a:p>
          <a:p>
            <a:r>
              <a:rPr lang="fi-FI" sz="1800" dirty="0" smtClean="0"/>
              <a:t>-&gt; lukivaikeutta esiintyy </a:t>
            </a:r>
            <a:r>
              <a:rPr lang="fi-FI" sz="1800" b="1" dirty="0" smtClean="0"/>
              <a:t>usein suvuittain ja se on vahvasti perinnöllistä</a:t>
            </a:r>
          </a:p>
          <a:p>
            <a:r>
              <a:rPr lang="fi-FI" sz="1800" dirty="0" smtClean="0"/>
              <a:t>-&gt; geenitutkimusten mukaan  yli puolet lukivaikeuksista johtuu perimästä -&gt; </a:t>
            </a:r>
            <a:r>
              <a:rPr lang="fi-FI" sz="1800" b="1" dirty="0" smtClean="0"/>
              <a:t>jopa 50% :</a:t>
            </a:r>
            <a:r>
              <a:rPr lang="fi-FI" sz="1800" b="1" dirty="0" err="1" smtClean="0"/>
              <a:t>lla</a:t>
            </a:r>
            <a:r>
              <a:rPr lang="fi-FI" sz="1800" b="1" dirty="0" smtClean="0"/>
              <a:t> </a:t>
            </a:r>
            <a:r>
              <a:rPr lang="fi-FI" sz="1800" b="1" dirty="0" err="1" smtClean="0"/>
              <a:t>lukivaikeuksisten</a:t>
            </a:r>
            <a:r>
              <a:rPr lang="fi-FI" sz="1800" b="1" dirty="0" smtClean="0"/>
              <a:t> vanhempien lapsista on lukivaikeuksia </a:t>
            </a:r>
            <a:r>
              <a:rPr lang="fi-FI" sz="1800" dirty="0" smtClean="0"/>
              <a:t>(</a:t>
            </a:r>
            <a:r>
              <a:rPr lang="fi-FI" sz="1800" dirty="0" err="1" smtClean="0"/>
              <a:t>jommalla</a:t>
            </a:r>
            <a:r>
              <a:rPr lang="fi-FI" sz="1800" dirty="0" smtClean="0"/>
              <a:t> </a:t>
            </a:r>
            <a:r>
              <a:rPr lang="fi-FI" sz="1800" dirty="0" err="1" smtClean="0"/>
              <a:t>kummallla-</a:t>
            </a:r>
            <a:r>
              <a:rPr lang="fi-FI" sz="1800" dirty="0" smtClean="0"/>
              <a:t>&gt;pojalla 35-40% ja tytöllä alle 20.5 %mahdollisuus periä)</a:t>
            </a:r>
          </a:p>
          <a:p>
            <a:r>
              <a:rPr lang="fi-FI" sz="1800" dirty="0" smtClean="0"/>
              <a:t>-&gt; lukivaikeudella on yhteys aivojen kehityksen perusmekanismeihin -&gt; </a:t>
            </a:r>
            <a:r>
              <a:rPr lang="fi-FI" sz="1800" b="1" dirty="0" smtClean="0"/>
              <a:t>aivojen rakenteessa ja toiminnassa on erilaisuutta </a:t>
            </a:r>
            <a:r>
              <a:rPr lang="fi-FI" sz="1800" dirty="0" smtClean="0"/>
              <a:t>(esim. missä kohdassa ja millä nopeudella aivojen aktivoituminen tapahtuu, välittäjäaineiden aineenvaihdunnassa, aivopuoliskojen välisessä </a:t>
            </a:r>
            <a:r>
              <a:rPr lang="fi-FI" sz="1800" dirty="0"/>
              <a:t>työnjaossa, </a:t>
            </a:r>
            <a:r>
              <a:rPr lang="fi-FI" sz="1800" dirty="0" smtClean="0"/>
              <a:t>tiedonkäsittelyssä, äänteiden erottelukyvyssä, muistitoiminnoissa…)</a:t>
            </a:r>
          </a:p>
          <a:p>
            <a:r>
              <a:rPr lang="fi-FI" sz="1800" dirty="0" smtClean="0"/>
              <a:t>-&gt; ei yksi geeni aiheuta, vaan </a:t>
            </a:r>
            <a:r>
              <a:rPr lang="fi-FI" sz="1800" b="1" dirty="0" smtClean="0"/>
              <a:t>monitekijäinen ilmiö </a:t>
            </a:r>
            <a:r>
              <a:rPr lang="fi-FI" sz="1800" dirty="0" smtClean="0"/>
              <a:t>-&gt; </a:t>
            </a:r>
            <a:r>
              <a:rPr lang="fi-FI" sz="1800" b="1" dirty="0" smtClean="0"/>
              <a:t>syntymekanismia ei vielä tunneta tarkasti</a:t>
            </a:r>
          </a:p>
          <a:p>
            <a:r>
              <a:rPr lang="fi-FI" sz="1800" b="1" u="sng" dirty="0" smtClean="0"/>
              <a:t>2. Sikiön kehitykseen vaikuttavat asiat</a:t>
            </a:r>
            <a:r>
              <a:rPr lang="fi-FI" sz="1800" b="1" dirty="0" smtClean="0"/>
              <a:t>:</a:t>
            </a:r>
          </a:p>
          <a:p>
            <a:r>
              <a:rPr lang="fi-FI" sz="1800" dirty="0" smtClean="0"/>
              <a:t>-&gt; äidin raskauden aikaiset sairaudet, tupakointi, runsas alkoholin/huumeiden käyttö, ympäristömyrkyt ym. muut ulkoiset tekijät voivat vaikuttaa sikiön kehitykseen</a:t>
            </a:r>
          </a:p>
        </p:txBody>
      </p:sp>
    </p:spTree>
    <p:extLst>
      <p:ext uri="{BB962C8B-B14F-4D97-AF65-F5344CB8AC3E}">
        <p14:creationId xmlns:p14="http://schemas.microsoft.com/office/powerpoint/2010/main" val="3964514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675456"/>
            <a:ext cx="8229600" cy="1600200"/>
          </a:xfrm>
        </p:spPr>
        <p:txBody>
          <a:bodyPr/>
          <a:lstStyle/>
          <a:p>
            <a:r>
              <a:rPr lang="fi-FI" sz="2400" b="1" dirty="0" smtClean="0"/>
              <a:t>Mistä oppimisvaikeudet johtuvat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Autofit/>
          </a:bodyPr>
          <a:lstStyle/>
          <a:p>
            <a:r>
              <a:rPr lang="fi-FI" sz="1800" b="1" u="sng" dirty="0" smtClean="0"/>
              <a:t>3. Synnytykseen, synnytyksen jälkeiseen hetkeen liittyvät tekijät:</a:t>
            </a:r>
          </a:p>
          <a:p>
            <a:r>
              <a:rPr lang="fi-FI" sz="1800" dirty="0" smtClean="0"/>
              <a:t>-&gt; äidin raskausmyrkytys, lievä hapenpuute synnytyksessä, lapsen keltaisuus, keskosuus tai pienikokoisuus syntyessä, monikkoraskaus ovat osaltaan lukivaikeusriskitekijöitä. </a:t>
            </a:r>
          </a:p>
          <a:p>
            <a:r>
              <a:rPr lang="fi-FI" sz="1800" b="1" u="sng" dirty="0" smtClean="0"/>
              <a:t>4. Varhaislapsuuden sairaudet:</a:t>
            </a:r>
          </a:p>
          <a:p>
            <a:r>
              <a:rPr lang="fi-FI" sz="1800" dirty="0" smtClean="0"/>
              <a:t>-&gt; kolme ensimmäistä vuotta ovat lapsen kielen oppimisen ja äänteiden tarkan erottelukyvyn kannalta hyvin tärkeitä</a:t>
            </a:r>
          </a:p>
          <a:p>
            <a:r>
              <a:rPr lang="fi-FI" sz="1800" dirty="0" smtClean="0"/>
              <a:t>-&gt; toistuvat korvatulehdukset voivat aiheuttaa kuulon alenemaa</a:t>
            </a:r>
          </a:p>
          <a:p>
            <a:r>
              <a:rPr lang="fi-FI" sz="1800" dirty="0" smtClean="0"/>
              <a:t>-&gt; allergiat, astma, diabetes saattavat olla yhteydessä oppimisvaikeuksiin</a:t>
            </a:r>
          </a:p>
          <a:p>
            <a:r>
              <a:rPr lang="fi-FI" sz="1800" b="1" u="sng" dirty="0" smtClean="0"/>
              <a:t>5. Vammat </a:t>
            </a:r>
            <a:r>
              <a:rPr lang="fi-FI" sz="1800" b="1" dirty="0" smtClean="0"/>
              <a:t>-&gt; </a:t>
            </a:r>
            <a:r>
              <a:rPr lang="fi-FI" sz="1800" dirty="0" smtClean="0"/>
              <a:t>aivo- ja aistielinten vammautuminen; kielenkehityksen, motoriikan ja oppimisen vaikeudet ilmenevät myös kehitysvammaisuudessa /kehityksen viive, autismin  kirjo, erilaiset neurologiset oireyhtymät</a:t>
            </a:r>
          </a:p>
          <a:p>
            <a:r>
              <a:rPr lang="fi-FI" sz="1800" b="1" u="sng" dirty="0" smtClean="0"/>
              <a:t>6. Sattuma </a:t>
            </a:r>
            <a:r>
              <a:rPr lang="fi-FI" sz="1800" b="1" dirty="0" smtClean="0"/>
              <a:t>-&gt; oppimispulmia voi esiintyä ilman mitään ed. mainittuja tekijöitä ja lukivaikeus voi olla synnynnäistä, vaikka suvussa muilla ei esiintyisikään.</a:t>
            </a:r>
          </a:p>
          <a:p>
            <a:r>
              <a:rPr lang="fi-FI" sz="1800" b="1" u="sng" dirty="0" smtClean="0"/>
              <a:t>7. Oppimista vaikeuttavat muut syyt</a:t>
            </a:r>
            <a:r>
              <a:rPr lang="fi-FI" sz="1800" b="1" dirty="0" smtClean="0"/>
              <a:t>: </a:t>
            </a:r>
            <a:r>
              <a:rPr lang="fi-FI" sz="1600" dirty="0" smtClean="0"/>
              <a:t>yksilölliset oppimistyylit (huomioidaanko), temperamenttierot , vaikeuksia opiskelukielen hallinnassa/kulttuurierot, </a:t>
            </a:r>
            <a:r>
              <a:rPr lang="fi-FI" sz="1600" dirty="0" err="1"/>
              <a:t>lukivaikeuksisten</a:t>
            </a:r>
            <a:r>
              <a:rPr lang="fi-FI" sz="1600" dirty="0"/>
              <a:t> havaintokanavaprofiili on usein </a:t>
            </a:r>
            <a:r>
              <a:rPr lang="fi-FI" sz="1600" dirty="0" smtClean="0"/>
              <a:t>visuaaliskinesteettinen; psykososiaaliset tekijät (heikko opiskelumotivaatio/”putoaminen”/alisuoriutuminen, elämän-/perhetilanne, arjen hallitsemattomuus, erilaiset mielenterveys- ja päihdeongelmat, kaverisuhdeongelmat/kiusaaminen/vetäytyminen, ongelmallinen opettaja-oppilassuhde, huono opiskeluilmapiiri)</a:t>
            </a:r>
            <a:endParaRPr lang="fi-FI" sz="1600" dirty="0"/>
          </a:p>
          <a:p>
            <a:r>
              <a:rPr lang="fi-FI" sz="1600" dirty="0" smtClean="0"/>
              <a:t> </a:t>
            </a:r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240073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603448"/>
            <a:ext cx="8229600" cy="1600200"/>
          </a:xfrm>
        </p:spPr>
        <p:txBody>
          <a:bodyPr/>
          <a:lstStyle/>
          <a:p>
            <a:r>
              <a:rPr lang="fi-FI" sz="2400" b="1" dirty="0" smtClean="0"/>
              <a:t>Oppimisvaikeuksissa ohjaus on oleellista</a:t>
            </a:r>
            <a:endParaRPr lang="fi-FI" sz="2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b="1" dirty="0" smtClean="0"/>
              <a:t>Konkreettisia vinkkejä ohjaukseen, aikaa, oppijan oppimistavat huomioon, oppimisen apuvälineet, oppimisympäristön huomioiminen, uudet toimintatavat oppijan tarpeista lähtevästi</a:t>
            </a:r>
          </a:p>
          <a:p>
            <a:r>
              <a:rPr lang="fi-FI" sz="1600" dirty="0" smtClean="0"/>
              <a:t>-&gt; </a:t>
            </a:r>
            <a:r>
              <a:rPr lang="fi-FI" sz="1600" b="1" dirty="0" smtClean="0"/>
              <a:t>huomio </a:t>
            </a:r>
            <a:r>
              <a:rPr lang="fi-FI" sz="1600" b="1" dirty="0" err="1" smtClean="0"/>
              <a:t>lukemaanoppimisvalmiuksiin</a:t>
            </a:r>
            <a:r>
              <a:rPr lang="fi-FI" sz="1600" b="1" dirty="0" smtClean="0"/>
              <a:t> </a:t>
            </a:r>
            <a:r>
              <a:rPr lang="fi-FI" sz="1600" dirty="0" smtClean="0"/>
              <a:t>( kielellisen tietoisuuden tukeminen -&gt; kirjain-äänne vastaavuus, nimeäminen, kirjainten ja tavujen tunnistaminen ja nimeäminen, muotojen ja suuntien hahmottaminen, kuulemiseen ja rytmiin liittyvät harjoitukset, luetun ja kuullun ymmärtämisen harjoitteleminen)</a:t>
            </a:r>
          </a:p>
          <a:p>
            <a:r>
              <a:rPr lang="fi-FI" sz="1600" dirty="0" smtClean="0"/>
              <a:t>-&gt; </a:t>
            </a:r>
            <a:r>
              <a:rPr lang="fi-FI" sz="1600" b="1" dirty="0" smtClean="0"/>
              <a:t>tietokonepohjaiset ohjelmat </a:t>
            </a:r>
            <a:r>
              <a:rPr lang="fi-FI" sz="1600" dirty="0" smtClean="0"/>
              <a:t>em. Valmiuksia (Ekapeli, Lukimaa, </a:t>
            </a:r>
            <a:r>
              <a:rPr lang="fi-FI" sz="1600" dirty="0" err="1" smtClean="0"/>
              <a:t>Lexia</a:t>
            </a:r>
            <a:r>
              <a:rPr lang="fi-FI" sz="1600" dirty="0" smtClean="0"/>
              <a:t>, esiopetuksen materiaalit, pelit, lukeminen, leikit); esim. </a:t>
            </a:r>
            <a:r>
              <a:rPr lang="fi-FI" sz="1600" dirty="0" err="1" smtClean="0"/>
              <a:t>Tikoteekin</a:t>
            </a:r>
            <a:r>
              <a:rPr lang="fi-FI" sz="1600" dirty="0" smtClean="0"/>
              <a:t>, Papunetin materiaalit</a:t>
            </a:r>
          </a:p>
          <a:p>
            <a:r>
              <a:rPr lang="fi-FI" sz="1600" dirty="0" smtClean="0"/>
              <a:t>-&gt; </a:t>
            </a:r>
            <a:r>
              <a:rPr lang="fi-FI" sz="1600" b="1" dirty="0" smtClean="0"/>
              <a:t>kaikkien aistikanavien aktivointi</a:t>
            </a:r>
            <a:r>
              <a:rPr lang="fi-FI" sz="1600" dirty="0" smtClean="0"/>
              <a:t>: äänitteet, tietokoneohjelmat; </a:t>
            </a:r>
            <a:r>
              <a:rPr lang="fi-FI" sz="1600" dirty="0" err="1" smtClean="0"/>
              <a:t>kuvat-liike-ääni-musiikki-lorut-riimit-</a:t>
            </a:r>
            <a:r>
              <a:rPr lang="fi-FI" sz="1600" dirty="0" smtClean="0"/>
              <a:t> ilmaisun eri muodot mukaan oppimiseen; mielenkiintoinen ja lasta innostava sekä ajattelua ja kielellistä kehitystä rikastuttava ympäristö</a:t>
            </a:r>
          </a:p>
          <a:p>
            <a:r>
              <a:rPr lang="fi-FI" sz="1600" dirty="0" smtClean="0"/>
              <a:t>-&gt; </a:t>
            </a:r>
            <a:r>
              <a:rPr lang="fi-FI" sz="1600" b="1" dirty="0" smtClean="0"/>
              <a:t>ympäristön eri mahdollisuuksien käyttäminen, tutkiminen, liikunta</a:t>
            </a:r>
          </a:p>
          <a:p>
            <a:r>
              <a:rPr lang="fi-FI" sz="1600" b="1" dirty="0" smtClean="0"/>
              <a:t>-&gt; mielekkyys, kannustavuus, vastoinkäymisten sietäminen</a:t>
            </a:r>
          </a:p>
          <a:p>
            <a:endParaRPr lang="fi-FI" sz="1600" b="1" dirty="0" smtClean="0"/>
          </a:p>
          <a:p>
            <a:r>
              <a:rPr lang="fi-FI" sz="1800" b="1" dirty="0" smtClean="0"/>
              <a:t>Erilaiset kuntoutusmenetelmät</a:t>
            </a:r>
            <a:r>
              <a:rPr lang="fi-FI" sz="1600" b="1" dirty="0" smtClean="0"/>
              <a:t>:</a:t>
            </a:r>
          </a:p>
          <a:p>
            <a:r>
              <a:rPr lang="fi-FI" sz="1600" b="1" dirty="0" smtClean="0"/>
              <a:t>Puheterapia </a:t>
            </a:r>
            <a:r>
              <a:rPr lang="fi-FI" sz="1600" dirty="0" smtClean="0"/>
              <a:t>(kielen, puheen, </a:t>
            </a:r>
            <a:r>
              <a:rPr lang="fi-FI" sz="1600" dirty="0" err="1" smtClean="0"/>
              <a:t>äänihäriöiden</a:t>
            </a:r>
            <a:r>
              <a:rPr lang="fi-FI" sz="1600" dirty="0" smtClean="0"/>
              <a:t>, kommunikaation, </a:t>
            </a:r>
            <a:r>
              <a:rPr lang="fi-FI" sz="1600" dirty="0" err="1" smtClean="0"/>
              <a:t>lukivaikeuksien,suun</a:t>
            </a:r>
            <a:r>
              <a:rPr lang="fi-FI" sz="1600" dirty="0" smtClean="0"/>
              <a:t> motoristen toimintahäiriöiden kuntoutus, eril. tukevien ja korvaavien </a:t>
            </a:r>
            <a:r>
              <a:rPr lang="fi-FI" sz="1600" dirty="0" err="1" smtClean="0"/>
              <a:t>komm.menetelmien</a:t>
            </a:r>
            <a:r>
              <a:rPr lang="fi-FI" sz="1600" dirty="0" smtClean="0"/>
              <a:t> käyttö, kommunikaatioapuvälineet, puheen ymmärtämisen harjaannuttaminen, kielelliset erityisvaikeudet, positiivinen kuva itsestä oppijana, arvioinnit, testaukset, vanhempien ja </a:t>
            </a:r>
            <a:r>
              <a:rPr lang="fi-FI" sz="1600" dirty="0" err="1" smtClean="0"/>
              <a:t>ph-/kouluhenkilöstön</a:t>
            </a:r>
            <a:r>
              <a:rPr lang="fi-FI" sz="1600" dirty="0" smtClean="0"/>
              <a:t> ohjaus )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67548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-675456"/>
            <a:ext cx="8229600" cy="1600200"/>
          </a:xfrm>
        </p:spPr>
        <p:txBody>
          <a:bodyPr/>
          <a:lstStyle/>
          <a:p>
            <a:r>
              <a:rPr lang="fi-FI" sz="2400" b="1" dirty="0"/>
              <a:t>Oppimisvaikeuksissa ohjaus on oleellista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r>
              <a:rPr lang="fi-FI" sz="1600" b="1" dirty="0" smtClean="0"/>
              <a:t>Neuropsykologinen kuntoutus </a:t>
            </a:r>
            <a:r>
              <a:rPr lang="fi-FI" sz="1600" dirty="0" smtClean="0"/>
              <a:t>(neuropsykologinen tutkimus -&gt;kognitiiviset </a:t>
            </a:r>
            <a:r>
              <a:rPr lang="fi-FI" sz="1600" dirty="0" err="1" smtClean="0"/>
              <a:t>toiminnot-</a:t>
            </a:r>
            <a:r>
              <a:rPr lang="fi-FI" sz="1600" dirty="0" smtClean="0"/>
              <a:t>&gt; tarkkaavaisuus, toiminnanohjaus, havaintotoiminnot, kieli, puhe, muisti, oppimisen vaikeuksien kartoitus -&gt; kuntoutus: toimintakyvyn palauttaminen ja parantaminen, oppimiskyvyn kohentuminen)</a:t>
            </a:r>
          </a:p>
          <a:p>
            <a:r>
              <a:rPr lang="fi-FI" sz="1600" b="1" dirty="0" smtClean="0"/>
              <a:t>Toimintaterapia </a:t>
            </a:r>
            <a:r>
              <a:rPr lang="fi-FI" sz="1600" dirty="0" smtClean="0"/>
              <a:t>( tukee sensomotorisia taitoja ja aistitoimintoja ja oman kehon hallintaa, kognitiivisia valmiuksia kuten tarkkaavaisuus ja psykososiaaliset taidot)</a:t>
            </a:r>
          </a:p>
          <a:p>
            <a:r>
              <a:rPr lang="fi-FI" sz="1600" b="1" dirty="0" smtClean="0"/>
              <a:t>Sensomotorinen kuntoutus (</a:t>
            </a:r>
            <a:r>
              <a:rPr lang="fi-FI" sz="1600" dirty="0" smtClean="0"/>
              <a:t>sensomotorinen tutkimus </a:t>
            </a:r>
            <a:r>
              <a:rPr lang="fi-FI" sz="1600" b="1" dirty="0" smtClean="0"/>
              <a:t>-&gt; </a:t>
            </a:r>
            <a:r>
              <a:rPr lang="fi-FI" sz="1600" dirty="0" smtClean="0"/>
              <a:t>kuulo-, näkö- ja tasapainoaistin sekä refleksijärjestelmän ongelmien kartoitus -&gt; harjoituksilla vaikutetaan aisti- ja refleksijärjestelmän yhteistoimintaan </a:t>
            </a:r>
            <a:r>
              <a:rPr lang="fi-FI" sz="1600" dirty="0"/>
              <a:t>-&gt; oppiminen helpottuu, kokonaismotoriikka kehittyy, tasapaino varmentuu -&gt; keskittymiskyky ja motivaatio oppimiseen lisääntyy; kesto n. vuosi </a:t>
            </a:r>
            <a:r>
              <a:rPr lang="fi-FI" sz="1600" dirty="0" smtClean="0"/>
              <a:t> sisältäen lyhyitä päivittäisiä </a:t>
            </a:r>
            <a:r>
              <a:rPr lang="fi-FI" sz="1600" dirty="0"/>
              <a:t>liike- ja kuuloharjoituksia kotona</a:t>
            </a:r>
            <a:r>
              <a:rPr lang="fi-FI" sz="1600" dirty="0" smtClean="0"/>
              <a:t>)</a:t>
            </a:r>
          </a:p>
          <a:p>
            <a:r>
              <a:rPr lang="fi-FI" sz="1600" b="1" dirty="0" smtClean="0"/>
              <a:t>Toiminnallinen musiikkiterapia </a:t>
            </a:r>
            <a:r>
              <a:rPr lang="fi-FI" sz="1600" dirty="0" smtClean="0"/>
              <a:t>(tuetaan motorista ja havaintotoimintojen kehitystä, vuorovaikutus- ja kommunikaatiotaidot, kehonhahmotus, toiminnan ohjaus, koordinaatio, auditiivinen hahmottaminen, rytmin ja tilan hahmottaminen, tarkkaavaisuus ja itseluottamus, psyykkinen hyvinvointi)</a:t>
            </a:r>
          </a:p>
          <a:p>
            <a:r>
              <a:rPr lang="fi-FI" sz="1400" b="1" dirty="0" smtClean="0"/>
              <a:t>Aivojumppa </a:t>
            </a:r>
            <a:r>
              <a:rPr lang="fi-FI" sz="1400" dirty="0" smtClean="0"/>
              <a:t>(harjoitteita tehdessä hermoverkossa syntyy uusia yhteyksiä ja olemassa olevat yhteydet vahvistuvat, yhteistyö vasemman ja oikean aivopuoliskon sekä muidenkin aivonosien välillä aktivoituu ja kokonaisvaltainen oppiminen ja toiminta paranevat -&gt; keskittyminen helpottuu, silmän-käden yhteistyö vahvistuu, kyky ajatella ja liikkua samanaikaisesti kehittyy, ylivilkkaus lievittyy  ja itseluottamus kehittyy, näkeminen ja kuuleminen tehostuvat, parantaa muistamista, kirjoittamista, lukemista ja kehon tasapainoa); </a:t>
            </a:r>
            <a:r>
              <a:rPr lang="fi-FI" sz="1400" b="1" dirty="0" smtClean="0"/>
              <a:t>Fysioterapia </a:t>
            </a:r>
            <a:r>
              <a:rPr lang="fi-FI" sz="1400" dirty="0" smtClean="0"/>
              <a:t>(kokonaismotoriikka, oman kehon hahmotus, koordinaatio, keskittyminen, aistitoiminnot)</a:t>
            </a:r>
            <a:endParaRPr lang="fi-FI" sz="1400" b="1" dirty="0" smtClean="0"/>
          </a:p>
          <a:p>
            <a:r>
              <a:rPr lang="fi-FI" sz="1400" b="1" dirty="0" smtClean="0"/>
              <a:t>Tietokoneohjelmat </a:t>
            </a:r>
            <a:r>
              <a:rPr lang="fi-FI" sz="1400" dirty="0" smtClean="0"/>
              <a:t>(harjoituksia havaintotaitoihin, hienomotoriikkaan, lukemiseen, matematiikkaan, kirjoittamiseen lapsista aikuisiin; </a:t>
            </a:r>
            <a:r>
              <a:rPr lang="fi-FI" sz="1400" dirty="0" err="1" smtClean="0"/>
              <a:t>Papunet</a:t>
            </a:r>
            <a:r>
              <a:rPr lang="fi-FI" sz="1400" dirty="0" smtClean="0"/>
              <a:t>, </a:t>
            </a:r>
            <a:r>
              <a:rPr lang="fi-FI" sz="1400" dirty="0" err="1" smtClean="0"/>
              <a:t>Tikoteekki</a:t>
            </a:r>
            <a:r>
              <a:rPr lang="fi-FI" sz="1400" dirty="0" smtClean="0"/>
              <a:t>, kirjastot); kommunikaation apuvälineet)</a:t>
            </a:r>
          </a:p>
          <a:p>
            <a:r>
              <a:rPr lang="fi-FI" sz="1400" b="1" dirty="0" smtClean="0"/>
              <a:t>Tanssi ja taideterapia </a:t>
            </a:r>
            <a:r>
              <a:rPr lang="fi-FI" sz="1400" dirty="0" smtClean="0"/>
              <a:t>(itsensä ilmaiseminen eri tavoin, luovuus, itsetuntemus, identiteetti)</a:t>
            </a:r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1835311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1556</TotalTime>
  <Words>1124</Words>
  <Application>Microsoft Office PowerPoint</Application>
  <PresentationFormat>Näytössä katseltava diaesitys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Kirkkaus</vt:lpstr>
      <vt:lpstr>Erilainen oppija / Arja Toivonen</vt:lpstr>
      <vt:lpstr>Erilainen oppija</vt:lpstr>
      <vt:lpstr>Oppimisvaikeudet</vt:lpstr>
      <vt:lpstr>Erilainen oppija</vt:lpstr>
      <vt:lpstr>Mistä oppimisvaikeudet johtuvat</vt:lpstr>
      <vt:lpstr>Mistä oppimisvaikeudet johtuvat</vt:lpstr>
      <vt:lpstr>Oppimisvaikeuksissa ohjaus on oleellista</vt:lpstr>
      <vt:lpstr>Oppimisvaikeuksissa ohjaus on oleellista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</dc:creator>
  <cp:lastModifiedBy>Käyttäjä</cp:lastModifiedBy>
  <cp:revision>147</cp:revision>
  <cp:lastPrinted>2013-10-13T22:08:00Z</cp:lastPrinted>
  <dcterms:created xsi:type="dcterms:W3CDTF">2011-12-30T13:39:53Z</dcterms:created>
  <dcterms:modified xsi:type="dcterms:W3CDTF">2017-03-12T16:53:56Z</dcterms:modified>
</cp:coreProperties>
</file>