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15"/>
  </p:notesMasterIdLst>
  <p:handoutMasterIdLst>
    <p:handoutMasterId r:id="rId16"/>
  </p:handoutMasterIdLst>
  <p:sldIdLst>
    <p:sldId id="258" r:id="rId2"/>
    <p:sldId id="277" r:id="rId3"/>
    <p:sldId id="278" r:id="rId4"/>
    <p:sldId id="260" r:id="rId5"/>
    <p:sldId id="279" r:id="rId6"/>
    <p:sldId id="259" r:id="rId7"/>
    <p:sldId id="261" r:id="rId8"/>
    <p:sldId id="264" r:id="rId9"/>
    <p:sldId id="265" r:id="rId10"/>
    <p:sldId id="267" r:id="rId11"/>
    <p:sldId id="269" r:id="rId12"/>
    <p:sldId id="271" r:id="rId13"/>
    <p:sldId id="273" r:id="rId14"/>
  </p:sldIdLst>
  <p:sldSz cx="9144000" cy="6858000" type="screen4x3"/>
  <p:notesSz cx="6797675" cy="9926638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999999"/>
    <a:srgbClr val="E6E6E6"/>
    <a:srgbClr val="215134"/>
    <a:srgbClr val="D58B00"/>
    <a:srgbClr val="2151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77268" autoAdjust="0"/>
  </p:normalViewPr>
  <p:slideViewPr>
    <p:cSldViewPr>
      <p:cViewPr>
        <p:scale>
          <a:sx n="90" d="100"/>
          <a:sy n="90" d="100"/>
        </p:scale>
        <p:origin x="-936" y="-3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944DD4C9-B792-4A75-8F50-6C79019AA4A1}" type="datetime1">
              <a:rPr lang="fi-FI"/>
              <a:pPr>
                <a:defRPr/>
              </a:pPr>
              <a:t>10.4.2015</a:t>
            </a:fld>
            <a:endParaRPr lang="fi-FI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363A872B-73AD-4357-BF83-AEF1FDA69BF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331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E2D46252-6D76-4FD1-9BF7-680A80444302}" type="datetime1">
              <a:rPr lang="fi-FI"/>
              <a:pPr>
                <a:defRPr/>
              </a:pPr>
              <a:t>10.4.2015</a:t>
            </a:fld>
            <a:endParaRPr lang="fi-FI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8C29784E-0C1A-496A-8737-71F70BA7832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636128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4D2A480-4FED-4EAC-8894-5DB2C409C879}" type="datetime1">
              <a:rPr lang="fi-FI" altLang="fi-FI" b="0" smtClean="0"/>
              <a:pPr eaLnBrk="1" hangingPunct="1"/>
              <a:t>10.4.2015</a:t>
            </a:fld>
            <a:endParaRPr lang="fi-FI" altLang="fi-FI" b="0" smtClean="0"/>
          </a:p>
        </p:txBody>
      </p:sp>
      <p:sp>
        <p:nvSpPr>
          <p:cNvPr id="2355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952D6F2-226F-40EA-811C-7522DCC30445}" type="slidenum">
              <a:rPr lang="fi-FI" altLang="fi-FI" b="0" smtClean="0"/>
              <a:pPr eaLnBrk="1" hangingPunct="1"/>
              <a:t>1</a:t>
            </a:fld>
            <a:endParaRPr lang="fi-FI" altLang="fi-FI" b="0" smtClean="0"/>
          </a:p>
        </p:txBody>
      </p:sp>
      <p:sp>
        <p:nvSpPr>
          <p:cNvPr id="235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25D073C-87D1-4A89-BB5C-9C7D71A36C03}" type="datetime1">
              <a:rPr lang="fi-FI" altLang="fi-FI" b="0" smtClean="0"/>
              <a:pPr eaLnBrk="1" hangingPunct="1"/>
              <a:t>10.4.2015</a:t>
            </a:fld>
            <a:endParaRPr lang="fi-FI" altLang="fi-FI" b="0" smtClean="0"/>
          </a:p>
        </p:txBody>
      </p:sp>
      <p:sp>
        <p:nvSpPr>
          <p:cNvPr id="3174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A4D2277-1421-453E-A3BF-2A8C36DEECB8}" type="slidenum">
              <a:rPr lang="fi-FI" altLang="fi-FI" b="0" smtClean="0"/>
              <a:pPr eaLnBrk="1" hangingPunct="1"/>
              <a:t>10</a:t>
            </a:fld>
            <a:endParaRPr lang="fi-FI" altLang="fi-FI" b="0" smtClean="0"/>
          </a:p>
        </p:txBody>
      </p:sp>
      <p:sp>
        <p:nvSpPr>
          <p:cNvPr id="317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fi-FI" altLang="fi-FI" dirty="0" smtClean="0"/>
              <a:t>Paljon</a:t>
            </a:r>
            <a:r>
              <a:rPr lang="fi-FI" altLang="fi-FI" baseline="0" dirty="0" smtClean="0"/>
              <a:t> rahaa tienaavan veroprosentti o</a:t>
            </a:r>
            <a:r>
              <a:rPr lang="fi-FI" altLang="fi-FI" dirty="0" smtClean="0"/>
              <a:t>29 </a:t>
            </a:r>
            <a:r>
              <a:rPr lang="fi-FI" altLang="fi-FI" dirty="0" smtClean="0"/>
              <a:t>% on lähes kolmannes, kun taas pienten ansiotulojen veroprosentti voi olla esim. 10 – tai nolla!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i-FI" altLang="fi-FI" dirty="0" smtClean="0">
                <a:solidFill>
                  <a:srgbClr val="006600"/>
                </a:solidFill>
              </a:rPr>
              <a:t>Pääomatulon </a:t>
            </a:r>
            <a:r>
              <a:rPr lang="fi-FI" altLang="fi-FI" dirty="0" smtClean="0">
                <a:solidFill>
                  <a:srgbClr val="006600"/>
                </a:solidFill>
              </a:rPr>
              <a:t>vero on 30 % (yli 50 000 euron pääomatuloista vero on 32 %)</a:t>
            </a:r>
            <a:endParaRPr lang="fi-FI" altLang="fi-FI" u="sng" dirty="0" smtClean="0">
              <a:solidFill>
                <a:srgbClr val="006600"/>
              </a:solidFill>
            </a:endParaRPr>
          </a:p>
          <a:p>
            <a:pPr eaLnBrk="1" hangingPunct="1"/>
            <a:endParaRPr lang="fi-FI" altLang="fi-FI" dirty="0" smtClean="0"/>
          </a:p>
          <a:p>
            <a:pPr eaLnBrk="1" hangingPunct="1"/>
            <a:endParaRPr lang="fi-FI" altLang="fi-FI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3F7562B-EE7D-4BBE-A385-A1F101801D98}" type="datetime1">
              <a:rPr lang="fi-FI" altLang="fi-FI" b="0" smtClean="0"/>
              <a:pPr eaLnBrk="1" hangingPunct="1"/>
              <a:t>10.4.2015</a:t>
            </a:fld>
            <a:endParaRPr lang="fi-FI" altLang="fi-FI" b="0" smtClean="0"/>
          </a:p>
        </p:txBody>
      </p:sp>
      <p:sp>
        <p:nvSpPr>
          <p:cNvPr id="3277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73255C8-1793-4220-9CA8-B6093216BB0A}" type="slidenum">
              <a:rPr lang="fi-FI" altLang="fi-FI" b="0" smtClean="0"/>
              <a:pPr eaLnBrk="1" hangingPunct="1"/>
              <a:t>11</a:t>
            </a:fld>
            <a:endParaRPr lang="fi-FI" altLang="fi-FI" b="0" smtClean="0"/>
          </a:p>
        </p:txBody>
      </p:sp>
      <p:sp>
        <p:nvSpPr>
          <p:cNvPr id="3277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2773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 b="1" dirty="0" smtClean="0"/>
              <a:t>Verotusmenettely</a:t>
            </a:r>
            <a:r>
              <a:rPr lang="fi-FI" altLang="fi-FI" dirty="0" smtClean="0"/>
              <a:t> on käytännössä kaksivaiheinen:</a:t>
            </a:r>
          </a:p>
          <a:p>
            <a:pPr eaLnBrk="1" hangingPunct="1">
              <a:buFontTx/>
              <a:buChar char="•"/>
            </a:pPr>
            <a:r>
              <a:rPr lang="fi-FI" altLang="fi-FI" dirty="0" smtClean="0"/>
              <a:t> Tulojen </a:t>
            </a:r>
            <a:r>
              <a:rPr lang="fi-FI" altLang="fi-FI" dirty="0" smtClean="0"/>
              <a:t>maksamisen myötä kannetaan tulovero ennakkoon:</a:t>
            </a:r>
          </a:p>
          <a:p>
            <a:pPr lvl="1" eaLnBrk="1" hangingPunct="1">
              <a:buFontTx/>
              <a:buChar char="•"/>
            </a:pPr>
            <a:r>
              <a:rPr lang="fi-FI" altLang="fi-FI" dirty="0" smtClean="0"/>
              <a:t> Ennakonpidätys</a:t>
            </a:r>
            <a:r>
              <a:rPr lang="fi-FI" altLang="fi-FI" dirty="0" smtClean="0"/>
              <a:t>: Työnantaja perii veron suoritusta maksaessaan</a:t>
            </a:r>
          </a:p>
          <a:p>
            <a:pPr lvl="1" eaLnBrk="1" hangingPunct="1">
              <a:buFontTx/>
              <a:buChar char="•"/>
            </a:pPr>
            <a:r>
              <a:rPr lang="fi-FI" altLang="fi-FI" dirty="0" smtClean="0"/>
              <a:t> Ennakonkanto</a:t>
            </a:r>
            <a:r>
              <a:rPr lang="fi-FI" altLang="fi-FI" dirty="0" smtClean="0"/>
              <a:t>: Maksetaan ennakkoverolipulla mm. ammatti-, liike- ja vuokratulosta</a:t>
            </a:r>
          </a:p>
          <a:p>
            <a:pPr eaLnBrk="1" hangingPunct="1">
              <a:buFontTx/>
              <a:buChar char="•"/>
            </a:pPr>
            <a:r>
              <a:rPr lang="fi-FI" altLang="fi-FI" dirty="0" smtClean="0"/>
              <a:t> Vuoden </a:t>
            </a:r>
            <a:r>
              <a:rPr lang="fi-FI" altLang="fi-FI" dirty="0" smtClean="0"/>
              <a:t>päätteeksi lasketaan verovelvollisen verotettava tulo: hänen saamansa veronalaiset tulot lasketaan yhteen ja lasketaan verovelvolliselle kuuluvat </a:t>
            </a:r>
            <a:r>
              <a:rPr lang="fi-FI" altLang="fi-FI" dirty="0" smtClean="0"/>
              <a:t>vähennykset</a:t>
            </a:r>
          </a:p>
          <a:p>
            <a:pPr eaLnBrk="1" hangingPunct="1">
              <a:buFontTx/>
              <a:buChar char="•"/>
            </a:pPr>
            <a:r>
              <a:rPr lang="fi-FI" altLang="fi-FI" dirty="0" smtClean="0"/>
              <a:t>Veronalaisten </a:t>
            </a:r>
            <a:r>
              <a:rPr lang="fi-FI" altLang="fi-FI" dirty="0" smtClean="0"/>
              <a:t>tulojen summasta vähennetään vähennykset ja lasketaan lopullinen vero. </a:t>
            </a:r>
            <a:endParaRPr lang="fi-FI" altLang="fi-FI" dirty="0" smtClean="0"/>
          </a:p>
          <a:p>
            <a:pPr eaLnBrk="1" hangingPunct="1">
              <a:buFontTx/>
              <a:buChar char="•"/>
            </a:pPr>
            <a:r>
              <a:rPr lang="fi-FI" altLang="fi-FI" dirty="0" smtClean="0"/>
              <a:t>Lopullisesta </a:t>
            </a:r>
            <a:r>
              <a:rPr lang="fi-FI" altLang="fi-FI" dirty="0" smtClean="0"/>
              <a:t>verosta vähennetään jo kertyneet ennakot (ennakonpidätykset ja ennakonkanto). Erotus on palautusta tai maksua.</a:t>
            </a:r>
          </a:p>
          <a:p>
            <a:pPr eaLnBrk="1" hangingPunct="1"/>
            <a:endParaRPr lang="fi-FI" altLang="fi-FI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4839006-A0DD-4872-B0F2-B83AB6488DFF}" type="datetime1">
              <a:rPr lang="fi-FI" altLang="fi-FI" b="0" smtClean="0"/>
              <a:pPr eaLnBrk="1" hangingPunct="1"/>
              <a:t>10.4.2015</a:t>
            </a:fld>
            <a:endParaRPr lang="fi-FI" altLang="fi-FI" b="0" smtClean="0"/>
          </a:p>
        </p:txBody>
      </p:sp>
      <p:sp>
        <p:nvSpPr>
          <p:cNvPr id="3481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12A947C-FEFA-40C6-AD44-81075E6A9CF1}" type="slidenum">
              <a:rPr lang="fi-FI" altLang="fi-FI" b="0" smtClean="0"/>
              <a:pPr eaLnBrk="1" hangingPunct="1"/>
              <a:t>12</a:t>
            </a:fld>
            <a:endParaRPr lang="fi-FI" altLang="fi-FI" b="0" smtClean="0"/>
          </a:p>
        </p:txBody>
      </p:sp>
      <p:sp>
        <p:nvSpPr>
          <p:cNvPr id="3482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4821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 dirty="0" smtClean="0"/>
              <a:t>Veron</a:t>
            </a:r>
            <a:r>
              <a:rPr lang="fi-FI" altLang="fi-FI" baseline="0" dirty="0" smtClean="0"/>
              <a:t> periminen suoraan palkasta = ennakonpidätys</a:t>
            </a:r>
            <a:endParaRPr lang="fi-FI" altLang="fi-FI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E3616DB-F114-4E6A-BC56-B31C2970020D}" type="datetime1">
              <a:rPr lang="fi-FI" altLang="fi-FI" b="0" smtClean="0"/>
              <a:pPr eaLnBrk="1" hangingPunct="1"/>
              <a:t>10.4.2015</a:t>
            </a:fld>
            <a:endParaRPr lang="fi-FI" altLang="fi-FI" b="0" smtClean="0"/>
          </a:p>
        </p:txBody>
      </p:sp>
      <p:sp>
        <p:nvSpPr>
          <p:cNvPr id="3686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A096317-7B9C-421D-B562-C958A85E7D03}" type="slidenum">
              <a:rPr lang="fi-FI" altLang="fi-FI" b="0" smtClean="0"/>
              <a:pPr eaLnBrk="1" hangingPunct="1"/>
              <a:t>13</a:t>
            </a:fld>
            <a:endParaRPr lang="fi-FI" altLang="fi-FI" b="0" smtClean="0"/>
          </a:p>
        </p:txBody>
      </p:sp>
      <p:sp>
        <p:nvSpPr>
          <p:cNvPr id="368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dirty="0" smtClean="0"/>
              <a:t>Verorahoilla kustannetaan kaikki ne palvelut, joita kansalaiset ja yritykset eivät maksa suoraan</a:t>
            </a:r>
            <a:r>
              <a:rPr lang="fi-FI" baseline="0" dirty="0" smtClean="0"/>
              <a:t> itse.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baseline="0" dirty="0" smtClean="0"/>
              <a:t>Verottomassa maassa ei </a:t>
            </a:r>
            <a:r>
              <a:rPr lang="fi-FI" baseline="0" dirty="0" smtClean="0"/>
              <a:t>olisi myöskään opintotukea, työttömyyskorvausta, poliisia</a:t>
            </a:r>
            <a:r>
              <a:rPr lang="fi-FI" baseline="0" dirty="0" smtClean="0"/>
              <a:t>, armeijaa, </a:t>
            </a:r>
            <a:r>
              <a:rPr lang="fi-FI" baseline="0" dirty="0" smtClean="0"/>
              <a:t>hallitusta tai </a:t>
            </a:r>
            <a:r>
              <a:rPr lang="fi-FI" baseline="0" dirty="0" smtClean="0"/>
              <a:t>lentokenttiä. </a:t>
            </a:r>
            <a:endParaRPr lang="fi-FI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baseline="0" dirty="0" smtClean="0"/>
              <a:t>Esimerkiksi koulunkäynti ja sairaanhoito pitäisi maksaa itse. </a:t>
            </a:r>
            <a:endParaRPr lang="fi-FI" baseline="0" dirty="0" smtClean="0"/>
          </a:p>
          <a:p>
            <a:endParaRPr lang="fi-FI" baseline="0" dirty="0" smtClean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E2D46252-6D76-4FD1-9BF7-680A80444302}" type="datetime1">
              <a:rPr lang="fi-FI" smtClean="0"/>
              <a:pPr>
                <a:defRPr/>
              </a:pPr>
              <a:t>10.4.2015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C29784E-0C1A-496A-8737-71F70BA78327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7269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Kun suurin osa ihmisistä tienaa rahaa ja maksaa veroja hieman enemmän kuin mitä he palveluina kuluttavat valtion rahoja, jäljelle jääneellä</a:t>
            </a:r>
            <a:r>
              <a:rPr lang="fi-FI" baseline="0" dirty="0" smtClean="0"/>
              <a:t> rahalla voidaan tukea heitä, joiden eläminen sillä hetkellä maksaa enemmän kuin mitä he </a:t>
            </a:r>
            <a:r>
              <a:rPr lang="fi-FI" baseline="0" smtClean="0"/>
              <a:t>itse tienaavat.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E2D46252-6D76-4FD1-9BF7-680A80444302}" type="datetime1">
              <a:rPr lang="fi-FI" smtClean="0"/>
              <a:pPr>
                <a:defRPr/>
              </a:pPr>
              <a:t>10.4.2015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C29784E-0C1A-496A-8737-71F70BA78327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5898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69822A8-5F55-46A2-90C2-E6A65CC024CA}" type="datetime1">
              <a:rPr lang="fi-FI" altLang="fi-FI" b="0" smtClean="0"/>
              <a:pPr eaLnBrk="1" hangingPunct="1"/>
              <a:t>10.4.2015</a:t>
            </a:fld>
            <a:endParaRPr lang="fi-FI" altLang="fi-FI" b="0" smtClean="0"/>
          </a:p>
        </p:txBody>
      </p:sp>
      <p:sp>
        <p:nvSpPr>
          <p:cNvPr id="2560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40EF68D-5D0A-49DB-A3D7-844D2DB475CC}" type="slidenum">
              <a:rPr lang="fi-FI" altLang="fi-FI" b="0" smtClean="0"/>
              <a:pPr eaLnBrk="1" hangingPunct="1"/>
              <a:t>4</a:t>
            </a:fld>
            <a:endParaRPr lang="fi-FI" altLang="fi-FI" b="0" smtClean="0"/>
          </a:p>
        </p:txBody>
      </p:sp>
      <p:sp>
        <p:nvSpPr>
          <p:cNvPr id="256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hangingPunct="0">
              <a:buFont typeface="Arial" pitchFamily="34" charset="0"/>
              <a:buChar char="•"/>
            </a:pPr>
            <a:r>
              <a:rPr lang="fi-FI" sz="2400" dirty="0" smtClean="0">
                <a:solidFill>
                  <a:schemeClr val="tx2"/>
                </a:solidFill>
              </a:rPr>
              <a:t>Veroilla kustannetaan julkisia palveluita</a:t>
            </a:r>
          </a:p>
          <a:p>
            <a:pPr lvl="1" hangingPunct="0">
              <a:buFont typeface="Arial" pitchFamily="34" charset="0"/>
              <a:buChar char="•"/>
            </a:pPr>
            <a:r>
              <a:rPr lang="fi-FI" sz="2000" dirty="0" smtClean="0">
                <a:solidFill>
                  <a:schemeClr val="tx2"/>
                </a:solidFill>
              </a:rPr>
              <a:t>Esim. terveydenhuolto, koulutus, päiväkodit</a:t>
            </a:r>
          </a:p>
          <a:p>
            <a:pPr hangingPunct="0">
              <a:buFont typeface="Arial" pitchFamily="34" charset="0"/>
              <a:buChar char="•"/>
            </a:pPr>
            <a:r>
              <a:rPr lang="fi-FI" sz="2400" dirty="0" smtClean="0">
                <a:solidFill>
                  <a:schemeClr val="tx2"/>
                </a:solidFill>
              </a:rPr>
              <a:t>Veroilla kustannetaan valtion toiminta</a:t>
            </a:r>
          </a:p>
          <a:p>
            <a:pPr lvl="1" hangingPunct="0">
              <a:buFont typeface="Arial" pitchFamily="34" charset="0"/>
              <a:buChar char="•"/>
            </a:pPr>
            <a:r>
              <a:rPr lang="fi-FI" sz="2000" dirty="0" smtClean="0">
                <a:solidFill>
                  <a:schemeClr val="tx2"/>
                </a:solidFill>
              </a:rPr>
              <a:t>Esim. tieverkosto, maanpuolustus, eduskunta</a:t>
            </a:r>
            <a:endParaRPr lang="fi-FI" sz="2000" strike="sngStrike" dirty="0" smtClean="0">
              <a:solidFill>
                <a:schemeClr val="tx2"/>
              </a:solidFill>
            </a:endParaRPr>
          </a:p>
          <a:p>
            <a:pPr hangingPunct="0">
              <a:buFont typeface="Arial" pitchFamily="34" charset="0"/>
              <a:buChar char="•"/>
            </a:pPr>
            <a:r>
              <a:rPr lang="fi-FI" sz="2400" dirty="0" smtClean="0">
                <a:solidFill>
                  <a:schemeClr val="tx2"/>
                </a:solidFill>
              </a:rPr>
              <a:t>Veroilla voidaan vaikuttaa ihmisten käyttäytymiseen</a:t>
            </a:r>
          </a:p>
          <a:p>
            <a:pPr lvl="1" hangingPunct="0">
              <a:buFont typeface="Arial" pitchFamily="34" charset="0"/>
              <a:buChar char="•"/>
            </a:pPr>
            <a:r>
              <a:rPr lang="fi-FI" sz="2000" dirty="0" smtClean="0">
                <a:solidFill>
                  <a:schemeClr val="tx2"/>
                </a:solidFill>
              </a:rPr>
              <a:t>Esim.  ympäristöystävällisten tuotteiden käytön edistäminen, alkoholivero</a:t>
            </a:r>
          </a:p>
          <a:p>
            <a:pPr>
              <a:buFont typeface="Arial" pitchFamily="34" charset="0"/>
              <a:buChar char="•"/>
            </a:pPr>
            <a:r>
              <a:rPr lang="fi-FI" sz="2400" dirty="0" smtClean="0">
                <a:solidFill>
                  <a:schemeClr val="tx2"/>
                </a:solidFill>
              </a:rPr>
              <a:t>Veroilla voidaan tasoittaa tuloeroja</a:t>
            </a:r>
          </a:p>
          <a:p>
            <a:pPr lvl="1">
              <a:buFont typeface="Arial" pitchFamily="34" charset="0"/>
              <a:buChar char="•"/>
            </a:pPr>
            <a:r>
              <a:rPr lang="fi-FI" sz="2000" dirty="0" smtClean="0">
                <a:solidFill>
                  <a:schemeClr val="tx2"/>
                </a:solidFill>
              </a:rPr>
              <a:t>Esim. lapsilisät, eläkkeet, asumistuki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hangingPunct="0">
              <a:buClr>
                <a:schemeClr val="accent2"/>
              </a:buClr>
            </a:pPr>
            <a:r>
              <a:rPr lang="fi-FI" sz="2600" dirty="0" smtClean="0">
                <a:solidFill>
                  <a:schemeClr val="tx2"/>
                </a:solidFill>
              </a:rPr>
              <a:t>Niitä, joiden tulee maksaa veroa, kutsutaan verovelvollisiksi</a:t>
            </a:r>
          </a:p>
          <a:p>
            <a:pPr lvl="1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Ihmiset</a:t>
            </a:r>
          </a:p>
          <a:p>
            <a:pPr lvl="1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Yhteisöt </a:t>
            </a:r>
            <a:r>
              <a:rPr lang="fi-FI" sz="2200" dirty="0" smtClean="0">
                <a:solidFill>
                  <a:schemeClr val="tx2"/>
                </a:solidFill>
              </a:rPr>
              <a:t>(esim. yritykset)</a:t>
            </a:r>
          </a:p>
          <a:p>
            <a:pPr hangingPunct="0">
              <a:buClr>
                <a:schemeClr val="accent2"/>
              </a:buClr>
            </a:pPr>
            <a:r>
              <a:rPr lang="fi-FI" sz="2600" dirty="0" smtClean="0">
                <a:solidFill>
                  <a:schemeClr val="tx2"/>
                </a:solidFill>
              </a:rPr>
              <a:t>Pääosan veroista kerää Verohallinto</a:t>
            </a:r>
          </a:p>
          <a:p>
            <a:pPr lvl="1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Myös Tulli ja </a:t>
            </a:r>
            <a:r>
              <a:rPr lang="fi-FI" sz="2200" dirty="0" err="1" smtClean="0">
                <a:solidFill>
                  <a:schemeClr val="tx2"/>
                </a:solidFill>
              </a:rPr>
              <a:t>Trafi</a:t>
            </a:r>
            <a:r>
              <a:rPr lang="fi-FI" sz="2200" dirty="0" smtClean="0">
                <a:solidFill>
                  <a:schemeClr val="tx2"/>
                </a:solidFill>
              </a:rPr>
              <a:t> keräävät veroja</a:t>
            </a:r>
          </a:p>
          <a:p>
            <a:pPr hangingPunct="0">
              <a:buClr>
                <a:schemeClr val="accent2"/>
              </a:buClr>
            </a:pPr>
            <a:r>
              <a:rPr lang="fi-FI" sz="2600" dirty="0" smtClean="0">
                <a:solidFill>
                  <a:schemeClr val="tx2"/>
                </a:solidFill>
              </a:rPr>
              <a:t>Verohallinto jakaa rahat eteenpäin veronsaajille: </a:t>
            </a:r>
          </a:p>
          <a:p>
            <a:pPr lvl="1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Valtiolle</a:t>
            </a:r>
          </a:p>
          <a:p>
            <a:pPr lvl="1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Kunnille </a:t>
            </a:r>
          </a:p>
          <a:p>
            <a:pPr lvl="1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Kansaneläkelaitokselle</a:t>
            </a:r>
          </a:p>
          <a:p>
            <a:pPr lvl="1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Seurakunnille</a:t>
            </a:r>
          </a:p>
          <a:p>
            <a:pPr lvl="1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Metsänhoitoyhdistyksille</a:t>
            </a:r>
            <a:endParaRPr lang="fi-FI" dirty="0" smtClean="0">
              <a:solidFill>
                <a:schemeClr val="tx2"/>
              </a:solidFill>
            </a:endParaRP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00010CC0-E94F-400D-91BA-C5A96C757E60}" type="datetime1">
              <a:rPr lang="fi-FI" smtClean="0"/>
              <a:pPr>
                <a:defRPr/>
              </a:pPr>
              <a:t>10.4.2015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764C0A1-07A4-456A-B8C7-32BD778C4FC0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5325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2037257-0FA0-422B-B828-0DD3905B2293}" type="datetime1">
              <a:rPr lang="fi-FI" altLang="fi-FI" b="0" smtClean="0"/>
              <a:pPr eaLnBrk="1" hangingPunct="1"/>
              <a:t>10.4.2015</a:t>
            </a:fld>
            <a:endParaRPr lang="fi-FI" altLang="fi-FI" b="0" smtClean="0"/>
          </a:p>
        </p:txBody>
      </p:sp>
      <p:sp>
        <p:nvSpPr>
          <p:cNvPr id="2457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C60B9DA-471A-4B18-9B72-3514D96227F2}" type="slidenum">
              <a:rPr lang="fi-FI" altLang="fi-FI" b="0" smtClean="0"/>
              <a:pPr eaLnBrk="1" hangingPunct="1"/>
              <a:t>6</a:t>
            </a:fld>
            <a:endParaRPr lang="fi-FI" altLang="fi-FI" b="0" smtClean="0"/>
          </a:p>
        </p:txBody>
      </p:sp>
      <p:sp>
        <p:nvSpPr>
          <p:cNvPr id="2458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4581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hangingPunct="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i-FI" sz="2400" dirty="0" smtClean="0">
                <a:solidFill>
                  <a:schemeClr val="tx2"/>
                </a:solidFill>
              </a:rPr>
              <a:t>Verotus perustuu lakeihin, jotka valmistelee valtiovarainministeriö ja hyväksyy eduskunta</a:t>
            </a:r>
          </a:p>
          <a:p>
            <a:pPr marL="342900" indent="-342900" hangingPunct="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i-FI" sz="2400" dirty="0" smtClean="0">
                <a:solidFill>
                  <a:schemeClr val="tx2"/>
                </a:solidFill>
              </a:rPr>
              <a:t>Myös Euroopan unionissa päätetään Suomen verotuksesta</a:t>
            </a:r>
          </a:p>
          <a:p>
            <a:pPr marL="342900" indent="-342900" hangingPunct="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i-FI" sz="2400" dirty="0" smtClean="0">
                <a:solidFill>
                  <a:schemeClr val="tx2"/>
                </a:solidFill>
              </a:rPr>
              <a:t>Kunnat ja seurakunnat päättävät itse veroprosenttinsa</a:t>
            </a:r>
          </a:p>
          <a:p>
            <a:pPr eaLnBrk="1" hangingPunct="1"/>
            <a:endParaRPr lang="fi-FI" altLang="fi-FI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6E8689F-AB5D-4206-AD7B-8E490EB02E27}" type="datetime1">
              <a:rPr lang="fi-FI" altLang="fi-FI" b="0" smtClean="0"/>
              <a:pPr eaLnBrk="1" hangingPunct="1"/>
              <a:t>10.4.2015</a:t>
            </a:fld>
            <a:endParaRPr lang="fi-FI" altLang="fi-FI" b="0" smtClean="0"/>
          </a:p>
        </p:txBody>
      </p:sp>
      <p:sp>
        <p:nvSpPr>
          <p:cNvPr id="2662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80AE6BC-3722-43B0-ABE0-752DCBC9E590}" type="slidenum">
              <a:rPr lang="fi-FI" altLang="fi-FI" b="0" smtClean="0"/>
              <a:pPr eaLnBrk="1" hangingPunct="1"/>
              <a:t>7</a:t>
            </a:fld>
            <a:endParaRPr lang="fi-FI" altLang="fi-FI" b="0" smtClean="0"/>
          </a:p>
        </p:txBody>
      </p:sp>
      <p:sp>
        <p:nvSpPr>
          <p:cNvPr id="2662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6629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 dirty="0" smtClean="0"/>
              <a:t>Makeisvero: Verotuksella</a:t>
            </a:r>
            <a:r>
              <a:rPr lang="fi-FI" altLang="fi-FI" baseline="0" dirty="0" smtClean="0"/>
              <a:t> pyritään ohjaamaan kuluttajien käyttäytymistä. Ylimääräisellä verolla halutaan vähentää tuotteen ostamista ja samalla kerätä lisää verotuloja. Muita kulutusta ohjaavia veroja: Alkoholivero, tupakkavero, polttoainevero</a:t>
            </a:r>
            <a:endParaRPr lang="fi-FI" altLang="fi-FI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C301A2-9567-4F7D-8723-A56E21A42755}" type="datetime1">
              <a:rPr lang="fi-FI" altLang="fi-FI" b="0" smtClean="0"/>
              <a:pPr eaLnBrk="1" hangingPunct="1"/>
              <a:t>10.4.2015</a:t>
            </a:fld>
            <a:endParaRPr lang="fi-FI" altLang="fi-FI" b="0" smtClean="0"/>
          </a:p>
        </p:txBody>
      </p:sp>
      <p:sp>
        <p:nvSpPr>
          <p:cNvPr id="2867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C3E2F82-0DA8-41E4-989F-95EBFF5F3E75}" type="slidenum">
              <a:rPr lang="fi-FI" altLang="fi-FI" b="0" smtClean="0"/>
              <a:pPr eaLnBrk="1" hangingPunct="1"/>
              <a:t>8</a:t>
            </a:fld>
            <a:endParaRPr lang="fi-FI" altLang="fi-FI" b="0" smtClean="0"/>
          </a:p>
        </p:txBody>
      </p:sp>
      <p:sp>
        <p:nvSpPr>
          <p:cNvPr id="2867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8677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fi-FI" altLang="fi-FI" dirty="0" smtClean="0"/>
              <a:t>Välitön vero tarkoittaa sitä, että veron maksajana on </a:t>
            </a:r>
            <a:r>
              <a:rPr lang="fi-FI" altLang="fi-FI" dirty="0" smtClean="0"/>
              <a:t>verovelvollinen </a:t>
            </a:r>
            <a:r>
              <a:rPr lang="fi-FI" altLang="fi-FI" dirty="0" smtClean="0"/>
              <a:t>itse.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fi-FI" altLang="fi-FI" dirty="0" smtClean="0"/>
              <a:t>Välillinen </a:t>
            </a:r>
            <a:r>
              <a:rPr lang="fi-FI" altLang="fi-FI" dirty="0" smtClean="0"/>
              <a:t>vero puolestaan sisältyy tavaran tai palvelun hintaan. Siinä veronmaksaja on yleensä kuluttaja ja </a:t>
            </a:r>
            <a:r>
              <a:rPr lang="fi-FI" altLang="fi-FI" dirty="0" smtClean="0"/>
              <a:t>veron tilittää yritys</a:t>
            </a:r>
            <a:r>
              <a:rPr lang="fi-FI" altLang="fi-FI" dirty="0" smtClean="0"/>
              <a:t>, joka tuotetta tai palvelua kuluttajalle myy. Yritykselle välillinen vero on kauttakulkuerä.</a:t>
            </a:r>
          </a:p>
          <a:p>
            <a:pPr eaLnBrk="1" hangingPunct="1"/>
            <a:endParaRPr lang="fi-FI" altLang="fi-FI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03A07F-BE45-4044-96A2-AC99ADA4B3EE}" type="datetime1">
              <a:rPr lang="fi-FI" altLang="fi-FI" b="0" smtClean="0"/>
              <a:pPr eaLnBrk="1" hangingPunct="1"/>
              <a:t>10.4.2015</a:t>
            </a:fld>
            <a:endParaRPr lang="fi-FI" altLang="fi-FI" b="0" smtClean="0"/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4270C1F-62FF-4DAF-8FBB-F47CFCB88177}" type="slidenum">
              <a:rPr lang="fi-FI" altLang="fi-FI" b="0" smtClean="0"/>
              <a:pPr eaLnBrk="1" hangingPunct="1"/>
              <a:t>9</a:t>
            </a:fld>
            <a:endParaRPr lang="fi-FI" altLang="fi-FI" b="0" smtClean="0"/>
          </a:p>
        </p:txBody>
      </p:sp>
      <p:sp>
        <p:nvSpPr>
          <p:cNvPr id="297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 dirty="0" smtClean="0"/>
              <a:t>Veronalaista on kaikki tulo, jota ei erikseen ole säädetty verovapaaksi.</a:t>
            </a:r>
          </a:p>
          <a:p>
            <a:pPr eaLnBrk="1" hangingPunct="1">
              <a:buFontTx/>
              <a:buChar char="•"/>
            </a:pPr>
            <a:r>
              <a:rPr lang="fi-FI" altLang="fi-FI" dirty="0" smtClean="0"/>
              <a:t>Erilaiset palkkiot ja palkinnot, kuten löytöpalkkio, kirjoituspalkkio, </a:t>
            </a:r>
            <a:r>
              <a:rPr lang="fi-FI" altLang="fi-FI" dirty="0" smtClean="0"/>
              <a:t>kokouspalkkio, palkinnot </a:t>
            </a:r>
            <a:endParaRPr lang="fi-FI" altLang="fi-FI" dirty="0" smtClean="0"/>
          </a:p>
          <a:p>
            <a:pPr eaLnBrk="1" hangingPunct="1">
              <a:buFontTx/>
              <a:buChar char="•"/>
            </a:pPr>
            <a:r>
              <a:rPr lang="fi-FI" altLang="fi-FI" dirty="0" smtClean="0"/>
              <a:t>Verovapaaksi on säädetty mm. lapsilisä</a:t>
            </a:r>
          </a:p>
          <a:p>
            <a:pPr eaLnBrk="1" hangingPunct="1"/>
            <a:endParaRPr lang="fi-FI" altLang="fi-FI" dirty="0" smtClean="0"/>
          </a:p>
          <a:p>
            <a:pPr eaLnBrk="1" hangingPunct="1"/>
            <a:r>
              <a:rPr lang="fi-FI" altLang="fi-FI" dirty="0" smtClean="0"/>
              <a:t>Päivärahoja ovat</a:t>
            </a:r>
          </a:p>
          <a:p>
            <a:pPr eaLnBrk="1" hangingPunct="1">
              <a:buFontTx/>
              <a:buChar char="•"/>
            </a:pPr>
            <a:r>
              <a:rPr lang="fi-FI" altLang="fi-FI" dirty="0" smtClean="0"/>
              <a:t>Työttömyyspäiväraha </a:t>
            </a:r>
            <a:br>
              <a:rPr lang="fi-FI" altLang="fi-FI" dirty="0" smtClean="0"/>
            </a:br>
            <a:r>
              <a:rPr lang="fi-FI" altLang="fi-FI" dirty="0" smtClean="0"/>
              <a:t>(ansiosidonnainen ja peruspäiväraha)</a:t>
            </a:r>
          </a:p>
          <a:p>
            <a:pPr eaLnBrk="1" hangingPunct="1">
              <a:buFontTx/>
              <a:buChar char="•"/>
            </a:pPr>
            <a:r>
              <a:rPr lang="fi-FI" altLang="fi-FI" dirty="0" smtClean="0"/>
              <a:t>Sairauspäiväraha</a:t>
            </a:r>
          </a:p>
          <a:p>
            <a:pPr eaLnBrk="1" hangingPunct="1">
              <a:buFontTx/>
              <a:buChar char="•"/>
            </a:pPr>
            <a:r>
              <a:rPr lang="fi-FI" altLang="fi-FI" dirty="0" smtClean="0"/>
              <a:t>Äitiyspäiväraha</a:t>
            </a:r>
          </a:p>
          <a:p>
            <a:pPr eaLnBrk="1" hangingPunct="1">
              <a:buFontTx/>
              <a:buChar char="•"/>
            </a:pPr>
            <a:r>
              <a:rPr lang="fi-FI" altLang="fi-FI" dirty="0" smtClean="0"/>
              <a:t>Vanhempainraha</a:t>
            </a:r>
          </a:p>
          <a:p>
            <a:pPr eaLnBrk="1" hangingPunct="1"/>
            <a:endParaRPr lang="fi-FI" altLang="fi-FI" dirty="0" smtClean="0"/>
          </a:p>
          <a:p>
            <a:pPr eaLnBrk="1" hangingPunct="1"/>
            <a:r>
              <a:rPr lang="fi-FI" altLang="fi-FI" dirty="0" smtClean="0"/>
              <a:t>Verovapaita tuloja ovat</a:t>
            </a:r>
          </a:p>
          <a:p>
            <a:pPr eaLnBrk="1" hangingPunct="1"/>
            <a:r>
              <a:rPr lang="fi-FI" altLang="fi-FI" dirty="0" smtClean="0"/>
              <a:t>Tietyt vakuutuskorvaukset</a:t>
            </a:r>
          </a:p>
          <a:p>
            <a:pPr eaLnBrk="1" hangingPunct="1"/>
            <a:r>
              <a:rPr lang="fi-FI" altLang="fi-FI" dirty="0" smtClean="0"/>
              <a:t>Luonnonvaraisten kasvien ja sienten keräilystä saatu tulo</a:t>
            </a:r>
          </a:p>
          <a:p>
            <a:pPr eaLnBrk="1" hangingPunct="1"/>
            <a:r>
              <a:rPr lang="fi-FI" altLang="fi-FI" dirty="0" smtClean="0"/>
              <a:t>Varusmiesten päiväraha</a:t>
            </a:r>
          </a:p>
          <a:p>
            <a:pPr eaLnBrk="1" hangingPunct="1"/>
            <a:endParaRPr lang="fi-FI" altLang="fi-FI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3" y="6119813"/>
            <a:ext cx="1468437" cy="45561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uusi_logo_himme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500" y="1841500"/>
            <a:ext cx="3175000" cy="317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2057400" y="6096000"/>
            <a:ext cx="6705600" cy="0"/>
          </a:xfrm>
          <a:prstGeom prst="line">
            <a:avLst/>
          </a:prstGeom>
          <a:noFill/>
          <a:ln w="19050">
            <a:solidFill>
              <a:srgbClr val="FF99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09600" y="1981200"/>
            <a:ext cx="8001000" cy="1447800"/>
          </a:xfrm>
        </p:spPr>
        <p:txBody>
          <a:bodyPr/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fi-FI" noProof="0" smtClean="0"/>
              <a:t>Muokkaa perustyyl. napsautt.</a:t>
            </a:r>
            <a:endParaRPr lang="fi-FI" noProof="0" dirty="0" smtClean="0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i-FI" noProof="0" smtClean="0"/>
              <a:t>Muokkaa alaotsikon perustyyliä napsautt.</a:t>
            </a:r>
            <a:endParaRPr lang="fi-FI" noProof="0" dirty="0" smtClean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A42E0-AB54-42D5-9C5A-1455F436B7BD}" type="datetime1">
              <a:rPr lang="fi-FI"/>
              <a:pPr>
                <a:defRPr/>
              </a:pPr>
              <a:t>10.4.2015</a:t>
            </a:fld>
            <a:endParaRPr lang="fi-FI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1981200" y="6096000"/>
            <a:ext cx="5029200" cy="533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6C245-FB82-4557-8926-63A55C0DC22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9508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A7BAF-768A-4735-8CF1-5E0C70A956F2}" type="datetime1">
              <a:rPr lang="fi-FI"/>
              <a:pPr>
                <a:defRPr/>
              </a:pPr>
              <a:t>10.4.2015</a:t>
            </a:fld>
            <a:endParaRPr lang="fi-FI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CC5FC-2BCB-4656-A463-93797F034C6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8758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24650" y="152400"/>
            <a:ext cx="2114550" cy="58674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81000" y="152400"/>
            <a:ext cx="6191250" cy="5867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18CBDA-35BF-4AFF-AF29-2A6C1109BDFA}" type="datetime1">
              <a:rPr lang="fi-FI"/>
              <a:pPr>
                <a:defRPr/>
              </a:pPr>
              <a:t>10.4.2015</a:t>
            </a:fld>
            <a:endParaRPr lang="fi-FI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1D53C8-2336-4CEC-8411-AF5CD2CB525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2700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7E8A3-728F-4A61-9090-E1C6F20BB129}" type="datetime1">
              <a:rPr lang="fi-FI"/>
              <a:pPr>
                <a:defRPr/>
              </a:pPr>
              <a:t>10.4.2015</a:t>
            </a:fld>
            <a:endParaRPr lang="fi-FI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218F5-2E25-47B2-96A0-49F87F08A49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1219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97985-9A6D-467E-A2E3-44D7A18D37C0}" type="datetime1">
              <a:rPr lang="fi-FI"/>
              <a:pPr>
                <a:defRPr/>
              </a:pPr>
              <a:t>10.4.2015</a:t>
            </a:fld>
            <a:endParaRPr lang="fi-FI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77EA4-E204-42C2-A00A-E1353B2E37D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6312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219200" y="1447800"/>
            <a:ext cx="37338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105400" y="1447800"/>
            <a:ext cx="37338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7D87F-B858-467C-8422-FBBF2ED4BDB4}" type="datetime1">
              <a:rPr lang="fi-FI"/>
              <a:pPr>
                <a:defRPr/>
              </a:pPr>
              <a:t>10.4.2015</a:t>
            </a:fld>
            <a:endParaRPr lang="fi-FI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758B8-C604-492A-A65A-224CF5F491C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9714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AF1D9-5BEF-4F21-A323-3B0BC7D0462A}" type="datetime1">
              <a:rPr lang="fi-FI"/>
              <a:pPr>
                <a:defRPr/>
              </a:pPr>
              <a:t>10.4.2015</a:t>
            </a:fld>
            <a:endParaRPr lang="fi-FI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84F87-74AF-46D1-A605-7139AE62C46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0221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EF78B-D1B2-40F9-B831-9F6D2BE97831}" type="datetime1">
              <a:rPr lang="fi-FI"/>
              <a:pPr>
                <a:defRPr/>
              </a:pPr>
              <a:t>10.4.2015</a:t>
            </a:fld>
            <a:endParaRPr lang="fi-FI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8B039-F8D7-4694-AA4E-EB9B296F6AA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1175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D5238-DD70-4B03-9F0B-F7C188373B85}" type="datetime1">
              <a:rPr lang="fi-FI"/>
              <a:pPr>
                <a:defRPr/>
              </a:pPr>
              <a:t>10.4.2015</a:t>
            </a:fld>
            <a:endParaRPr lang="fi-FI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373445-749A-4606-B0AE-E4A7226D189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4602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79E7A-2DEA-4782-BD14-8ECB724F60BA}" type="datetime1">
              <a:rPr lang="fi-FI"/>
              <a:pPr>
                <a:defRPr/>
              </a:pPr>
              <a:t>10.4.2015</a:t>
            </a:fld>
            <a:endParaRPr lang="fi-FI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A5571-A477-4BF1-BF69-F5DDD5F925B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638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194C13-A854-4704-B228-066884837F3D}" type="datetime1">
              <a:rPr lang="fi-FI"/>
              <a:pPr>
                <a:defRPr/>
              </a:pPr>
              <a:t>10.4.2015</a:t>
            </a:fld>
            <a:endParaRPr lang="fi-FI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18333-9D4E-4B2D-8B65-9525DCA6ECF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020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342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D145DA88-EC13-4DEC-9EB6-098FF74714B1}" type="datetime1">
              <a:rPr lang="fi-FI"/>
              <a:pPr>
                <a:defRPr/>
              </a:pPr>
              <a:t>10.4.2015</a:t>
            </a:fld>
            <a:endParaRPr lang="fi-FI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81200" y="6096000"/>
            <a:ext cx="4876800" cy="533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10000"/>
              </a:lnSpc>
              <a:defRPr sz="14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0960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1C5293CD-A2C5-44B6-A844-6CA8F720F93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otsikon perustyyliä napsauttamalla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447800"/>
            <a:ext cx="7620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pic>
        <p:nvPicPr>
          <p:cNvPr id="1031" name="Picture 8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3" y="6119813"/>
            <a:ext cx="1468437" cy="45561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Line 10"/>
          <p:cNvSpPr>
            <a:spLocks noChangeShapeType="1"/>
          </p:cNvSpPr>
          <p:nvPr/>
        </p:nvSpPr>
        <p:spPr bwMode="auto">
          <a:xfrm>
            <a:off x="2057400" y="6096000"/>
            <a:ext cx="6705600" cy="0"/>
          </a:xfrm>
          <a:prstGeom prst="line">
            <a:avLst/>
          </a:prstGeom>
          <a:noFill/>
          <a:ln w="19050">
            <a:solidFill>
              <a:srgbClr val="FF99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D58B00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D58B00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D58B00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D58B00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i-FI" altLang="fi-FI" smtClean="0">
                <a:solidFill>
                  <a:srgbClr val="006600"/>
                </a:solidFill>
              </a:rPr>
              <a:t>Verotus Suomessa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657600"/>
            <a:ext cx="6400800" cy="1752600"/>
          </a:xfrm>
        </p:spPr>
        <p:txBody>
          <a:bodyPr/>
          <a:lstStyle/>
          <a:p>
            <a:pPr eaLnBrk="1" hangingPunct="1"/>
            <a:r>
              <a:rPr lang="fi-FI" altLang="fi-FI" dirty="0" smtClean="0">
                <a:solidFill>
                  <a:srgbClr val="006600"/>
                </a:solidFill>
              </a:rPr>
              <a:t>Esittely koululaisille </a:t>
            </a:r>
          </a:p>
          <a:p>
            <a:pPr eaLnBrk="1" hangingPunct="1"/>
            <a:r>
              <a:rPr lang="fi-FI" altLang="fi-FI" dirty="0" smtClean="0">
                <a:solidFill>
                  <a:srgbClr val="006600"/>
                </a:solidFill>
              </a:rPr>
              <a:t>Verohallinto </a:t>
            </a:r>
          </a:p>
          <a:p>
            <a:pPr eaLnBrk="1" hangingPunct="1"/>
            <a:r>
              <a:rPr lang="fi-FI" altLang="fi-FI" dirty="0" smtClean="0">
                <a:solidFill>
                  <a:srgbClr val="006600"/>
                </a:solidFill>
              </a:rPr>
              <a:t>2015</a:t>
            </a:r>
          </a:p>
        </p:txBody>
      </p:sp>
    </p:spTree>
    <p:extLst>
      <p:ext uri="{BB962C8B-B14F-4D97-AF65-F5344CB8AC3E}">
        <p14:creationId xmlns:p14="http://schemas.microsoft.com/office/powerpoint/2010/main" val="625508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Progressiivinen - suhteellinen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412776"/>
            <a:ext cx="2632720" cy="4267200"/>
          </a:xfrm>
        </p:spPr>
        <p:txBody>
          <a:bodyPr/>
          <a:lstStyle/>
          <a:p>
            <a:pPr eaLnBrk="1" hangingPunct="1">
              <a:buClr>
                <a:srgbClr val="FF9933"/>
              </a:buClr>
            </a:pPr>
            <a:r>
              <a:rPr lang="fi-FI" altLang="fi-FI" sz="1800" dirty="0" smtClean="0">
                <a:solidFill>
                  <a:srgbClr val="006600"/>
                </a:solidFill>
              </a:rPr>
              <a:t>Valtion tulovero on </a:t>
            </a:r>
            <a:r>
              <a:rPr lang="fi-FI" altLang="fi-FI" sz="1800" i="1" dirty="0" smtClean="0">
                <a:solidFill>
                  <a:srgbClr val="006600"/>
                </a:solidFill>
              </a:rPr>
              <a:t>progressiivinen</a:t>
            </a:r>
            <a:r>
              <a:rPr lang="fi-FI" altLang="fi-FI" sz="1800" dirty="0" smtClean="0">
                <a:solidFill>
                  <a:srgbClr val="006600"/>
                </a:solidFill>
              </a:rPr>
              <a:t>:</a:t>
            </a:r>
          </a:p>
          <a:p>
            <a:pPr lvl="1" eaLnBrk="1" hangingPunct="1">
              <a:buClr>
                <a:srgbClr val="FF9933"/>
              </a:buClr>
            </a:pPr>
            <a:r>
              <a:rPr lang="fi-FI" altLang="fi-FI" sz="1800" dirty="0" smtClean="0">
                <a:solidFill>
                  <a:srgbClr val="006600"/>
                </a:solidFill>
              </a:rPr>
              <a:t>Mitä pienempi on tulosi,</a:t>
            </a:r>
            <a:br>
              <a:rPr lang="fi-FI" altLang="fi-FI" sz="1800" dirty="0" smtClean="0">
                <a:solidFill>
                  <a:srgbClr val="006600"/>
                </a:solidFill>
              </a:rPr>
            </a:br>
            <a:r>
              <a:rPr lang="fi-FI" altLang="fi-FI" sz="1800" dirty="0" smtClean="0">
                <a:solidFill>
                  <a:srgbClr val="006600"/>
                </a:solidFill>
              </a:rPr>
              <a:t>sitä pienempi on veroprosenttisi.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644008" y="1412777"/>
            <a:ext cx="4104456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D58B00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D58B00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D58B00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D58B00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Clr>
                <a:srgbClr val="FF9933"/>
              </a:buClr>
            </a:pPr>
            <a:r>
              <a:rPr lang="fi-FI" altLang="fi-FI" sz="1800" kern="0" dirty="0" smtClean="0">
                <a:solidFill>
                  <a:srgbClr val="006600"/>
                </a:solidFill>
              </a:rPr>
              <a:t>Kunnallisvero, </a:t>
            </a:r>
            <a:r>
              <a:rPr lang="fi-FI" altLang="fi-FI" sz="1800" kern="0" dirty="0" smtClean="0">
                <a:solidFill>
                  <a:srgbClr val="006600"/>
                </a:solidFill>
              </a:rPr>
              <a:t>kirkollisvero sekä</a:t>
            </a:r>
            <a:br>
              <a:rPr lang="fi-FI" altLang="fi-FI" sz="1800" kern="0" dirty="0" smtClean="0">
                <a:solidFill>
                  <a:srgbClr val="006600"/>
                </a:solidFill>
              </a:rPr>
            </a:br>
            <a:r>
              <a:rPr lang="fi-FI" altLang="fi-FI" sz="1800" kern="0" dirty="0" smtClean="0">
                <a:solidFill>
                  <a:srgbClr val="006600"/>
                </a:solidFill>
              </a:rPr>
              <a:t>sairausvakuutusmaksu ovat </a:t>
            </a:r>
            <a:r>
              <a:rPr lang="fi-FI" altLang="fi-FI" sz="1800" i="1" kern="0" dirty="0" smtClean="0">
                <a:solidFill>
                  <a:srgbClr val="006600"/>
                </a:solidFill>
              </a:rPr>
              <a:t>suhteellisia</a:t>
            </a:r>
            <a:r>
              <a:rPr lang="fi-FI" altLang="fi-FI" sz="1800" kern="0" dirty="0" smtClean="0">
                <a:solidFill>
                  <a:srgbClr val="006600"/>
                </a:solidFill>
              </a:rPr>
              <a:t>:</a:t>
            </a:r>
          </a:p>
          <a:p>
            <a:pPr lvl="1">
              <a:buClr>
                <a:srgbClr val="FF9933"/>
              </a:buClr>
            </a:pPr>
            <a:r>
              <a:rPr lang="fi-FI" altLang="fi-FI" sz="1800" b="0" kern="0" dirty="0" smtClean="0">
                <a:solidFill>
                  <a:srgbClr val="006600"/>
                </a:solidFill>
              </a:rPr>
              <a:t>veroprosentti on</a:t>
            </a:r>
            <a:br>
              <a:rPr lang="fi-FI" altLang="fi-FI" sz="1800" b="0" kern="0" dirty="0" smtClean="0">
                <a:solidFill>
                  <a:srgbClr val="006600"/>
                </a:solidFill>
              </a:rPr>
            </a:br>
            <a:r>
              <a:rPr lang="fi-FI" altLang="fi-FI" sz="1800" b="0" kern="0" dirty="0" smtClean="0">
                <a:solidFill>
                  <a:srgbClr val="006600"/>
                </a:solidFill>
              </a:rPr>
              <a:t>saman suuruinen kaikilla tuloilla</a:t>
            </a:r>
          </a:p>
        </p:txBody>
      </p:sp>
      <p:pic>
        <p:nvPicPr>
          <p:cNvPr id="17" name="Picture 2" descr="C:\Program Files (x86)\Microsoft Office\MEDIA\CAGCAT10\j030295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805" y="4640200"/>
            <a:ext cx="501449" cy="661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Suorakulmio 17"/>
          <p:cNvSpPr/>
          <p:nvPr/>
        </p:nvSpPr>
        <p:spPr bwMode="auto">
          <a:xfrm>
            <a:off x="1360160" y="4064516"/>
            <a:ext cx="466059" cy="123669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Suorakulmio 18"/>
          <p:cNvSpPr/>
          <p:nvPr/>
        </p:nvSpPr>
        <p:spPr bwMode="auto">
          <a:xfrm>
            <a:off x="1360160" y="3573018"/>
            <a:ext cx="466059" cy="57606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2" name="Suora nuoliyhdysviiva 21"/>
          <p:cNvCxnSpPr/>
          <p:nvPr/>
        </p:nvCxnSpPr>
        <p:spPr bwMode="auto">
          <a:xfrm flipV="1">
            <a:off x="1690918" y="3501008"/>
            <a:ext cx="360802" cy="2788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6" name="Picture 2" descr="C:\Program Files (x86)\Microsoft Office\MEDIA\CAGCAT10\j030295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0644" y="4626227"/>
            <a:ext cx="501449" cy="661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Suorakulmio 26"/>
          <p:cNvSpPr/>
          <p:nvPr/>
        </p:nvSpPr>
        <p:spPr bwMode="auto">
          <a:xfrm>
            <a:off x="7261999" y="4598280"/>
            <a:ext cx="466059" cy="688955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Suorakulmio 27"/>
          <p:cNvSpPr/>
          <p:nvPr/>
        </p:nvSpPr>
        <p:spPr bwMode="auto">
          <a:xfrm>
            <a:off x="7261999" y="4350221"/>
            <a:ext cx="466059" cy="3173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9" name="Suora nuoliyhdysviiva 28"/>
          <p:cNvCxnSpPr/>
          <p:nvPr/>
        </p:nvCxnSpPr>
        <p:spPr bwMode="auto">
          <a:xfrm flipV="1">
            <a:off x="7592757" y="4195400"/>
            <a:ext cx="360802" cy="2788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38" name="Picture 2" descr="C:\Program Files (x86)\Microsoft Office\MEDIA\CAGCAT10\j030295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640200"/>
            <a:ext cx="501449" cy="661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Suorakulmio 38"/>
          <p:cNvSpPr/>
          <p:nvPr/>
        </p:nvSpPr>
        <p:spPr bwMode="auto">
          <a:xfrm>
            <a:off x="5791427" y="3861049"/>
            <a:ext cx="466059" cy="144016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" name="Suorakulmio 39"/>
          <p:cNvSpPr/>
          <p:nvPr/>
        </p:nvSpPr>
        <p:spPr bwMode="auto">
          <a:xfrm>
            <a:off x="5791427" y="3501011"/>
            <a:ext cx="466059" cy="36003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1" name="Suora nuoliyhdysviiva 40"/>
          <p:cNvCxnSpPr/>
          <p:nvPr/>
        </p:nvCxnSpPr>
        <p:spPr bwMode="auto">
          <a:xfrm flipV="1">
            <a:off x="6087766" y="3391365"/>
            <a:ext cx="360802" cy="2788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42" name="Picture 2" descr="C:\Program Files (x86)\Microsoft Office\MEDIA\CAGCAT10\j030295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640200"/>
            <a:ext cx="501449" cy="661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Suorakulmio 42"/>
          <p:cNvSpPr/>
          <p:nvPr/>
        </p:nvSpPr>
        <p:spPr bwMode="auto">
          <a:xfrm>
            <a:off x="3203848" y="4739579"/>
            <a:ext cx="466059" cy="561629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4" name="Suorakulmio 43"/>
          <p:cNvSpPr/>
          <p:nvPr/>
        </p:nvSpPr>
        <p:spPr bwMode="auto">
          <a:xfrm>
            <a:off x="3203848" y="4509120"/>
            <a:ext cx="466059" cy="2304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5" name="Suora nuoliyhdysviiva 44"/>
          <p:cNvCxnSpPr/>
          <p:nvPr/>
        </p:nvCxnSpPr>
        <p:spPr bwMode="auto">
          <a:xfrm flipV="1">
            <a:off x="3563888" y="4302278"/>
            <a:ext cx="360802" cy="2788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930481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z="2800" dirty="0" smtClean="0"/>
              <a:t>Veroja maksetaan koko ajan ja summa tasataan kerran vuodessa</a:t>
            </a:r>
            <a:endParaRPr lang="fi-FI" altLang="fi-FI" sz="2800" dirty="0" smtClean="0"/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412776"/>
            <a:ext cx="7560840" cy="4680520"/>
          </a:xfrm>
        </p:spPr>
        <p:txBody>
          <a:bodyPr/>
          <a:lstStyle/>
          <a:p>
            <a:pPr marL="533400" indent="-533400" eaLnBrk="1" hangingPunct="1">
              <a:buClr>
                <a:srgbClr val="FF9933"/>
              </a:buClr>
              <a:buFontTx/>
              <a:buAutoNum type="arabicPeriod"/>
            </a:pPr>
            <a:r>
              <a:rPr lang="fi-FI" altLang="fi-FI" sz="2400" dirty="0" smtClean="0">
                <a:solidFill>
                  <a:srgbClr val="006600"/>
                </a:solidFill>
              </a:rPr>
              <a:t>Ennakkoperintä</a:t>
            </a:r>
          </a:p>
          <a:p>
            <a:pPr marL="914400" lvl="1" indent="-457200" eaLnBrk="1" hangingPunct="1">
              <a:buClr>
                <a:srgbClr val="FF9933"/>
              </a:buClr>
            </a:pPr>
            <a:r>
              <a:rPr lang="fi-FI" altLang="fi-FI" sz="2000" dirty="0" smtClean="0">
                <a:solidFill>
                  <a:srgbClr val="006600"/>
                </a:solidFill>
              </a:rPr>
              <a:t>Veroa maksetaan sitä mukaa kun rahaa tienataan</a:t>
            </a:r>
          </a:p>
          <a:p>
            <a:pPr marL="914400" lvl="1" indent="-457200" eaLnBrk="1" hangingPunct="1">
              <a:buClr>
                <a:srgbClr val="FF9933"/>
              </a:buClr>
            </a:pPr>
            <a:r>
              <a:rPr lang="fi-FI" altLang="fi-FI" sz="2000" dirty="0" smtClean="0">
                <a:solidFill>
                  <a:srgbClr val="006600"/>
                </a:solidFill>
              </a:rPr>
              <a:t>Ennakonpidätys, esim. palkasta</a:t>
            </a:r>
          </a:p>
          <a:p>
            <a:pPr marL="1314450" lvl="2" indent="-457200">
              <a:buClr>
                <a:srgbClr val="FF9933"/>
              </a:buClr>
            </a:pPr>
            <a:r>
              <a:rPr lang="fi-FI" altLang="fi-FI" sz="2000" dirty="0" smtClean="0">
                <a:solidFill>
                  <a:srgbClr val="006600"/>
                </a:solidFill>
              </a:rPr>
              <a:t>Pidätysprosentti verokortin mukaan</a:t>
            </a:r>
          </a:p>
          <a:p>
            <a:pPr marL="914400" lvl="1" indent="-457200" eaLnBrk="1" hangingPunct="1">
              <a:buClr>
                <a:srgbClr val="FF9933"/>
              </a:buClr>
            </a:pPr>
            <a:r>
              <a:rPr lang="fi-FI" altLang="fi-FI" sz="2000" dirty="0" smtClean="0">
                <a:solidFill>
                  <a:srgbClr val="006600"/>
                </a:solidFill>
              </a:rPr>
              <a:t>Ennakonkanto, esim. vuokratulosta</a:t>
            </a:r>
          </a:p>
          <a:p>
            <a:pPr marL="533400" indent="-533400" eaLnBrk="1" hangingPunct="1">
              <a:buClr>
                <a:srgbClr val="FF9933"/>
              </a:buClr>
              <a:buFontTx/>
              <a:buAutoNum type="arabicPeriod"/>
            </a:pPr>
            <a:r>
              <a:rPr lang="fi-FI" altLang="fi-FI" sz="2400" dirty="0" smtClean="0">
                <a:solidFill>
                  <a:srgbClr val="006600"/>
                </a:solidFill>
              </a:rPr>
              <a:t>Säännönmukainen verotus</a:t>
            </a:r>
          </a:p>
          <a:p>
            <a:pPr marL="914400" lvl="1" indent="-457200">
              <a:buClr>
                <a:srgbClr val="FF9933"/>
              </a:buClr>
            </a:pPr>
            <a:r>
              <a:rPr lang="fi-FI" altLang="fi-FI" sz="2000" dirty="0" smtClean="0">
                <a:solidFill>
                  <a:srgbClr val="006600"/>
                </a:solidFill>
              </a:rPr>
              <a:t>Vahvistetaan, mikä on verotettava tulo yhden vuoden ajalta</a:t>
            </a:r>
            <a:endParaRPr lang="fi-FI" altLang="fi-FI" sz="2000" dirty="0">
              <a:solidFill>
                <a:srgbClr val="006600"/>
              </a:solidFill>
            </a:endParaRPr>
          </a:p>
          <a:p>
            <a:pPr marL="914400" lvl="1" indent="-457200" eaLnBrk="1" hangingPunct="1">
              <a:buClr>
                <a:srgbClr val="FF9933"/>
              </a:buClr>
            </a:pPr>
            <a:r>
              <a:rPr lang="fi-FI" altLang="fi-FI" sz="2000" dirty="0" smtClean="0">
                <a:solidFill>
                  <a:srgbClr val="006600"/>
                </a:solidFill>
              </a:rPr>
              <a:t>Esitäytetty veroilmoitus tarkastetaan</a:t>
            </a:r>
          </a:p>
          <a:p>
            <a:pPr marL="533400" indent="-533400" eaLnBrk="1" hangingPunct="1">
              <a:buClr>
                <a:srgbClr val="FF9933"/>
              </a:buClr>
              <a:buFontTx/>
              <a:buAutoNum type="arabicPeriod"/>
            </a:pPr>
            <a:r>
              <a:rPr lang="fi-FI" altLang="fi-FI" sz="2400" dirty="0" smtClean="0">
                <a:solidFill>
                  <a:srgbClr val="006600"/>
                </a:solidFill>
              </a:rPr>
              <a:t>Muutosverotus</a:t>
            </a:r>
          </a:p>
          <a:p>
            <a:pPr marL="742950" lvl="2" indent="-342900">
              <a:buClr>
                <a:srgbClr val="FF9933"/>
              </a:buClr>
            </a:pPr>
            <a:r>
              <a:rPr lang="fi-FI" altLang="fi-FI" sz="2000" dirty="0" smtClean="0">
                <a:solidFill>
                  <a:srgbClr val="006600"/>
                </a:solidFill>
              </a:rPr>
              <a:t>Veroehdotusta ja verotuspäätöstä  voidaan muuttaa tarvittaessa </a:t>
            </a:r>
            <a:endParaRPr lang="fi-FI" altLang="fi-FI" sz="2000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63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305272"/>
            <a:ext cx="7920880" cy="4572000"/>
          </a:xfrm>
        </p:spPr>
        <p:txBody>
          <a:bodyPr/>
          <a:lstStyle/>
          <a:p>
            <a:pPr>
              <a:buClr>
                <a:srgbClr val="FF9933"/>
              </a:buClr>
            </a:pPr>
            <a:r>
              <a:rPr lang="fi-FI" altLang="fi-FI" sz="2400" dirty="0" smtClean="0">
                <a:solidFill>
                  <a:srgbClr val="006600"/>
                </a:solidFill>
              </a:rPr>
              <a:t>L</a:t>
            </a:r>
            <a:r>
              <a:rPr lang="fi-FI" altLang="fi-FI" sz="2400" dirty="0" smtClean="0">
                <a:solidFill>
                  <a:srgbClr val="006600"/>
                </a:solidFill>
              </a:rPr>
              <a:t>ähetetään </a:t>
            </a:r>
            <a:r>
              <a:rPr lang="fi-FI" altLang="fi-FI" sz="2400" dirty="0" smtClean="0">
                <a:solidFill>
                  <a:srgbClr val="006600"/>
                </a:solidFill>
              </a:rPr>
              <a:t>automaattisesti jokaiselle 16-vuotta täyttävälle</a:t>
            </a:r>
          </a:p>
          <a:p>
            <a:pPr eaLnBrk="1" hangingPunct="1">
              <a:buClr>
                <a:srgbClr val="FF9933"/>
              </a:buClr>
            </a:pPr>
            <a:r>
              <a:rPr lang="fi-FI" altLang="fi-FI" sz="2400" dirty="0" smtClean="0">
                <a:solidFill>
                  <a:srgbClr val="006600"/>
                </a:solidFill>
              </a:rPr>
              <a:t>Vero peritään </a:t>
            </a:r>
            <a:r>
              <a:rPr lang="fi-FI" altLang="fi-FI" sz="2400" dirty="0" smtClean="0">
                <a:solidFill>
                  <a:srgbClr val="006600"/>
                </a:solidFill>
              </a:rPr>
              <a:t>palkasta verokortin prosentin mukaan</a:t>
            </a:r>
          </a:p>
          <a:p>
            <a:pPr eaLnBrk="1" hangingPunct="1">
              <a:buClr>
                <a:srgbClr val="FF9933"/>
              </a:buClr>
            </a:pPr>
            <a:r>
              <a:rPr lang="fi-FI" altLang="fi-FI" sz="2400" dirty="0" smtClean="0">
                <a:solidFill>
                  <a:srgbClr val="006600"/>
                </a:solidFill>
              </a:rPr>
              <a:t>Verokortti annetaan työnantajalle</a:t>
            </a:r>
          </a:p>
          <a:p>
            <a:pPr lvl="1">
              <a:buClr>
                <a:srgbClr val="FF9933"/>
              </a:buClr>
            </a:pPr>
            <a:r>
              <a:rPr lang="fi-FI" altLang="fi-FI" sz="2000" dirty="0" smtClean="0">
                <a:solidFill>
                  <a:srgbClr val="006600"/>
                </a:solidFill>
              </a:rPr>
              <a:t>Verokortti pitää antaa aina, myös silloin jos tulot ovat pienet tai olet alle </a:t>
            </a:r>
            <a:r>
              <a:rPr lang="fi-FI" altLang="fi-FI" sz="2000" dirty="0" smtClean="0">
                <a:solidFill>
                  <a:srgbClr val="006600"/>
                </a:solidFill>
              </a:rPr>
              <a:t>16-vuotias</a:t>
            </a:r>
          </a:p>
          <a:p>
            <a:pPr lvl="1">
              <a:buClr>
                <a:srgbClr val="FF9933"/>
              </a:buClr>
            </a:pPr>
            <a:r>
              <a:rPr lang="fi-FI" altLang="fi-FI" sz="2000" dirty="0" smtClean="0">
                <a:solidFill>
                  <a:srgbClr val="006600"/>
                </a:solidFill>
              </a:rPr>
              <a:t>Jos verokorttia ei ole, ennakonpidätys palkasta on lähes 50%</a:t>
            </a:r>
            <a:endParaRPr lang="fi-FI" altLang="fi-FI" sz="2000" dirty="0" smtClean="0">
              <a:solidFill>
                <a:srgbClr val="006600"/>
              </a:solidFill>
            </a:endParaRPr>
          </a:p>
          <a:p>
            <a:pPr eaLnBrk="1" hangingPunct="1">
              <a:buClr>
                <a:srgbClr val="FF9933"/>
              </a:buClr>
            </a:pPr>
            <a:r>
              <a:rPr lang="fi-FI" altLang="fi-FI" sz="2400" dirty="0" smtClean="0">
                <a:solidFill>
                  <a:srgbClr val="006600"/>
                </a:solidFill>
              </a:rPr>
              <a:t>Oman veroprosentin voi laskea </a:t>
            </a:r>
            <a:r>
              <a:rPr lang="fi-FI" altLang="fi-FI" sz="2400" dirty="0" err="1" smtClean="0">
                <a:solidFill>
                  <a:srgbClr val="006600"/>
                </a:solidFill>
              </a:rPr>
              <a:t>vero.fi:ssä</a:t>
            </a:r>
            <a:endParaRPr lang="fi-FI" altLang="fi-FI" sz="2400" dirty="0" smtClean="0">
              <a:solidFill>
                <a:srgbClr val="006600"/>
              </a:solidFill>
            </a:endParaRPr>
          </a:p>
          <a:p>
            <a:pPr eaLnBrk="1" hangingPunct="1">
              <a:buClr>
                <a:srgbClr val="FF9933"/>
              </a:buClr>
            </a:pPr>
            <a:r>
              <a:rPr lang="fi-FI" altLang="fi-FI" sz="2400" dirty="0" smtClean="0">
                <a:solidFill>
                  <a:srgbClr val="006600"/>
                </a:solidFill>
              </a:rPr>
              <a:t>Omaa veroprosenttiaan voi muuttaa ja uuden verokortin voi tilata </a:t>
            </a:r>
            <a:r>
              <a:rPr lang="fi-FI" altLang="fi-FI" sz="2400" dirty="0" err="1" smtClean="0">
                <a:solidFill>
                  <a:srgbClr val="006600"/>
                </a:solidFill>
              </a:rPr>
              <a:t>vero.fi:stä</a:t>
            </a:r>
            <a:endParaRPr lang="fi-FI" altLang="fi-FI" sz="2400" dirty="0" smtClean="0">
              <a:solidFill>
                <a:srgbClr val="006600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Verokortti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51946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Veroilmoitus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68760"/>
            <a:ext cx="4623048" cy="4343400"/>
          </a:xfrm>
        </p:spPr>
        <p:txBody>
          <a:bodyPr/>
          <a:lstStyle/>
          <a:p>
            <a:pPr eaLnBrk="1" hangingPunct="1">
              <a:buClr>
                <a:srgbClr val="FF9933"/>
              </a:buClr>
            </a:pPr>
            <a:r>
              <a:rPr lang="fi-FI" altLang="fi-FI" sz="2000" dirty="0" smtClean="0">
                <a:solidFill>
                  <a:srgbClr val="006600"/>
                </a:solidFill>
              </a:rPr>
              <a:t>Esitäytetty veroilmoitus</a:t>
            </a:r>
          </a:p>
          <a:p>
            <a:pPr lvl="1" eaLnBrk="1" hangingPunct="1">
              <a:buClr>
                <a:srgbClr val="FF9933"/>
              </a:buClr>
            </a:pPr>
            <a:r>
              <a:rPr lang="fi-FI" altLang="fi-FI" sz="1800" dirty="0" smtClean="0">
                <a:solidFill>
                  <a:srgbClr val="006600"/>
                </a:solidFill>
              </a:rPr>
              <a:t>Kaikki suomalaiset saavat esitäytetyn </a:t>
            </a:r>
            <a:r>
              <a:rPr lang="fi-FI" altLang="fi-FI" sz="1800" dirty="0" smtClean="0">
                <a:solidFill>
                  <a:srgbClr val="006600"/>
                </a:solidFill>
              </a:rPr>
              <a:t>veroilmoituksen </a:t>
            </a:r>
          </a:p>
          <a:p>
            <a:pPr lvl="1" eaLnBrk="1" hangingPunct="1">
              <a:buClr>
                <a:srgbClr val="FF9933"/>
              </a:buClr>
            </a:pPr>
            <a:r>
              <a:rPr lang="fi-FI" altLang="fi-FI" sz="1800" dirty="0" smtClean="0">
                <a:solidFill>
                  <a:srgbClr val="006600"/>
                </a:solidFill>
              </a:rPr>
              <a:t>Tulee </a:t>
            </a:r>
            <a:r>
              <a:rPr lang="fi-FI" altLang="fi-FI" sz="1800" dirty="0" smtClean="0">
                <a:solidFill>
                  <a:srgbClr val="006600"/>
                </a:solidFill>
              </a:rPr>
              <a:t>huhtikuussa: Tarkista, korjaa puuttuvat tiedot ja palauta toukokuussa</a:t>
            </a:r>
          </a:p>
          <a:p>
            <a:pPr lvl="1" eaLnBrk="1" hangingPunct="1">
              <a:buClr>
                <a:srgbClr val="FF9933"/>
              </a:buClr>
            </a:pPr>
            <a:r>
              <a:rPr lang="fi-FI" altLang="fi-FI" sz="1800" dirty="0" smtClean="0">
                <a:solidFill>
                  <a:srgbClr val="006600"/>
                </a:solidFill>
              </a:rPr>
              <a:t>Jos korjattavaa ei ole, sinun ei tarvitse tehdä mitään</a:t>
            </a:r>
          </a:p>
          <a:p>
            <a:pPr lvl="1" eaLnBrk="1" hangingPunct="1">
              <a:buClr>
                <a:srgbClr val="FF9933"/>
              </a:buClr>
            </a:pPr>
            <a:r>
              <a:rPr lang="fi-FI" altLang="fi-FI" sz="1800" dirty="0" smtClean="0">
                <a:solidFill>
                  <a:srgbClr val="006600"/>
                </a:solidFill>
              </a:rPr>
              <a:t>Muutoksia voi ilmoittaa myös sähköisesti verkossa</a:t>
            </a:r>
            <a:endParaRPr lang="fi-FI" altLang="fi-FI" sz="1800" dirty="0" smtClean="0">
              <a:solidFill>
                <a:srgbClr val="215134"/>
              </a:solidFill>
            </a:endParaRPr>
          </a:p>
          <a:p>
            <a:pPr eaLnBrk="1" hangingPunct="1">
              <a:buClr>
                <a:srgbClr val="FF9933"/>
              </a:buClr>
            </a:pPr>
            <a:r>
              <a:rPr lang="fi-FI" altLang="fi-FI" sz="2000" dirty="0" smtClean="0">
                <a:solidFill>
                  <a:srgbClr val="006600"/>
                </a:solidFill>
              </a:rPr>
              <a:t>Verotuspäätös</a:t>
            </a:r>
          </a:p>
          <a:p>
            <a:pPr lvl="1" eaLnBrk="1" hangingPunct="1">
              <a:buClr>
                <a:srgbClr val="FF9933"/>
              </a:buClr>
            </a:pPr>
            <a:r>
              <a:rPr lang="fi-FI" altLang="fi-FI" sz="1800" dirty="0" smtClean="0">
                <a:solidFill>
                  <a:srgbClr val="006600"/>
                </a:solidFill>
              </a:rPr>
              <a:t>Kertoo lopputuloksen: Nollasumma, veronpalautus vai jäännösvero</a:t>
            </a:r>
          </a:p>
          <a:p>
            <a:pPr lvl="1" eaLnBrk="1" hangingPunct="1"/>
            <a:endParaRPr lang="fi-FI" altLang="fi-FI" sz="1800" dirty="0" smtClean="0">
              <a:solidFill>
                <a:srgbClr val="215134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8911" y="1556792"/>
            <a:ext cx="3767585" cy="3816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0141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uorakulmio 79"/>
          <p:cNvSpPr/>
          <p:nvPr/>
        </p:nvSpPr>
        <p:spPr bwMode="auto">
          <a:xfrm>
            <a:off x="4905667" y="4665099"/>
            <a:ext cx="4054168" cy="34807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Veroilla maksetaan yhteiskunnan palvelut</a:t>
            </a:r>
            <a:endParaRPr lang="fi-FI" dirty="0"/>
          </a:p>
        </p:txBody>
      </p:sp>
      <p:pic>
        <p:nvPicPr>
          <p:cNvPr id="2050" name="Picture 2" descr="C:\Program Files (x86)\Microsoft Office\MEDIA\CAGCAT10\j030295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3532160"/>
            <a:ext cx="871395" cy="1221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orakulmio 5"/>
          <p:cNvSpPr/>
          <p:nvPr/>
        </p:nvSpPr>
        <p:spPr bwMode="auto">
          <a:xfrm>
            <a:off x="1403648" y="2924944"/>
            <a:ext cx="864096" cy="1828799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Suorakulmio 7"/>
          <p:cNvSpPr/>
          <p:nvPr/>
        </p:nvSpPr>
        <p:spPr bwMode="auto">
          <a:xfrm>
            <a:off x="1403648" y="2082552"/>
            <a:ext cx="864096" cy="8423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Suorakulmio 8"/>
          <p:cNvSpPr/>
          <p:nvPr/>
        </p:nvSpPr>
        <p:spPr bwMode="auto">
          <a:xfrm>
            <a:off x="2333354" y="3356992"/>
            <a:ext cx="654470" cy="1202432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Suorakulmio 10"/>
          <p:cNvSpPr/>
          <p:nvPr/>
        </p:nvSpPr>
        <p:spPr bwMode="auto">
          <a:xfrm>
            <a:off x="2333353" y="4559424"/>
            <a:ext cx="654471" cy="19431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kstiruutu 6"/>
          <p:cNvSpPr txBox="1"/>
          <p:nvPr/>
        </p:nvSpPr>
        <p:spPr>
          <a:xfrm rot="16200000">
            <a:off x="619232" y="2884294"/>
            <a:ext cx="911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0" dirty="0" smtClean="0"/>
              <a:t>Tienaa</a:t>
            </a:r>
            <a:endParaRPr lang="fi-FI" b="0" dirty="0"/>
          </a:p>
        </p:txBody>
      </p:sp>
      <p:cxnSp>
        <p:nvCxnSpPr>
          <p:cNvPr id="13" name="Suora yhdysviiva 12"/>
          <p:cNvCxnSpPr/>
          <p:nvPr/>
        </p:nvCxnSpPr>
        <p:spPr bwMode="auto">
          <a:xfrm flipV="1">
            <a:off x="1259632" y="2082552"/>
            <a:ext cx="0" cy="26711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Tekstiruutu 14"/>
          <p:cNvSpPr txBox="1"/>
          <p:nvPr/>
        </p:nvSpPr>
        <p:spPr>
          <a:xfrm rot="16200000">
            <a:off x="2656934" y="3943785"/>
            <a:ext cx="1192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0" dirty="0" smtClean="0"/>
              <a:t>Käyttää</a:t>
            </a:r>
            <a:endParaRPr lang="fi-FI" b="0" dirty="0"/>
          </a:p>
        </p:txBody>
      </p:sp>
      <p:cxnSp>
        <p:nvCxnSpPr>
          <p:cNvPr id="16" name="Suora yhdysviiva 15"/>
          <p:cNvCxnSpPr/>
          <p:nvPr/>
        </p:nvCxnSpPr>
        <p:spPr bwMode="auto">
          <a:xfrm flipV="1">
            <a:off x="3059832" y="3418147"/>
            <a:ext cx="0" cy="135267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uora nuoliyhdysviiva 18"/>
          <p:cNvCxnSpPr/>
          <p:nvPr/>
        </p:nvCxnSpPr>
        <p:spPr bwMode="auto">
          <a:xfrm flipV="1">
            <a:off x="1835696" y="1556792"/>
            <a:ext cx="1152128" cy="946956"/>
          </a:xfrm>
          <a:prstGeom prst="straightConnector1">
            <a:avLst/>
          </a:prstGeom>
          <a:solidFill>
            <a:schemeClr val="accent1"/>
          </a:solidFill>
          <a:ln w="4127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Tekstiruutu 20"/>
          <p:cNvSpPr txBox="1"/>
          <p:nvPr/>
        </p:nvSpPr>
        <p:spPr>
          <a:xfrm>
            <a:off x="2511998" y="1918424"/>
            <a:ext cx="18517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0" dirty="0" smtClean="0"/>
              <a:t>Maksetaan veroja valtiolle</a:t>
            </a:r>
            <a:endParaRPr lang="fi-FI" sz="1600" b="0" dirty="0"/>
          </a:p>
        </p:txBody>
      </p:sp>
      <p:cxnSp>
        <p:nvCxnSpPr>
          <p:cNvPr id="22" name="Suora nuoliyhdysviiva 21"/>
          <p:cNvCxnSpPr/>
          <p:nvPr/>
        </p:nvCxnSpPr>
        <p:spPr bwMode="auto">
          <a:xfrm flipV="1">
            <a:off x="1538029" y="4643959"/>
            <a:ext cx="1152128" cy="946956"/>
          </a:xfrm>
          <a:prstGeom prst="straightConnector1">
            <a:avLst/>
          </a:prstGeom>
          <a:solidFill>
            <a:schemeClr val="accent1"/>
          </a:solidFill>
          <a:ln w="4127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Tekstiruutu 22"/>
          <p:cNvSpPr txBox="1"/>
          <p:nvPr/>
        </p:nvSpPr>
        <p:spPr>
          <a:xfrm>
            <a:off x="2000134" y="5117437"/>
            <a:ext cx="18517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0" dirty="0" smtClean="0"/>
              <a:t>Saadaan palveluina valtiolta</a:t>
            </a:r>
            <a:endParaRPr lang="fi-FI" sz="1600" b="0" dirty="0"/>
          </a:p>
        </p:txBody>
      </p:sp>
      <p:grpSp>
        <p:nvGrpSpPr>
          <p:cNvPr id="20" name="Ryhmä 19"/>
          <p:cNvGrpSpPr/>
          <p:nvPr/>
        </p:nvGrpSpPr>
        <p:grpSpPr>
          <a:xfrm>
            <a:off x="4972316" y="4941168"/>
            <a:ext cx="823820" cy="1187929"/>
            <a:chOff x="4173594" y="1579048"/>
            <a:chExt cx="2630654" cy="4034123"/>
          </a:xfrm>
        </p:grpSpPr>
        <p:pic>
          <p:nvPicPr>
            <p:cNvPr id="24" name="Picture 2" descr="C:\Program Files (x86)\Microsoft Office\MEDIA\CAGCAT10\j0302953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594" y="3472668"/>
              <a:ext cx="929710" cy="13033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" name="Suorakulmio 24"/>
            <p:cNvSpPr/>
            <p:nvPr/>
          </p:nvSpPr>
          <p:spPr bwMode="auto">
            <a:xfrm>
              <a:off x="5220072" y="2947200"/>
              <a:ext cx="864096" cy="1828799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6" name="Suorakulmio 25"/>
            <p:cNvSpPr/>
            <p:nvPr/>
          </p:nvSpPr>
          <p:spPr bwMode="auto">
            <a:xfrm>
              <a:off x="5220072" y="2104808"/>
              <a:ext cx="864096" cy="84239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7" name="Suorakulmio 26"/>
            <p:cNvSpPr/>
            <p:nvPr/>
          </p:nvSpPr>
          <p:spPr bwMode="auto">
            <a:xfrm>
              <a:off x="6149778" y="3379248"/>
              <a:ext cx="654470" cy="120243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8" name="Suorakulmio 27"/>
            <p:cNvSpPr/>
            <p:nvPr/>
          </p:nvSpPr>
          <p:spPr bwMode="auto">
            <a:xfrm>
              <a:off x="6149777" y="4581680"/>
              <a:ext cx="654471" cy="19431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29" name="Suora nuoliyhdysviiva 28"/>
            <p:cNvCxnSpPr/>
            <p:nvPr/>
          </p:nvCxnSpPr>
          <p:spPr bwMode="auto">
            <a:xfrm flipV="1">
              <a:off x="5652120" y="1579048"/>
              <a:ext cx="1152128" cy="94695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0" name="Suora nuoliyhdysviiva 29"/>
            <p:cNvCxnSpPr/>
            <p:nvPr/>
          </p:nvCxnSpPr>
          <p:spPr bwMode="auto">
            <a:xfrm flipV="1">
              <a:off x="5354453" y="4666215"/>
              <a:ext cx="1152128" cy="94695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32" name="Ryhmä 31"/>
          <p:cNvGrpSpPr/>
          <p:nvPr/>
        </p:nvGrpSpPr>
        <p:grpSpPr>
          <a:xfrm>
            <a:off x="6118854" y="3585057"/>
            <a:ext cx="823820" cy="1187929"/>
            <a:chOff x="4173594" y="1579048"/>
            <a:chExt cx="2630654" cy="4034123"/>
          </a:xfrm>
        </p:grpSpPr>
        <p:pic>
          <p:nvPicPr>
            <p:cNvPr id="33" name="Picture 2" descr="C:\Program Files (x86)\Microsoft Office\MEDIA\CAGCAT10\j0302953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594" y="3472668"/>
              <a:ext cx="929710" cy="13033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Suorakulmio 33"/>
            <p:cNvSpPr/>
            <p:nvPr/>
          </p:nvSpPr>
          <p:spPr bwMode="auto">
            <a:xfrm>
              <a:off x="5220072" y="2947200"/>
              <a:ext cx="864096" cy="1828799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5" name="Suorakulmio 34"/>
            <p:cNvSpPr/>
            <p:nvPr/>
          </p:nvSpPr>
          <p:spPr bwMode="auto">
            <a:xfrm>
              <a:off x="5220072" y="2104808"/>
              <a:ext cx="864096" cy="84239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6" name="Suorakulmio 35"/>
            <p:cNvSpPr/>
            <p:nvPr/>
          </p:nvSpPr>
          <p:spPr bwMode="auto">
            <a:xfrm>
              <a:off x="6149778" y="3379248"/>
              <a:ext cx="654470" cy="120243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7" name="Suorakulmio 36"/>
            <p:cNvSpPr/>
            <p:nvPr/>
          </p:nvSpPr>
          <p:spPr bwMode="auto">
            <a:xfrm>
              <a:off x="6149777" y="4581680"/>
              <a:ext cx="654471" cy="19431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8" name="Suora nuoliyhdysviiva 37"/>
            <p:cNvCxnSpPr/>
            <p:nvPr/>
          </p:nvCxnSpPr>
          <p:spPr bwMode="auto">
            <a:xfrm flipV="1">
              <a:off x="5652120" y="1579048"/>
              <a:ext cx="1152128" cy="94695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" name="Suora nuoliyhdysviiva 38"/>
            <p:cNvCxnSpPr/>
            <p:nvPr/>
          </p:nvCxnSpPr>
          <p:spPr bwMode="auto">
            <a:xfrm flipV="1">
              <a:off x="5354453" y="4666215"/>
              <a:ext cx="1152128" cy="94695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40" name="Ryhmä 39"/>
          <p:cNvGrpSpPr/>
          <p:nvPr/>
        </p:nvGrpSpPr>
        <p:grpSpPr>
          <a:xfrm>
            <a:off x="7082069" y="3582889"/>
            <a:ext cx="823820" cy="1187929"/>
            <a:chOff x="4173594" y="1579048"/>
            <a:chExt cx="2630654" cy="4034123"/>
          </a:xfrm>
        </p:grpSpPr>
        <p:pic>
          <p:nvPicPr>
            <p:cNvPr id="41" name="Picture 2" descr="C:\Program Files (x86)\Microsoft Office\MEDIA\CAGCAT10\j0302953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594" y="3472668"/>
              <a:ext cx="929710" cy="13033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2" name="Suorakulmio 41"/>
            <p:cNvSpPr/>
            <p:nvPr/>
          </p:nvSpPr>
          <p:spPr bwMode="auto">
            <a:xfrm>
              <a:off x="5220072" y="2947200"/>
              <a:ext cx="864096" cy="1828799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3" name="Suorakulmio 42"/>
            <p:cNvSpPr/>
            <p:nvPr/>
          </p:nvSpPr>
          <p:spPr bwMode="auto">
            <a:xfrm>
              <a:off x="5220072" y="2104808"/>
              <a:ext cx="864096" cy="84239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4" name="Suorakulmio 43"/>
            <p:cNvSpPr/>
            <p:nvPr/>
          </p:nvSpPr>
          <p:spPr bwMode="auto">
            <a:xfrm>
              <a:off x="6149778" y="3379248"/>
              <a:ext cx="654470" cy="120243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Suorakulmio 44"/>
            <p:cNvSpPr/>
            <p:nvPr/>
          </p:nvSpPr>
          <p:spPr bwMode="auto">
            <a:xfrm>
              <a:off x="6149777" y="4581680"/>
              <a:ext cx="654471" cy="19431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46" name="Suora nuoliyhdysviiva 45"/>
            <p:cNvCxnSpPr/>
            <p:nvPr/>
          </p:nvCxnSpPr>
          <p:spPr bwMode="auto">
            <a:xfrm flipV="1">
              <a:off x="5652120" y="1579048"/>
              <a:ext cx="1152128" cy="94695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7" name="Suora nuoliyhdysviiva 46"/>
            <p:cNvCxnSpPr/>
            <p:nvPr/>
          </p:nvCxnSpPr>
          <p:spPr bwMode="auto">
            <a:xfrm flipV="1">
              <a:off x="5354453" y="4666215"/>
              <a:ext cx="1152128" cy="94695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48" name="Ryhmä 47"/>
          <p:cNvGrpSpPr/>
          <p:nvPr/>
        </p:nvGrpSpPr>
        <p:grpSpPr>
          <a:xfrm>
            <a:off x="8070777" y="3565814"/>
            <a:ext cx="823820" cy="1187929"/>
            <a:chOff x="4173594" y="1579048"/>
            <a:chExt cx="2630654" cy="4034123"/>
          </a:xfrm>
        </p:grpSpPr>
        <p:pic>
          <p:nvPicPr>
            <p:cNvPr id="49" name="Picture 2" descr="C:\Program Files (x86)\Microsoft Office\MEDIA\CAGCAT10\j0302953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594" y="3472668"/>
              <a:ext cx="929710" cy="13033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0" name="Suorakulmio 49"/>
            <p:cNvSpPr/>
            <p:nvPr/>
          </p:nvSpPr>
          <p:spPr bwMode="auto">
            <a:xfrm>
              <a:off x="5220072" y="2947200"/>
              <a:ext cx="864096" cy="1828799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1" name="Suorakulmio 50"/>
            <p:cNvSpPr/>
            <p:nvPr/>
          </p:nvSpPr>
          <p:spPr bwMode="auto">
            <a:xfrm>
              <a:off x="5220072" y="2104808"/>
              <a:ext cx="864096" cy="84239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2" name="Suorakulmio 51"/>
            <p:cNvSpPr/>
            <p:nvPr/>
          </p:nvSpPr>
          <p:spPr bwMode="auto">
            <a:xfrm>
              <a:off x="6149778" y="3379248"/>
              <a:ext cx="654470" cy="120243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3" name="Suorakulmio 52"/>
            <p:cNvSpPr/>
            <p:nvPr/>
          </p:nvSpPr>
          <p:spPr bwMode="auto">
            <a:xfrm>
              <a:off x="6149777" y="4581680"/>
              <a:ext cx="654471" cy="19431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54" name="Suora nuoliyhdysviiva 53"/>
            <p:cNvCxnSpPr/>
            <p:nvPr/>
          </p:nvCxnSpPr>
          <p:spPr bwMode="auto">
            <a:xfrm flipV="1">
              <a:off x="5652120" y="1579048"/>
              <a:ext cx="1152128" cy="94695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5" name="Suora nuoliyhdysviiva 54"/>
            <p:cNvCxnSpPr/>
            <p:nvPr/>
          </p:nvCxnSpPr>
          <p:spPr bwMode="auto">
            <a:xfrm flipV="1">
              <a:off x="5354453" y="4666215"/>
              <a:ext cx="1152128" cy="94695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56" name="Ryhmä 55"/>
          <p:cNvGrpSpPr/>
          <p:nvPr/>
        </p:nvGrpSpPr>
        <p:grpSpPr>
          <a:xfrm>
            <a:off x="5947566" y="4947450"/>
            <a:ext cx="823820" cy="1187929"/>
            <a:chOff x="4173594" y="1579048"/>
            <a:chExt cx="2630654" cy="4034123"/>
          </a:xfrm>
        </p:grpSpPr>
        <p:pic>
          <p:nvPicPr>
            <p:cNvPr id="57" name="Picture 2" descr="C:\Program Files (x86)\Microsoft Office\MEDIA\CAGCAT10\j0302953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594" y="3472668"/>
              <a:ext cx="929710" cy="13033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8" name="Suorakulmio 57"/>
            <p:cNvSpPr/>
            <p:nvPr/>
          </p:nvSpPr>
          <p:spPr bwMode="auto">
            <a:xfrm>
              <a:off x="5220072" y="2947200"/>
              <a:ext cx="864096" cy="1828799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9" name="Suorakulmio 58"/>
            <p:cNvSpPr/>
            <p:nvPr/>
          </p:nvSpPr>
          <p:spPr bwMode="auto">
            <a:xfrm>
              <a:off x="5220072" y="2104808"/>
              <a:ext cx="864096" cy="84239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0" name="Suorakulmio 59"/>
            <p:cNvSpPr/>
            <p:nvPr/>
          </p:nvSpPr>
          <p:spPr bwMode="auto">
            <a:xfrm>
              <a:off x="6149778" y="3379248"/>
              <a:ext cx="654470" cy="120243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1" name="Suorakulmio 60"/>
            <p:cNvSpPr/>
            <p:nvPr/>
          </p:nvSpPr>
          <p:spPr bwMode="auto">
            <a:xfrm>
              <a:off x="6149777" y="4581680"/>
              <a:ext cx="654471" cy="19431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62" name="Suora nuoliyhdysviiva 61"/>
            <p:cNvCxnSpPr/>
            <p:nvPr/>
          </p:nvCxnSpPr>
          <p:spPr bwMode="auto">
            <a:xfrm flipV="1">
              <a:off x="5652120" y="1579048"/>
              <a:ext cx="1152128" cy="94695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3" name="Suora nuoliyhdysviiva 62"/>
            <p:cNvCxnSpPr/>
            <p:nvPr/>
          </p:nvCxnSpPr>
          <p:spPr bwMode="auto">
            <a:xfrm flipV="1">
              <a:off x="5354453" y="4666215"/>
              <a:ext cx="1152128" cy="94695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64" name="Ryhmä 63"/>
          <p:cNvGrpSpPr/>
          <p:nvPr/>
        </p:nvGrpSpPr>
        <p:grpSpPr>
          <a:xfrm>
            <a:off x="6948264" y="4914364"/>
            <a:ext cx="823820" cy="1187929"/>
            <a:chOff x="4173594" y="1579048"/>
            <a:chExt cx="2630654" cy="4034123"/>
          </a:xfrm>
        </p:grpSpPr>
        <p:pic>
          <p:nvPicPr>
            <p:cNvPr id="65" name="Picture 2" descr="C:\Program Files (x86)\Microsoft Office\MEDIA\CAGCAT10\j0302953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594" y="3472668"/>
              <a:ext cx="929710" cy="13033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6" name="Suorakulmio 65"/>
            <p:cNvSpPr/>
            <p:nvPr/>
          </p:nvSpPr>
          <p:spPr bwMode="auto">
            <a:xfrm>
              <a:off x="5220072" y="2947200"/>
              <a:ext cx="864096" cy="1828799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7" name="Suorakulmio 66"/>
            <p:cNvSpPr/>
            <p:nvPr/>
          </p:nvSpPr>
          <p:spPr bwMode="auto">
            <a:xfrm>
              <a:off x="5220072" y="2104808"/>
              <a:ext cx="864096" cy="84239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8" name="Suorakulmio 67"/>
            <p:cNvSpPr/>
            <p:nvPr/>
          </p:nvSpPr>
          <p:spPr bwMode="auto">
            <a:xfrm>
              <a:off x="6149778" y="3379248"/>
              <a:ext cx="654470" cy="120243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9" name="Suorakulmio 68"/>
            <p:cNvSpPr/>
            <p:nvPr/>
          </p:nvSpPr>
          <p:spPr bwMode="auto">
            <a:xfrm>
              <a:off x="6149777" y="4581680"/>
              <a:ext cx="654471" cy="19431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70" name="Suora nuoliyhdysviiva 69"/>
            <p:cNvCxnSpPr/>
            <p:nvPr/>
          </p:nvCxnSpPr>
          <p:spPr bwMode="auto">
            <a:xfrm flipV="1">
              <a:off x="5652120" y="1579048"/>
              <a:ext cx="1152128" cy="94695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1" name="Suora nuoliyhdysviiva 70"/>
            <p:cNvCxnSpPr/>
            <p:nvPr/>
          </p:nvCxnSpPr>
          <p:spPr bwMode="auto">
            <a:xfrm flipV="1">
              <a:off x="5354453" y="4666215"/>
              <a:ext cx="1152128" cy="94695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72" name="Ryhmä 71"/>
          <p:cNvGrpSpPr/>
          <p:nvPr/>
        </p:nvGrpSpPr>
        <p:grpSpPr>
          <a:xfrm>
            <a:off x="7884368" y="4907228"/>
            <a:ext cx="823820" cy="1187929"/>
            <a:chOff x="4173594" y="1579048"/>
            <a:chExt cx="2630654" cy="4034123"/>
          </a:xfrm>
        </p:grpSpPr>
        <p:pic>
          <p:nvPicPr>
            <p:cNvPr id="73" name="Picture 2" descr="C:\Program Files (x86)\Microsoft Office\MEDIA\CAGCAT10\j0302953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594" y="3472668"/>
              <a:ext cx="929710" cy="13033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4" name="Suorakulmio 73"/>
            <p:cNvSpPr/>
            <p:nvPr/>
          </p:nvSpPr>
          <p:spPr bwMode="auto">
            <a:xfrm>
              <a:off x="5220072" y="2947200"/>
              <a:ext cx="864096" cy="1828799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75" name="Suorakulmio 74"/>
            <p:cNvSpPr/>
            <p:nvPr/>
          </p:nvSpPr>
          <p:spPr bwMode="auto">
            <a:xfrm>
              <a:off x="5220072" y="2104808"/>
              <a:ext cx="864096" cy="84239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76" name="Suorakulmio 75"/>
            <p:cNvSpPr/>
            <p:nvPr/>
          </p:nvSpPr>
          <p:spPr bwMode="auto">
            <a:xfrm>
              <a:off x="6149778" y="3379248"/>
              <a:ext cx="654470" cy="120243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77" name="Suorakulmio 76"/>
            <p:cNvSpPr/>
            <p:nvPr/>
          </p:nvSpPr>
          <p:spPr bwMode="auto">
            <a:xfrm>
              <a:off x="6149777" y="4581680"/>
              <a:ext cx="654471" cy="19431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78" name="Suora nuoliyhdysviiva 77"/>
            <p:cNvCxnSpPr/>
            <p:nvPr/>
          </p:nvCxnSpPr>
          <p:spPr bwMode="auto">
            <a:xfrm flipV="1">
              <a:off x="5652120" y="1579048"/>
              <a:ext cx="1152128" cy="94695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9" name="Suora nuoliyhdysviiva 78"/>
            <p:cNvCxnSpPr/>
            <p:nvPr/>
          </p:nvCxnSpPr>
          <p:spPr bwMode="auto">
            <a:xfrm flipV="1">
              <a:off x="5354453" y="4666215"/>
              <a:ext cx="1152128" cy="94695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81" name="Tekstiruutu 80"/>
          <p:cNvSpPr txBox="1"/>
          <p:nvPr/>
        </p:nvSpPr>
        <p:spPr>
          <a:xfrm>
            <a:off x="6156176" y="4674622"/>
            <a:ext cx="18517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0" dirty="0" smtClean="0"/>
              <a:t>Valtion kassa</a:t>
            </a:r>
            <a:endParaRPr lang="fi-FI" sz="1600" b="0" dirty="0"/>
          </a:p>
        </p:txBody>
      </p:sp>
      <p:grpSp>
        <p:nvGrpSpPr>
          <p:cNvPr id="82" name="Ryhmä 81"/>
          <p:cNvGrpSpPr/>
          <p:nvPr/>
        </p:nvGrpSpPr>
        <p:grpSpPr>
          <a:xfrm>
            <a:off x="5023424" y="3598032"/>
            <a:ext cx="823820" cy="1187929"/>
            <a:chOff x="4173594" y="1579048"/>
            <a:chExt cx="2630654" cy="4034123"/>
          </a:xfrm>
        </p:grpSpPr>
        <p:pic>
          <p:nvPicPr>
            <p:cNvPr id="83" name="Picture 2" descr="C:\Program Files (x86)\Microsoft Office\MEDIA\CAGCAT10\j0302953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594" y="3472668"/>
              <a:ext cx="929710" cy="13033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4" name="Suorakulmio 83"/>
            <p:cNvSpPr/>
            <p:nvPr/>
          </p:nvSpPr>
          <p:spPr bwMode="auto">
            <a:xfrm>
              <a:off x="5220072" y="2947200"/>
              <a:ext cx="864096" cy="1828799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85" name="Suorakulmio 84"/>
            <p:cNvSpPr/>
            <p:nvPr/>
          </p:nvSpPr>
          <p:spPr bwMode="auto">
            <a:xfrm>
              <a:off x="5220072" y="2104808"/>
              <a:ext cx="864096" cy="84239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86" name="Suorakulmio 85"/>
            <p:cNvSpPr/>
            <p:nvPr/>
          </p:nvSpPr>
          <p:spPr bwMode="auto">
            <a:xfrm>
              <a:off x="6149778" y="3379248"/>
              <a:ext cx="654470" cy="120243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87" name="Suorakulmio 86"/>
            <p:cNvSpPr/>
            <p:nvPr/>
          </p:nvSpPr>
          <p:spPr bwMode="auto">
            <a:xfrm>
              <a:off x="6149777" y="4581680"/>
              <a:ext cx="654471" cy="19431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88" name="Suora nuoliyhdysviiva 87"/>
            <p:cNvCxnSpPr/>
            <p:nvPr/>
          </p:nvCxnSpPr>
          <p:spPr bwMode="auto">
            <a:xfrm flipV="1">
              <a:off x="5652120" y="1579048"/>
              <a:ext cx="1152128" cy="94695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9" name="Suora nuoliyhdysviiva 88"/>
            <p:cNvCxnSpPr/>
            <p:nvPr/>
          </p:nvCxnSpPr>
          <p:spPr bwMode="auto">
            <a:xfrm flipV="1">
              <a:off x="5354453" y="4666215"/>
              <a:ext cx="1152128" cy="94695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113601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5"/>
          <p:cNvSpPr/>
          <p:nvPr/>
        </p:nvSpPr>
        <p:spPr bwMode="auto">
          <a:xfrm>
            <a:off x="2321733" y="2780928"/>
            <a:ext cx="864096" cy="1972815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Suorakulmio 7"/>
          <p:cNvSpPr/>
          <p:nvPr/>
        </p:nvSpPr>
        <p:spPr bwMode="auto">
          <a:xfrm>
            <a:off x="2321733" y="1772816"/>
            <a:ext cx="864096" cy="100811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Suorakulmio 8"/>
          <p:cNvSpPr/>
          <p:nvPr/>
        </p:nvSpPr>
        <p:spPr bwMode="auto">
          <a:xfrm>
            <a:off x="3251439" y="3356992"/>
            <a:ext cx="654470" cy="1202432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Suorakulmio 10"/>
          <p:cNvSpPr/>
          <p:nvPr/>
        </p:nvSpPr>
        <p:spPr bwMode="auto">
          <a:xfrm>
            <a:off x="3251438" y="4559424"/>
            <a:ext cx="654471" cy="19431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kstiruutu 6"/>
          <p:cNvSpPr txBox="1"/>
          <p:nvPr/>
        </p:nvSpPr>
        <p:spPr>
          <a:xfrm rot="16200000">
            <a:off x="1537317" y="2884294"/>
            <a:ext cx="911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0" dirty="0" smtClean="0"/>
              <a:t>Tienaa</a:t>
            </a:r>
            <a:endParaRPr lang="fi-FI" b="0" dirty="0"/>
          </a:p>
        </p:txBody>
      </p:sp>
      <p:cxnSp>
        <p:nvCxnSpPr>
          <p:cNvPr id="13" name="Suora yhdysviiva 12"/>
          <p:cNvCxnSpPr/>
          <p:nvPr/>
        </p:nvCxnSpPr>
        <p:spPr bwMode="auto">
          <a:xfrm flipV="1">
            <a:off x="2177717" y="1772816"/>
            <a:ext cx="0" cy="29809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Tekstiruutu 14"/>
          <p:cNvSpPr txBox="1"/>
          <p:nvPr/>
        </p:nvSpPr>
        <p:spPr>
          <a:xfrm rot="16200000">
            <a:off x="3575019" y="3943785"/>
            <a:ext cx="1192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0" dirty="0" smtClean="0"/>
              <a:t>Käyttää</a:t>
            </a:r>
            <a:endParaRPr lang="fi-FI" b="0" dirty="0"/>
          </a:p>
        </p:txBody>
      </p:sp>
      <p:cxnSp>
        <p:nvCxnSpPr>
          <p:cNvPr id="16" name="Suora yhdysviiva 15"/>
          <p:cNvCxnSpPr/>
          <p:nvPr/>
        </p:nvCxnSpPr>
        <p:spPr bwMode="auto">
          <a:xfrm flipV="1">
            <a:off x="3977917" y="3418147"/>
            <a:ext cx="0" cy="135267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uora nuoliyhdysviiva 18"/>
          <p:cNvCxnSpPr/>
          <p:nvPr/>
        </p:nvCxnSpPr>
        <p:spPr bwMode="auto">
          <a:xfrm flipV="1">
            <a:off x="2753781" y="1556792"/>
            <a:ext cx="1152128" cy="946956"/>
          </a:xfrm>
          <a:prstGeom prst="straightConnector1">
            <a:avLst/>
          </a:prstGeom>
          <a:solidFill>
            <a:schemeClr val="accent1"/>
          </a:solidFill>
          <a:ln w="4127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uora nuoliyhdysviiva 21"/>
          <p:cNvCxnSpPr/>
          <p:nvPr/>
        </p:nvCxnSpPr>
        <p:spPr bwMode="auto">
          <a:xfrm flipV="1">
            <a:off x="2384105" y="4643959"/>
            <a:ext cx="1152128" cy="946956"/>
          </a:xfrm>
          <a:prstGeom prst="straightConnector1">
            <a:avLst/>
          </a:prstGeom>
          <a:solidFill>
            <a:schemeClr val="accent1"/>
          </a:solidFill>
          <a:ln w="4127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Verorahoilla autetaan eri elämäntilanteissa</a:t>
            </a:r>
            <a:endParaRPr lang="fi-FI" dirty="0"/>
          </a:p>
        </p:txBody>
      </p:sp>
      <p:sp>
        <p:nvSpPr>
          <p:cNvPr id="102" name="Suorakulmio 101"/>
          <p:cNvSpPr/>
          <p:nvPr/>
        </p:nvSpPr>
        <p:spPr bwMode="auto">
          <a:xfrm>
            <a:off x="6498197" y="4042958"/>
            <a:ext cx="864096" cy="659261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3" name="Suorakulmio 102"/>
          <p:cNvSpPr/>
          <p:nvPr/>
        </p:nvSpPr>
        <p:spPr bwMode="auto">
          <a:xfrm>
            <a:off x="6498197" y="3906684"/>
            <a:ext cx="864096" cy="13627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4" name="Suorakulmio 103"/>
          <p:cNvSpPr/>
          <p:nvPr/>
        </p:nvSpPr>
        <p:spPr bwMode="auto">
          <a:xfrm>
            <a:off x="7427903" y="3305468"/>
            <a:ext cx="654470" cy="1202432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5" name="Suorakulmio 104"/>
          <p:cNvSpPr/>
          <p:nvPr/>
        </p:nvSpPr>
        <p:spPr bwMode="auto">
          <a:xfrm>
            <a:off x="7427902" y="3906684"/>
            <a:ext cx="654471" cy="7955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6" name="Tekstiruutu 105"/>
          <p:cNvSpPr txBox="1"/>
          <p:nvPr/>
        </p:nvSpPr>
        <p:spPr>
          <a:xfrm rot="16200000">
            <a:off x="5705493" y="4078894"/>
            <a:ext cx="911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0" dirty="0" smtClean="0"/>
              <a:t>Tienaa</a:t>
            </a:r>
            <a:endParaRPr lang="fi-FI" b="0" dirty="0"/>
          </a:p>
        </p:txBody>
      </p:sp>
      <p:cxnSp>
        <p:nvCxnSpPr>
          <p:cNvPr id="107" name="Suora yhdysviiva 106"/>
          <p:cNvCxnSpPr/>
          <p:nvPr/>
        </p:nvCxnSpPr>
        <p:spPr bwMode="auto">
          <a:xfrm flipV="1">
            <a:off x="6354181" y="3974821"/>
            <a:ext cx="0" cy="72739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8" name="Tekstiruutu 107"/>
          <p:cNvSpPr txBox="1"/>
          <p:nvPr/>
        </p:nvSpPr>
        <p:spPr>
          <a:xfrm rot="16200000">
            <a:off x="7751483" y="3892261"/>
            <a:ext cx="1192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0" dirty="0" smtClean="0"/>
              <a:t>Käyttää</a:t>
            </a:r>
            <a:endParaRPr lang="fi-FI" b="0" dirty="0"/>
          </a:p>
        </p:txBody>
      </p:sp>
      <p:cxnSp>
        <p:nvCxnSpPr>
          <p:cNvPr id="109" name="Suora yhdysviiva 108"/>
          <p:cNvCxnSpPr/>
          <p:nvPr/>
        </p:nvCxnSpPr>
        <p:spPr bwMode="auto">
          <a:xfrm flipV="1">
            <a:off x="8154381" y="3366623"/>
            <a:ext cx="0" cy="135267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0" name="Suora nuoliyhdysviiva 109"/>
          <p:cNvCxnSpPr/>
          <p:nvPr/>
        </p:nvCxnSpPr>
        <p:spPr bwMode="auto">
          <a:xfrm flipV="1">
            <a:off x="6786229" y="3006051"/>
            <a:ext cx="641674" cy="946956"/>
          </a:xfrm>
          <a:prstGeom prst="straightConnector1">
            <a:avLst/>
          </a:prstGeom>
          <a:solidFill>
            <a:schemeClr val="accent1"/>
          </a:solidFill>
          <a:ln w="4127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1" name="Suora nuoliyhdysviiva 110"/>
          <p:cNvCxnSpPr/>
          <p:nvPr/>
        </p:nvCxnSpPr>
        <p:spPr bwMode="auto">
          <a:xfrm flipV="1">
            <a:off x="6632578" y="4592435"/>
            <a:ext cx="1152128" cy="946956"/>
          </a:xfrm>
          <a:prstGeom prst="straightConnector1">
            <a:avLst/>
          </a:prstGeom>
          <a:solidFill>
            <a:schemeClr val="accent1"/>
          </a:solidFill>
          <a:ln w="4127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4" name="Tekstiruutu 113"/>
          <p:cNvSpPr txBox="1"/>
          <p:nvPr/>
        </p:nvSpPr>
        <p:spPr>
          <a:xfrm>
            <a:off x="556516" y="1700808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0" dirty="0"/>
              <a:t>t</a:t>
            </a:r>
            <a:r>
              <a:rPr lang="fi-FI" b="0" dirty="0" smtClean="0"/>
              <a:t>yössä</a:t>
            </a:r>
            <a:r>
              <a:rPr lang="fi-FI" b="0" dirty="0" smtClean="0"/>
              <a:t/>
            </a:r>
            <a:br>
              <a:rPr lang="fi-FI" b="0" dirty="0" smtClean="0"/>
            </a:br>
            <a:r>
              <a:rPr lang="fi-FI" b="0" dirty="0" smtClean="0"/>
              <a:t>käyvä</a:t>
            </a:r>
            <a:endParaRPr lang="fi-FI" b="0" dirty="0"/>
          </a:p>
        </p:txBody>
      </p:sp>
      <p:sp>
        <p:nvSpPr>
          <p:cNvPr id="115" name="Tekstiruutu 114"/>
          <p:cNvSpPr txBox="1"/>
          <p:nvPr/>
        </p:nvSpPr>
        <p:spPr>
          <a:xfrm>
            <a:off x="4999836" y="1628800"/>
            <a:ext cx="130035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0" dirty="0"/>
              <a:t>l</a:t>
            </a:r>
            <a:r>
              <a:rPr lang="fi-FI" b="0" dirty="0" smtClean="0"/>
              <a:t>apsuus</a:t>
            </a:r>
            <a:r>
              <a:rPr lang="fi-FI" b="0" dirty="0" smtClean="0"/>
              <a:t/>
            </a:r>
            <a:br>
              <a:rPr lang="fi-FI" b="0" dirty="0" smtClean="0"/>
            </a:br>
            <a:r>
              <a:rPr lang="fi-FI" b="0" dirty="0" smtClean="0"/>
              <a:t>sairaus</a:t>
            </a:r>
          </a:p>
          <a:p>
            <a:r>
              <a:rPr lang="fi-FI" b="0" dirty="0" smtClean="0"/>
              <a:t>opiskelu</a:t>
            </a:r>
            <a:r>
              <a:rPr lang="fi-FI" b="0" dirty="0" smtClean="0"/>
              <a:t/>
            </a:r>
            <a:br>
              <a:rPr lang="fi-FI" b="0" dirty="0" smtClean="0"/>
            </a:br>
            <a:r>
              <a:rPr lang="fi-FI" b="0" dirty="0" smtClean="0"/>
              <a:t>työttömyys</a:t>
            </a:r>
            <a:br>
              <a:rPr lang="fi-FI" b="0" dirty="0" smtClean="0"/>
            </a:br>
            <a:r>
              <a:rPr lang="fi-FI" b="0" dirty="0" smtClean="0"/>
              <a:t>vanhuus</a:t>
            </a:r>
            <a:br>
              <a:rPr lang="fi-FI" b="0" dirty="0" smtClean="0"/>
            </a:br>
            <a:r>
              <a:rPr lang="fi-FI" b="0" dirty="0" smtClean="0"/>
              <a:t>äitiysloma</a:t>
            </a:r>
            <a:br>
              <a:rPr lang="fi-FI" b="0" dirty="0" smtClean="0"/>
            </a:br>
            <a:r>
              <a:rPr lang="fi-FI" b="0" dirty="0" smtClean="0"/>
              <a:t>erityistarve</a:t>
            </a:r>
            <a:endParaRPr lang="fi-FI" b="0" dirty="0"/>
          </a:p>
        </p:txBody>
      </p:sp>
    </p:spTree>
    <p:extLst>
      <p:ext uri="{BB962C8B-B14F-4D97-AF65-F5344CB8AC3E}">
        <p14:creationId xmlns:p14="http://schemas.microsoft.com/office/powerpoint/2010/main" val="3246540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Mitä verorahoilla saa?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268760"/>
            <a:ext cx="7620000" cy="4391025"/>
          </a:xfrm>
        </p:spPr>
        <p:txBody>
          <a:bodyPr/>
          <a:lstStyle/>
          <a:p>
            <a:pPr eaLnBrk="1" hangingPunct="1">
              <a:buClr>
                <a:srgbClr val="FF9933"/>
              </a:buClr>
            </a:pPr>
            <a:r>
              <a:rPr lang="fi-FI" altLang="fi-FI" dirty="0" smtClean="0">
                <a:solidFill>
                  <a:srgbClr val="006600"/>
                </a:solidFill>
              </a:rPr>
              <a:t>Valtio, kunnat ja seurakunnat tarjoavat kansalaisille palveluja</a:t>
            </a:r>
          </a:p>
          <a:p>
            <a:pPr lvl="1" eaLnBrk="1" hangingPunct="1">
              <a:buClr>
                <a:srgbClr val="FF9933"/>
              </a:buClr>
            </a:pPr>
            <a:r>
              <a:rPr lang="fi-FI" altLang="fi-FI" dirty="0" smtClean="0">
                <a:solidFill>
                  <a:srgbClr val="006600"/>
                </a:solidFill>
              </a:rPr>
              <a:t>terveydenhoito</a:t>
            </a:r>
          </a:p>
          <a:p>
            <a:pPr lvl="1" eaLnBrk="1" hangingPunct="1">
              <a:buClr>
                <a:srgbClr val="FF9933"/>
              </a:buClr>
            </a:pPr>
            <a:r>
              <a:rPr lang="fi-FI" altLang="fi-FI" dirty="0" smtClean="0">
                <a:solidFill>
                  <a:srgbClr val="006600"/>
                </a:solidFill>
              </a:rPr>
              <a:t>koulut ja päivähoito</a:t>
            </a:r>
          </a:p>
          <a:p>
            <a:pPr lvl="1" eaLnBrk="1" hangingPunct="1">
              <a:buClr>
                <a:srgbClr val="FF9933"/>
              </a:buClr>
            </a:pPr>
            <a:r>
              <a:rPr lang="fi-FI" altLang="fi-FI" dirty="0" smtClean="0">
                <a:solidFill>
                  <a:srgbClr val="006600"/>
                </a:solidFill>
              </a:rPr>
              <a:t>sosiaaliset tuet ja avustukset</a:t>
            </a:r>
          </a:p>
          <a:p>
            <a:pPr lvl="1" eaLnBrk="1" hangingPunct="1">
              <a:buClr>
                <a:srgbClr val="FF9933"/>
              </a:buClr>
            </a:pPr>
            <a:r>
              <a:rPr lang="fi-FI" altLang="fi-FI" dirty="0" smtClean="0">
                <a:solidFill>
                  <a:srgbClr val="006600"/>
                </a:solidFill>
              </a:rPr>
              <a:t>harrastusmahdollisuudet</a:t>
            </a:r>
          </a:p>
          <a:p>
            <a:pPr>
              <a:buClr>
                <a:srgbClr val="FF9933"/>
              </a:buClr>
            </a:pPr>
            <a:r>
              <a:rPr lang="fi-FI" altLang="fi-FI" dirty="0" smtClean="0">
                <a:solidFill>
                  <a:srgbClr val="006600"/>
                </a:solidFill>
              </a:rPr>
              <a:t>Valtion toiminta maksaa</a:t>
            </a:r>
          </a:p>
          <a:p>
            <a:pPr lvl="1" eaLnBrk="1" hangingPunct="1">
              <a:buClr>
                <a:srgbClr val="FF9933"/>
              </a:buClr>
            </a:pPr>
            <a:r>
              <a:rPr lang="fi-FI" altLang="fi-FI" dirty="0" smtClean="0">
                <a:solidFill>
                  <a:srgbClr val="006600"/>
                </a:solidFill>
              </a:rPr>
              <a:t>Poliisi, palokunta, armeija</a:t>
            </a:r>
          </a:p>
          <a:p>
            <a:pPr lvl="1" eaLnBrk="1" hangingPunct="1">
              <a:buClr>
                <a:srgbClr val="FF9933"/>
              </a:buClr>
            </a:pPr>
            <a:r>
              <a:rPr lang="fi-FI" altLang="fi-FI" dirty="0" smtClean="0">
                <a:solidFill>
                  <a:srgbClr val="006600"/>
                </a:solidFill>
              </a:rPr>
              <a:t>Eduskunta ja oikeuslaitos</a:t>
            </a:r>
          </a:p>
          <a:p>
            <a:pPr lvl="1" eaLnBrk="1" hangingPunct="1">
              <a:buClr>
                <a:srgbClr val="FF9933"/>
              </a:buClr>
            </a:pPr>
            <a:r>
              <a:rPr lang="fi-FI" altLang="fi-FI" dirty="0" smtClean="0">
                <a:solidFill>
                  <a:srgbClr val="006600"/>
                </a:solidFill>
              </a:rPr>
              <a:t>Tiet</a:t>
            </a:r>
            <a:r>
              <a:rPr lang="fi-FI" altLang="fi-FI" dirty="0" smtClean="0">
                <a:solidFill>
                  <a:srgbClr val="215134"/>
                </a:solidFill>
              </a:rPr>
              <a:t/>
            </a:r>
            <a:br>
              <a:rPr lang="fi-FI" altLang="fi-FI" dirty="0" smtClean="0">
                <a:solidFill>
                  <a:srgbClr val="215134"/>
                </a:solidFill>
              </a:rPr>
            </a:br>
            <a:endParaRPr lang="fi-FI" altLang="fi-FI" dirty="0" smtClean="0">
              <a:solidFill>
                <a:srgbClr val="2151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870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Veroja maksetaan valtiolle ja kunnille</a:t>
            </a:r>
            <a:endParaRPr lang="fi-FI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38" y="1494631"/>
            <a:ext cx="7248525" cy="423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6628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Verotus perustuu verolakeihin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3608" y="1628800"/>
            <a:ext cx="7620000" cy="3886200"/>
          </a:xfrm>
        </p:spPr>
        <p:txBody>
          <a:bodyPr/>
          <a:lstStyle/>
          <a:p>
            <a:pPr eaLnBrk="1" hangingPunct="1">
              <a:buClr>
                <a:srgbClr val="FF9933"/>
              </a:buClr>
            </a:pPr>
            <a:r>
              <a:rPr lang="fi-FI" altLang="fi-FI" dirty="0" smtClean="0">
                <a:solidFill>
                  <a:srgbClr val="006600"/>
                </a:solidFill>
              </a:rPr>
              <a:t>Verolait säätää aina eduskunta</a:t>
            </a:r>
          </a:p>
          <a:p>
            <a:pPr eaLnBrk="1" hangingPunct="1">
              <a:buClr>
                <a:srgbClr val="FF9933"/>
              </a:buClr>
            </a:pPr>
            <a:r>
              <a:rPr lang="fi-FI" altLang="fi-FI" dirty="0" smtClean="0">
                <a:solidFill>
                  <a:srgbClr val="006600"/>
                </a:solidFill>
              </a:rPr>
              <a:t>Verohallinto kantaa verot</a:t>
            </a:r>
          </a:p>
        </p:txBody>
      </p:sp>
    </p:spTree>
    <p:extLst>
      <p:ext uri="{BB962C8B-B14F-4D97-AF65-F5344CB8AC3E}">
        <p14:creationId xmlns:p14="http://schemas.microsoft.com/office/powerpoint/2010/main" val="2900854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Sinäkin maksat veroa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340768"/>
            <a:ext cx="7620000" cy="4462462"/>
          </a:xfrm>
        </p:spPr>
        <p:txBody>
          <a:bodyPr/>
          <a:lstStyle/>
          <a:p>
            <a:pPr eaLnBrk="1" hangingPunct="1">
              <a:buClr>
                <a:srgbClr val="FF9933"/>
              </a:buClr>
            </a:pPr>
            <a:r>
              <a:rPr lang="fi-FI" altLang="fi-FI" sz="2400" dirty="0" smtClean="0">
                <a:solidFill>
                  <a:srgbClr val="006600"/>
                </a:solidFill>
              </a:rPr>
              <a:t>Arvonlisävero:</a:t>
            </a:r>
          </a:p>
          <a:p>
            <a:pPr lvl="1" eaLnBrk="1" hangingPunct="1">
              <a:buClr>
                <a:srgbClr val="FF9933"/>
              </a:buClr>
            </a:pPr>
            <a:r>
              <a:rPr lang="fi-FI" altLang="fi-FI" sz="2000" dirty="0" smtClean="0">
                <a:solidFill>
                  <a:srgbClr val="006600"/>
                </a:solidFill>
              </a:rPr>
              <a:t>Kaikkien tuotteiden hintoihin sisältyy ALV, 24 %</a:t>
            </a:r>
          </a:p>
          <a:p>
            <a:pPr>
              <a:buClr>
                <a:srgbClr val="FF9933"/>
              </a:buClr>
            </a:pPr>
            <a:r>
              <a:rPr lang="fi-FI" altLang="fi-FI" sz="2400" dirty="0" smtClean="0">
                <a:solidFill>
                  <a:srgbClr val="006600"/>
                </a:solidFill>
              </a:rPr>
              <a:t>Työssä käyvä maksaa palkasta tuloveroa</a:t>
            </a:r>
          </a:p>
          <a:p>
            <a:pPr lvl="1">
              <a:buClr>
                <a:srgbClr val="FF9933"/>
              </a:buClr>
            </a:pPr>
            <a:r>
              <a:rPr lang="fi-FI" altLang="fi-FI" sz="2000" dirty="0" smtClean="0">
                <a:solidFill>
                  <a:srgbClr val="006600"/>
                </a:solidFill>
              </a:rPr>
              <a:t>Työnteko vaatii aina verokortin</a:t>
            </a:r>
          </a:p>
          <a:p>
            <a:pPr>
              <a:buClr>
                <a:srgbClr val="FF9933"/>
              </a:buClr>
            </a:pPr>
            <a:r>
              <a:rPr lang="fi-FI" altLang="fi-FI" sz="2400" dirty="0">
                <a:solidFill>
                  <a:srgbClr val="006600"/>
                </a:solidFill>
              </a:rPr>
              <a:t>Jos saat opintorahaa, Kela perii opintorahasta 10 % </a:t>
            </a:r>
            <a:r>
              <a:rPr lang="fi-FI" altLang="fi-FI" sz="2400" dirty="0" smtClean="0">
                <a:solidFill>
                  <a:srgbClr val="006600"/>
                </a:solidFill>
              </a:rPr>
              <a:t>veroa</a:t>
            </a:r>
          </a:p>
          <a:p>
            <a:pPr lvl="1">
              <a:buClr>
                <a:srgbClr val="FF9933"/>
              </a:buClr>
            </a:pPr>
            <a:r>
              <a:rPr lang="fi-FI" altLang="fi-FI" sz="2000" dirty="0" smtClean="0">
                <a:solidFill>
                  <a:srgbClr val="006600"/>
                </a:solidFill>
              </a:rPr>
              <a:t>Jos </a:t>
            </a:r>
            <a:r>
              <a:rPr lang="fi-FI" altLang="fi-FI" sz="2000" dirty="0">
                <a:solidFill>
                  <a:srgbClr val="006600"/>
                </a:solidFill>
              </a:rPr>
              <a:t>opintorahasi on alle 170 euroa kuukaudessa, </a:t>
            </a:r>
            <a:r>
              <a:rPr lang="fi-FI" altLang="fi-FI" sz="2000" dirty="0" smtClean="0">
                <a:solidFill>
                  <a:srgbClr val="006600"/>
                </a:solidFill>
              </a:rPr>
              <a:t>veroa ei peritä</a:t>
            </a:r>
            <a:endParaRPr lang="fi-FI" altLang="fi-FI" sz="2000" dirty="0">
              <a:solidFill>
                <a:srgbClr val="006600"/>
              </a:solidFill>
            </a:endParaRPr>
          </a:p>
          <a:p>
            <a:pPr>
              <a:buClr>
                <a:srgbClr val="FF9933"/>
              </a:buClr>
            </a:pPr>
            <a:r>
              <a:rPr lang="fi-FI" altLang="fi-FI" sz="2400" dirty="0" smtClean="0">
                <a:solidFill>
                  <a:srgbClr val="006600"/>
                </a:solidFill>
              </a:rPr>
              <a:t>Jos sinulla on omaisuutta (esim. osakkeita) saatat maksaa veroja </a:t>
            </a:r>
            <a:r>
              <a:rPr lang="fi-FI" altLang="fi-FI" sz="2400" dirty="0" smtClean="0">
                <a:solidFill>
                  <a:srgbClr val="006600"/>
                </a:solidFill>
              </a:rPr>
              <a:t>pääomatulosta</a:t>
            </a:r>
          </a:p>
          <a:p>
            <a:pPr>
              <a:buClr>
                <a:srgbClr val="FF9933"/>
              </a:buClr>
            </a:pPr>
            <a:r>
              <a:rPr lang="fi-FI" altLang="fi-FI" sz="2400" dirty="0" smtClean="0">
                <a:solidFill>
                  <a:srgbClr val="006600"/>
                </a:solidFill>
              </a:rPr>
              <a:t>Makeisvero</a:t>
            </a:r>
          </a:p>
          <a:p>
            <a:pPr>
              <a:buClr>
                <a:srgbClr val="FF9933"/>
              </a:buClr>
            </a:pPr>
            <a:endParaRPr lang="fi-FI" altLang="fi-FI" sz="2400" dirty="0" smtClean="0">
              <a:solidFill>
                <a:srgbClr val="006600"/>
              </a:solidFill>
            </a:endParaRPr>
          </a:p>
          <a:p>
            <a:pPr eaLnBrk="1" hangingPunct="1">
              <a:buFontTx/>
              <a:buNone/>
            </a:pPr>
            <a:endParaRPr lang="fi-FI" altLang="fi-FI" sz="2400" dirty="0" smtClean="0"/>
          </a:p>
        </p:txBody>
      </p:sp>
    </p:spTree>
    <p:extLst>
      <p:ext uri="{BB962C8B-B14F-4D97-AF65-F5344CB8AC3E}">
        <p14:creationId xmlns:p14="http://schemas.microsoft.com/office/powerpoint/2010/main" val="3789788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Välillinen ja välitön verotus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628800"/>
            <a:ext cx="7620000" cy="3810000"/>
          </a:xfrm>
        </p:spPr>
        <p:txBody>
          <a:bodyPr/>
          <a:lstStyle/>
          <a:p>
            <a:pPr eaLnBrk="1" hangingPunct="1">
              <a:buClr>
                <a:srgbClr val="FF9933"/>
              </a:buClr>
            </a:pPr>
            <a:r>
              <a:rPr lang="fi-FI" altLang="fi-FI" dirty="0" smtClean="0">
                <a:solidFill>
                  <a:srgbClr val="006600"/>
                </a:solidFill>
              </a:rPr>
              <a:t>Välittömät verot</a:t>
            </a:r>
          </a:p>
          <a:p>
            <a:pPr lvl="1" eaLnBrk="1" hangingPunct="1">
              <a:buClr>
                <a:srgbClr val="FF9933"/>
              </a:buClr>
            </a:pPr>
            <a:r>
              <a:rPr lang="fi-FI" altLang="fi-FI" dirty="0" smtClean="0">
                <a:solidFill>
                  <a:srgbClr val="006600"/>
                </a:solidFill>
              </a:rPr>
              <a:t>”Näkyvät verot”, näkyvät veroilmoituksessa</a:t>
            </a:r>
          </a:p>
          <a:p>
            <a:pPr lvl="1" eaLnBrk="1" hangingPunct="1">
              <a:buClr>
                <a:srgbClr val="FF9933"/>
              </a:buClr>
            </a:pPr>
            <a:r>
              <a:rPr lang="fi-FI" altLang="fi-FI" dirty="0">
                <a:solidFill>
                  <a:srgbClr val="006600"/>
                </a:solidFill>
              </a:rPr>
              <a:t>E</a:t>
            </a:r>
            <a:r>
              <a:rPr lang="fi-FI" altLang="fi-FI" dirty="0" smtClean="0">
                <a:solidFill>
                  <a:srgbClr val="006600"/>
                </a:solidFill>
              </a:rPr>
              <a:t>sim. tulovero, kiinteistövero</a:t>
            </a:r>
            <a:br>
              <a:rPr lang="fi-FI" altLang="fi-FI" dirty="0" smtClean="0">
                <a:solidFill>
                  <a:srgbClr val="006600"/>
                </a:solidFill>
              </a:rPr>
            </a:br>
            <a:endParaRPr lang="fi-FI" altLang="fi-FI" dirty="0" smtClean="0">
              <a:solidFill>
                <a:srgbClr val="006600"/>
              </a:solidFill>
            </a:endParaRPr>
          </a:p>
          <a:p>
            <a:pPr eaLnBrk="1" hangingPunct="1">
              <a:buClr>
                <a:srgbClr val="FF9933"/>
              </a:buClr>
            </a:pPr>
            <a:r>
              <a:rPr lang="fi-FI" altLang="fi-FI" dirty="0" smtClean="0">
                <a:solidFill>
                  <a:srgbClr val="006600"/>
                </a:solidFill>
              </a:rPr>
              <a:t>Välilliset verot</a:t>
            </a:r>
          </a:p>
          <a:p>
            <a:pPr lvl="1" eaLnBrk="1" hangingPunct="1">
              <a:buClr>
                <a:srgbClr val="FF9933"/>
              </a:buClr>
            </a:pPr>
            <a:r>
              <a:rPr lang="fi-FI" altLang="fi-FI" dirty="0" smtClean="0">
                <a:solidFill>
                  <a:srgbClr val="006600"/>
                </a:solidFill>
              </a:rPr>
              <a:t>”Näkymättömät verot”, maksetaan ostosten hinnassa</a:t>
            </a:r>
          </a:p>
          <a:p>
            <a:pPr lvl="1" eaLnBrk="1" hangingPunct="1">
              <a:buClr>
                <a:srgbClr val="FF9933"/>
              </a:buClr>
            </a:pPr>
            <a:r>
              <a:rPr lang="fi-FI" altLang="fi-FI" dirty="0" smtClean="0">
                <a:solidFill>
                  <a:srgbClr val="006600"/>
                </a:solidFill>
              </a:rPr>
              <a:t>Esim. arvonlisävero, valmistevero polttoaineessa, makeisissa, alkoholissa</a:t>
            </a:r>
          </a:p>
        </p:txBody>
      </p:sp>
    </p:spTree>
    <p:extLst>
      <p:ext uri="{BB962C8B-B14F-4D97-AF65-F5344CB8AC3E}">
        <p14:creationId xmlns:p14="http://schemas.microsoft.com/office/powerpoint/2010/main" val="1362535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Mistä tuloveroa maksetaan?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412776"/>
            <a:ext cx="7620000" cy="4267200"/>
          </a:xfrm>
        </p:spPr>
        <p:txBody>
          <a:bodyPr/>
          <a:lstStyle/>
          <a:p>
            <a:pPr marL="533400" indent="-533400" eaLnBrk="1" hangingPunct="1">
              <a:buClr>
                <a:srgbClr val="FF9933"/>
              </a:buClr>
              <a:buFontTx/>
              <a:buAutoNum type="arabicPeriod"/>
            </a:pPr>
            <a:r>
              <a:rPr lang="fi-FI" altLang="fi-FI" dirty="0" smtClean="0">
                <a:solidFill>
                  <a:srgbClr val="006600"/>
                </a:solidFill>
              </a:rPr>
              <a:t>Ansiotuloista:</a:t>
            </a:r>
          </a:p>
          <a:p>
            <a:pPr marL="914400" lvl="1" indent="-457200" eaLnBrk="1" hangingPunct="1">
              <a:buClr>
                <a:srgbClr val="FF9933"/>
              </a:buClr>
            </a:pPr>
            <a:r>
              <a:rPr lang="fi-FI" altLang="fi-FI" dirty="0" smtClean="0">
                <a:solidFill>
                  <a:srgbClr val="006600"/>
                </a:solidFill>
              </a:rPr>
              <a:t>Palkkatulo, </a:t>
            </a:r>
            <a:r>
              <a:rPr lang="fi-FI" altLang="fi-FI" dirty="0" smtClean="0">
                <a:solidFill>
                  <a:srgbClr val="006600"/>
                </a:solidFill>
              </a:rPr>
              <a:t>yrittäjän tulo, palkkiot</a:t>
            </a:r>
            <a:endParaRPr lang="fi-FI" altLang="fi-FI" dirty="0" smtClean="0">
              <a:solidFill>
                <a:srgbClr val="006600"/>
              </a:solidFill>
            </a:endParaRPr>
          </a:p>
          <a:p>
            <a:pPr marL="914400" lvl="1" indent="-457200" eaLnBrk="1" hangingPunct="1">
              <a:buClr>
                <a:srgbClr val="FF9933"/>
              </a:buClr>
            </a:pPr>
            <a:r>
              <a:rPr lang="fi-FI" altLang="fi-FI" dirty="0" smtClean="0">
                <a:solidFill>
                  <a:srgbClr val="006600"/>
                </a:solidFill>
              </a:rPr>
              <a:t>Etuudet, esim. opintotuki, eläkkeet, päivärahat</a:t>
            </a:r>
            <a:endParaRPr lang="fi-FI" altLang="fi-FI" dirty="0" smtClean="0">
              <a:solidFill>
                <a:srgbClr val="006600"/>
              </a:solidFill>
            </a:endParaRPr>
          </a:p>
          <a:p>
            <a:pPr marL="533400" indent="-533400" eaLnBrk="1" hangingPunct="1">
              <a:buClr>
                <a:srgbClr val="FF9933"/>
              </a:buClr>
              <a:buFontTx/>
              <a:buAutoNum type="arabicPeriod"/>
            </a:pPr>
            <a:r>
              <a:rPr lang="fi-FI" altLang="fi-FI" dirty="0" smtClean="0">
                <a:solidFill>
                  <a:srgbClr val="006600"/>
                </a:solidFill>
              </a:rPr>
              <a:t>Pääomatuloista:</a:t>
            </a:r>
          </a:p>
          <a:p>
            <a:pPr marL="914400" lvl="1" indent="-457200" eaLnBrk="1" hangingPunct="1">
              <a:buClr>
                <a:srgbClr val="FF9933"/>
              </a:buClr>
            </a:pPr>
            <a:r>
              <a:rPr lang="fi-FI" altLang="fi-FI" dirty="0" smtClean="0">
                <a:solidFill>
                  <a:srgbClr val="006600"/>
                </a:solidFill>
              </a:rPr>
              <a:t>Vuokratulot</a:t>
            </a:r>
          </a:p>
          <a:p>
            <a:pPr marL="914400" lvl="1" indent="-457200" eaLnBrk="1" hangingPunct="1">
              <a:buClr>
                <a:srgbClr val="FF9933"/>
              </a:buClr>
            </a:pPr>
            <a:r>
              <a:rPr lang="fi-FI" altLang="fi-FI" dirty="0" smtClean="0">
                <a:solidFill>
                  <a:srgbClr val="006600"/>
                </a:solidFill>
              </a:rPr>
              <a:t>Korot</a:t>
            </a:r>
          </a:p>
          <a:p>
            <a:pPr marL="914400" lvl="1" indent="-457200" eaLnBrk="1" hangingPunct="1">
              <a:buClr>
                <a:srgbClr val="FF9933"/>
              </a:buClr>
            </a:pPr>
            <a:r>
              <a:rPr lang="fi-FI" altLang="fi-FI" dirty="0" smtClean="0">
                <a:solidFill>
                  <a:srgbClr val="006600"/>
                </a:solidFill>
              </a:rPr>
              <a:t>Osingot</a:t>
            </a:r>
          </a:p>
        </p:txBody>
      </p:sp>
      <p:pic>
        <p:nvPicPr>
          <p:cNvPr id="10246" name="Picture 7" descr="M:\Esittelykalvot koululaisille\Säästöpossu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212976"/>
            <a:ext cx="22733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1767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0800 Verohallinto">
  <a:themeElements>
    <a:clrScheme name="Verohallinto">
      <a:dk1>
        <a:srgbClr val="000000"/>
      </a:dk1>
      <a:lt1>
        <a:srgbClr val="FFFFFF"/>
      </a:lt1>
      <a:dk2>
        <a:srgbClr val="006600"/>
      </a:dk2>
      <a:lt2>
        <a:srgbClr val="E5EFE5"/>
      </a:lt2>
      <a:accent1>
        <a:srgbClr val="006600"/>
      </a:accent1>
      <a:accent2>
        <a:srgbClr val="FF9933"/>
      </a:accent2>
      <a:accent3>
        <a:srgbClr val="FFFFFF"/>
      </a:accent3>
      <a:accent4>
        <a:srgbClr val="000000"/>
      </a:accent4>
      <a:accent5>
        <a:srgbClr val="66A366"/>
      </a:accent5>
      <a:accent6>
        <a:srgbClr val="FFCC99"/>
      </a:accent6>
      <a:hlink>
        <a:srgbClr val="FF9933"/>
      </a:hlink>
      <a:folHlink>
        <a:srgbClr val="FFCC99"/>
      </a:folHlink>
    </a:clrScheme>
    <a:fontScheme name="Office-teem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-teem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0800 Verohallinto</Template>
  <TotalTime>143</TotalTime>
  <Words>780</Words>
  <Application>Microsoft Office PowerPoint</Application>
  <PresentationFormat>Näytössä katseltava diaesitys (4:3)</PresentationFormat>
  <Paragraphs>167</Paragraphs>
  <Slides>13</Slides>
  <Notes>13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4" baseType="lpstr">
      <vt:lpstr>0800 Verohallinto</vt:lpstr>
      <vt:lpstr>Verotus Suomessa</vt:lpstr>
      <vt:lpstr>Veroilla maksetaan yhteiskunnan palvelut</vt:lpstr>
      <vt:lpstr>Verorahoilla autetaan eri elämäntilanteissa</vt:lpstr>
      <vt:lpstr>Mitä verorahoilla saa?</vt:lpstr>
      <vt:lpstr>Veroja maksetaan valtiolle ja kunnille</vt:lpstr>
      <vt:lpstr>Verotus perustuu verolakeihin</vt:lpstr>
      <vt:lpstr>Sinäkin maksat veroa</vt:lpstr>
      <vt:lpstr>Välillinen ja välitön verotus</vt:lpstr>
      <vt:lpstr>Mistä tuloveroa maksetaan?</vt:lpstr>
      <vt:lpstr>Progressiivinen - suhteellinen</vt:lpstr>
      <vt:lpstr>Veroja maksetaan koko ajan ja summa tasataan kerran vuodessa</vt:lpstr>
      <vt:lpstr>Verokortti</vt:lpstr>
      <vt:lpstr>Veroilmoitus</vt:lpstr>
    </vt:vector>
  </TitlesOfParts>
  <Manager>Verohallinto</Manager>
  <Company>Verohallinto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subject>Verohallinnon PowerPoint-esityspohja</dc:subject>
  <dc:creator>Emma London</dc:creator>
  <cp:lastModifiedBy>Emma London</cp:lastModifiedBy>
  <cp:revision>28</cp:revision>
  <cp:lastPrinted>2004-05-12T07:24:07Z</cp:lastPrinted>
  <dcterms:created xsi:type="dcterms:W3CDTF">2015-04-09T10:04:12Z</dcterms:created>
  <dcterms:modified xsi:type="dcterms:W3CDTF">2015-04-10T05:43:38Z</dcterms:modified>
</cp:coreProperties>
</file>