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Lst>
  <p:notesMasterIdLst>
    <p:notesMasterId r:id="rId35"/>
  </p:notesMasterIdLst>
  <p:sldIdLst>
    <p:sldId id="256" r:id="rId2"/>
    <p:sldId id="328" r:id="rId3"/>
    <p:sldId id="260" r:id="rId4"/>
    <p:sldId id="283" r:id="rId5"/>
    <p:sldId id="311" r:id="rId6"/>
    <p:sldId id="280" r:id="rId7"/>
    <p:sldId id="326" r:id="rId8"/>
    <p:sldId id="327" r:id="rId9"/>
    <p:sldId id="329" r:id="rId10"/>
    <p:sldId id="263" r:id="rId11"/>
    <p:sldId id="312" r:id="rId12"/>
    <p:sldId id="316" r:id="rId13"/>
    <p:sldId id="265" r:id="rId14"/>
    <p:sldId id="330" r:id="rId15"/>
    <p:sldId id="269" r:id="rId16"/>
    <p:sldId id="315" r:id="rId17"/>
    <p:sldId id="343" r:id="rId18"/>
    <p:sldId id="344" r:id="rId19"/>
    <p:sldId id="342" r:id="rId20"/>
    <p:sldId id="345" r:id="rId21"/>
    <p:sldId id="331" r:id="rId22"/>
    <p:sldId id="332" r:id="rId23"/>
    <p:sldId id="333" r:id="rId24"/>
    <p:sldId id="334" r:id="rId25"/>
    <p:sldId id="335" r:id="rId26"/>
    <p:sldId id="336" r:id="rId27"/>
    <p:sldId id="337" r:id="rId28"/>
    <p:sldId id="338" r:id="rId29"/>
    <p:sldId id="339" r:id="rId30"/>
    <p:sldId id="340" r:id="rId31"/>
    <p:sldId id="341" r:id="rId32"/>
    <p:sldId id="346" r:id="rId33"/>
    <p:sldId id="347" r:id="rId34"/>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5EE"/>
    <a:srgbClr val="99FF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797C8-8A84-4995-9032-5431E2EE429E}" type="datetimeFigureOut">
              <a:rPr lang="fi-FI" smtClean="0"/>
              <a:t>22.1.2020</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49C73-D109-4633-9D9C-48233EA04109}" type="slidenum">
              <a:rPr lang="fi-FI" smtClean="0"/>
              <a:t>‹#›</a:t>
            </a:fld>
            <a:endParaRPr lang="fi-FI"/>
          </a:p>
        </p:txBody>
      </p:sp>
    </p:spTree>
    <p:extLst>
      <p:ext uri="{BB962C8B-B14F-4D97-AF65-F5344CB8AC3E}">
        <p14:creationId xmlns:p14="http://schemas.microsoft.com/office/powerpoint/2010/main" val="227524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C4D94E0-6658-468F-AE4E-7FF7D10086E6}" type="slidenum">
              <a:rPr lang="fi-FI" smtClean="0"/>
              <a:t>13</a:t>
            </a:fld>
            <a:endParaRPr lang="fi-FI"/>
          </a:p>
        </p:txBody>
      </p:sp>
    </p:spTree>
    <p:extLst>
      <p:ext uri="{BB962C8B-B14F-4D97-AF65-F5344CB8AC3E}">
        <p14:creationId xmlns:p14="http://schemas.microsoft.com/office/powerpoint/2010/main" val="112154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0B0618E0-D80C-4788-A6D9-A1DC93343B40}" type="datetimeFigureOut">
              <a:rPr lang="fi-FI" smtClean="0"/>
              <a:pPr/>
              <a:t>22.1.2020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B0618E0-D80C-4788-A6D9-A1DC93343B40}" type="datetimeFigureOut">
              <a:rPr lang="fi-FI" smtClean="0"/>
              <a:pPr/>
              <a:t>22.1.2020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B0618E0-D80C-4788-A6D9-A1DC93343B40}" type="datetimeFigureOut">
              <a:rPr lang="fi-FI" smtClean="0"/>
              <a:pPr/>
              <a:t>22.1.2020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B0618E0-D80C-4788-A6D9-A1DC93343B40}" type="datetimeFigureOut">
              <a:rPr lang="fi-FI" smtClean="0"/>
              <a:pPr/>
              <a:t>22.1.2020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0B0618E0-D80C-4788-A6D9-A1DC93343B40}" type="datetimeFigureOut">
              <a:rPr lang="fi-FI" smtClean="0"/>
              <a:pPr/>
              <a:t>22.1.2020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0B0618E0-D80C-4788-A6D9-A1DC93343B40}" type="datetimeFigureOut">
              <a:rPr lang="fi-FI" smtClean="0"/>
              <a:pPr/>
              <a:t>22.1.2020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0B0618E0-D80C-4788-A6D9-A1DC93343B40}" type="datetimeFigureOut">
              <a:rPr lang="fi-FI" smtClean="0"/>
              <a:pPr/>
              <a:t>22.1.2020</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0B0618E0-D80C-4788-A6D9-A1DC93343B40}" type="datetimeFigureOut">
              <a:rPr lang="fi-FI" smtClean="0"/>
              <a:pPr/>
              <a:t>22.1.2020</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0B0618E0-D80C-4788-A6D9-A1DC93343B40}" type="datetimeFigureOut">
              <a:rPr lang="fi-FI" smtClean="0"/>
              <a:pPr/>
              <a:t>22.1.2020</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0B0618E0-D80C-4788-A6D9-A1DC93343B40}" type="datetimeFigureOut">
              <a:rPr lang="fi-FI" smtClean="0"/>
              <a:pPr/>
              <a:t>22.1.2020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0B0618E0-D80C-4788-A6D9-A1DC93343B40}" type="datetimeFigureOut">
              <a:rPr lang="fi-FI" smtClean="0"/>
              <a:pPr/>
              <a:t>22.1.2020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463BE43-15D7-4E55-AFB1-DD7392DD9977}" type="slidenum">
              <a:rPr lang="fi-FI" smtClean="0"/>
              <a:pPr/>
              <a:t>‹#›</a:t>
            </a:fld>
            <a:endParaRPr lang="fi-FI"/>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965EE"/>
            </a:gs>
            <a:gs pos="50000">
              <a:schemeClr val="accent1">
                <a:tint val="44500"/>
                <a:satMod val="160000"/>
              </a:schemeClr>
            </a:gs>
            <a:gs pos="100000">
              <a:schemeClr val="accent1">
                <a:tint val="23500"/>
                <a:satMod val="160000"/>
              </a:schemeClr>
            </a:gs>
          </a:gsLst>
          <a:lin ang="0" scaled="1"/>
          <a:tileRect/>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510B6-C61F-4ED9-9638-BC01223AA89A}" type="datetimeFigureOut">
              <a:rPr lang="fi-FI" smtClean="0"/>
              <a:pPr/>
              <a:t>22.1.2020</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5BCC6-376B-433F-A9EE-B63A2A91148C}" type="slidenum">
              <a:rPr lang="fi-FI" smtClean="0"/>
              <a:pPr/>
              <a:t>‹#›</a:t>
            </a:fld>
            <a:endParaRPr lang="fi-FI"/>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www.youtube.com/watch?v=uAwPtLEB84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genius.com/Pyhimys-korni-uni-lyric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0" y="1"/>
            <a:ext cx="9144000" cy="2276871"/>
          </a:xfrm>
        </p:spPr>
        <p:txBody>
          <a:bodyPr>
            <a:normAutofit/>
          </a:bodyPr>
          <a:lstStyle/>
          <a:p>
            <a:r>
              <a:rPr lang="fi-FI" sz="6000" b="1" dirty="0"/>
              <a:t>Runon keinoja</a:t>
            </a:r>
          </a:p>
        </p:txBody>
      </p:sp>
      <p:sp>
        <p:nvSpPr>
          <p:cNvPr id="3" name="Alaotsikko 2"/>
          <p:cNvSpPr>
            <a:spLocks noGrp="1"/>
          </p:cNvSpPr>
          <p:nvPr>
            <p:ph type="subTitle" idx="1"/>
          </p:nvPr>
        </p:nvSpPr>
        <p:spPr/>
        <p:txBody>
          <a:bodyPr/>
          <a:lstStyle/>
          <a:p>
            <a:endParaRPr lang="fi-FI" dirty="0"/>
          </a:p>
        </p:txBody>
      </p:sp>
      <p:pic>
        <p:nvPicPr>
          <p:cNvPr id="4" name="Kuva 3">
            <a:extLst>
              <a:ext uri="{FF2B5EF4-FFF2-40B4-BE49-F238E27FC236}">
                <a16:creationId xmlns:a16="http://schemas.microsoft.com/office/drawing/2014/main" id="{432F9CAD-E847-494A-866D-F21D73AE3415}"/>
              </a:ext>
            </a:extLst>
          </p:cNvPr>
          <p:cNvPicPr>
            <a:picLocks noChangeAspect="1"/>
          </p:cNvPicPr>
          <p:nvPr/>
        </p:nvPicPr>
        <p:blipFill>
          <a:blip r:embed="rId2"/>
          <a:stretch>
            <a:fillRect/>
          </a:stretch>
        </p:blipFill>
        <p:spPr>
          <a:xfrm>
            <a:off x="3992" y="2304583"/>
            <a:ext cx="9140008" cy="2824227"/>
          </a:xfrm>
          <a:prstGeom prst="rect">
            <a:avLst/>
          </a:prstGeom>
        </p:spPr>
      </p:pic>
      <p:pic>
        <p:nvPicPr>
          <p:cNvPr id="6" name="Kuva 5">
            <a:extLst>
              <a:ext uri="{FF2B5EF4-FFF2-40B4-BE49-F238E27FC236}">
                <a16:creationId xmlns:a16="http://schemas.microsoft.com/office/drawing/2014/main" id="{6C8BE71D-18CF-42C7-98B1-196CAD5E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6872"/>
            <a:ext cx="9140008" cy="2901590"/>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908720"/>
          </a:xfrm>
        </p:spPr>
        <p:txBody>
          <a:bodyPr/>
          <a:lstStyle/>
          <a:p>
            <a:r>
              <a:rPr lang="fi-FI" b="1" dirty="0"/>
              <a:t>Vertaus</a:t>
            </a:r>
          </a:p>
        </p:txBody>
      </p:sp>
      <p:sp>
        <p:nvSpPr>
          <p:cNvPr id="3" name="Sisällön paikkamerkki 2"/>
          <p:cNvSpPr>
            <a:spLocks noGrp="1"/>
          </p:cNvSpPr>
          <p:nvPr>
            <p:ph idx="1"/>
          </p:nvPr>
        </p:nvSpPr>
        <p:spPr>
          <a:xfrm>
            <a:off x="0" y="980728"/>
            <a:ext cx="5796136" cy="5877272"/>
          </a:xfrm>
        </p:spPr>
        <p:txBody>
          <a:bodyPr>
            <a:normAutofit fontScale="55000" lnSpcReduction="20000"/>
          </a:bodyPr>
          <a:lstStyle/>
          <a:p>
            <a:r>
              <a:rPr lang="fi-FI" b="1" dirty="0"/>
              <a:t>rinnastaa asioita  kuin-sanan avulla</a:t>
            </a:r>
          </a:p>
          <a:p>
            <a:pPr>
              <a:buNone/>
            </a:pPr>
            <a:r>
              <a:rPr lang="fi-FI" b="1" i="1" dirty="0"/>
              <a:t>	Kuu on kuin sirppi. </a:t>
            </a:r>
          </a:p>
          <a:p>
            <a:pPr>
              <a:buNone/>
            </a:pPr>
            <a:r>
              <a:rPr lang="fi-FI" b="1" dirty="0"/>
              <a:t>	</a:t>
            </a:r>
            <a:r>
              <a:rPr lang="fi-FI" b="1" i="1" dirty="0"/>
              <a:t>Rakastan </a:t>
            </a:r>
            <a:r>
              <a:rPr lang="fi-FI" b="1" i="1" dirty="0" err="1"/>
              <a:t>vieläki</a:t>
            </a:r>
            <a:r>
              <a:rPr lang="fi-FI" b="1" i="1" dirty="0"/>
              <a:t> sitä miten taipuu /</a:t>
            </a:r>
            <a:br>
              <a:rPr lang="fi-FI" b="1" i="1" dirty="0"/>
            </a:br>
            <a:r>
              <a:rPr lang="fi-FI" b="1" i="1" dirty="0"/>
              <a:t>Pielet </a:t>
            </a:r>
            <a:r>
              <a:rPr lang="fi-FI" b="1" i="1" dirty="0" err="1"/>
              <a:t>sun</a:t>
            </a:r>
            <a:r>
              <a:rPr lang="fi-FI" b="1" i="1" dirty="0"/>
              <a:t> suun </a:t>
            </a:r>
            <a:r>
              <a:rPr lang="fi-FI" b="1" i="1" dirty="0" err="1"/>
              <a:t>ku</a:t>
            </a:r>
            <a:r>
              <a:rPr lang="fi-FI" b="1" i="1" dirty="0"/>
              <a:t> Tunisian kuu (Pyhimys) </a:t>
            </a:r>
            <a:endParaRPr lang="fi-FI" b="1" i="1" u="sng" dirty="0"/>
          </a:p>
          <a:p>
            <a:pPr>
              <a:buNone/>
            </a:pPr>
            <a:r>
              <a:rPr lang="fi-FI" b="1" i="1" dirty="0"/>
              <a:t>	Olet kaunis kuin kukka. </a:t>
            </a:r>
          </a:p>
          <a:p>
            <a:pPr>
              <a:buNone/>
            </a:pPr>
            <a:r>
              <a:rPr lang="fi-FI" b="1" i="1" dirty="0"/>
              <a:t>	</a:t>
            </a:r>
            <a:r>
              <a:rPr lang="fi-FI" b="1" i="1" dirty="0" err="1"/>
              <a:t>Mä</a:t>
            </a:r>
            <a:r>
              <a:rPr lang="fi-FI" b="1" i="1" dirty="0"/>
              <a:t> </a:t>
            </a:r>
            <a:r>
              <a:rPr lang="fi-FI" b="1" i="1" dirty="0" err="1"/>
              <a:t>oon</a:t>
            </a:r>
            <a:r>
              <a:rPr lang="fi-FI" b="1" i="1" dirty="0"/>
              <a:t> </a:t>
            </a:r>
            <a:r>
              <a:rPr lang="fi-FI" b="1" i="1" dirty="0" err="1"/>
              <a:t>ku</a:t>
            </a:r>
            <a:r>
              <a:rPr lang="fi-FI" b="1" i="1" dirty="0"/>
              <a:t> elokuva jossa ei kukaan kuole. (Paperi T)</a:t>
            </a:r>
          </a:p>
          <a:p>
            <a:pPr>
              <a:buNone/>
            </a:pPr>
            <a:r>
              <a:rPr lang="fi-FI" b="1" i="1" dirty="0"/>
              <a:t>	Sun pitää lukee </a:t>
            </a:r>
            <a:r>
              <a:rPr lang="fi-FI" b="1" i="1" dirty="0" err="1"/>
              <a:t>mua</a:t>
            </a:r>
            <a:r>
              <a:rPr lang="fi-FI" b="1" i="1" dirty="0"/>
              <a:t> </a:t>
            </a:r>
            <a:r>
              <a:rPr lang="fi-FI" b="1" i="1" dirty="0" err="1"/>
              <a:t>ku</a:t>
            </a:r>
            <a:r>
              <a:rPr lang="fi-FI" b="1" i="1" dirty="0"/>
              <a:t> </a:t>
            </a:r>
            <a:r>
              <a:rPr lang="fi-FI" b="1" i="1" dirty="0" err="1"/>
              <a:t>Akkareita</a:t>
            </a:r>
            <a:endParaRPr lang="fi-FI" b="1" i="1" dirty="0"/>
          </a:p>
          <a:p>
            <a:pPr>
              <a:buNone/>
            </a:pPr>
            <a:r>
              <a:rPr lang="fi-FI" b="1" i="1" dirty="0"/>
              <a:t>	Luen </a:t>
            </a:r>
            <a:r>
              <a:rPr lang="fi-FI" b="1" i="1" dirty="0" err="1"/>
              <a:t>sua</a:t>
            </a:r>
            <a:r>
              <a:rPr lang="fi-FI" b="1" i="1" dirty="0"/>
              <a:t> </a:t>
            </a:r>
            <a:r>
              <a:rPr lang="fi-FI" b="1" i="1" dirty="0" err="1"/>
              <a:t>ku</a:t>
            </a:r>
            <a:r>
              <a:rPr lang="fi-FI" b="1" i="1" dirty="0"/>
              <a:t> suljettua kirjaa</a:t>
            </a:r>
            <a:br>
              <a:rPr lang="fi-FI" b="1" i="1" dirty="0"/>
            </a:br>
            <a:r>
              <a:rPr lang="fi-FI" b="1" i="1" dirty="0"/>
              <a:t>Mitä varten </a:t>
            </a:r>
            <a:r>
              <a:rPr lang="fi-FI" b="1" i="1" dirty="0" err="1"/>
              <a:t>mua</a:t>
            </a:r>
            <a:r>
              <a:rPr lang="fi-FI" b="1" i="1" dirty="0"/>
              <a:t> haalit? </a:t>
            </a:r>
          </a:p>
          <a:p>
            <a:pPr>
              <a:buNone/>
            </a:pPr>
            <a:r>
              <a:rPr lang="fi-FI" b="1" i="1" dirty="0"/>
              <a:t>	Kohtele </a:t>
            </a:r>
            <a:r>
              <a:rPr lang="fi-FI" b="1" i="1" dirty="0" err="1"/>
              <a:t>ku</a:t>
            </a:r>
            <a:r>
              <a:rPr lang="fi-FI" b="1" i="1" dirty="0"/>
              <a:t> patsasta tapetun diktaattorin </a:t>
            </a:r>
            <a:r>
              <a:rPr lang="fi-FI" i="1" dirty="0"/>
              <a:t>(</a:t>
            </a:r>
            <a:r>
              <a:rPr lang="fi-FI" b="1" i="1" dirty="0"/>
              <a:t>Paperi T)</a:t>
            </a:r>
          </a:p>
          <a:p>
            <a:pPr>
              <a:buNone/>
            </a:pPr>
            <a:r>
              <a:rPr lang="fi-FI" b="1" i="1" dirty="0"/>
              <a:t>	</a:t>
            </a:r>
            <a:r>
              <a:rPr lang="fi-FI" b="1" i="1" dirty="0" err="1"/>
              <a:t>Mä</a:t>
            </a:r>
            <a:r>
              <a:rPr lang="fi-FI" b="1" i="1" dirty="0"/>
              <a:t> sidon </a:t>
            </a:r>
            <a:r>
              <a:rPr lang="fi-FI" b="1" i="1" dirty="0" err="1"/>
              <a:t>itteni</a:t>
            </a:r>
            <a:r>
              <a:rPr lang="fi-FI" b="1" i="1" dirty="0"/>
              <a:t> </a:t>
            </a:r>
            <a:r>
              <a:rPr lang="fi-FI" b="1" i="1" dirty="0" err="1"/>
              <a:t>suhun</a:t>
            </a:r>
            <a:r>
              <a:rPr lang="fi-FI" b="1" i="1" dirty="0"/>
              <a:t> </a:t>
            </a:r>
            <a:r>
              <a:rPr lang="fi-FI" b="1" i="1" dirty="0" err="1"/>
              <a:t>ku</a:t>
            </a:r>
            <a:r>
              <a:rPr lang="fi-FI" b="1" i="1" dirty="0"/>
              <a:t> pommiin / – – 	</a:t>
            </a:r>
          </a:p>
          <a:p>
            <a:pPr>
              <a:buNone/>
            </a:pPr>
            <a:r>
              <a:rPr lang="fi-FI" b="1" i="1" dirty="0"/>
              <a:t>	Rakkaus on </a:t>
            </a:r>
            <a:r>
              <a:rPr lang="fi-FI" b="1" i="1" dirty="0" err="1"/>
              <a:t>ku</a:t>
            </a:r>
            <a:r>
              <a:rPr lang="fi-FI" b="1" i="1" dirty="0"/>
              <a:t> ohjus: se ei </a:t>
            </a:r>
            <a:r>
              <a:rPr lang="fi-FI" b="1" i="1" dirty="0" err="1"/>
              <a:t>takas</a:t>
            </a:r>
            <a:r>
              <a:rPr lang="fi-FI" b="1" i="1" dirty="0"/>
              <a:t> </a:t>
            </a:r>
            <a:r>
              <a:rPr lang="fi-FI" b="1" i="1" dirty="0" err="1"/>
              <a:t>tuu</a:t>
            </a:r>
            <a:r>
              <a:rPr lang="fi-FI" b="1" i="1" dirty="0"/>
              <a:t>  (Paperi T) </a:t>
            </a:r>
          </a:p>
          <a:p>
            <a:pPr>
              <a:buNone/>
            </a:pPr>
            <a:r>
              <a:rPr lang="fi-FI" b="1" i="1" dirty="0"/>
              <a:t>	Niin kuin ei kaivopuiston jää, et kanna enää minua. / Niin kuin ei napapiirin sää, en kiinnosta sinua. (Maija Vilkkumaa) </a:t>
            </a:r>
          </a:p>
          <a:p>
            <a:pPr>
              <a:buNone/>
            </a:pPr>
            <a:r>
              <a:rPr lang="fi-FI" b="1" i="1" dirty="0"/>
              <a:t>	Elämä </a:t>
            </a:r>
            <a:r>
              <a:rPr lang="fi-FI" b="1" i="1" dirty="0" err="1"/>
              <a:t>ku</a:t>
            </a:r>
            <a:r>
              <a:rPr lang="fi-FI" b="1" i="1" dirty="0"/>
              <a:t> uunopaita, rikki ja </a:t>
            </a:r>
            <a:r>
              <a:rPr lang="fi-FI" b="1" i="1" dirty="0" err="1"/>
              <a:t>likanen</a:t>
            </a:r>
            <a:r>
              <a:rPr lang="fi-FI" b="1" i="1" dirty="0"/>
              <a:t> (Setä </a:t>
            </a:r>
            <a:r>
              <a:rPr lang="fi-FI" b="1" i="1" dirty="0" err="1"/>
              <a:t>Tamu</a:t>
            </a:r>
            <a:r>
              <a:rPr lang="fi-FI" b="1" i="1" dirty="0"/>
              <a:t> &amp; Kuningas Pähkinä) </a:t>
            </a:r>
          </a:p>
          <a:p>
            <a:pPr>
              <a:buNone/>
            </a:pPr>
            <a:r>
              <a:rPr lang="fi-FI" b="1" i="1" dirty="0"/>
              <a:t>	Niin kuin kaksi mannerta</a:t>
            </a:r>
            <a:br>
              <a:rPr lang="fi-FI" b="1" i="1" dirty="0"/>
            </a:br>
            <a:r>
              <a:rPr lang="fi-FI" b="1" i="1" dirty="0"/>
              <a:t>Joita meri erottaa</a:t>
            </a:r>
            <a:br>
              <a:rPr lang="fi-FI" b="1" i="1" dirty="0"/>
            </a:br>
            <a:r>
              <a:rPr lang="fi-FI" b="1" i="1" dirty="0"/>
              <a:t>Katselemme toisiamme</a:t>
            </a:r>
            <a:br>
              <a:rPr lang="fi-FI" b="1" i="1" dirty="0"/>
            </a:br>
            <a:r>
              <a:rPr lang="fi-FI" b="1" i="1" dirty="0"/>
              <a:t>Horisontin taa (Emma Salokoski)</a:t>
            </a:r>
          </a:p>
        </p:txBody>
      </p:sp>
      <p:pic>
        <p:nvPicPr>
          <p:cNvPr id="5" name="Kuva 4" descr="tuusula.jpg"/>
          <p:cNvPicPr>
            <a:picLocks noChangeAspect="1"/>
          </p:cNvPicPr>
          <p:nvPr/>
        </p:nvPicPr>
        <p:blipFill>
          <a:blip r:embed="rId2" cstate="print"/>
          <a:stretch>
            <a:fillRect/>
          </a:stretch>
        </p:blipFill>
        <p:spPr>
          <a:xfrm>
            <a:off x="5364088" y="890844"/>
            <a:ext cx="3968874" cy="6043971"/>
          </a:xfrm>
          <a:prstGeom prst="rect">
            <a:avLst/>
          </a:prstGeom>
          <a:effectLst>
            <a:softEdge rad="317500"/>
          </a:effec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0"/>
            <a:ext cx="5292080" cy="6858000"/>
          </a:xfrm>
        </p:spPr>
        <p:txBody>
          <a:bodyPr>
            <a:normAutofit fontScale="85000" lnSpcReduction="20000"/>
          </a:bodyPr>
          <a:lstStyle/>
          <a:p>
            <a:r>
              <a:rPr lang="fi-FI" sz="2800" b="1" dirty="0"/>
              <a:t>metafora: rinnastaa asiat ilman kuin konjunktiota, liittää yhteen kaksi erillistä asiaa → verrattava asioita toisiinsa ja luotava yhteys</a:t>
            </a:r>
          </a:p>
          <a:p>
            <a:pPr>
              <a:buNone/>
            </a:pPr>
            <a:r>
              <a:rPr lang="fi-FI" sz="2800" b="1" i="1" dirty="0"/>
              <a:t>	kuun sirppi	</a:t>
            </a:r>
          </a:p>
          <a:p>
            <a:pPr>
              <a:buNone/>
            </a:pPr>
            <a:r>
              <a:rPr lang="fi-FI" sz="2800" b="1" i="1" dirty="0"/>
              <a:t>	elämän meri</a:t>
            </a:r>
          </a:p>
          <a:p>
            <a:pPr>
              <a:buNone/>
            </a:pPr>
            <a:r>
              <a:rPr lang="fi-FI" sz="2800" b="1" i="1" dirty="0"/>
              <a:t>	Tyttö on ruusu. </a:t>
            </a:r>
          </a:p>
          <a:p>
            <a:pPr>
              <a:buNone/>
            </a:pPr>
            <a:r>
              <a:rPr lang="fi-FI" sz="2800" b="1" i="1" dirty="0"/>
              <a:t>	Sinä olet pitkä lause. </a:t>
            </a:r>
          </a:p>
          <a:p>
            <a:pPr>
              <a:buNone/>
            </a:pPr>
            <a:r>
              <a:rPr lang="fi-FI" sz="2800" b="1" i="1" dirty="0"/>
              <a:t>	Olen tyhjä huone.</a:t>
            </a:r>
          </a:p>
          <a:p>
            <a:pPr>
              <a:buNone/>
            </a:pPr>
            <a:r>
              <a:rPr lang="fi-FI" sz="2800" b="1" i="1" dirty="0"/>
              <a:t>	Jos saisin suudella </a:t>
            </a:r>
            <a:r>
              <a:rPr lang="fi-FI" sz="2800" b="1" i="1" u="sng" dirty="0"/>
              <a:t>silmiesi hunajaa.</a:t>
            </a:r>
          </a:p>
          <a:p>
            <a:pPr>
              <a:buNone/>
            </a:pPr>
            <a:r>
              <a:rPr lang="fi-FI" sz="2800" b="1" i="1" dirty="0"/>
              <a:t>	Olen verkon silmässä kala. (Uuno Kailas)</a:t>
            </a:r>
          </a:p>
          <a:p>
            <a:pPr>
              <a:buNone/>
            </a:pPr>
            <a:r>
              <a:rPr lang="fi-FI" sz="2800" b="1" i="1" dirty="0"/>
              <a:t>	Elämä on </a:t>
            </a:r>
            <a:r>
              <a:rPr lang="fi-FI" sz="2800" b="1" i="1" dirty="0" err="1"/>
              <a:t>kolmetonnii</a:t>
            </a:r>
            <a:r>
              <a:rPr lang="fi-FI" sz="2800" b="1" i="1" dirty="0"/>
              <a:t>, </a:t>
            </a:r>
            <a:r>
              <a:rPr lang="fi-FI" sz="2800" b="1" i="1" dirty="0" err="1"/>
              <a:t>sä</a:t>
            </a:r>
            <a:r>
              <a:rPr lang="fi-FI" sz="2800" b="1" i="1" dirty="0"/>
              <a:t> </a:t>
            </a:r>
            <a:r>
              <a:rPr lang="fi-FI" sz="2800" b="1" i="1" dirty="0" err="1"/>
              <a:t>oot</a:t>
            </a:r>
            <a:r>
              <a:rPr lang="fi-FI" sz="2800" b="1" i="1" dirty="0"/>
              <a:t> vesieste (Pyhimys)</a:t>
            </a:r>
          </a:p>
          <a:p>
            <a:pPr>
              <a:buNone/>
            </a:pPr>
            <a:r>
              <a:rPr lang="fi-FI" sz="2800" b="1" i="1" dirty="0"/>
              <a:t>	Iloni on pohjajäätä (Helvi Juvonen)</a:t>
            </a:r>
          </a:p>
          <a:p>
            <a:pPr>
              <a:buNone/>
            </a:pPr>
            <a:r>
              <a:rPr lang="fi-FI" sz="2800" b="1" i="1" dirty="0"/>
              <a:t>	</a:t>
            </a:r>
            <a:r>
              <a:rPr lang="fi-FI" sz="2800" b="1" dirty="0" err="1"/>
              <a:t>Sä</a:t>
            </a:r>
            <a:r>
              <a:rPr lang="fi-FI" sz="2800" b="1" dirty="0"/>
              <a:t> jätät </a:t>
            </a:r>
            <a:r>
              <a:rPr lang="fi-FI" sz="2800" b="1" dirty="0" err="1"/>
              <a:t>mut</a:t>
            </a:r>
            <a:r>
              <a:rPr lang="fi-FI" sz="2800" b="1" dirty="0"/>
              <a:t> ja </a:t>
            </a:r>
            <a:r>
              <a:rPr lang="fi-FI" sz="2800" b="1" dirty="0" err="1"/>
              <a:t>mä</a:t>
            </a:r>
            <a:r>
              <a:rPr lang="fi-FI" sz="2800" b="1" dirty="0"/>
              <a:t> vaan hiihdän / </a:t>
            </a:r>
            <a:r>
              <a:rPr lang="fi-FI" sz="2800" b="1" dirty="0" err="1"/>
              <a:t>Mun</a:t>
            </a:r>
            <a:r>
              <a:rPr lang="fi-FI" sz="2800" b="1" dirty="0"/>
              <a:t> sydän särkyy, </a:t>
            </a:r>
            <a:r>
              <a:rPr lang="fi-FI" sz="2800" b="1" dirty="0" err="1"/>
              <a:t>mä</a:t>
            </a:r>
            <a:r>
              <a:rPr lang="fi-FI" sz="2800" b="1" dirty="0"/>
              <a:t> hiihdän / </a:t>
            </a:r>
            <a:r>
              <a:rPr lang="fi-FI" sz="2800" b="1" dirty="0" err="1"/>
              <a:t>Sä</a:t>
            </a:r>
            <a:r>
              <a:rPr lang="fi-FI" sz="2800" b="1" dirty="0"/>
              <a:t> löydät toisen, </a:t>
            </a:r>
            <a:r>
              <a:rPr lang="fi-FI" sz="2800" b="1" dirty="0" err="1"/>
              <a:t>mä</a:t>
            </a:r>
            <a:r>
              <a:rPr lang="fi-FI" sz="2800" b="1" dirty="0"/>
              <a:t> vaan hiihdän / </a:t>
            </a:r>
            <a:r>
              <a:rPr lang="fi-FI" sz="2800" b="1" i="1" dirty="0" err="1"/>
              <a:t>Meet</a:t>
            </a:r>
            <a:r>
              <a:rPr lang="fi-FI" sz="2800" b="1" i="1" dirty="0"/>
              <a:t> naimisiin</a:t>
            </a:r>
            <a:r>
              <a:rPr lang="fi-FI" sz="2800" b="1" dirty="0"/>
              <a:t>, </a:t>
            </a:r>
            <a:r>
              <a:rPr lang="fi-FI" sz="2800" b="1" i="1" dirty="0" err="1"/>
              <a:t>mä</a:t>
            </a:r>
            <a:r>
              <a:rPr lang="fi-FI" sz="2800" b="1" i="1" dirty="0"/>
              <a:t> hiihdän </a:t>
            </a:r>
          </a:p>
          <a:p>
            <a:pPr>
              <a:buNone/>
            </a:pPr>
            <a:r>
              <a:rPr lang="fi-FI" sz="2800" b="1" i="1" dirty="0"/>
              <a:t>	</a:t>
            </a:r>
          </a:p>
          <a:p>
            <a:pPr>
              <a:buNone/>
            </a:pPr>
            <a:endParaRPr lang="fi-FI" sz="2900" b="1" i="1" u="sng" dirty="0"/>
          </a:p>
          <a:p>
            <a:pPr>
              <a:buNone/>
            </a:pPr>
            <a:endParaRPr lang="fi-FI" dirty="0"/>
          </a:p>
        </p:txBody>
      </p:sp>
      <p:pic>
        <p:nvPicPr>
          <p:cNvPr id="6" name="Kuva 5">
            <a:extLst>
              <a:ext uri="{FF2B5EF4-FFF2-40B4-BE49-F238E27FC236}">
                <a16:creationId xmlns:a16="http://schemas.microsoft.com/office/drawing/2014/main" id="{36B2C499-A164-4EE0-A550-7B32775DA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5982"/>
            <a:ext cx="4575220" cy="6682420"/>
          </a:xfrm>
          <a:prstGeom prst="rect">
            <a:avLst/>
          </a:prstGeom>
          <a:effectLst>
            <a:softEdge rad="317500"/>
          </a:effec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90490E-8ACC-4791-95B1-6CEC409BEE22}"/>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F15DABEB-9676-47BC-9BC3-075FE0126A47}"/>
              </a:ext>
            </a:extLst>
          </p:cNvPr>
          <p:cNvSpPr>
            <a:spLocks noGrp="1"/>
          </p:cNvSpPr>
          <p:nvPr>
            <p:ph idx="1"/>
          </p:nvPr>
        </p:nvSpPr>
        <p:spPr>
          <a:xfrm>
            <a:off x="0" y="1"/>
            <a:ext cx="9144000" cy="6858000"/>
          </a:xfrm>
        </p:spPr>
        <p:txBody>
          <a:bodyPr numCol="2">
            <a:noAutofit/>
          </a:bodyPr>
          <a:lstStyle/>
          <a:p>
            <a:pPr marL="0" indent="9525">
              <a:buNone/>
            </a:pPr>
            <a:r>
              <a:rPr lang="fi-FI" sz="2200" b="1" i="1" dirty="0"/>
              <a:t>Rakastan </a:t>
            </a:r>
            <a:r>
              <a:rPr lang="fi-FI" sz="2200" b="1" i="1" dirty="0" err="1"/>
              <a:t>sua</a:t>
            </a:r>
            <a:r>
              <a:rPr lang="fi-FI" sz="2200" b="1" i="1" dirty="0"/>
              <a:t>, </a:t>
            </a:r>
            <a:r>
              <a:rPr lang="fi-FI" sz="2200" b="1" i="1" dirty="0" err="1"/>
              <a:t>senki</a:t>
            </a:r>
            <a:r>
              <a:rPr lang="fi-FI" sz="2200" b="1" i="1" dirty="0"/>
              <a:t> vikisevä rotta (Pyhimys) </a:t>
            </a:r>
            <a:endParaRPr lang="fi-FI" sz="2200" b="1" i="1" u="sng" dirty="0"/>
          </a:p>
          <a:p>
            <a:pPr marL="0" indent="0">
              <a:buNone/>
            </a:pPr>
            <a:r>
              <a:rPr lang="fi-FI" sz="2200" b="1" i="1" dirty="0"/>
              <a:t>Nuoruus on murhenäytelmä      (Samuli </a:t>
            </a:r>
            <a:r>
              <a:rPr lang="fi-FI" sz="2200" b="1" i="1" dirty="0" err="1"/>
              <a:t>Putro</a:t>
            </a:r>
            <a:r>
              <a:rPr lang="fi-FI" sz="2200" b="1" i="1" dirty="0"/>
              <a:t>) </a:t>
            </a:r>
          </a:p>
          <a:p>
            <a:pPr>
              <a:buNone/>
            </a:pPr>
            <a:r>
              <a:rPr lang="fi-FI" sz="2200" b="1" i="1" dirty="0"/>
              <a:t>En edes tiedä, </a:t>
            </a:r>
            <a:r>
              <a:rPr lang="fi-FI" sz="2200" b="1" i="1" dirty="0" err="1"/>
              <a:t>ootko</a:t>
            </a:r>
            <a:r>
              <a:rPr lang="fi-FI" sz="2200" b="1" i="1" dirty="0"/>
              <a:t> nainen vai huume </a:t>
            </a:r>
          </a:p>
          <a:p>
            <a:pPr marL="0" indent="0">
              <a:buNone/>
            </a:pPr>
            <a:r>
              <a:rPr lang="fi-FI" sz="2200" b="1" i="1" dirty="0" err="1"/>
              <a:t>mut</a:t>
            </a:r>
            <a:r>
              <a:rPr lang="fi-FI" sz="2200" b="1" i="1" dirty="0"/>
              <a:t> tiedän että vielä tähän kaipuuseen hajoan (Pyhimys)</a:t>
            </a:r>
            <a:br>
              <a:rPr lang="fi-FI" sz="2200" b="1" i="1" dirty="0"/>
            </a:br>
            <a:r>
              <a:rPr lang="fi-FI" sz="2200" b="1" i="1" dirty="0"/>
              <a:t>Minä olen vain sipuli, kuori </a:t>
            </a:r>
            <a:r>
              <a:rPr lang="fi-FI" sz="2200" b="1" i="1" dirty="0" err="1"/>
              <a:t>mut</a:t>
            </a:r>
            <a:br>
              <a:rPr lang="fi-FI" sz="2200" b="1" i="1" dirty="0"/>
            </a:br>
            <a:r>
              <a:rPr lang="fi-FI" sz="2200" b="1" i="1" dirty="0"/>
              <a:t>Karvaan makuinen</a:t>
            </a:r>
            <a:br>
              <a:rPr lang="fi-FI" sz="2200" b="1" i="1" dirty="0"/>
            </a:br>
            <a:r>
              <a:rPr lang="fi-FI" sz="2200" b="1" i="1" dirty="0" err="1"/>
              <a:t>Mut</a:t>
            </a:r>
            <a:r>
              <a:rPr lang="fi-FI" sz="2200" b="1" i="1" dirty="0"/>
              <a:t> puhdassydäminen</a:t>
            </a:r>
            <a:br>
              <a:rPr lang="fi-FI" sz="2200" b="1" i="1" dirty="0"/>
            </a:br>
            <a:r>
              <a:rPr lang="fi-FI" sz="2200" b="1" i="1" dirty="0"/>
              <a:t>Minä olen vain sipuli, kuori </a:t>
            </a:r>
            <a:r>
              <a:rPr lang="fi-FI" sz="2200" b="1" i="1" dirty="0" err="1"/>
              <a:t>mut</a:t>
            </a:r>
            <a:br>
              <a:rPr lang="fi-FI" sz="2200" b="1" i="1" dirty="0"/>
            </a:br>
            <a:r>
              <a:rPr lang="fi-FI" sz="2200" b="1" i="1" dirty="0"/>
              <a:t>Niin lupaan sen, olen</a:t>
            </a:r>
            <a:br>
              <a:rPr lang="fi-FI" sz="2200" b="1" i="1" dirty="0"/>
            </a:br>
            <a:r>
              <a:rPr lang="fi-FI" sz="2200" b="1" i="1" dirty="0"/>
              <a:t>Kyyneleesi arvoinen (Pyhimys)</a:t>
            </a:r>
          </a:p>
          <a:p>
            <a:pPr marL="0" indent="0">
              <a:buNone/>
            </a:pPr>
            <a:r>
              <a:rPr lang="fi-FI" sz="2200" b="1" i="1" dirty="0"/>
              <a:t>Vaikkei takakanteen asti menty (</a:t>
            </a:r>
            <a:r>
              <a:rPr lang="fi-FI" sz="2200" b="1" i="1" dirty="0" err="1"/>
              <a:t>Adi</a:t>
            </a:r>
            <a:r>
              <a:rPr lang="fi-FI" sz="2200" b="1" i="1" dirty="0"/>
              <a:t> L </a:t>
            </a:r>
            <a:r>
              <a:rPr lang="fi-FI" sz="2200" b="1" i="1" dirty="0" err="1"/>
              <a:t>Hasla</a:t>
            </a:r>
            <a:r>
              <a:rPr lang="fi-FI" sz="2200" b="1" i="1" dirty="0"/>
              <a:t>)</a:t>
            </a:r>
          </a:p>
          <a:p>
            <a:pPr marL="0" indent="0">
              <a:buNone/>
            </a:pPr>
            <a:r>
              <a:rPr lang="fi-FI" sz="2200" b="1" i="1" dirty="0" err="1"/>
              <a:t>Mä</a:t>
            </a:r>
            <a:r>
              <a:rPr lang="fi-FI" sz="2200" b="1" i="1" dirty="0"/>
              <a:t> en löydä itselleni miestä enkä tiedä miksi / jätkät joita tahdon ovat haljenneita maljakoita - -  Yhtä kaikki onni on vain postinkantaja / hoidettuaan homman siirtyy taloon seuraavaan (Samuli </a:t>
            </a:r>
            <a:r>
              <a:rPr lang="fi-FI" sz="2200" b="1" i="1" dirty="0" err="1"/>
              <a:t>Putro</a:t>
            </a:r>
            <a:r>
              <a:rPr lang="fi-FI" sz="2200" b="1" i="1" dirty="0"/>
              <a:t>)</a:t>
            </a:r>
          </a:p>
          <a:p>
            <a:pPr marL="0" indent="0">
              <a:buNone/>
            </a:pPr>
            <a:r>
              <a:rPr lang="fi-FI" sz="2400" b="1" dirty="0"/>
              <a:t> </a:t>
            </a:r>
            <a:endParaRPr lang="fi-FI" sz="2200" b="1" dirty="0"/>
          </a:p>
        </p:txBody>
      </p:sp>
      <p:pic>
        <p:nvPicPr>
          <p:cNvPr id="5" name="Kuva 4">
            <a:extLst>
              <a:ext uri="{FF2B5EF4-FFF2-40B4-BE49-F238E27FC236}">
                <a16:creationId xmlns:a16="http://schemas.microsoft.com/office/drawing/2014/main" id="{56A881D9-1A0D-438C-BBE0-4448D5677B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7416" y="682966"/>
            <a:ext cx="4656584" cy="6175035"/>
          </a:xfrm>
          <a:prstGeom prst="rect">
            <a:avLst/>
          </a:prstGeom>
          <a:effectLst>
            <a:softEdge rad="635000"/>
          </a:effectLst>
        </p:spPr>
      </p:pic>
    </p:spTree>
    <p:extLst>
      <p:ext uri="{BB962C8B-B14F-4D97-AF65-F5344CB8AC3E}">
        <p14:creationId xmlns:p14="http://schemas.microsoft.com/office/powerpoint/2010/main" val="149725320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0"/>
            <a:ext cx="5076056" cy="6858000"/>
          </a:xfrm>
        </p:spPr>
        <p:txBody>
          <a:bodyPr>
            <a:normAutofit fontScale="70000" lnSpcReduction="20000"/>
          </a:bodyPr>
          <a:lstStyle/>
          <a:p>
            <a:r>
              <a:rPr lang="fi-FI" b="1" dirty="0"/>
              <a:t>personifikaatio: elottoman elollistaminen tai eläimen inhimillistäminen</a:t>
            </a:r>
          </a:p>
          <a:p>
            <a:pPr marL="352425" indent="0">
              <a:buNone/>
            </a:pPr>
            <a:r>
              <a:rPr lang="fi-FI" b="1" i="1" dirty="0"/>
              <a:t>Puu, lehdet nukahtaa kaupungin kämmenelle. suru kulkee varpaillaan. (tuntematon) </a:t>
            </a:r>
          </a:p>
          <a:p>
            <a:pPr>
              <a:buNone/>
            </a:pPr>
            <a:r>
              <a:rPr lang="fi-FI" b="1" dirty="0"/>
              <a:t>	</a:t>
            </a:r>
            <a:r>
              <a:rPr lang="fi-FI" b="1" i="1" dirty="0"/>
              <a:t>rakkaus hymyilee unissaan / rakkaus uneksii ikuisuudesta</a:t>
            </a:r>
          </a:p>
          <a:p>
            <a:pPr>
              <a:buNone/>
            </a:pPr>
            <a:r>
              <a:rPr lang="fi-FI" b="1" i="1" dirty="0"/>
              <a:t>	luonto hymyilee</a:t>
            </a:r>
            <a:endParaRPr lang="fi-FI" b="1" dirty="0"/>
          </a:p>
          <a:p>
            <a:pPr>
              <a:buNone/>
            </a:pPr>
            <a:r>
              <a:rPr lang="fi-FI" b="1" i="1" dirty="0"/>
              <a:t>	yö valvoo ja valittaa</a:t>
            </a:r>
          </a:p>
          <a:p>
            <a:pPr>
              <a:buNone/>
            </a:pPr>
            <a:r>
              <a:rPr lang="fi-FI" b="1" i="1" dirty="0"/>
              <a:t>	Sade marssii järven poikki.</a:t>
            </a:r>
          </a:p>
          <a:p>
            <a:pPr>
              <a:buNone/>
            </a:pPr>
            <a:r>
              <a:rPr lang="fi-FI" b="1" i="1" dirty="0"/>
              <a:t>	Nuoruuteni istui posket hehkuen.</a:t>
            </a:r>
          </a:p>
          <a:p>
            <a:pPr>
              <a:buNone/>
            </a:pPr>
            <a:r>
              <a:rPr lang="fi-FI" b="1" i="1" dirty="0"/>
              <a:t>	takana väijyy autio avaruus</a:t>
            </a:r>
          </a:p>
          <a:p>
            <a:pPr>
              <a:buNone/>
            </a:pPr>
            <a:r>
              <a:rPr lang="fi-FI" b="1" i="1" dirty="0"/>
              <a:t>	taivas itkee</a:t>
            </a:r>
          </a:p>
          <a:p>
            <a:pPr>
              <a:buNone/>
            </a:pPr>
            <a:r>
              <a:rPr lang="fi-FI" b="1" i="1" dirty="0"/>
              <a:t>	tuuli pelloilla valittaa</a:t>
            </a:r>
          </a:p>
          <a:p>
            <a:pPr>
              <a:buNone/>
            </a:pPr>
            <a:r>
              <a:rPr lang="fi-FI" b="1" i="1" dirty="0"/>
              <a:t>	Tuossa seisoo lapsuutenne /</a:t>
            </a:r>
            <a:br>
              <a:rPr lang="fi-FI" b="1" i="1" dirty="0"/>
            </a:br>
            <a:r>
              <a:rPr lang="fi-FI" b="1" i="1" dirty="0"/>
              <a:t>polkee jalan syrjällä /</a:t>
            </a:r>
            <a:br>
              <a:rPr lang="fi-FI" b="1" i="1" dirty="0"/>
            </a:br>
            <a:r>
              <a:rPr lang="fi-FI" b="1" i="1" dirty="0"/>
              <a:t>lentoaikaa ilmapalloon (S. </a:t>
            </a:r>
            <a:r>
              <a:rPr lang="fi-FI" b="1" i="1" dirty="0" err="1"/>
              <a:t>Putro</a:t>
            </a:r>
            <a:r>
              <a:rPr lang="fi-FI" b="1" i="1" dirty="0"/>
              <a:t>)</a:t>
            </a:r>
          </a:p>
          <a:p>
            <a:pPr>
              <a:buNone/>
            </a:pPr>
            <a:r>
              <a:rPr lang="fi-FI" b="1" i="1" dirty="0"/>
              <a:t>	Tähdet faksaa kuollutta valoaan / vitutus on ikuista</a:t>
            </a:r>
          </a:p>
          <a:p>
            <a:pPr>
              <a:buNone/>
            </a:pPr>
            <a:r>
              <a:rPr lang="fi-FI" b="1" i="1" dirty="0"/>
              <a:t>	(Pyhimys) </a:t>
            </a:r>
          </a:p>
          <a:p>
            <a:pPr>
              <a:buNone/>
              <a:tabLst>
                <a:tab pos="1433513" algn="l"/>
                <a:tab pos="1885950" algn="l"/>
              </a:tabLst>
            </a:pPr>
            <a:endParaRPr lang="fi-FI" sz="2400" b="1" dirty="0"/>
          </a:p>
          <a:p>
            <a:pPr>
              <a:buNone/>
              <a:tabLst>
                <a:tab pos="1433513" algn="l"/>
                <a:tab pos="1885950" algn="l"/>
              </a:tabLst>
            </a:pPr>
            <a:endParaRPr lang="fi-FI" sz="2400" b="1" dirty="0"/>
          </a:p>
        </p:txBody>
      </p:sp>
      <p:pic>
        <p:nvPicPr>
          <p:cNvPr id="5" name="Kuva 4" descr="renoir.jpg"/>
          <p:cNvPicPr>
            <a:picLocks noChangeAspect="1"/>
          </p:cNvPicPr>
          <p:nvPr/>
        </p:nvPicPr>
        <p:blipFill>
          <a:blip r:embed="rId3" cstate="print"/>
          <a:stretch>
            <a:fillRect/>
          </a:stretch>
        </p:blipFill>
        <p:spPr>
          <a:xfrm>
            <a:off x="4355976" y="0"/>
            <a:ext cx="5028792" cy="6858000"/>
          </a:xfrm>
          <a:prstGeom prst="rect">
            <a:avLst/>
          </a:prstGeom>
          <a:effectLst>
            <a:softEdge rad="635000"/>
          </a:effec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0"/>
            <a:ext cx="3923928" cy="6858000"/>
          </a:xfrm>
        </p:spPr>
        <p:txBody>
          <a:bodyPr>
            <a:normAutofit fontScale="85000" lnSpcReduction="20000"/>
          </a:bodyPr>
          <a:lstStyle/>
          <a:p>
            <a:r>
              <a:rPr lang="fi-FI" b="1" dirty="0"/>
              <a:t>synestesia: aistihavainnot sekoittava kielikuva</a:t>
            </a:r>
          </a:p>
          <a:p>
            <a:pPr>
              <a:buFontTx/>
              <a:buChar char="-"/>
            </a:pPr>
            <a:r>
              <a:rPr lang="fi-FI" b="1" i="1" dirty="0"/>
              <a:t>karhea ääni</a:t>
            </a:r>
          </a:p>
          <a:p>
            <a:pPr>
              <a:buFontTx/>
              <a:buChar char="-"/>
            </a:pPr>
            <a:r>
              <a:rPr lang="fi-FI" b="1" i="1" dirty="0"/>
              <a:t>lämmin hyräily</a:t>
            </a:r>
          </a:p>
          <a:p>
            <a:pPr>
              <a:buFontTx/>
              <a:buChar char="-"/>
            </a:pPr>
            <a:r>
              <a:rPr lang="fi-FI" b="1" i="1" dirty="0"/>
              <a:t>taivas leimuaa äänettömänä </a:t>
            </a:r>
          </a:p>
          <a:p>
            <a:pPr>
              <a:buFontTx/>
              <a:buChar char="-"/>
            </a:pPr>
            <a:r>
              <a:rPr lang="fi-FI" b="1" i="1" dirty="0"/>
              <a:t>Kasvoilleni hajosi lempeä hiutale </a:t>
            </a:r>
          </a:p>
          <a:p>
            <a:pPr marL="0" indent="352425">
              <a:buNone/>
            </a:pPr>
            <a:r>
              <a:rPr lang="fi-FI" b="1" i="1" dirty="0"/>
              <a:t>viileäksi tuoksuksi</a:t>
            </a:r>
          </a:p>
          <a:p>
            <a:pPr>
              <a:buNone/>
            </a:pPr>
            <a:r>
              <a:rPr lang="fi-FI" i="1" dirty="0"/>
              <a:t>-</a:t>
            </a:r>
            <a:r>
              <a:rPr lang="fi-FI" b="1" i="1" dirty="0"/>
              <a:t> 	ja sielusi – yhtä kullanruskean kuin silmäsi – </a:t>
            </a:r>
          </a:p>
          <a:p>
            <a:pPr>
              <a:buNone/>
            </a:pPr>
            <a:r>
              <a:rPr lang="fi-FI" b="1" i="1" dirty="0"/>
              <a:t>	jonka tuoksu on lempeä ja raskas, ja ikävöin sinua niin.</a:t>
            </a:r>
          </a:p>
          <a:p>
            <a:pPr>
              <a:buNone/>
            </a:pPr>
            <a:r>
              <a:rPr lang="fi-FI" b="1" i="1" dirty="0"/>
              <a:t> 	(Katri Vala)</a:t>
            </a:r>
          </a:p>
          <a:p>
            <a:pPr>
              <a:buNone/>
            </a:pPr>
            <a:endParaRPr lang="fi-FI" dirty="0"/>
          </a:p>
        </p:txBody>
      </p:sp>
      <p:pic>
        <p:nvPicPr>
          <p:cNvPr id="9" name="Kuva 8">
            <a:extLst>
              <a:ext uri="{FF2B5EF4-FFF2-40B4-BE49-F238E27FC236}">
                <a16:creationId xmlns:a16="http://schemas.microsoft.com/office/drawing/2014/main" id="{4076EEA9-70DF-4A63-8F78-CD4EF246C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0"/>
            <a:ext cx="5783580" cy="6858000"/>
          </a:xfrm>
          <a:prstGeom prst="rect">
            <a:avLst/>
          </a:prstGeom>
          <a:effectLst>
            <a:softEdge rad="317500"/>
          </a:effec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116632"/>
            <a:ext cx="4283968" cy="6741368"/>
          </a:xfrm>
        </p:spPr>
        <p:txBody>
          <a:bodyPr>
            <a:normAutofit fontScale="77500" lnSpcReduction="20000"/>
          </a:bodyPr>
          <a:lstStyle/>
          <a:p>
            <a:r>
              <a:rPr lang="fi-FI" b="1" dirty="0"/>
              <a:t>symboli:</a:t>
            </a:r>
          </a:p>
          <a:p>
            <a:pPr>
              <a:buFontTx/>
              <a:buChar char="-"/>
            </a:pPr>
            <a:r>
              <a:rPr lang="fi-FI" b="1" dirty="0"/>
              <a:t>vertauskuva, kulttuurisesti vakiintunut merkki, jolla havainnollistetaan jotakin ajatusta tai aatetta</a:t>
            </a:r>
          </a:p>
          <a:p>
            <a:pPr>
              <a:buFontTx/>
              <a:buChar char="-"/>
            </a:pPr>
            <a:r>
              <a:rPr lang="fi-FI" b="1" dirty="0"/>
              <a:t>edustaa sekä itseään että jotakin muuta </a:t>
            </a:r>
          </a:p>
          <a:p>
            <a:pPr lvl="1">
              <a:buFontTx/>
              <a:buChar char="-"/>
            </a:pPr>
            <a:r>
              <a:rPr lang="fi-FI" b="1" dirty="0"/>
              <a:t>talo = ihmisen minuus</a:t>
            </a:r>
          </a:p>
          <a:p>
            <a:pPr lvl="1">
              <a:buFontTx/>
              <a:buChar char="-"/>
            </a:pPr>
            <a:r>
              <a:rPr lang="fi-FI" b="1" dirty="0"/>
              <a:t>myrsky = tunnekuohu tai vaikeudet </a:t>
            </a:r>
          </a:p>
          <a:p>
            <a:pPr lvl="1">
              <a:buFontTx/>
              <a:buChar char="-"/>
            </a:pPr>
            <a:r>
              <a:rPr lang="fi-FI" b="1" dirty="0"/>
              <a:t>joutsen = puhtaus, kauneus, ympäristöstä vieraantuminen, pariuskollisuus? </a:t>
            </a:r>
          </a:p>
          <a:p>
            <a:pPr lvl="1">
              <a:buFontTx/>
              <a:buChar char="-"/>
            </a:pPr>
            <a:r>
              <a:rPr lang="fi-FI" b="1" dirty="0"/>
              <a:t>kotka= voima, vapaus </a:t>
            </a:r>
          </a:p>
          <a:p>
            <a:pPr lvl="1">
              <a:buFontTx/>
              <a:buChar char="-"/>
            </a:pPr>
            <a:r>
              <a:rPr lang="fi-FI" b="1" dirty="0"/>
              <a:t>tuli = ihmisen jumalankaltaisuus, sivistys</a:t>
            </a:r>
          </a:p>
          <a:p>
            <a:pPr lvl="1">
              <a:buFontTx/>
              <a:buChar char="-"/>
            </a:pPr>
            <a:r>
              <a:rPr lang="fi-FI" b="1" dirty="0"/>
              <a:t>pääkallo = kuolema </a:t>
            </a:r>
          </a:p>
          <a:p>
            <a:pPr lvl="1">
              <a:buFontTx/>
              <a:buChar char="-"/>
            </a:pPr>
            <a:r>
              <a:rPr lang="fi-FI" b="1" dirty="0"/>
              <a:t>värien konnotaatiot</a:t>
            </a:r>
          </a:p>
          <a:p>
            <a:pPr lvl="1">
              <a:buFontTx/>
              <a:buChar char="-"/>
            </a:pPr>
            <a:r>
              <a:rPr lang="fi-FI" b="1" dirty="0"/>
              <a:t>vuodenajat ihmiselämän eri vaiheiden vertauskuvina</a:t>
            </a:r>
            <a:endParaRPr lang="fi-FI" dirty="0"/>
          </a:p>
          <a:p>
            <a:pPr>
              <a:buFontTx/>
              <a:buChar char="-"/>
            </a:pPr>
            <a:endParaRPr lang="fi-FI" b="1" dirty="0"/>
          </a:p>
        </p:txBody>
      </p:sp>
      <p:pic>
        <p:nvPicPr>
          <p:cNvPr id="6" name="Kuva 5">
            <a:extLst>
              <a:ext uri="{FF2B5EF4-FFF2-40B4-BE49-F238E27FC236}">
                <a16:creationId xmlns:a16="http://schemas.microsoft.com/office/drawing/2014/main" id="{46489B6B-7F27-4AAA-BF3F-16F961FEE844}"/>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020045" y="0"/>
            <a:ext cx="5125044" cy="6858000"/>
          </a:xfrm>
          <a:prstGeom prst="rect">
            <a:avLst/>
          </a:prstGeom>
          <a:effectLst>
            <a:softEdge rad="317500"/>
          </a:effec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idx="1"/>
          </p:nvPr>
        </p:nvSpPr>
        <p:spPr>
          <a:xfrm>
            <a:off x="0" y="188640"/>
            <a:ext cx="4572000" cy="6669360"/>
          </a:xfrm>
        </p:spPr>
        <p:txBody>
          <a:bodyPr>
            <a:normAutofit fontScale="77500" lnSpcReduction="20000"/>
          </a:bodyPr>
          <a:lstStyle/>
          <a:p>
            <a:r>
              <a:rPr lang="fi-FI" b="1" dirty="0"/>
              <a:t>allegoria</a:t>
            </a:r>
          </a:p>
          <a:p>
            <a:pPr>
              <a:buNone/>
            </a:pPr>
            <a:endParaRPr lang="fi-FI" b="1" dirty="0"/>
          </a:p>
          <a:p>
            <a:pPr marL="514350" indent="-514350">
              <a:buAutoNum type="arabicParenR"/>
            </a:pPr>
            <a:r>
              <a:rPr lang="fi-FI" b="1" dirty="0"/>
              <a:t>vertauskertomus</a:t>
            </a:r>
          </a:p>
          <a:p>
            <a:pPr marL="514350" indent="-514350">
              <a:buNone/>
            </a:pPr>
            <a:r>
              <a:rPr lang="fi-FI" b="1" dirty="0"/>
              <a:t>	- käsitteellinen asia konkreettisen tarinan muodossa</a:t>
            </a:r>
          </a:p>
          <a:p>
            <a:pPr marL="514350" indent="-514350">
              <a:buNone/>
            </a:pPr>
            <a:r>
              <a:rPr lang="fi-FI" b="1" dirty="0"/>
              <a:t>	- esim. faabelit: eläinhahmot ihmisen luonteenpiirteiden edustajina </a:t>
            </a:r>
          </a:p>
          <a:p>
            <a:pPr marL="514350" indent="-514350">
              <a:buNone/>
            </a:pPr>
            <a:r>
              <a:rPr lang="fi-FI" b="1" dirty="0"/>
              <a:t>	- kettu – oveluus              - käärme – viekkaus</a:t>
            </a:r>
          </a:p>
          <a:p>
            <a:pPr marL="514350" indent="-514350">
              <a:buNone/>
            </a:pPr>
            <a:r>
              <a:rPr lang="fi-FI" b="1" dirty="0"/>
              <a:t>	Väärään suuntaan, väärään aikaan / elämä repii  / en tutusta risteyksestä / enää käänny kotiin / Väärään suuntaan väärään aikaan / En osannut tänne juurtua / nyt kadun ja kaipaan sinua</a:t>
            </a:r>
          </a:p>
          <a:p>
            <a:pPr marL="514350" indent="-514350">
              <a:buNone/>
            </a:pPr>
            <a:r>
              <a:rPr lang="fi-FI" b="1" dirty="0"/>
              <a:t>2) 	metaforien ketju </a:t>
            </a:r>
          </a:p>
        </p:txBody>
      </p:sp>
      <p:pic>
        <p:nvPicPr>
          <p:cNvPr id="5" name="Kuva 4" descr="aesop.jpg"/>
          <p:cNvPicPr>
            <a:picLocks noChangeAspect="1"/>
          </p:cNvPicPr>
          <p:nvPr/>
        </p:nvPicPr>
        <p:blipFill>
          <a:blip r:embed="rId2" cstate="print"/>
          <a:stretch>
            <a:fillRect/>
          </a:stretch>
        </p:blipFill>
        <p:spPr>
          <a:xfrm>
            <a:off x="5004049" y="-36073"/>
            <a:ext cx="4139952" cy="6894073"/>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188640"/>
            <a:ext cx="9144000" cy="3816424"/>
          </a:xfrm>
        </p:spPr>
        <p:txBody>
          <a:bodyPr>
            <a:normAutofit fontScale="70000" lnSpcReduction="20000"/>
          </a:bodyPr>
          <a:lstStyle/>
          <a:p>
            <a:r>
              <a:rPr lang="fi-FI" sz="3500" b="1" dirty="0"/>
              <a:t>metonymia: johonkin viitataan käyttämällä siihen läheisesti liittyvää sanaa</a:t>
            </a:r>
          </a:p>
          <a:p>
            <a:pPr>
              <a:buNone/>
            </a:pPr>
            <a:r>
              <a:rPr lang="fi-FI" sz="3500" b="1" i="1" dirty="0"/>
              <a:t>	Luen </a:t>
            </a:r>
            <a:r>
              <a:rPr lang="fi-FI" sz="3500" b="1" i="1" u="sng" dirty="0"/>
              <a:t>Väinö Linnaa. </a:t>
            </a:r>
            <a:r>
              <a:rPr lang="fi-FI" sz="3500" b="1" i="1" dirty="0"/>
              <a:t>(’Luen Väinö Linnan teoksia.)</a:t>
            </a:r>
          </a:p>
          <a:p>
            <a:pPr>
              <a:buNone/>
            </a:pPr>
            <a:r>
              <a:rPr lang="fi-FI" sz="3500" b="1" i="1" dirty="0"/>
              <a:t>	Katsomo buuaa. (Yleisö/katsojat buuaavat.) </a:t>
            </a:r>
          </a:p>
          <a:p>
            <a:r>
              <a:rPr lang="fi-FI" sz="3500" b="1" dirty="0" err="1"/>
              <a:t>Synekdokee</a:t>
            </a:r>
            <a:r>
              <a:rPr lang="fi-FI" sz="3500" b="1" dirty="0"/>
              <a:t>: </a:t>
            </a:r>
            <a:r>
              <a:rPr lang="fi-FI" sz="3500" b="1" i="1" dirty="0"/>
              <a:t> </a:t>
            </a:r>
            <a:r>
              <a:rPr lang="fi-FI" sz="3500" b="1" dirty="0"/>
              <a:t>kokonaisuuteen viitataan osaa tarkoittavalla sanalla</a:t>
            </a:r>
            <a:endParaRPr lang="fi-FI" sz="3500" b="1" i="1" dirty="0"/>
          </a:p>
          <a:p>
            <a:pPr>
              <a:buNone/>
            </a:pPr>
            <a:r>
              <a:rPr lang="fi-FI" sz="3500" b="1" i="1" dirty="0"/>
              <a:t>	Hymystä toiseen hymyyn / Herään hymystä toiseen (SMG) </a:t>
            </a:r>
          </a:p>
          <a:p>
            <a:pPr>
              <a:buNone/>
            </a:pPr>
            <a:r>
              <a:rPr lang="fi-FI" sz="3500" b="1" i="1" dirty="0"/>
              <a:t>	Sun hymykuoppiesi kauneus sekoittaa </a:t>
            </a:r>
            <a:r>
              <a:rPr lang="fi-FI" sz="3500" b="1" i="1" dirty="0" err="1"/>
              <a:t>mun</a:t>
            </a:r>
            <a:r>
              <a:rPr lang="fi-FI" sz="3500" b="1" i="1" dirty="0"/>
              <a:t> pään. (Olavi Uusivirta) </a:t>
            </a:r>
          </a:p>
          <a:p>
            <a:pPr>
              <a:buNone/>
            </a:pPr>
            <a:r>
              <a:rPr lang="fi-FI" sz="3500" b="1" i="1" dirty="0"/>
              <a:t>	Takatukka pelmahti luokkahuoneeseen.</a:t>
            </a:r>
          </a:p>
          <a:p>
            <a:endParaRPr lang="fi-FI" dirty="0"/>
          </a:p>
        </p:txBody>
      </p:sp>
      <p:pic>
        <p:nvPicPr>
          <p:cNvPr id="5" name="Kuva 4" descr="rehe.jpg"/>
          <p:cNvPicPr>
            <a:picLocks noChangeAspect="1"/>
          </p:cNvPicPr>
          <p:nvPr/>
        </p:nvPicPr>
        <p:blipFill>
          <a:blip r:embed="rId2" cstate="print"/>
          <a:stretch>
            <a:fillRect/>
          </a:stretch>
        </p:blipFill>
        <p:spPr>
          <a:xfrm>
            <a:off x="-1" y="4005064"/>
            <a:ext cx="9264689" cy="2852936"/>
          </a:xfrm>
          <a:prstGeom prst="rect">
            <a:avLst/>
          </a:prstGeom>
        </p:spPr>
      </p:pic>
    </p:spTree>
    <p:extLst>
      <p:ext uri="{BB962C8B-B14F-4D97-AF65-F5344CB8AC3E}">
        <p14:creationId xmlns:p14="http://schemas.microsoft.com/office/powerpoint/2010/main" val="183296769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5414C2-D140-42A2-9A77-FC2CD082FEA8}"/>
              </a:ext>
            </a:extLst>
          </p:cNvPr>
          <p:cNvSpPr>
            <a:spLocks noGrp="1"/>
          </p:cNvSpPr>
          <p:nvPr>
            <p:ph type="title"/>
          </p:nvPr>
        </p:nvSpPr>
        <p:spPr/>
        <p:txBody>
          <a:bodyPr/>
          <a:lstStyle/>
          <a:p>
            <a:endParaRPr lang="fi-FI" dirty="0"/>
          </a:p>
        </p:txBody>
      </p:sp>
      <p:sp>
        <p:nvSpPr>
          <p:cNvPr id="4" name="Rectangle 1">
            <a:extLst>
              <a:ext uri="{FF2B5EF4-FFF2-40B4-BE49-F238E27FC236}">
                <a16:creationId xmlns:a16="http://schemas.microsoft.com/office/drawing/2014/main" id="{0E3BDBF5-733C-4771-871D-927C189A7015}"/>
              </a:ext>
            </a:extLst>
          </p:cNvPr>
          <p:cNvSpPr>
            <a:spLocks noGrp="1" noChangeArrowheads="1"/>
          </p:cNvSpPr>
          <p:nvPr>
            <p:ph idx="1"/>
          </p:nvPr>
        </p:nvSpPr>
        <p:spPr bwMode="auto">
          <a:xfrm>
            <a:off x="0" y="-79653"/>
            <a:ext cx="9144000"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1" i="0" u="none" strike="noStrike" cap="none" normalizeH="0" baseline="0" dirty="0">
                <a:ln>
                  <a:noFill/>
                </a:ln>
                <a:solidFill>
                  <a:schemeClr val="tx1"/>
                </a:solidFill>
                <a:effectLst/>
                <a:latin typeface="Arial" panose="020B0604020202020204" pitchFamily="34" charset="0"/>
              </a:rPr>
              <a:t>Viatonten valssi</a:t>
            </a: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Kun kesäinen yö oli kirkkain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ja tyyninä valvoivat </a:t>
            </a:r>
            <a:r>
              <a:rPr kumimoji="0" lang="fi-FI" altLang="fi-FI" sz="1800" b="0" i="0" u="none" strike="noStrike" cap="none" normalizeH="0" baseline="0" dirty="0" err="1">
                <a:ln>
                  <a:noFill/>
                </a:ln>
                <a:solidFill>
                  <a:schemeClr val="tx1"/>
                </a:solidFill>
                <a:effectLst/>
                <a:latin typeface="Arial" panose="020B0604020202020204" pitchFamily="34" charset="0"/>
              </a:rPr>
              <a:t>veet</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ja helisi soittimet sirkkain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kuin viulut ja kanteleet,</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viisi pientä piruparkaa,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aivan ujoa ja arkaa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sievin kumarruksin tohti</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käydä enkeleitä kohti.</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1" u="none" strike="noStrike" cap="none" normalizeH="0" baseline="0" dirty="0">
                <a:ln>
                  <a:noFill/>
                </a:ln>
                <a:solidFill>
                  <a:schemeClr val="tx1"/>
                </a:solidFill>
                <a:effectLst/>
                <a:latin typeface="Arial" panose="020B0604020202020204" pitchFamily="34" charset="0"/>
              </a:rPr>
              <a:t>Uniformunsa karvaiset </a:t>
            </a:r>
            <a:r>
              <a:rPr kumimoji="0" lang="fi-FI" altLang="fi-FI" sz="1800" b="0" i="0" u="none" strike="noStrike" cap="none" normalizeH="0" baseline="0" dirty="0">
                <a:ln>
                  <a:noFill/>
                </a:ln>
                <a:solidFill>
                  <a:schemeClr val="tx1"/>
                </a:solidFill>
                <a:effectLst/>
                <a:latin typeface="Arial" panose="020B0604020202020204" pitchFamily="34" charset="0"/>
              </a:rPr>
              <a:t>heitti</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he, </a:t>
            </a:r>
            <a:r>
              <a:rPr kumimoji="0" lang="fi-FI" altLang="fi-FI" sz="1800" b="0" i="1" u="none" strike="noStrike" cap="none" normalizeH="0" baseline="0" dirty="0">
                <a:ln>
                  <a:noFill/>
                </a:ln>
                <a:solidFill>
                  <a:schemeClr val="tx1"/>
                </a:solidFill>
                <a:effectLst/>
                <a:latin typeface="Arial" panose="020B0604020202020204" pitchFamily="34" charset="0"/>
              </a:rPr>
              <a:t>sarvet ja saparovyön</a:t>
            </a:r>
            <a:r>
              <a:rPr kumimoji="0" lang="fi-FI" altLang="fi-FI" sz="1800" b="0" i="0" u="none" strike="noStrike" cap="none" normalizeH="0" baseline="0" dirty="0">
                <a:ln>
                  <a:noFill/>
                </a:ln>
                <a:solidFill>
                  <a:schemeClr val="tx1"/>
                </a:solidFill>
                <a:effectLst/>
                <a:latin typeface="Arial" panose="020B0604020202020204" pitchFamily="34" charset="0"/>
              </a:rPr>
              <a:t>;</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oli </a:t>
            </a:r>
            <a:r>
              <a:rPr kumimoji="0" lang="fi-FI" altLang="fi-FI" sz="1800" b="0" i="1" u="none" strike="noStrike" cap="none" normalizeH="0" baseline="0" dirty="0">
                <a:ln>
                  <a:noFill/>
                </a:ln>
                <a:solidFill>
                  <a:schemeClr val="tx1"/>
                </a:solidFill>
                <a:effectLst/>
                <a:latin typeface="Arial" panose="020B0604020202020204" pitchFamily="34" charset="0"/>
              </a:rPr>
              <a:t>lanteilla</a:t>
            </a:r>
            <a:r>
              <a:rPr kumimoji="0" lang="fi-FI" altLang="fi-FI" sz="1800" b="0" i="0" u="none" strike="noStrike" cap="none" normalizeH="0" baseline="0" dirty="0">
                <a:ln>
                  <a:noFill/>
                </a:ln>
                <a:solidFill>
                  <a:schemeClr val="tx1"/>
                </a:solidFill>
                <a:effectLst/>
                <a:latin typeface="Arial" panose="020B0604020202020204" pitchFamily="34" charset="0"/>
              </a:rPr>
              <a:t> vain lukinseitti;</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ja helisi harput yön.</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Enkelitkin </a:t>
            </a:r>
            <a:r>
              <a:rPr kumimoji="0" lang="fi-FI" altLang="fi-FI" sz="1800" b="0" i="1" u="none" strike="noStrike" cap="none" normalizeH="0" baseline="0" dirty="0">
                <a:ln>
                  <a:noFill/>
                </a:ln>
                <a:solidFill>
                  <a:schemeClr val="tx1"/>
                </a:solidFill>
                <a:effectLst/>
                <a:latin typeface="Arial" panose="020B0604020202020204" pitchFamily="34" charset="0"/>
              </a:rPr>
              <a:t>sulkapaidan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jätti tuonne, päälle aidan,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siellä </a:t>
            </a:r>
            <a:r>
              <a:rPr kumimoji="0" lang="fi-FI" altLang="fi-FI" sz="1800" b="0" i="1" u="none" strike="noStrike" cap="none" normalizeH="0" baseline="0" dirty="0">
                <a:ln>
                  <a:noFill/>
                </a:ln>
                <a:solidFill>
                  <a:schemeClr val="tx1"/>
                </a:solidFill>
                <a:effectLst/>
                <a:latin typeface="Arial" panose="020B0604020202020204" pitchFamily="34" charset="0"/>
              </a:rPr>
              <a:t>häntä</a:t>
            </a:r>
            <a:r>
              <a:rPr kumimoji="0" lang="fi-FI" altLang="fi-FI" sz="1800" b="0" i="0" u="none" strike="noStrike" cap="none" normalizeH="0" baseline="0" dirty="0">
                <a:ln>
                  <a:noFill/>
                </a:ln>
                <a:solidFill>
                  <a:schemeClr val="tx1"/>
                </a:solidFill>
                <a:effectLst/>
                <a:latin typeface="Arial" panose="020B0604020202020204" pitchFamily="34" charset="0"/>
              </a:rPr>
              <a:t>, siellä </a:t>
            </a:r>
            <a:r>
              <a:rPr kumimoji="0" lang="fi-FI" altLang="fi-FI" sz="1800" b="0" i="1" u="none" strike="noStrike" cap="none" normalizeH="0" baseline="0" dirty="0">
                <a:ln>
                  <a:noFill/>
                </a:ln>
                <a:solidFill>
                  <a:schemeClr val="tx1"/>
                </a:solidFill>
                <a:effectLst/>
                <a:latin typeface="Arial" panose="020B0604020202020204" pitchFamily="34" charset="0"/>
              </a:rPr>
              <a:t>siipi</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toisiansa </a:t>
            </a:r>
            <a:r>
              <a:rPr kumimoji="0" lang="fi-FI" altLang="fi-FI" sz="1800" b="0" i="0" u="none" strike="noStrike" cap="none" normalizeH="0" baseline="0" dirty="0" err="1">
                <a:ln>
                  <a:noFill/>
                </a:ln>
                <a:solidFill>
                  <a:schemeClr val="tx1"/>
                </a:solidFill>
                <a:effectLst/>
                <a:latin typeface="Arial" panose="020B0604020202020204" pitchFamily="34" charset="0"/>
              </a:rPr>
              <a:t>tervehtiipi</a:t>
            </a:r>
            <a:r>
              <a:rPr kumimoji="0" lang="fi-FI" altLang="fi-FI" sz="1800" b="0" i="0" u="none" strike="noStrike" cap="none" normalizeH="0" baseline="0" dirty="0">
                <a:ln>
                  <a:noFill/>
                </a:ln>
                <a:solidFill>
                  <a:schemeClr val="tx1"/>
                </a:solidFill>
                <a:effectLst/>
                <a:latin typeface="Arial" panose="020B0604020202020204"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Ja niinhän he, nostaen </a:t>
            </a:r>
            <a:r>
              <a:rPr kumimoji="0" lang="fi-FI" altLang="fi-FI" sz="1800" b="0" i="1" u="none" strike="noStrike" cap="none" normalizeH="0" baseline="0" dirty="0">
                <a:ln>
                  <a:noFill/>
                </a:ln>
                <a:solidFill>
                  <a:schemeClr val="tx1"/>
                </a:solidFill>
                <a:effectLst/>
                <a:latin typeface="Arial" panose="020B0604020202020204" pitchFamily="34" charset="0"/>
              </a:rPr>
              <a:t>jalkaa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niin nätisti tanssia alkaa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yli kallion kasteisen.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Ja yö oli onnellinen.</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err="1">
                <a:ln>
                  <a:noFill/>
                </a:ln>
                <a:solidFill>
                  <a:schemeClr val="tx1"/>
                </a:solidFill>
                <a:effectLst/>
                <a:latin typeface="Arial" panose="020B0604020202020204" pitchFamily="34" charset="0"/>
              </a:rPr>
              <a:t>Missäs</a:t>
            </a:r>
            <a:r>
              <a:rPr kumimoji="0" lang="fi-FI" altLang="fi-FI" sz="1800" b="0" i="0" u="none" strike="noStrike" cap="none" normalizeH="0" baseline="0" dirty="0">
                <a:ln>
                  <a:noFill/>
                </a:ln>
                <a:solidFill>
                  <a:schemeClr val="tx1"/>
                </a:solidFill>
                <a:effectLst/>
                <a:latin typeface="Arial" panose="020B0604020202020204" pitchFamily="34" charset="0"/>
              </a:rPr>
              <a:t> sika, jos ei kerää</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1" u="none" strike="noStrike" cap="none" normalizeH="0" baseline="0" dirty="0">
                <a:ln>
                  <a:noFill/>
                </a:ln>
                <a:solidFill>
                  <a:schemeClr val="tx1"/>
                </a:solidFill>
                <a:effectLst/>
                <a:latin typeface="Arial" panose="020B0604020202020204" pitchFamily="34" charset="0"/>
              </a:rPr>
              <a:t>kärsäänsä</a:t>
            </a:r>
            <a:r>
              <a:rPr kumimoji="0" lang="fi-FI" altLang="fi-FI" sz="1800" b="0" i="0" u="none" strike="noStrike" cap="none" normalizeH="0" baseline="0" dirty="0">
                <a:ln>
                  <a:noFill/>
                </a:ln>
                <a:solidFill>
                  <a:schemeClr val="tx1"/>
                </a:solidFill>
                <a:effectLst/>
                <a:latin typeface="Arial" panose="020B0604020202020204" pitchFamily="34" charset="0"/>
              </a:rPr>
              <a:t> se </a:t>
            </a:r>
            <a:r>
              <a:rPr kumimoji="0" lang="fi-FI" altLang="fi-FI" sz="1800" b="0" i="0" u="none" strike="noStrike" cap="none" normalizeH="0" baseline="0" dirty="0" err="1">
                <a:ln>
                  <a:noFill/>
                </a:ln>
                <a:solidFill>
                  <a:schemeClr val="tx1"/>
                </a:solidFill>
                <a:effectLst/>
                <a:latin typeface="Arial" panose="020B0604020202020204" pitchFamily="34" charset="0"/>
              </a:rPr>
              <a:t>yhtäperää</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1" u="none" strike="noStrike" cap="none" normalizeH="0" baseline="0" dirty="0">
                <a:ln>
                  <a:noFill/>
                </a:ln>
                <a:solidFill>
                  <a:schemeClr val="tx1"/>
                </a:solidFill>
                <a:effectLst/>
                <a:latin typeface="Arial" panose="020B0604020202020204" pitchFamily="34" charset="0"/>
              </a:rPr>
              <a:t>siivet</a:t>
            </a:r>
            <a:r>
              <a:rPr kumimoji="0" lang="fi-FI" altLang="fi-FI" sz="1800" b="0" i="0" u="none" strike="noStrike" cap="none" normalizeH="0" baseline="0" dirty="0">
                <a:ln>
                  <a:noFill/>
                </a:ln>
                <a:solidFill>
                  <a:schemeClr val="tx1"/>
                </a:solidFill>
                <a:effectLst/>
                <a:latin typeface="Arial" panose="020B0604020202020204" pitchFamily="34" charset="0"/>
              </a:rPr>
              <a:t>, </a:t>
            </a:r>
            <a:r>
              <a:rPr kumimoji="0" lang="fi-FI" altLang="fi-FI" sz="1800" b="0" i="1" u="none" strike="noStrike" cap="none" normalizeH="0" baseline="0" dirty="0">
                <a:ln>
                  <a:noFill/>
                </a:ln>
                <a:solidFill>
                  <a:schemeClr val="tx1"/>
                </a:solidFill>
                <a:effectLst/>
                <a:latin typeface="Arial" panose="020B0604020202020204" pitchFamily="34" charset="0"/>
              </a:rPr>
              <a:t>karvat</a:t>
            </a:r>
            <a:r>
              <a:rPr kumimoji="0" lang="fi-FI" altLang="fi-FI" sz="1800" b="0" i="0" u="none" strike="noStrike" cap="none" normalizeH="0" baseline="0" dirty="0">
                <a:ln>
                  <a:noFill/>
                </a:ln>
                <a:solidFill>
                  <a:schemeClr val="tx1"/>
                </a:solidFill>
                <a:effectLst/>
                <a:latin typeface="Arial" panose="020B0604020202020204" pitchFamily="34" charset="0"/>
              </a:rPr>
              <a:t>, </a:t>
            </a:r>
            <a:r>
              <a:rPr kumimoji="0" lang="fi-FI" altLang="fi-FI" sz="1800" b="0" i="0" u="none" strike="noStrike" cap="none" normalizeH="0" baseline="0" dirty="0" err="1">
                <a:ln>
                  <a:noFill/>
                </a:ln>
                <a:solidFill>
                  <a:schemeClr val="tx1"/>
                </a:solidFill>
                <a:effectLst/>
                <a:latin typeface="Arial" panose="020B0604020202020204" pitchFamily="34" charset="0"/>
              </a:rPr>
              <a:t>ynnämuuta</a:t>
            </a:r>
            <a:r>
              <a:rPr kumimoji="0" lang="fi-FI" altLang="fi-FI" sz="1800" b="0" i="0" u="none" strike="noStrike" cap="none" normalizeH="0" baseline="0" dirty="0">
                <a:ln>
                  <a:noFill/>
                </a:ln>
                <a:solidFill>
                  <a:schemeClr val="tx1"/>
                </a:solidFill>
                <a:effectLst/>
                <a:latin typeface="Arial" panose="020B0604020202020204" pitchFamily="34" charset="0"/>
              </a:rPr>
              <a:t>,</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vielä maiskutellen </a:t>
            </a:r>
            <a:r>
              <a:rPr kumimoji="0" lang="fi-FI" altLang="fi-FI" sz="1800" b="0" i="1" u="none" strike="noStrike" cap="none" normalizeH="0" baseline="0" dirty="0">
                <a:ln>
                  <a:noFill/>
                </a:ln>
                <a:solidFill>
                  <a:schemeClr val="tx1"/>
                </a:solidFill>
                <a:effectLst/>
                <a:latin typeface="Arial" panose="020B0604020202020204" pitchFamily="34" charset="0"/>
              </a:rPr>
              <a:t>suuta</a:t>
            </a:r>
            <a:r>
              <a:rPr kumimoji="0" lang="fi-FI" altLang="fi-FI" sz="1800" b="0" i="0" u="none" strike="noStrike" cap="none" normalizeH="0" baseline="0" dirty="0">
                <a:ln>
                  <a:noFill/>
                </a:ln>
                <a:solidFill>
                  <a:schemeClr val="tx1"/>
                </a:solidFill>
                <a:effectLst/>
                <a:latin typeface="Arial" panose="020B0604020202020204"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err="1">
                <a:ln>
                  <a:noFill/>
                </a:ln>
                <a:solidFill>
                  <a:schemeClr val="tx1"/>
                </a:solidFill>
                <a:effectLst/>
                <a:latin typeface="Arial" panose="020B0604020202020204" pitchFamily="34" charset="0"/>
              </a:rPr>
              <a:t>Sill'aikaa</a:t>
            </a:r>
            <a:r>
              <a:rPr kumimoji="0" lang="fi-FI" altLang="fi-FI" sz="1800" b="0" i="0" u="none" strike="noStrike" cap="none" normalizeH="0" baseline="0" dirty="0">
                <a:ln>
                  <a:noFill/>
                </a:ln>
                <a:solidFill>
                  <a:schemeClr val="tx1"/>
                </a:solidFill>
                <a:effectLst/>
                <a:latin typeface="Arial" panose="020B0604020202020204" pitchFamily="34" charset="0"/>
              </a:rPr>
              <a:t> enkelit tanssi</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niin ujosti, </a:t>
            </a:r>
            <a:r>
              <a:rPr kumimoji="0" lang="fi-FI" altLang="fi-FI" sz="1800" b="0" i="1" u="none" strike="noStrike" cap="none" normalizeH="0" baseline="0" dirty="0">
                <a:ln>
                  <a:noFill/>
                </a:ln>
                <a:solidFill>
                  <a:schemeClr val="tx1"/>
                </a:solidFill>
                <a:effectLst/>
                <a:latin typeface="Arial" panose="020B0604020202020204" pitchFamily="34" charset="0"/>
              </a:rPr>
              <a:t>varpaillaan</a:t>
            </a:r>
            <a:r>
              <a:rPr kumimoji="0" lang="fi-FI" altLang="fi-FI" sz="1800" b="0" i="0" u="none" strike="noStrike" cap="none" normalizeH="0" baseline="0" dirty="0">
                <a:ln>
                  <a:noFill/>
                </a:ln>
                <a:solidFill>
                  <a:schemeClr val="tx1"/>
                </a:solidFill>
                <a:effectLst/>
                <a:latin typeface="Arial" panose="020B0604020202020204" pitchFamily="34" charset="0"/>
              </a:rPr>
              <a:t>,</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vain pukuna pikkuinen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1" u="none" strike="noStrike" cap="none" normalizeH="0" baseline="0" dirty="0">
                <a:ln>
                  <a:noFill/>
                </a:ln>
                <a:solidFill>
                  <a:schemeClr val="tx1"/>
                </a:solidFill>
                <a:effectLst/>
                <a:latin typeface="Arial" panose="020B0604020202020204" pitchFamily="34" charset="0"/>
              </a:rPr>
              <a:t>kranssi</a:t>
            </a:r>
            <a:r>
              <a:rPr kumimoji="0" lang="fi-FI" altLang="fi-FI" sz="1800" b="0" i="0" u="none" strike="noStrike" cap="none" normalizeH="0" baseline="0" dirty="0">
                <a:ln>
                  <a:noFill/>
                </a:ln>
                <a:solidFill>
                  <a:schemeClr val="tx1"/>
                </a:solidFill>
                <a:effectLst/>
                <a:latin typeface="Arial" panose="020B0604020202020204" pitchFamily="34" charset="0"/>
              </a:rPr>
              <a:t>, viis pirua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toverinaan.</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Kerran tuli aamun koitto.</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Loppui tanssi, loppui soitto.</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Pirut, niin kuin </a:t>
            </a:r>
            <a:r>
              <a:rPr kumimoji="0" lang="fi-FI" altLang="fi-FI" sz="1800" b="0" i="0" u="none" strike="noStrike" cap="none" normalizeH="0" baseline="0" dirty="0" err="1">
                <a:ln>
                  <a:noFill/>
                </a:ln>
                <a:solidFill>
                  <a:schemeClr val="tx1"/>
                </a:solidFill>
                <a:effectLst/>
                <a:latin typeface="Arial" panose="020B0604020202020204" pitchFamily="34" charset="0"/>
              </a:rPr>
              <a:t>enkelitki</a:t>
            </a:r>
            <a:r>
              <a:rPr kumimoji="0" lang="fi-FI" altLang="fi-FI" sz="1800" b="0" i="0" u="none" strike="noStrike" cap="none" normalizeH="0" baseline="0" dirty="0">
                <a:ln>
                  <a:noFill/>
                </a:ln>
                <a:solidFill>
                  <a:schemeClr val="tx1"/>
                </a:solidFill>
                <a:effectLst/>
                <a:latin typeface="Arial" panose="020B0604020202020204" pitchFamily="34" charset="0"/>
              </a:rPr>
              <a:t> tunnusmerkkejänsä itki.</a:t>
            </a:r>
          </a:p>
          <a:p>
            <a:pPr marL="0" marR="0" lvl="0" indent="0"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Oi pienoiset, ettehän</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arvaa: moni vaihtaa</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1" u="none" strike="noStrike" cap="none" normalizeH="0" baseline="0" dirty="0">
                <a:ln>
                  <a:noFill/>
                </a:ln>
                <a:solidFill>
                  <a:schemeClr val="tx1"/>
                </a:solidFill>
                <a:effectLst/>
                <a:latin typeface="Arial" panose="020B0604020202020204" pitchFamily="34" charset="0"/>
              </a:rPr>
              <a:t>nahkaa</a:t>
            </a:r>
            <a:r>
              <a:rPr kumimoji="0" lang="fi-FI" altLang="fi-FI" sz="1800" b="0" i="0" u="none" strike="noStrike" cap="none" normalizeH="0" baseline="0" dirty="0">
                <a:ln>
                  <a:noFill/>
                </a:ln>
                <a:solidFill>
                  <a:schemeClr val="tx1"/>
                </a:solidFill>
                <a:effectLst/>
                <a:latin typeface="Arial" panose="020B0604020202020204" pitchFamily="34" charset="0"/>
              </a:rPr>
              <a:t> ja </a:t>
            </a:r>
            <a:r>
              <a:rPr kumimoji="0" lang="fi-FI" altLang="fi-FI" sz="1800" b="0" i="1" u="none" strike="noStrike" cap="none" normalizeH="0" baseline="0" dirty="0">
                <a:ln>
                  <a:noFill/>
                </a:ln>
                <a:solidFill>
                  <a:schemeClr val="tx1"/>
                </a:solidFill>
                <a:effectLst/>
                <a:latin typeface="Arial" panose="020B0604020202020204" pitchFamily="34" charset="0"/>
              </a:rPr>
              <a:t>karvaa</a:t>
            </a:r>
            <a:r>
              <a:rPr kumimoji="0" lang="fi-FI" altLang="fi-FI" sz="1800" b="0" i="0" u="none" strike="noStrike" cap="none" normalizeH="0" baseline="0" dirty="0">
                <a:ln>
                  <a:noFill/>
                </a:ln>
                <a:solidFill>
                  <a:schemeClr val="tx1"/>
                </a:solidFill>
                <a:effectLst/>
                <a:latin typeface="Arial" panose="020B0604020202020204" pitchFamily="34" charset="0"/>
              </a:rPr>
              <a:t>,</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sika paljon </a:t>
            </a:r>
            <a:r>
              <a:rPr kumimoji="0" lang="fi-FI" altLang="fi-FI" sz="1800" b="0" i="1" u="none" strike="noStrike" cap="none" normalizeH="0" baseline="0" dirty="0">
                <a:ln>
                  <a:noFill/>
                </a:ln>
                <a:solidFill>
                  <a:schemeClr val="tx1"/>
                </a:solidFill>
                <a:effectLst/>
                <a:latin typeface="Arial" panose="020B0604020202020204" pitchFamily="34" charset="0"/>
              </a:rPr>
              <a:t>siipiä</a:t>
            </a:r>
            <a:r>
              <a:rPr kumimoji="0" lang="fi-FI" altLang="fi-FI" sz="1800" b="0" i="0" u="none" strike="noStrike" cap="none" normalizeH="0" baseline="0" dirty="0">
                <a:ln>
                  <a:noFill/>
                </a:ln>
                <a:solidFill>
                  <a:schemeClr val="tx1"/>
                </a:solidFill>
                <a:effectLst/>
                <a:latin typeface="Arial" panose="020B0604020202020204" pitchFamily="34" charset="0"/>
              </a:rPr>
              <a:t> syö.</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err="1">
                <a:ln>
                  <a:noFill/>
                </a:ln>
                <a:solidFill>
                  <a:schemeClr val="tx1"/>
                </a:solidFill>
                <a:effectLst/>
                <a:latin typeface="Arial" panose="020B0604020202020204" pitchFamily="34" charset="0"/>
              </a:rPr>
              <a:t>Mut</a:t>
            </a:r>
            <a:r>
              <a:rPr kumimoji="0" lang="fi-FI" altLang="fi-FI" sz="1800" b="0" i="0" u="none" strike="noStrike" cap="none" normalizeH="0" baseline="0" dirty="0">
                <a:ln>
                  <a:noFill/>
                </a:ln>
                <a:solidFill>
                  <a:schemeClr val="tx1"/>
                </a:solidFill>
                <a:effectLst/>
                <a:latin typeface="Arial" panose="020B0604020202020204" pitchFamily="34" charset="0"/>
              </a:rPr>
              <a:t> harppua sirkat lyö</a:t>
            </a:r>
            <a:br>
              <a:rPr kumimoji="0" lang="fi-FI" altLang="fi-FI" sz="1800" b="0" i="0" u="none" strike="noStrike" cap="none" normalizeH="0" baseline="0" dirty="0">
                <a:ln>
                  <a:noFill/>
                </a:ln>
                <a:solidFill>
                  <a:schemeClr val="tx1"/>
                </a:solidFill>
                <a:effectLst/>
                <a:latin typeface="Arial" panose="020B0604020202020204" pitchFamily="34" charset="0"/>
              </a:rPr>
            </a:br>
            <a:r>
              <a:rPr kumimoji="0" lang="fi-FI" altLang="fi-FI" sz="1800" b="0" i="0" u="none" strike="noStrike" cap="none" normalizeH="0" baseline="0" dirty="0">
                <a:ln>
                  <a:noFill/>
                </a:ln>
                <a:solidFill>
                  <a:schemeClr val="tx1"/>
                </a:solidFill>
                <a:effectLst/>
                <a:latin typeface="Arial" panose="020B0604020202020204" pitchFamily="34" charset="0"/>
              </a:rPr>
              <a:t>yhä, kun on keskiyö.</a:t>
            </a:r>
          </a:p>
          <a:p>
            <a:pPr marL="0" marR="0" lvl="0" indent="0"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Aaro Hellaakoski: Huojuvat keulat (1946)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84356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1124744"/>
          </a:xfrm>
        </p:spPr>
        <p:txBody>
          <a:bodyPr>
            <a:normAutofit/>
          </a:bodyPr>
          <a:lstStyle/>
          <a:p>
            <a:r>
              <a:rPr lang="fi-FI" sz="5000" b="1" dirty="0"/>
              <a:t>Runon muoto</a:t>
            </a:r>
          </a:p>
        </p:txBody>
      </p:sp>
      <p:pic>
        <p:nvPicPr>
          <p:cNvPr id="3" name="Kuva 2" descr="kettu.jpg"/>
          <p:cNvPicPr>
            <a:picLocks noChangeAspect="1"/>
          </p:cNvPicPr>
          <p:nvPr/>
        </p:nvPicPr>
        <p:blipFill>
          <a:blip r:embed="rId2" cstate="print"/>
          <a:stretch>
            <a:fillRect/>
          </a:stretch>
        </p:blipFill>
        <p:spPr>
          <a:xfrm>
            <a:off x="2195736" y="969347"/>
            <a:ext cx="4968552" cy="5888654"/>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F457B8-2D9D-4D28-931A-257D553AFC98}"/>
              </a:ext>
            </a:extLst>
          </p:cNvPr>
          <p:cNvSpPr>
            <a:spLocks noGrp="1"/>
          </p:cNvSpPr>
          <p:nvPr>
            <p:ph type="title"/>
          </p:nvPr>
        </p:nvSpPr>
        <p:spPr>
          <a:xfrm>
            <a:off x="0" y="116632"/>
            <a:ext cx="9144000" cy="792088"/>
          </a:xfrm>
        </p:spPr>
        <p:txBody>
          <a:bodyPr>
            <a:noAutofit/>
          </a:bodyPr>
          <a:lstStyle/>
          <a:p>
            <a:r>
              <a:rPr lang="fi-FI" sz="3500" b="1" dirty="0"/>
              <a:t>Mitä seuraavista runouden keinoista haluaisitte kerrata yhteisesti?</a:t>
            </a:r>
          </a:p>
        </p:txBody>
      </p:sp>
      <p:sp>
        <p:nvSpPr>
          <p:cNvPr id="3" name="Sisällön paikkamerkki 2">
            <a:extLst>
              <a:ext uri="{FF2B5EF4-FFF2-40B4-BE49-F238E27FC236}">
                <a16:creationId xmlns:a16="http://schemas.microsoft.com/office/drawing/2014/main" id="{49FD132E-C37D-46F7-B0D7-B55DA48E137D}"/>
              </a:ext>
            </a:extLst>
          </p:cNvPr>
          <p:cNvSpPr>
            <a:spLocks noGrp="1"/>
          </p:cNvSpPr>
          <p:nvPr>
            <p:ph idx="1"/>
          </p:nvPr>
        </p:nvSpPr>
        <p:spPr>
          <a:xfrm>
            <a:off x="0" y="1139374"/>
            <a:ext cx="9144000" cy="2859314"/>
          </a:xfrm>
        </p:spPr>
        <p:txBody>
          <a:bodyPr numCol="2">
            <a:normAutofit fontScale="70000" lnSpcReduction="20000"/>
          </a:bodyPr>
          <a:lstStyle/>
          <a:p>
            <a:r>
              <a:rPr lang="fi-FI" b="1" dirty="0"/>
              <a:t>runon puhuja</a:t>
            </a:r>
          </a:p>
          <a:p>
            <a:r>
              <a:rPr lang="fi-FI" b="1" dirty="0"/>
              <a:t>keskeislyriikka</a:t>
            </a:r>
          </a:p>
          <a:p>
            <a:r>
              <a:rPr lang="fi-FI" b="1" u="sng" dirty="0"/>
              <a:t>asennonvaihto</a:t>
            </a:r>
          </a:p>
          <a:p>
            <a:r>
              <a:rPr lang="fi-FI" b="1" dirty="0"/>
              <a:t>vertaus</a:t>
            </a:r>
          </a:p>
          <a:p>
            <a:r>
              <a:rPr lang="fi-FI" b="1" dirty="0"/>
              <a:t>metafora</a:t>
            </a:r>
          </a:p>
          <a:p>
            <a:r>
              <a:rPr lang="fi-FI" b="1" u="sng" dirty="0"/>
              <a:t>synestesia</a:t>
            </a:r>
          </a:p>
          <a:p>
            <a:r>
              <a:rPr lang="fi-FI" b="1" dirty="0"/>
              <a:t>personifikaatio</a:t>
            </a:r>
          </a:p>
          <a:p>
            <a:r>
              <a:rPr lang="fi-FI" b="1" dirty="0"/>
              <a:t>symboli</a:t>
            </a:r>
          </a:p>
          <a:p>
            <a:r>
              <a:rPr lang="fi-FI" b="1" u="sng" dirty="0"/>
              <a:t>allegoria</a:t>
            </a:r>
          </a:p>
          <a:p>
            <a:r>
              <a:rPr lang="fi-FI" b="1" dirty="0"/>
              <a:t>vapaamittaisuus</a:t>
            </a:r>
          </a:p>
          <a:p>
            <a:r>
              <a:rPr lang="fi-FI" b="1" dirty="0"/>
              <a:t>vapaarytmisyys </a:t>
            </a:r>
          </a:p>
          <a:p>
            <a:r>
              <a:rPr lang="fi-FI" b="1" dirty="0"/>
              <a:t>intertekstuaalisuus</a:t>
            </a:r>
          </a:p>
          <a:p>
            <a:r>
              <a:rPr lang="fi-FI" b="1" u="sng" dirty="0"/>
              <a:t>metonymia</a:t>
            </a:r>
          </a:p>
          <a:p>
            <a:r>
              <a:rPr lang="fi-FI" b="1" u="sng" dirty="0" err="1"/>
              <a:t>synekdokee</a:t>
            </a:r>
            <a:endParaRPr lang="fi-FI" b="1" u="sng" dirty="0"/>
          </a:p>
          <a:p>
            <a:r>
              <a:rPr lang="fi-FI" b="1" dirty="0"/>
              <a:t>säe</a:t>
            </a:r>
          </a:p>
          <a:p>
            <a:r>
              <a:rPr lang="fi-FI" b="1" dirty="0"/>
              <a:t>säkeistö</a:t>
            </a:r>
          </a:p>
        </p:txBody>
      </p:sp>
      <p:pic>
        <p:nvPicPr>
          <p:cNvPr id="5" name="Kuva 4">
            <a:extLst>
              <a:ext uri="{FF2B5EF4-FFF2-40B4-BE49-F238E27FC236}">
                <a16:creationId xmlns:a16="http://schemas.microsoft.com/office/drawing/2014/main" id="{A044F084-EA8B-4661-AC78-FA30AC6C3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8687"/>
            <a:ext cx="9144000" cy="2859314"/>
          </a:xfrm>
          <a:prstGeom prst="rect">
            <a:avLst/>
          </a:prstGeom>
        </p:spPr>
      </p:pic>
    </p:spTree>
    <p:extLst>
      <p:ext uri="{BB962C8B-B14F-4D97-AF65-F5344CB8AC3E}">
        <p14:creationId xmlns:p14="http://schemas.microsoft.com/office/powerpoint/2010/main" val="232899633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179388" y="-171450"/>
            <a:ext cx="8964612" cy="7029450"/>
          </a:xfrm>
        </p:spPr>
        <p:txBody>
          <a:bodyPr>
            <a:normAutofit fontScale="55000" lnSpcReduction="20000"/>
          </a:bodyPr>
          <a:lstStyle/>
          <a:p>
            <a:pPr>
              <a:buNone/>
            </a:pPr>
            <a:endParaRPr lang="fi-FI" sz="2900" b="1" dirty="0"/>
          </a:p>
          <a:p>
            <a:pPr>
              <a:buNone/>
            </a:pPr>
            <a:r>
              <a:rPr lang="fi-FI" sz="3600" b="1" dirty="0"/>
              <a:t>	säe: yhdelle riville kirjoitettu runon osa</a:t>
            </a:r>
            <a:br>
              <a:rPr lang="fi-FI" sz="3600" b="1" dirty="0"/>
            </a:br>
            <a:r>
              <a:rPr lang="fi-FI" sz="3600" b="1" dirty="0"/>
              <a:t>säkeistö: koostuu säkeistä</a:t>
            </a:r>
          </a:p>
          <a:p>
            <a:pPr>
              <a:buNone/>
            </a:pPr>
            <a:r>
              <a:rPr lang="fi-FI" sz="3600" b="1" dirty="0"/>
              <a:t>	säkeenylitys: lause  ja ajatus alkaa yhdestä säkeestä (eli yhdeltä riviltä)  ja jatkuu seuraavaan</a:t>
            </a:r>
          </a:p>
          <a:p>
            <a:pPr>
              <a:buNone/>
            </a:pPr>
            <a:endParaRPr lang="fi-FI" sz="2900" b="1" dirty="0"/>
          </a:p>
          <a:p>
            <a:pPr>
              <a:buNone/>
            </a:pPr>
            <a:r>
              <a:rPr lang="fi-FI" sz="3400" b="1" dirty="0"/>
              <a:t>Juhani </a:t>
            </a:r>
            <a:r>
              <a:rPr lang="fi-FI" sz="3400" b="1" dirty="0" err="1"/>
              <a:t>Siljo</a:t>
            </a:r>
            <a:r>
              <a:rPr lang="fi-FI" sz="3400" b="1" dirty="0"/>
              <a:t>: Kahden puolen aitaa (1918)</a:t>
            </a:r>
          </a:p>
          <a:p>
            <a:pPr>
              <a:buNone/>
            </a:pPr>
            <a:r>
              <a:rPr lang="fi-FI" sz="3400" b="1" dirty="0">
                <a:solidFill>
                  <a:srgbClr val="FFFF00"/>
                </a:solidFill>
              </a:rPr>
              <a:t>Kahden puolen aitaa</a:t>
            </a:r>
          </a:p>
          <a:p>
            <a:pPr>
              <a:buNone/>
            </a:pPr>
            <a:r>
              <a:rPr lang="fi-FI" sz="3400" b="1" dirty="0">
                <a:solidFill>
                  <a:srgbClr val="FFFF00"/>
                </a:solidFill>
              </a:rPr>
              <a:t>vielä heiluu heinä,</a:t>
            </a:r>
          </a:p>
          <a:p>
            <a:pPr>
              <a:buNone/>
            </a:pPr>
            <a:r>
              <a:rPr lang="fi-FI" sz="3400" b="1" dirty="0">
                <a:solidFill>
                  <a:srgbClr val="FF0000"/>
                </a:solidFill>
              </a:rPr>
              <a:t>vielä viljaa tuuli tuutii</a:t>
            </a:r>
          </a:p>
          <a:p>
            <a:pPr>
              <a:buNone/>
            </a:pPr>
            <a:r>
              <a:rPr lang="fi-FI" sz="3400" b="1" dirty="0">
                <a:solidFill>
                  <a:srgbClr val="FF0000"/>
                </a:solidFill>
              </a:rPr>
              <a:t>suven säveleinä.</a:t>
            </a:r>
          </a:p>
          <a:p>
            <a:pPr>
              <a:buNone/>
            </a:pPr>
            <a:r>
              <a:rPr lang="fi-FI" sz="3400" b="1" dirty="0">
                <a:solidFill>
                  <a:srgbClr val="00B050"/>
                </a:solidFill>
              </a:rPr>
              <a:t>Vielä lehto laulaa</a:t>
            </a:r>
          </a:p>
          <a:p>
            <a:pPr>
              <a:buNone/>
            </a:pPr>
            <a:r>
              <a:rPr lang="fi-FI" sz="3400" b="1" dirty="0">
                <a:solidFill>
                  <a:srgbClr val="00B050"/>
                </a:solidFill>
              </a:rPr>
              <a:t>kahden puolen aitaa.</a:t>
            </a:r>
          </a:p>
          <a:p>
            <a:pPr>
              <a:buNone/>
            </a:pPr>
            <a:r>
              <a:rPr lang="fi-FI" sz="3400" b="1" dirty="0">
                <a:solidFill>
                  <a:srgbClr val="FFFF00"/>
                </a:solidFill>
              </a:rPr>
              <a:t>– Tuska vahtii aidaspuulla</a:t>
            </a:r>
          </a:p>
          <a:p>
            <a:pPr>
              <a:buNone/>
            </a:pPr>
            <a:r>
              <a:rPr lang="fi-FI" sz="3400" b="1" dirty="0">
                <a:solidFill>
                  <a:srgbClr val="FFFF00"/>
                </a:solidFill>
              </a:rPr>
              <a:t>lemmentietä kaitaa –.</a:t>
            </a:r>
          </a:p>
          <a:p>
            <a:pPr>
              <a:buNone/>
            </a:pPr>
            <a:endParaRPr lang="fi-FI" sz="3400" b="1" dirty="0"/>
          </a:p>
          <a:p>
            <a:pPr>
              <a:buNone/>
            </a:pPr>
            <a:r>
              <a:rPr lang="fi-FI" sz="3400" b="1" dirty="0">
                <a:solidFill>
                  <a:srgbClr val="FF0000"/>
                </a:solidFill>
              </a:rPr>
              <a:t>Kahden puolen aitaa</a:t>
            </a:r>
          </a:p>
          <a:p>
            <a:pPr>
              <a:buNone/>
            </a:pPr>
            <a:r>
              <a:rPr lang="fi-FI" sz="3400" b="1" dirty="0">
                <a:solidFill>
                  <a:srgbClr val="FF0000"/>
                </a:solidFill>
              </a:rPr>
              <a:t>kaksi hylkylasta –</a:t>
            </a:r>
          </a:p>
          <a:p>
            <a:pPr>
              <a:buNone/>
            </a:pPr>
            <a:r>
              <a:rPr lang="fi-FI" sz="3400" b="1" dirty="0">
                <a:solidFill>
                  <a:srgbClr val="00B050"/>
                </a:solidFill>
              </a:rPr>
              <a:t>onneensa </a:t>
            </a:r>
            <a:r>
              <a:rPr lang="fi-FI" sz="3400" b="1" dirty="0" err="1">
                <a:solidFill>
                  <a:srgbClr val="00B050"/>
                </a:solidFill>
              </a:rPr>
              <a:t>juur</a:t>
            </a:r>
            <a:r>
              <a:rPr lang="fi-FI" sz="3400" b="1" dirty="0">
                <a:solidFill>
                  <a:srgbClr val="00B050"/>
                </a:solidFill>
              </a:rPr>
              <a:t>’ arimmillaan</a:t>
            </a:r>
          </a:p>
          <a:p>
            <a:pPr>
              <a:buNone/>
            </a:pPr>
            <a:r>
              <a:rPr lang="fi-FI" sz="3400" b="1" dirty="0">
                <a:solidFill>
                  <a:srgbClr val="00B050"/>
                </a:solidFill>
              </a:rPr>
              <a:t>luopuu uskomasta –.</a:t>
            </a:r>
          </a:p>
          <a:p>
            <a:pPr>
              <a:buNone/>
            </a:pPr>
            <a:r>
              <a:rPr lang="fi-FI" sz="3400" b="1" dirty="0">
                <a:solidFill>
                  <a:srgbClr val="FFFF00"/>
                </a:solidFill>
              </a:rPr>
              <a:t>Kaksi tuskan kuvaa</a:t>
            </a:r>
          </a:p>
          <a:p>
            <a:pPr>
              <a:buNone/>
            </a:pPr>
            <a:r>
              <a:rPr lang="fi-FI" sz="3400" b="1" dirty="0">
                <a:solidFill>
                  <a:srgbClr val="FFFF00"/>
                </a:solidFill>
              </a:rPr>
              <a:t>kahden puolen aitaa:</a:t>
            </a:r>
          </a:p>
          <a:p>
            <a:pPr>
              <a:buNone/>
            </a:pPr>
            <a:r>
              <a:rPr lang="fi-FI" sz="3400" b="1" dirty="0">
                <a:solidFill>
                  <a:srgbClr val="FF0000"/>
                </a:solidFill>
              </a:rPr>
              <a:t>tuskan tuliaita leikkaa</a:t>
            </a:r>
          </a:p>
          <a:p>
            <a:pPr>
              <a:buNone/>
            </a:pPr>
            <a:r>
              <a:rPr lang="fi-FI" sz="3400" b="1" dirty="0">
                <a:solidFill>
                  <a:srgbClr val="FF0000"/>
                </a:solidFill>
              </a:rPr>
              <a:t>lemmentietä kaitaa.</a:t>
            </a:r>
          </a:p>
          <a:p>
            <a:pPr>
              <a:buNone/>
            </a:pPr>
            <a:endParaRPr lang="fi-FI" sz="2400" b="1" dirty="0"/>
          </a:p>
          <a:p>
            <a:pPr>
              <a:buNone/>
            </a:pPr>
            <a:endParaRPr lang="fi-FI" sz="2400" b="1" dirty="0"/>
          </a:p>
        </p:txBody>
      </p:sp>
      <p:pic>
        <p:nvPicPr>
          <p:cNvPr id="4" name="Kuva 3" descr="edelfelt01x[1].jpg"/>
          <p:cNvPicPr>
            <a:picLocks noChangeAspect="1"/>
          </p:cNvPicPr>
          <p:nvPr/>
        </p:nvPicPr>
        <p:blipFill>
          <a:blip r:embed="rId2" cstate="print"/>
          <a:stretch>
            <a:fillRect/>
          </a:stretch>
        </p:blipFill>
        <p:spPr>
          <a:xfrm>
            <a:off x="4349863" y="1052736"/>
            <a:ext cx="4794137" cy="5805265"/>
          </a:xfrm>
          <a:prstGeom prst="rect">
            <a:avLst/>
          </a:prstGeom>
          <a:effectLst>
            <a:softEdge rad="317500"/>
          </a:effec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8686800" cy="1417638"/>
          </a:xfrm>
        </p:spPr>
        <p:txBody>
          <a:bodyPr/>
          <a:lstStyle/>
          <a:p>
            <a:pPr algn="l"/>
            <a:r>
              <a:rPr lang="fi-FI" b="1" dirty="0"/>
              <a:t>Kuvarunot</a:t>
            </a:r>
          </a:p>
        </p:txBody>
      </p:sp>
      <p:sp>
        <p:nvSpPr>
          <p:cNvPr id="3" name="Sisällön paikkamerkki 2"/>
          <p:cNvSpPr>
            <a:spLocks noGrp="1"/>
          </p:cNvSpPr>
          <p:nvPr>
            <p:ph idx="1"/>
          </p:nvPr>
        </p:nvSpPr>
        <p:spPr>
          <a:xfrm>
            <a:off x="0" y="1340768"/>
            <a:ext cx="4427984" cy="5517232"/>
          </a:xfrm>
        </p:spPr>
        <p:txBody>
          <a:bodyPr>
            <a:normAutofit fontScale="92500" lnSpcReduction="20000"/>
          </a:bodyPr>
          <a:lstStyle/>
          <a:p>
            <a:r>
              <a:rPr lang="fi-FI" b="1" dirty="0"/>
              <a:t>Sanoista muodostuu visuaalisesti hahmo, joka yleensä kuvaa samaa asiaa kuin runon sisältökin.</a:t>
            </a:r>
          </a:p>
          <a:p>
            <a:r>
              <a:rPr lang="fi-FI" b="1" dirty="0"/>
              <a:t>Luovat rytmiä asettelun avulla.</a:t>
            </a:r>
          </a:p>
          <a:p>
            <a:r>
              <a:rPr lang="fi-FI" b="1" dirty="0"/>
              <a:t>Esimerkit: Aaro Hellaakoski: Sade (1928), Kristian Blomberg: kaksi runoa kokoelmasta Puhekuplia (2009) </a:t>
            </a:r>
          </a:p>
        </p:txBody>
      </p:sp>
      <p:pic>
        <p:nvPicPr>
          <p:cNvPr id="5" name="Kuva 4" descr="sade2.jpg"/>
          <p:cNvPicPr>
            <a:picLocks noChangeAspect="1"/>
          </p:cNvPicPr>
          <p:nvPr/>
        </p:nvPicPr>
        <p:blipFill>
          <a:blip r:embed="rId2" cstate="print"/>
          <a:srcRect l="7235" t="4189" r="6685" b="5054"/>
          <a:stretch>
            <a:fillRect/>
          </a:stretch>
        </p:blipFill>
        <p:spPr>
          <a:xfrm>
            <a:off x="4398682" y="1412776"/>
            <a:ext cx="4745318" cy="5184576"/>
          </a:xfrm>
          <a:prstGeom prst="rect">
            <a:avLst/>
          </a:prstGeom>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9CB03B-567B-4A3E-9291-2FBF6796118B}"/>
              </a:ext>
            </a:extLst>
          </p:cNvPr>
          <p:cNvSpPr>
            <a:spLocks noGrp="1"/>
          </p:cNvSpPr>
          <p:nvPr>
            <p:ph type="title"/>
          </p:nvPr>
        </p:nvSpPr>
        <p:spPr/>
        <p:txBody>
          <a:bodyPr/>
          <a:lstStyle/>
          <a:p>
            <a:endParaRPr lang="fi-FI"/>
          </a:p>
        </p:txBody>
      </p:sp>
      <p:pic>
        <p:nvPicPr>
          <p:cNvPr id="4" name="Sisällön paikkamerkki 3">
            <a:extLst>
              <a:ext uri="{FF2B5EF4-FFF2-40B4-BE49-F238E27FC236}">
                <a16:creationId xmlns:a16="http://schemas.microsoft.com/office/drawing/2014/main" id="{83D40583-D7B3-4BC6-8574-B58AEDED904B}"/>
              </a:ext>
            </a:extLst>
          </p:cNvPr>
          <p:cNvPicPr>
            <a:picLocks noGrp="1" noChangeAspect="1"/>
          </p:cNvPicPr>
          <p:nvPr>
            <p:ph idx="1"/>
          </p:nvPr>
        </p:nvPicPr>
        <p:blipFill>
          <a:blip r:embed="rId2" cstate="print"/>
          <a:stretch>
            <a:fillRect/>
          </a:stretch>
        </p:blipFill>
        <p:spPr>
          <a:xfrm>
            <a:off x="1259632" y="-8810"/>
            <a:ext cx="6835562" cy="6866810"/>
          </a:xfrm>
          <a:prstGeom prst="rect">
            <a:avLst/>
          </a:prstGeom>
        </p:spPr>
      </p:pic>
    </p:spTree>
    <p:extLst>
      <p:ext uri="{BB962C8B-B14F-4D97-AF65-F5344CB8AC3E}">
        <p14:creationId xmlns:p14="http://schemas.microsoft.com/office/powerpoint/2010/main" val="228905220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D476A0-D2FE-448C-9D55-2218F8B00AD5}"/>
              </a:ext>
            </a:extLst>
          </p:cNvPr>
          <p:cNvSpPr>
            <a:spLocks noGrp="1"/>
          </p:cNvSpPr>
          <p:nvPr>
            <p:ph type="title"/>
          </p:nvPr>
        </p:nvSpPr>
        <p:spPr/>
        <p:txBody>
          <a:bodyPr/>
          <a:lstStyle/>
          <a:p>
            <a:endParaRPr lang="fi-FI" dirty="0"/>
          </a:p>
        </p:txBody>
      </p:sp>
      <p:pic>
        <p:nvPicPr>
          <p:cNvPr id="4" name="Sisällön paikkamerkki 3">
            <a:extLst>
              <a:ext uri="{FF2B5EF4-FFF2-40B4-BE49-F238E27FC236}">
                <a16:creationId xmlns:a16="http://schemas.microsoft.com/office/drawing/2014/main" id="{9694D8E0-E7A9-4BA7-B4F9-134839636FB3}"/>
              </a:ext>
            </a:extLst>
          </p:cNvPr>
          <p:cNvPicPr>
            <a:picLocks noGrp="1" noChangeAspect="1"/>
          </p:cNvPicPr>
          <p:nvPr>
            <p:ph idx="1"/>
          </p:nvPr>
        </p:nvPicPr>
        <p:blipFill>
          <a:blip r:embed="rId2" cstate="print"/>
          <a:stretch>
            <a:fillRect/>
          </a:stretch>
        </p:blipFill>
        <p:spPr>
          <a:xfrm>
            <a:off x="712" y="908720"/>
            <a:ext cx="9143287" cy="5115992"/>
          </a:xfrm>
          <a:prstGeom prst="rect">
            <a:avLst/>
          </a:prstGeom>
        </p:spPr>
      </p:pic>
    </p:spTree>
    <p:extLst>
      <p:ext uri="{BB962C8B-B14F-4D97-AF65-F5344CB8AC3E}">
        <p14:creationId xmlns:p14="http://schemas.microsoft.com/office/powerpoint/2010/main" val="374331328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6000" b="1" dirty="0"/>
              <a:t>Runon rytmi</a:t>
            </a:r>
          </a:p>
        </p:txBody>
      </p:sp>
      <p:pic>
        <p:nvPicPr>
          <p:cNvPr id="4" name="Sisällön paikkamerkki 3" descr="tart.jpg"/>
          <p:cNvPicPr>
            <a:picLocks noGrp="1" noChangeAspect="1"/>
          </p:cNvPicPr>
          <p:nvPr>
            <p:ph idx="1"/>
          </p:nvPr>
        </p:nvPicPr>
        <p:blipFill>
          <a:blip r:embed="rId2" cstate="print"/>
          <a:stretch>
            <a:fillRect/>
          </a:stretch>
        </p:blipFill>
        <p:spPr>
          <a:xfrm>
            <a:off x="0" y="1916832"/>
            <a:ext cx="9183206" cy="3024336"/>
          </a:xfrm>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836712"/>
          </a:xfrm>
        </p:spPr>
        <p:txBody>
          <a:bodyPr/>
          <a:lstStyle/>
          <a:p>
            <a:endParaRPr lang="fi-FI" b="1" dirty="0"/>
          </a:p>
        </p:txBody>
      </p:sp>
      <p:sp>
        <p:nvSpPr>
          <p:cNvPr id="3" name="Sisällön paikkamerkki 2"/>
          <p:cNvSpPr>
            <a:spLocks noGrp="1"/>
          </p:cNvSpPr>
          <p:nvPr>
            <p:ph idx="1"/>
          </p:nvPr>
        </p:nvSpPr>
        <p:spPr>
          <a:xfrm>
            <a:off x="0" y="188640"/>
            <a:ext cx="9144000" cy="4032448"/>
          </a:xfrm>
        </p:spPr>
        <p:txBody>
          <a:bodyPr>
            <a:normAutofit fontScale="77500" lnSpcReduction="20000"/>
          </a:bodyPr>
          <a:lstStyle/>
          <a:p>
            <a:r>
              <a:rPr lang="fi-FI" sz="3500" b="1" dirty="0"/>
              <a:t>toisto: sanatoisto</a:t>
            </a:r>
            <a:endParaRPr lang="fi-FI" sz="1800" b="1" dirty="0"/>
          </a:p>
          <a:p>
            <a:pPr>
              <a:buNone/>
            </a:pPr>
            <a:r>
              <a:rPr lang="fi-FI" sz="2900" b="1" dirty="0">
                <a:solidFill>
                  <a:srgbClr val="FF0000"/>
                </a:solidFill>
              </a:rPr>
              <a:t>Yksinäisyys</a:t>
            </a:r>
            <a:r>
              <a:rPr lang="fi-FI" sz="2900" b="1" dirty="0"/>
              <a:t> on luonnollinen olotila, minä uskon</a:t>
            </a:r>
          </a:p>
          <a:p>
            <a:pPr>
              <a:buNone/>
            </a:pPr>
            <a:r>
              <a:rPr lang="fi-FI" sz="2900" b="1" dirty="0" err="1"/>
              <a:t>tämänjälkeiseen</a:t>
            </a:r>
            <a:r>
              <a:rPr lang="fi-FI" sz="2900" b="1" dirty="0"/>
              <a:t> </a:t>
            </a:r>
            <a:r>
              <a:rPr lang="fi-FI" sz="2900" b="1" dirty="0">
                <a:solidFill>
                  <a:srgbClr val="FF0000"/>
                </a:solidFill>
              </a:rPr>
              <a:t>yksinäisyyteen</a:t>
            </a:r>
            <a:r>
              <a:rPr lang="fi-FI" sz="2900" b="1" dirty="0"/>
              <a:t>. Kun tunnemme itsemme</a:t>
            </a:r>
          </a:p>
          <a:p>
            <a:pPr>
              <a:buNone/>
            </a:pPr>
            <a:r>
              <a:rPr lang="fi-FI" sz="2900" b="1" dirty="0">
                <a:solidFill>
                  <a:srgbClr val="FF0000"/>
                </a:solidFill>
              </a:rPr>
              <a:t>yksinäiseksi</a:t>
            </a:r>
            <a:r>
              <a:rPr lang="fi-FI" sz="2900" b="1" dirty="0"/>
              <a:t> ystävien keskellä on se vain aavistus </a:t>
            </a:r>
            <a:r>
              <a:rPr lang="fi-FI" sz="2900" b="1" dirty="0">
                <a:solidFill>
                  <a:srgbClr val="FF0000"/>
                </a:solidFill>
              </a:rPr>
              <a:t>yksi-</a:t>
            </a:r>
          </a:p>
          <a:p>
            <a:pPr>
              <a:buNone/>
            </a:pPr>
            <a:r>
              <a:rPr lang="fi-FI" sz="2900" b="1" dirty="0" err="1">
                <a:solidFill>
                  <a:srgbClr val="FF0000"/>
                </a:solidFill>
              </a:rPr>
              <a:t>näisestä</a:t>
            </a:r>
            <a:r>
              <a:rPr lang="fi-FI" sz="2900" b="1" dirty="0">
                <a:solidFill>
                  <a:srgbClr val="FF0000"/>
                </a:solidFill>
              </a:rPr>
              <a:t> </a:t>
            </a:r>
            <a:r>
              <a:rPr lang="fi-FI" sz="2900" b="1" dirty="0"/>
              <a:t>tulevaisuudestamme, </a:t>
            </a:r>
            <a:r>
              <a:rPr lang="fi-FI" sz="2900" b="1" dirty="0">
                <a:solidFill>
                  <a:srgbClr val="FF0000"/>
                </a:solidFill>
              </a:rPr>
              <a:t>yksinäisen</a:t>
            </a:r>
            <a:r>
              <a:rPr lang="fi-FI" sz="2900" b="1" dirty="0"/>
              <a:t> menneisyytemme</a:t>
            </a:r>
          </a:p>
          <a:p>
            <a:pPr>
              <a:buNone/>
            </a:pPr>
            <a:r>
              <a:rPr lang="fi-FI" sz="2900" b="1" dirty="0"/>
              <a:t>jälkimakua. </a:t>
            </a:r>
            <a:r>
              <a:rPr lang="fi-FI" sz="2900" b="1" dirty="0">
                <a:solidFill>
                  <a:srgbClr val="FF0000"/>
                </a:solidFill>
              </a:rPr>
              <a:t>Yksinäisyyden</a:t>
            </a:r>
            <a:r>
              <a:rPr lang="fi-FI" sz="2900" b="1" dirty="0"/>
              <a:t> ulkopuolella kaikki on parenteesia,</a:t>
            </a:r>
          </a:p>
          <a:p>
            <a:pPr>
              <a:buNone/>
            </a:pPr>
            <a:r>
              <a:rPr lang="fi-FI" sz="2900" b="1" dirty="0"/>
              <a:t>tilapäistä häiriötä. </a:t>
            </a:r>
            <a:r>
              <a:rPr lang="fi-FI" sz="2900" b="1" dirty="0">
                <a:solidFill>
                  <a:srgbClr val="FF0000"/>
                </a:solidFill>
              </a:rPr>
              <a:t>Yksinäisyys</a:t>
            </a:r>
            <a:r>
              <a:rPr lang="fi-FI" sz="2900" b="1" dirty="0"/>
              <a:t> on turvaa, pysyvyyttä. </a:t>
            </a:r>
          </a:p>
          <a:p>
            <a:pPr>
              <a:buNone/>
            </a:pPr>
            <a:r>
              <a:rPr lang="fi-FI" sz="2900" b="1" dirty="0"/>
              <a:t>Helvetti on painajaisuni, siellä ei ole </a:t>
            </a:r>
            <a:r>
              <a:rPr lang="fi-FI" sz="2900" b="1" dirty="0">
                <a:solidFill>
                  <a:srgbClr val="FF0000"/>
                </a:solidFill>
              </a:rPr>
              <a:t>yksinäisyyttä</a:t>
            </a:r>
            <a:r>
              <a:rPr lang="fi-FI" sz="2900" b="1" dirty="0"/>
              <a:t>, ei</a:t>
            </a:r>
          </a:p>
          <a:p>
            <a:pPr>
              <a:buNone/>
            </a:pPr>
            <a:r>
              <a:rPr lang="fi-FI" sz="2900" b="1" dirty="0"/>
              <a:t>mitään rauhaa. </a:t>
            </a:r>
            <a:r>
              <a:rPr lang="fi-FI" sz="2900" b="1" dirty="0">
                <a:solidFill>
                  <a:srgbClr val="FF0000"/>
                </a:solidFill>
              </a:rPr>
              <a:t>Yksinäisyys</a:t>
            </a:r>
            <a:r>
              <a:rPr lang="fi-FI" sz="2900" b="1" dirty="0"/>
              <a:t> on unelmamme paratiisista. Kaikki</a:t>
            </a:r>
          </a:p>
          <a:p>
            <a:pPr>
              <a:buNone/>
            </a:pPr>
            <a:r>
              <a:rPr lang="fi-FI" sz="2900" b="1" dirty="0"/>
              <a:t>tuska syntyy läheisyydestä, tai sen puutteesta. </a:t>
            </a:r>
            <a:r>
              <a:rPr lang="fi-FI" sz="2900" b="1" dirty="0">
                <a:solidFill>
                  <a:srgbClr val="FF0000"/>
                </a:solidFill>
              </a:rPr>
              <a:t>Yksinäisyys</a:t>
            </a:r>
            <a:r>
              <a:rPr lang="fi-FI" sz="2900" b="1" dirty="0"/>
              <a:t> on</a:t>
            </a:r>
          </a:p>
          <a:p>
            <a:pPr>
              <a:buNone/>
            </a:pPr>
            <a:r>
              <a:rPr lang="fi-FI" sz="2900" b="1" dirty="0"/>
              <a:t>luonnollinen olotila. (Claes Andersson)</a:t>
            </a:r>
          </a:p>
          <a:p>
            <a:endParaRPr lang="fi-FI" dirty="0"/>
          </a:p>
        </p:txBody>
      </p:sp>
      <p:pic>
        <p:nvPicPr>
          <p:cNvPr id="4" name="Kuva 3" descr="lon.jpg"/>
          <p:cNvPicPr>
            <a:picLocks noChangeAspect="1"/>
          </p:cNvPicPr>
          <p:nvPr/>
        </p:nvPicPr>
        <p:blipFill>
          <a:blip r:embed="rId2" cstate="print"/>
          <a:srcRect l="2751" t="10015" r="1963" b="3502"/>
          <a:stretch>
            <a:fillRect/>
          </a:stretch>
        </p:blipFill>
        <p:spPr>
          <a:xfrm>
            <a:off x="395536" y="4049093"/>
            <a:ext cx="8496944" cy="2808907"/>
          </a:xfrm>
          <a:prstGeom prst="rect">
            <a:avLst/>
          </a:prstGeom>
        </p:spPr>
      </p:pic>
    </p:spTree>
    <p:extLst>
      <p:ext uri="{BB962C8B-B14F-4D97-AF65-F5344CB8AC3E}">
        <p14:creationId xmlns:p14="http://schemas.microsoft.com/office/powerpoint/2010/main" val="6152651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idx="1"/>
          </p:nvPr>
        </p:nvSpPr>
        <p:spPr>
          <a:xfrm>
            <a:off x="0" y="0"/>
            <a:ext cx="5436096" cy="6858000"/>
          </a:xfrm>
        </p:spPr>
        <p:txBody>
          <a:bodyPr>
            <a:normAutofit fontScale="85000" lnSpcReduction="20000"/>
          </a:bodyPr>
          <a:lstStyle/>
          <a:p>
            <a:pPr>
              <a:lnSpc>
                <a:spcPct val="95000"/>
              </a:lnSpc>
            </a:pPr>
            <a:r>
              <a:rPr lang="fi-FI" sz="4600" b="1" dirty="0" err="1"/>
              <a:t>kerto</a:t>
            </a:r>
            <a:r>
              <a:rPr lang="fi-FI" sz="4600" b="1" dirty="0"/>
              <a:t>: saman asian tai rakenteen toistaminen eri sanoin peräkkäisissä säkeissä, esim. Kalevala</a:t>
            </a:r>
          </a:p>
          <a:p>
            <a:pPr>
              <a:lnSpc>
                <a:spcPct val="95000"/>
              </a:lnSpc>
            </a:pPr>
            <a:r>
              <a:rPr lang="fi-FI" sz="4600" b="1" dirty="0"/>
              <a:t>alkusointu eli allitteraatio: sananalkuisten äänteiden toistuminen</a:t>
            </a:r>
          </a:p>
          <a:p>
            <a:pPr marL="446088" lvl="7" indent="19050">
              <a:lnSpc>
                <a:spcPct val="95000"/>
              </a:lnSpc>
              <a:buNone/>
            </a:pPr>
            <a:r>
              <a:rPr lang="fi-FI" sz="4000" b="1" i="1" u="sng" dirty="0">
                <a:solidFill>
                  <a:srgbClr val="FF0000"/>
                </a:solidFill>
              </a:rPr>
              <a:t>Mi</a:t>
            </a:r>
            <a:r>
              <a:rPr lang="fi-FI" sz="4000" b="1" i="1" dirty="0">
                <a:solidFill>
                  <a:srgbClr val="FF0000"/>
                </a:solidFill>
              </a:rPr>
              <a:t>eleni </a:t>
            </a:r>
            <a:r>
              <a:rPr lang="fi-FI" sz="4000" b="1" i="1" u="sng" dirty="0">
                <a:solidFill>
                  <a:srgbClr val="FF0000"/>
                </a:solidFill>
              </a:rPr>
              <a:t>mi</a:t>
            </a:r>
            <a:r>
              <a:rPr lang="fi-FI" sz="4000" b="1" i="1" dirty="0">
                <a:solidFill>
                  <a:srgbClr val="FF0000"/>
                </a:solidFill>
              </a:rPr>
              <a:t>nun </a:t>
            </a:r>
            <a:r>
              <a:rPr lang="fi-FI" sz="4000" b="1" i="1" dirty="0" err="1">
                <a:solidFill>
                  <a:srgbClr val="FF0000"/>
                </a:solidFill>
              </a:rPr>
              <a:t>tekevi</a:t>
            </a:r>
            <a:r>
              <a:rPr lang="fi-FI" sz="4000" b="1" i="1" dirty="0">
                <a:solidFill>
                  <a:srgbClr val="FF0000"/>
                </a:solidFill>
              </a:rPr>
              <a:t>, </a:t>
            </a:r>
          </a:p>
          <a:p>
            <a:pPr marL="446088" lvl="7" indent="19050">
              <a:lnSpc>
                <a:spcPct val="95000"/>
              </a:lnSpc>
              <a:buNone/>
            </a:pPr>
            <a:r>
              <a:rPr lang="fi-FI" sz="4000" b="1" i="1" u="sng" dirty="0">
                <a:solidFill>
                  <a:srgbClr val="FF0000"/>
                </a:solidFill>
              </a:rPr>
              <a:t>ai</a:t>
            </a:r>
            <a:r>
              <a:rPr lang="fi-FI" sz="4000" b="1" i="1" dirty="0">
                <a:solidFill>
                  <a:srgbClr val="FF0000"/>
                </a:solidFill>
              </a:rPr>
              <a:t>voni </a:t>
            </a:r>
            <a:r>
              <a:rPr lang="fi-FI" sz="4000" b="1" i="1" u="sng" dirty="0" err="1">
                <a:solidFill>
                  <a:srgbClr val="FF0000"/>
                </a:solidFill>
              </a:rPr>
              <a:t>a</a:t>
            </a:r>
            <a:r>
              <a:rPr lang="fi-FI" sz="4000" b="1" i="1" dirty="0" err="1">
                <a:solidFill>
                  <a:srgbClr val="FF0000"/>
                </a:solidFill>
              </a:rPr>
              <a:t>jattelevi</a:t>
            </a:r>
            <a:endParaRPr lang="fi-FI" sz="4000" b="1" i="1" dirty="0">
              <a:solidFill>
                <a:srgbClr val="FF0000"/>
              </a:solidFill>
            </a:endParaRPr>
          </a:p>
          <a:p>
            <a:pPr marL="449263" lvl="7" indent="19050">
              <a:lnSpc>
                <a:spcPct val="95000"/>
              </a:lnSpc>
              <a:buNone/>
            </a:pPr>
            <a:r>
              <a:rPr lang="fi-FI" sz="4000" b="1" i="1" u="sng" dirty="0" err="1">
                <a:solidFill>
                  <a:srgbClr val="00B050"/>
                </a:solidFill>
              </a:rPr>
              <a:t>l</a:t>
            </a:r>
            <a:r>
              <a:rPr lang="fi-FI" sz="4000" b="1" i="1" dirty="0" err="1">
                <a:solidFill>
                  <a:srgbClr val="00B050"/>
                </a:solidFill>
              </a:rPr>
              <a:t>ähteäni</a:t>
            </a:r>
            <a:r>
              <a:rPr lang="fi-FI" sz="4000" b="1" i="1" dirty="0">
                <a:solidFill>
                  <a:srgbClr val="00B050"/>
                </a:solidFill>
              </a:rPr>
              <a:t> </a:t>
            </a:r>
            <a:r>
              <a:rPr lang="fi-FI" sz="4000" b="1" i="1" u="sng" dirty="0">
                <a:solidFill>
                  <a:srgbClr val="00B050"/>
                </a:solidFill>
              </a:rPr>
              <a:t>l</a:t>
            </a:r>
            <a:r>
              <a:rPr lang="fi-FI" sz="4000" b="1" i="1" dirty="0">
                <a:solidFill>
                  <a:srgbClr val="00B050"/>
                </a:solidFill>
              </a:rPr>
              <a:t>aulamahan,</a:t>
            </a:r>
          </a:p>
          <a:p>
            <a:pPr marL="446088" lvl="7" indent="19050">
              <a:lnSpc>
                <a:spcPct val="95000"/>
              </a:lnSpc>
              <a:buNone/>
            </a:pPr>
            <a:r>
              <a:rPr lang="fi-FI" sz="4000" b="1" i="1" u="sng" dirty="0" err="1">
                <a:solidFill>
                  <a:srgbClr val="00B050"/>
                </a:solidFill>
              </a:rPr>
              <a:t>sa</a:t>
            </a:r>
            <a:r>
              <a:rPr lang="fi-FI" sz="4000" b="1" i="1" dirty="0" err="1">
                <a:solidFill>
                  <a:srgbClr val="00B050"/>
                </a:solidFill>
              </a:rPr>
              <a:t>a’ani</a:t>
            </a:r>
            <a:r>
              <a:rPr lang="fi-FI" sz="4000" b="1" i="1" dirty="0">
                <a:solidFill>
                  <a:srgbClr val="00B050"/>
                </a:solidFill>
              </a:rPr>
              <a:t> </a:t>
            </a:r>
            <a:r>
              <a:rPr lang="fi-FI" sz="4000" b="1" i="1" u="sng" dirty="0">
                <a:solidFill>
                  <a:srgbClr val="00B050"/>
                </a:solidFill>
              </a:rPr>
              <a:t>sa</a:t>
            </a:r>
            <a:r>
              <a:rPr lang="fi-FI" sz="4000" b="1" i="1" dirty="0">
                <a:solidFill>
                  <a:srgbClr val="00B050"/>
                </a:solidFill>
              </a:rPr>
              <a:t>nelemahan,</a:t>
            </a:r>
          </a:p>
          <a:p>
            <a:pPr marL="446088" lvl="7" indent="19050">
              <a:lnSpc>
                <a:spcPct val="95000"/>
              </a:lnSpc>
              <a:buNone/>
            </a:pPr>
            <a:r>
              <a:rPr lang="fi-FI" sz="4000" b="1" i="1" u="sng" dirty="0">
                <a:solidFill>
                  <a:srgbClr val="0070C0"/>
                </a:solidFill>
              </a:rPr>
              <a:t>su</a:t>
            </a:r>
            <a:r>
              <a:rPr lang="fi-FI" sz="4000" b="1" i="1" dirty="0">
                <a:solidFill>
                  <a:srgbClr val="0070C0"/>
                </a:solidFill>
              </a:rPr>
              <a:t>kuvirttä </a:t>
            </a:r>
            <a:r>
              <a:rPr lang="fi-FI" sz="4000" b="1" i="1" u="sng" dirty="0">
                <a:solidFill>
                  <a:srgbClr val="0070C0"/>
                </a:solidFill>
              </a:rPr>
              <a:t>su</a:t>
            </a:r>
            <a:r>
              <a:rPr lang="fi-FI" sz="4000" b="1" i="1" dirty="0">
                <a:solidFill>
                  <a:srgbClr val="0070C0"/>
                </a:solidFill>
              </a:rPr>
              <a:t>oltamahan,</a:t>
            </a:r>
          </a:p>
          <a:p>
            <a:pPr marL="357188" lvl="7" indent="19050">
              <a:lnSpc>
                <a:spcPct val="95000"/>
              </a:lnSpc>
              <a:buNone/>
            </a:pPr>
            <a:r>
              <a:rPr lang="fi-FI" sz="4000" b="1" i="1" u="sng" dirty="0">
                <a:solidFill>
                  <a:srgbClr val="0070C0"/>
                </a:solidFill>
              </a:rPr>
              <a:t>la</a:t>
            </a:r>
            <a:r>
              <a:rPr lang="fi-FI" sz="4000" b="1" i="1" dirty="0">
                <a:solidFill>
                  <a:srgbClr val="0070C0"/>
                </a:solidFill>
              </a:rPr>
              <a:t>jivirttä </a:t>
            </a:r>
            <a:r>
              <a:rPr lang="fi-FI" sz="4000" b="1" i="1" u="sng" dirty="0">
                <a:solidFill>
                  <a:srgbClr val="0070C0"/>
                </a:solidFill>
              </a:rPr>
              <a:t>la</a:t>
            </a:r>
            <a:r>
              <a:rPr lang="fi-FI" sz="4000" b="1" i="1" dirty="0">
                <a:solidFill>
                  <a:srgbClr val="0070C0"/>
                </a:solidFill>
              </a:rPr>
              <a:t>ulamahan.</a:t>
            </a:r>
          </a:p>
          <a:p>
            <a:pPr>
              <a:lnSpc>
                <a:spcPct val="95000"/>
              </a:lnSpc>
            </a:pPr>
            <a:endParaRPr lang="fi-FI" sz="2600" b="1" dirty="0"/>
          </a:p>
          <a:p>
            <a:pPr marL="0" indent="0">
              <a:buNone/>
            </a:pPr>
            <a:endParaRPr lang="fi-FI" b="1" dirty="0"/>
          </a:p>
        </p:txBody>
      </p:sp>
      <p:pic>
        <p:nvPicPr>
          <p:cNvPr id="5" name="Kuva 4" descr="väiski2.jpg"/>
          <p:cNvPicPr>
            <a:picLocks noChangeAspect="1"/>
          </p:cNvPicPr>
          <p:nvPr/>
        </p:nvPicPr>
        <p:blipFill>
          <a:blip r:embed="rId2" cstate="print"/>
          <a:stretch>
            <a:fillRect/>
          </a:stretch>
        </p:blipFill>
        <p:spPr>
          <a:xfrm>
            <a:off x="4788024" y="476672"/>
            <a:ext cx="4616839" cy="6177012"/>
          </a:xfrm>
          <a:prstGeom prst="rect">
            <a:avLst/>
          </a:prstGeom>
          <a:effectLst>
            <a:softEdge rad="635000"/>
          </a:effec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0" y="333375"/>
            <a:ext cx="8686800" cy="6524625"/>
          </a:xfrm>
        </p:spPr>
        <p:txBody>
          <a:bodyPr>
            <a:normAutofit fontScale="85000" lnSpcReduction="20000"/>
          </a:bodyPr>
          <a:lstStyle/>
          <a:p>
            <a:r>
              <a:rPr lang="fi-FI" b="1" dirty="0"/>
              <a:t>riimi eli loppusointu: sanan loppuäänteiden toistuminen, erit. säkeiden lopussa</a:t>
            </a:r>
          </a:p>
          <a:p>
            <a:pPr>
              <a:buNone/>
            </a:pPr>
            <a:r>
              <a:rPr lang="fi-FI" b="1" dirty="0"/>
              <a:t>	Otto Manninen:</a:t>
            </a:r>
          </a:p>
          <a:p>
            <a:pPr>
              <a:buNone/>
            </a:pPr>
            <a:r>
              <a:rPr lang="fi-FI" b="1" i="1" dirty="0"/>
              <a:t>	</a:t>
            </a:r>
            <a:r>
              <a:rPr lang="fi-FI" b="1" dirty="0"/>
              <a:t>JOUTSENLAULUA</a:t>
            </a:r>
            <a:br>
              <a:rPr lang="fi-FI" b="1" dirty="0"/>
            </a:br>
            <a:br>
              <a:rPr lang="fi-FI" b="1" dirty="0"/>
            </a:br>
            <a:r>
              <a:rPr lang="fi-FI" b="1" dirty="0"/>
              <a:t>Ui merta ne un</a:t>
            </a:r>
            <a:r>
              <a:rPr lang="fi-FI" b="1" dirty="0">
                <a:solidFill>
                  <a:srgbClr val="FF0000"/>
                </a:solidFill>
              </a:rPr>
              <a:t>ten</a:t>
            </a:r>
            <a:r>
              <a:rPr lang="fi-FI" b="1" dirty="0"/>
              <a:t>,</a:t>
            </a:r>
            <a:br>
              <a:rPr lang="fi-FI" b="1" dirty="0"/>
            </a:br>
            <a:r>
              <a:rPr lang="fi-FI" b="1" dirty="0"/>
              <a:t>päin utuista ran</a:t>
            </a:r>
            <a:r>
              <a:rPr lang="fi-FI" b="1" dirty="0">
                <a:solidFill>
                  <a:srgbClr val="FFFF00"/>
                </a:solidFill>
              </a:rPr>
              <a:t>taa</a:t>
            </a:r>
            <a:r>
              <a:rPr lang="fi-FI" b="1" dirty="0"/>
              <a:t>.</a:t>
            </a:r>
            <a:br>
              <a:rPr lang="fi-FI" b="1" dirty="0"/>
            </a:br>
            <a:r>
              <a:rPr lang="fi-FI" b="1" dirty="0" err="1"/>
              <a:t>Niit</a:t>
            </a:r>
            <a:r>
              <a:rPr lang="fi-FI" b="1" dirty="0"/>
              <a:t>' aallot ne kan</a:t>
            </a:r>
            <a:r>
              <a:rPr lang="fi-FI" b="1" dirty="0">
                <a:solidFill>
                  <a:srgbClr val="FFFF00"/>
                </a:solidFill>
              </a:rPr>
              <a:t>taa</a:t>
            </a:r>
            <a:br>
              <a:rPr lang="fi-FI" b="1" dirty="0"/>
            </a:br>
            <a:r>
              <a:rPr lang="fi-FI" b="1" dirty="0"/>
              <a:t>kuin kuultoa lun</a:t>
            </a:r>
            <a:r>
              <a:rPr lang="fi-FI" b="1" dirty="0">
                <a:solidFill>
                  <a:srgbClr val="FF0000"/>
                </a:solidFill>
              </a:rPr>
              <a:t>ten</a:t>
            </a:r>
            <a:r>
              <a:rPr lang="fi-FI" b="1" dirty="0"/>
              <a:t>.</a:t>
            </a:r>
            <a:br>
              <a:rPr lang="fi-FI" b="1" dirty="0"/>
            </a:br>
            <a:br>
              <a:rPr lang="fi-FI" b="1" dirty="0"/>
            </a:br>
            <a:r>
              <a:rPr lang="fi-FI" b="1" dirty="0"/>
              <a:t>Pois, pois yli aa</a:t>
            </a:r>
            <a:r>
              <a:rPr lang="fi-FI" b="1" dirty="0">
                <a:solidFill>
                  <a:srgbClr val="FFFF00"/>
                </a:solidFill>
              </a:rPr>
              <a:t>vain</a:t>
            </a:r>
            <a:br>
              <a:rPr lang="fi-FI" b="1" dirty="0"/>
            </a:br>
            <a:r>
              <a:rPr lang="fi-FI" b="1" dirty="0"/>
              <a:t>on polttava kai</a:t>
            </a:r>
            <a:r>
              <a:rPr lang="fi-FI" b="1" dirty="0">
                <a:solidFill>
                  <a:srgbClr val="FF0000"/>
                </a:solidFill>
              </a:rPr>
              <a:t>puu</a:t>
            </a:r>
            <a:r>
              <a:rPr lang="fi-FI" b="1" dirty="0"/>
              <a:t>.</a:t>
            </a:r>
            <a:br>
              <a:rPr lang="fi-FI" b="1" dirty="0"/>
            </a:br>
            <a:r>
              <a:rPr lang="fi-FI" b="1" dirty="0" err="1"/>
              <a:t>Mut</a:t>
            </a:r>
            <a:r>
              <a:rPr lang="fi-FI" b="1" dirty="0"/>
              <a:t> vain se, ken vai</a:t>
            </a:r>
            <a:r>
              <a:rPr lang="fi-FI" b="1" dirty="0">
                <a:solidFill>
                  <a:srgbClr val="FF0000"/>
                </a:solidFill>
              </a:rPr>
              <a:t>puu</a:t>
            </a:r>
            <a:r>
              <a:rPr lang="fi-FI" b="1" dirty="0"/>
              <a:t>,</a:t>
            </a:r>
            <a:br>
              <a:rPr lang="fi-FI" b="1" dirty="0"/>
            </a:br>
            <a:r>
              <a:rPr lang="fi-FI" b="1" dirty="0"/>
              <a:t>se sävelet saa </a:t>
            </a:r>
            <a:r>
              <a:rPr lang="fi-FI" b="1" dirty="0">
                <a:solidFill>
                  <a:srgbClr val="FFFF00"/>
                </a:solidFill>
              </a:rPr>
              <a:t>vain</a:t>
            </a:r>
            <a:r>
              <a:rPr lang="fi-FI" b="1" dirty="0"/>
              <a:t>.</a:t>
            </a:r>
            <a:br>
              <a:rPr lang="fi-FI" b="1" dirty="0"/>
            </a:br>
            <a:br>
              <a:rPr lang="fi-FI" b="1" dirty="0"/>
            </a:br>
            <a:r>
              <a:rPr lang="fi-FI" b="1" dirty="0"/>
              <a:t>Mi helinä i</a:t>
            </a:r>
            <a:r>
              <a:rPr lang="fi-FI" b="1" dirty="0">
                <a:solidFill>
                  <a:srgbClr val="FFFF00"/>
                </a:solidFill>
              </a:rPr>
              <a:t>kään</a:t>
            </a:r>
            <a:br>
              <a:rPr lang="fi-FI" b="1" dirty="0"/>
            </a:br>
            <a:r>
              <a:rPr lang="fi-FI" b="1" dirty="0" err="1"/>
              <a:t>yl</a:t>
            </a:r>
            <a:r>
              <a:rPr lang="fi-FI" b="1" dirty="0"/>
              <a:t>' ulapan hii</a:t>
            </a:r>
            <a:r>
              <a:rPr lang="fi-FI" b="1" dirty="0">
                <a:solidFill>
                  <a:srgbClr val="FF0000"/>
                </a:solidFill>
              </a:rPr>
              <a:t>pi</a:t>
            </a:r>
            <a:r>
              <a:rPr lang="fi-FI" b="1" dirty="0"/>
              <a:t>? -</a:t>
            </a:r>
            <a:br>
              <a:rPr lang="fi-FI" b="1" dirty="0"/>
            </a:br>
            <a:r>
              <a:rPr lang="fi-FI" b="1" dirty="0"/>
              <a:t>Vain uupunut sii</a:t>
            </a:r>
            <a:r>
              <a:rPr lang="fi-FI" b="1" dirty="0">
                <a:solidFill>
                  <a:srgbClr val="FF0000"/>
                </a:solidFill>
              </a:rPr>
              <a:t>pi</a:t>
            </a:r>
            <a:r>
              <a:rPr lang="fi-FI" b="1" dirty="0"/>
              <a:t>,</a:t>
            </a:r>
            <a:br>
              <a:rPr lang="fi-FI" b="1" dirty="0"/>
            </a:br>
            <a:r>
              <a:rPr lang="fi-FI" b="1" dirty="0"/>
              <a:t>vain mennyt </a:t>
            </a:r>
            <a:r>
              <a:rPr lang="fi-FI" b="1" dirty="0" err="1"/>
              <a:t>ei-mi</a:t>
            </a:r>
            <a:r>
              <a:rPr lang="fi-FI" b="1" dirty="0" err="1">
                <a:solidFill>
                  <a:srgbClr val="FFFF00"/>
                </a:solidFill>
              </a:rPr>
              <a:t>kään</a:t>
            </a:r>
            <a:r>
              <a:rPr lang="fi-FI" b="1" dirty="0"/>
              <a:t>.</a:t>
            </a:r>
          </a:p>
        </p:txBody>
      </p:sp>
      <p:pic>
        <p:nvPicPr>
          <p:cNvPr id="5" name="Sisällön paikkamerkki 5" descr="Enckell+-+fantasia+-+exposici%C3%B3n+1895[1].jpg"/>
          <p:cNvPicPr>
            <a:picLocks noChangeAspect="1"/>
          </p:cNvPicPr>
          <p:nvPr/>
        </p:nvPicPr>
        <p:blipFill>
          <a:blip r:embed="rId2" cstate="print">
            <a:lum contrast="17000"/>
          </a:blip>
          <a:stretch>
            <a:fillRect/>
          </a:stretch>
        </p:blipFill>
        <p:spPr>
          <a:xfrm>
            <a:off x="3892247" y="620688"/>
            <a:ext cx="5251753" cy="5733256"/>
          </a:xfrm>
          <a:prstGeom prst="rect">
            <a:avLst/>
          </a:prstGeom>
          <a:effectLst>
            <a:softEdge rad="317500"/>
          </a:effec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0" y="0"/>
            <a:ext cx="9144000" cy="4076700"/>
          </a:xfrm>
        </p:spPr>
        <p:txBody>
          <a:bodyPr>
            <a:normAutofit fontScale="70000" lnSpcReduction="20000"/>
          </a:bodyPr>
          <a:lstStyle/>
          <a:p>
            <a:r>
              <a:rPr lang="fi-FI" b="1" dirty="0"/>
              <a:t>Puolisointu eli </a:t>
            </a:r>
            <a:r>
              <a:rPr lang="fi-FI" b="1" dirty="0" err="1"/>
              <a:t>assonanssi</a:t>
            </a:r>
            <a:r>
              <a:rPr lang="fi-FI" b="1" dirty="0"/>
              <a:t> eli epätäydellinen loppusointu. Sitä esiintyy kansanlauluissa, ja niissä sointuisuus ja rytmi syntyvät pikemminkin melodian eli sävelen avulla. Huomaa, että viimeiset tavut eivät toistu täysin samanlaisina, usein lopputavujen konsonantit poikkeavat toisistaan mutta vokaalit sointuvat keskenään. </a:t>
            </a:r>
          </a:p>
          <a:p>
            <a:pPr>
              <a:buNone/>
            </a:pPr>
            <a:r>
              <a:rPr lang="fi-FI" sz="3900" i="1" dirty="0"/>
              <a:t>	Jos </a:t>
            </a:r>
            <a:r>
              <a:rPr lang="fi-FI" sz="3900" i="1" dirty="0" err="1"/>
              <a:t>oot</a:t>
            </a:r>
            <a:r>
              <a:rPr lang="fi-FI" sz="3900" i="1" dirty="0"/>
              <a:t> kivi kengässä, </a:t>
            </a:r>
            <a:r>
              <a:rPr lang="fi-FI" sz="3900" i="1" dirty="0" err="1"/>
              <a:t>oo</a:t>
            </a:r>
            <a:r>
              <a:rPr lang="fi-FI" sz="3900" i="1" dirty="0"/>
              <a:t> </a:t>
            </a:r>
            <a:r>
              <a:rPr lang="fi-FI" sz="3900" i="1" u="sng" dirty="0"/>
              <a:t>timantti</a:t>
            </a:r>
            <a:br>
              <a:rPr lang="fi-FI" sz="3900" i="1" dirty="0"/>
            </a:br>
            <a:r>
              <a:rPr lang="fi-FI" sz="3900" i="1" dirty="0"/>
              <a:t>Kahta en vaihda eikä kumpikaan </a:t>
            </a:r>
            <a:r>
              <a:rPr lang="fi-FI" sz="3900" i="1" dirty="0" err="1"/>
              <a:t>oo</a:t>
            </a:r>
            <a:r>
              <a:rPr lang="fi-FI" sz="3900" i="1" dirty="0"/>
              <a:t> </a:t>
            </a:r>
            <a:r>
              <a:rPr lang="fi-FI" sz="3900" i="1" u="sng" dirty="0"/>
              <a:t>sinappi</a:t>
            </a:r>
            <a:br>
              <a:rPr lang="fi-FI" sz="3900" i="1" dirty="0"/>
            </a:br>
            <a:r>
              <a:rPr lang="fi-FI" sz="3900" i="1" dirty="0" err="1"/>
              <a:t>Oo</a:t>
            </a:r>
            <a:r>
              <a:rPr lang="fi-FI" sz="3900" i="1" dirty="0"/>
              <a:t> ehta, älä leiki et </a:t>
            </a:r>
            <a:r>
              <a:rPr lang="fi-FI" sz="3900" i="1" dirty="0" err="1"/>
              <a:t>oisit</a:t>
            </a:r>
            <a:r>
              <a:rPr lang="fi-FI" sz="3900" i="1" dirty="0"/>
              <a:t> kun mikäkin </a:t>
            </a:r>
            <a:r>
              <a:rPr lang="fi-FI" sz="3900" i="1" dirty="0" err="1"/>
              <a:t>mös</a:t>
            </a:r>
            <a:r>
              <a:rPr lang="fi-FI" sz="3900" i="1" u="sng" dirty="0" err="1"/>
              <a:t>jöö</a:t>
            </a:r>
            <a:br>
              <a:rPr lang="fi-FI" sz="3900" i="1" dirty="0"/>
            </a:br>
            <a:r>
              <a:rPr lang="fi-FI" sz="3900" i="1" dirty="0"/>
              <a:t>Me ollaan kaikki vaan </a:t>
            </a:r>
            <a:r>
              <a:rPr lang="fi-FI" sz="3900" i="1" dirty="0" err="1"/>
              <a:t>mös</a:t>
            </a:r>
            <a:r>
              <a:rPr lang="fi-FI" sz="3900" i="1" u="sng" dirty="0" err="1"/>
              <a:t>söö</a:t>
            </a:r>
            <a:r>
              <a:rPr lang="fi-FI" sz="3900" i="1" dirty="0"/>
              <a:t> – – </a:t>
            </a:r>
          </a:p>
          <a:p>
            <a:pPr>
              <a:buNone/>
            </a:pPr>
            <a:r>
              <a:rPr lang="fi-FI" sz="3900" dirty="0"/>
              <a:t>	</a:t>
            </a:r>
            <a:r>
              <a:rPr lang="fi-FI" sz="3900" i="1" dirty="0"/>
              <a:t>Älä mieti mitä ironista </a:t>
            </a:r>
            <a:r>
              <a:rPr lang="fi-FI" sz="3900" i="1" dirty="0" err="1"/>
              <a:t>siit</a:t>
            </a:r>
            <a:r>
              <a:rPr lang="fi-FI" sz="3900" i="1" dirty="0"/>
              <a:t> vois </a:t>
            </a:r>
            <a:r>
              <a:rPr lang="fi-FI" sz="3900" i="1" dirty="0" err="1"/>
              <a:t>Twiit</a:t>
            </a:r>
            <a:r>
              <a:rPr lang="fi-FI" sz="3900" i="1" u="sng" dirty="0" err="1"/>
              <a:t>taa</a:t>
            </a:r>
            <a:r>
              <a:rPr lang="fi-FI" sz="3900" i="1" dirty="0"/>
              <a:t> </a:t>
            </a:r>
            <a:br>
              <a:rPr lang="fi-FI" sz="3900" i="1" dirty="0"/>
            </a:br>
            <a:r>
              <a:rPr lang="fi-FI" sz="3900" i="1" dirty="0" err="1"/>
              <a:t>Oo</a:t>
            </a:r>
            <a:r>
              <a:rPr lang="fi-FI" sz="3900" i="1" dirty="0"/>
              <a:t> kiitollinen et voit Ikean sohvalle de</a:t>
            </a:r>
            <a:r>
              <a:rPr lang="fi-FI" sz="3900" i="1" u="sng" dirty="0"/>
              <a:t>laa</a:t>
            </a:r>
            <a:r>
              <a:rPr lang="fi-FI" sz="3900" i="1" dirty="0"/>
              <a:t> </a:t>
            </a:r>
          </a:p>
          <a:p>
            <a:pPr>
              <a:buNone/>
            </a:pPr>
            <a:r>
              <a:rPr lang="fi-FI" sz="3900" dirty="0"/>
              <a:t>	(Pyhimys, Tapa poika)</a:t>
            </a:r>
          </a:p>
        </p:txBody>
      </p:sp>
      <p:pic>
        <p:nvPicPr>
          <p:cNvPr id="4" name="Kuva 3" descr="vok.jpg"/>
          <p:cNvPicPr>
            <a:picLocks noChangeAspect="1"/>
          </p:cNvPicPr>
          <p:nvPr/>
        </p:nvPicPr>
        <p:blipFill>
          <a:blip r:embed="rId2" cstate="print"/>
          <a:stretch>
            <a:fillRect/>
          </a:stretch>
        </p:blipFill>
        <p:spPr>
          <a:xfrm>
            <a:off x="0" y="4026682"/>
            <a:ext cx="9144000" cy="2831318"/>
          </a:xfrm>
          <a:prstGeom prst="rect">
            <a:avLst/>
          </a:prstGeom>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548680"/>
          </a:xfrm>
        </p:spPr>
        <p:txBody>
          <a:bodyPr>
            <a:normAutofit fontScale="90000"/>
          </a:bodyPr>
          <a:lstStyle/>
          <a:p>
            <a:r>
              <a:rPr lang="fi-FI" b="1" dirty="0"/>
              <a:t>Mitta ja rytmi</a:t>
            </a:r>
          </a:p>
        </p:txBody>
      </p:sp>
      <p:sp>
        <p:nvSpPr>
          <p:cNvPr id="3" name="Sisällön paikkamerkki 2"/>
          <p:cNvSpPr>
            <a:spLocks noGrp="1"/>
          </p:cNvSpPr>
          <p:nvPr>
            <p:ph idx="1"/>
          </p:nvPr>
        </p:nvSpPr>
        <p:spPr>
          <a:xfrm>
            <a:off x="0" y="548680"/>
            <a:ext cx="9144000" cy="3312368"/>
          </a:xfrm>
        </p:spPr>
        <p:txBody>
          <a:bodyPr>
            <a:normAutofit fontScale="62500" lnSpcReduction="20000"/>
          </a:bodyPr>
          <a:lstStyle/>
          <a:p>
            <a:r>
              <a:rPr lang="fi-FI" b="1" dirty="0"/>
              <a:t>sidottu mitta – mitallinen runo</a:t>
            </a:r>
          </a:p>
          <a:p>
            <a:pPr>
              <a:buNone/>
            </a:pPr>
            <a:r>
              <a:rPr lang="fi-FI" b="1" dirty="0"/>
              <a:t>     - rytmikaava: toisiaan vastaavat tavut eri säkeissä samoissa kohdin, tavuja suunnilleen saman verran </a:t>
            </a:r>
          </a:p>
          <a:p>
            <a:pPr>
              <a:buNone/>
            </a:pPr>
            <a:r>
              <a:rPr lang="fi-FI" b="1" dirty="0"/>
              <a:t>	- laskeva rytmi: säkeen alussa pitkä, painollinen tavu</a:t>
            </a:r>
          </a:p>
          <a:p>
            <a:pPr>
              <a:buNone/>
            </a:pPr>
            <a:r>
              <a:rPr lang="fi-FI" b="1" dirty="0"/>
              <a:t>	- nouseva rytmi: pitkä tavu säkeen lopussa</a:t>
            </a:r>
          </a:p>
          <a:p>
            <a:r>
              <a:rPr lang="fi-FI" b="1" dirty="0" err="1"/>
              <a:t>runojalat-</a:t>
            </a:r>
            <a:r>
              <a:rPr lang="fi-FI" b="1" dirty="0"/>
              <a:t> ja polvet</a:t>
            </a:r>
          </a:p>
          <a:p>
            <a:pPr>
              <a:buNone/>
            </a:pPr>
            <a:r>
              <a:rPr lang="fi-FI" b="1" dirty="0"/>
              <a:t>	- esim. nelipolvinen trokee eli </a:t>
            </a:r>
            <a:r>
              <a:rPr lang="fi-FI" b="1" dirty="0" err="1"/>
              <a:t>kalevalamitta</a:t>
            </a:r>
            <a:r>
              <a:rPr lang="fi-FI" b="1" dirty="0"/>
              <a:t>, jossa yhdessä säkeessä on kahdeksan tavua = neljä runojalkaa, joissa kussakin kaksi tavua, joista ensimmäinen on painollinen, jälkimmäinen painoton : </a:t>
            </a:r>
          </a:p>
          <a:p>
            <a:pPr>
              <a:buNone/>
            </a:pPr>
            <a:r>
              <a:rPr lang="fi-FI" b="1" i="1" dirty="0"/>
              <a:t>	</a:t>
            </a:r>
            <a:r>
              <a:rPr lang="fi-FI" b="1" i="1" dirty="0">
                <a:solidFill>
                  <a:srgbClr val="FF0000"/>
                </a:solidFill>
              </a:rPr>
              <a:t>va</a:t>
            </a:r>
            <a:r>
              <a:rPr lang="fi-FI" b="1" i="1" dirty="0"/>
              <a:t>ka / </a:t>
            </a:r>
            <a:r>
              <a:rPr lang="fi-FI" b="1" i="1" dirty="0">
                <a:solidFill>
                  <a:srgbClr val="FF0000"/>
                </a:solidFill>
              </a:rPr>
              <a:t>van</a:t>
            </a:r>
            <a:r>
              <a:rPr lang="fi-FI" b="1" i="1" dirty="0"/>
              <a:t>ha / </a:t>
            </a:r>
            <a:r>
              <a:rPr lang="fi-FI" b="1" i="1" dirty="0" err="1">
                <a:solidFill>
                  <a:srgbClr val="FF0000"/>
                </a:solidFill>
              </a:rPr>
              <a:t>väi</a:t>
            </a:r>
            <a:r>
              <a:rPr lang="fi-FI" b="1" i="1" dirty="0" err="1"/>
              <a:t>nä</a:t>
            </a:r>
            <a:r>
              <a:rPr lang="fi-FI" b="1" i="1" dirty="0"/>
              <a:t> / </a:t>
            </a:r>
            <a:r>
              <a:rPr lang="fi-FI" b="1" i="1" dirty="0" err="1">
                <a:solidFill>
                  <a:srgbClr val="FF0000"/>
                </a:solidFill>
              </a:rPr>
              <a:t>möi</a:t>
            </a:r>
            <a:r>
              <a:rPr lang="fi-FI" b="1" i="1" dirty="0" err="1"/>
              <a:t>nen</a:t>
            </a:r>
            <a:endParaRPr lang="fi-FI" b="1" i="1" dirty="0"/>
          </a:p>
          <a:p>
            <a:pPr>
              <a:buNone/>
            </a:pPr>
            <a:r>
              <a:rPr lang="fi-FI" b="1" i="1" dirty="0"/>
              <a:t>	</a:t>
            </a:r>
            <a:r>
              <a:rPr lang="fi-FI" b="1" i="1" dirty="0">
                <a:solidFill>
                  <a:srgbClr val="FF0000"/>
                </a:solidFill>
              </a:rPr>
              <a:t>tie</a:t>
            </a:r>
            <a:r>
              <a:rPr lang="fi-FI" b="1" i="1" dirty="0"/>
              <a:t>tä / </a:t>
            </a:r>
            <a:r>
              <a:rPr lang="fi-FI" b="1" i="1" dirty="0" err="1">
                <a:solidFill>
                  <a:srgbClr val="FF0000"/>
                </a:solidFill>
              </a:rPr>
              <a:t>jä</a:t>
            </a:r>
            <a:r>
              <a:rPr lang="fi-FI" b="1" i="1" dirty="0"/>
              <a:t> i / </a:t>
            </a:r>
            <a:r>
              <a:rPr lang="fi-FI" b="1" i="1" dirty="0" err="1">
                <a:solidFill>
                  <a:srgbClr val="FF0000"/>
                </a:solidFill>
              </a:rPr>
              <a:t>än</a:t>
            </a:r>
            <a:r>
              <a:rPr lang="fi-FI" b="1" i="1" dirty="0"/>
              <a:t> i / </a:t>
            </a:r>
            <a:r>
              <a:rPr lang="fi-FI" b="1" i="1" dirty="0" err="1">
                <a:solidFill>
                  <a:srgbClr val="FF0000"/>
                </a:solidFill>
              </a:rPr>
              <a:t>kui</a:t>
            </a:r>
            <a:r>
              <a:rPr lang="fi-FI" b="1" i="1" dirty="0" err="1"/>
              <a:t>nen</a:t>
            </a:r>
            <a:endParaRPr lang="fi-FI" b="1" i="1" dirty="0"/>
          </a:p>
          <a:p>
            <a:pPr>
              <a:buNone/>
            </a:pPr>
            <a:endParaRPr lang="fi-FI" b="1" dirty="0"/>
          </a:p>
          <a:p>
            <a:endParaRPr lang="fi-FI" b="1" dirty="0"/>
          </a:p>
        </p:txBody>
      </p:sp>
      <p:pic>
        <p:nvPicPr>
          <p:cNvPr id="4" name="Sisällön paikkamerkki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 y="3842806"/>
            <a:ext cx="9144001" cy="3015194"/>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785794"/>
          </a:xfrm>
        </p:spPr>
        <p:txBody>
          <a:bodyPr>
            <a:normAutofit/>
          </a:bodyPr>
          <a:lstStyle/>
          <a:p>
            <a:r>
              <a:rPr lang="fi-FI" sz="3200" b="1" dirty="0"/>
              <a:t>Runon puhuja (vrt. proosan kertoja)</a:t>
            </a:r>
          </a:p>
        </p:txBody>
      </p:sp>
      <p:sp>
        <p:nvSpPr>
          <p:cNvPr id="3" name="Sisällön paikkamerkki 2"/>
          <p:cNvSpPr>
            <a:spLocks noGrp="1"/>
          </p:cNvSpPr>
          <p:nvPr>
            <p:ph idx="1"/>
          </p:nvPr>
        </p:nvSpPr>
        <p:spPr>
          <a:xfrm>
            <a:off x="0" y="785794"/>
            <a:ext cx="5940152" cy="6072206"/>
          </a:xfrm>
        </p:spPr>
        <p:txBody>
          <a:bodyPr>
            <a:normAutofit fontScale="85000" lnSpcReduction="20000"/>
          </a:bodyPr>
          <a:lstStyle/>
          <a:p>
            <a:r>
              <a:rPr lang="fi-FI" sz="3000" b="1" dirty="0"/>
              <a:t>monesti runossa itsekseen ja itselleen puhuva ääni</a:t>
            </a:r>
          </a:p>
          <a:p>
            <a:r>
              <a:rPr lang="fi-FI" sz="3000" b="1" dirty="0"/>
              <a:t>keskeislyriikka: minämuotoinen runous, jossa puhuja tarkastelee itseään, omaa elämäänsä, tunteitaan, tilittää ja tunnustaa </a:t>
            </a:r>
            <a:r>
              <a:rPr lang="fi-FI" sz="3000" b="1" dirty="0" err="1"/>
              <a:t>jtkn</a:t>
            </a:r>
            <a:endParaRPr lang="fi-FI" sz="3000" b="1" dirty="0"/>
          </a:p>
          <a:p>
            <a:pPr>
              <a:buNone/>
            </a:pPr>
            <a:r>
              <a:rPr lang="fi-FI" sz="3000" b="1" dirty="0"/>
              <a:t>	TÄHDET</a:t>
            </a:r>
          </a:p>
          <a:p>
            <a:pPr>
              <a:buNone/>
            </a:pPr>
            <a:r>
              <a:rPr lang="fi-FI" sz="3000" b="1" dirty="0"/>
              <a:t>	</a:t>
            </a:r>
            <a:r>
              <a:rPr lang="fi-FI" sz="3000" b="1" i="1" dirty="0"/>
              <a:t>Yön tullen</a:t>
            </a:r>
          </a:p>
          <a:p>
            <a:pPr>
              <a:buNone/>
            </a:pPr>
            <a:r>
              <a:rPr lang="fi-FI" sz="3000" b="1" i="1" dirty="0"/>
              <a:t>	minä seison portailla kuuntelemassa,</a:t>
            </a:r>
          </a:p>
          <a:p>
            <a:pPr>
              <a:buNone/>
            </a:pPr>
            <a:r>
              <a:rPr lang="fi-FI" sz="3000" b="1" i="1" dirty="0"/>
              <a:t>	tähdet parveilevat puutarhassa</a:t>
            </a:r>
          </a:p>
          <a:p>
            <a:pPr>
              <a:buNone/>
            </a:pPr>
            <a:r>
              <a:rPr lang="fi-FI" sz="3000" b="1" i="1" dirty="0"/>
              <a:t>	ja minä seison pimeässä.</a:t>
            </a:r>
          </a:p>
          <a:p>
            <a:pPr>
              <a:buNone/>
            </a:pPr>
            <a:r>
              <a:rPr lang="fi-FI" sz="3000" b="1" i="1" dirty="0"/>
              <a:t>	Kuule, tähti putosi helähtäen!</a:t>
            </a:r>
          </a:p>
          <a:p>
            <a:pPr>
              <a:buNone/>
            </a:pPr>
            <a:r>
              <a:rPr lang="fi-FI" sz="3000" b="1" i="1" dirty="0"/>
              <a:t>	Älä astu ruohikolle paljain jaloin:</a:t>
            </a:r>
          </a:p>
          <a:p>
            <a:pPr>
              <a:buNone/>
            </a:pPr>
            <a:r>
              <a:rPr lang="fi-FI" sz="3000" b="1" i="1" dirty="0"/>
              <a:t>	puutarhani on sirpaleita täynnä.</a:t>
            </a:r>
          </a:p>
          <a:p>
            <a:pPr>
              <a:buNone/>
            </a:pPr>
            <a:r>
              <a:rPr lang="fi-FI" sz="3000" b="1" i="1" dirty="0"/>
              <a:t>	(Edith Södergran: Runoja. 1916)</a:t>
            </a:r>
          </a:p>
          <a:p>
            <a:pPr>
              <a:buNone/>
            </a:pPr>
            <a:endParaRPr lang="fi-FI" sz="2600" b="1" dirty="0"/>
          </a:p>
          <a:p>
            <a:pPr>
              <a:buNone/>
            </a:pPr>
            <a:endParaRPr lang="fi-FI" sz="2600" b="1" dirty="0"/>
          </a:p>
          <a:p>
            <a:pPr>
              <a:buNone/>
            </a:pPr>
            <a:endParaRPr lang="fi-FI" sz="2600" b="1" dirty="0"/>
          </a:p>
          <a:p>
            <a:pPr>
              <a:buNone/>
            </a:pPr>
            <a:endParaRPr lang="fi-FI" b="1" dirty="0"/>
          </a:p>
          <a:p>
            <a:pPr>
              <a:buNone/>
            </a:pPr>
            <a:endParaRPr lang="fi-FI" b="1" dirty="0"/>
          </a:p>
        </p:txBody>
      </p:sp>
      <p:pic>
        <p:nvPicPr>
          <p:cNvPr id="4" name="Kuva 3" descr="woman.jpg"/>
          <p:cNvPicPr>
            <a:picLocks noChangeAspect="1"/>
          </p:cNvPicPr>
          <p:nvPr/>
        </p:nvPicPr>
        <p:blipFill>
          <a:blip r:embed="rId2" cstate="print"/>
          <a:stretch>
            <a:fillRect/>
          </a:stretch>
        </p:blipFill>
        <p:spPr>
          <a:xfrm>
            <a:off x="5292080" y="1052736"/>
            <a:ext cx="3851921" cy="5360526"/>
          </a:xfrm>
          <a:prstGeom prst="rect">
            <a:avLst/>
          </a:prstGeom>
          <a:effectLst>
            <a:softEdge rad="317500"/>
          </a:effec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p:cNvSpPr>
            <a:spLocks noGrp="1"/>
          </p:cNvSpPr>
          <p:nvPr>
            <p:ph idx="4294967295"/>
          </p:nvPr>
        </p:nvSpPr>
        <p:spPr>
          <a:xfrm>
            <a:off x="0" y="404813"/>
            <a:ext cx="8229600" cy="5721350"/>
          </a:xfrm>
        </p:spPr>
        <p:txBody>
          <a:bodyPr>
            <a:normAutofit/>
          </a:bodyPr>
          <a:lstStyle/>
          <a:p>
            <a:r>
              <a:rPr lang="fi-FI" sz="2500" b="1" dirty="0"/>
              <a:t>Deskriptiivinen eli kuvaamaansa asiaa jäljittelevät sanat (piehtaroida, löntystää, röhnöttää, laahustaa, jolkuttaa, kipittää, urputtaa, vipeltää, läimäyttää, haihatella, nököttää)</a:t>
            </a:r>
          </a:p>
          <a:p>
            <a:r>
              <a:rPr lang="fi-FI" sz="2500" b="1" dirty="0"/>
              <a:t>Onomatopoieettinen eli ääntä jäljittelevä sanasto (kolista, kukkua, kohista, liristä, haukkua, hipsiä, kailottaa, hoilottaa, jollottaa, vollottaa, hekottaa)</a:t>
            </a:r>
          </a:p>
        </p:txBody>
      </p:sp>
      <p:pic>
        <p:nvPicPr>
          <p:cNvPr id="6" name="Sisällön paikkamerkki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 y="3842806"/>
            <a:ext cx="9144001" cy="3015194"/>
          </a:xfrm>
          <a:prstGeom prst="rect">
            <a:avLst/>
          </a:prstGeom>
        </p:spPr>
      </p:pic>
      <p:pic>
        <p:nvPicPr>
          <p:cNvPr id="7" name="Kuva 6" descr="jouk.jpg"/>
          <p:cNvPicPr>
            <a:picLocks noChangeAspect="1"/>
          </p:cNvPicPr>
          <p:nvPr/>
        </p:nvPicPr>
        <p:blipFill>
          <a:blip r:embed="rId4" cstate="print"/>
          <a:stretch>
            <a:fillRect/>
          </a:stretch>
        </p:blipFill>
        <p:spPr>
          <a:xfrm>
            <a:off x="0" y="3933825"/>
            <a:ext cx="9144000" cy="2924175"/>
          </a:xfrm>
          <a:prstGeom prst="rect">
            <a:avLst/>
          </a:prstGeom>
        </p:spPr>
      </p:pic>
    </p:spTree>
    <p:extLst>
      <p:ext uri="{BB962C8B-B14F-4D97-AF65-F5344CB8AC3E}">
        <p14:creationId xmlns:p14="http://schemas.microsoft.com/office/powerpoint/2010/main" val="353493080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0" y="260648"/>
            <a:ext cx="4932040" cy="6597352"/>
          </a:xfrm>
        </p:spPr>
        <p:txBody>
          <a:bodyPr>
            <a:normAutofit fontScale="92500"/>
          </a:bodyPr>
          <a:lstStyle/>
          <a:p>
            <a:r>
              <a:rPr lang="fi-FI" b="1" dirty="0"/>
              <a:t>vapaa mitta – mitaton runo – vapaamittaisuus: mitallisesti tunnistettavia säkeistöjä mutta ei selkeää säkeistökaavaa, säkeiden pituus vaihteleva, loppusoinnuttomuus</a:t>
            </a:r>
          </a:p>
          <a:p>
            <a:r>
              <a:rPr lang="fi-FI" b="1" dirty="0"/>
              <a:t>vapaa rytmi: ei tunnistettavaa mittaa, puheenomaisuus, samankaltaisten lauserakenteiden tai toisiinsa vertautuvien kuvien toistuminen</a:t>
            </a:r>
          </a:p>
          <a:p>
            <a:endParaRPr lang="fi-FI" dirty="0"/>
          </a:p>
        </p:txBody>
      </p:sp>
      <p:pic>
        <p:nvPicPr>
          <p:cNvPr id="6" name="Kuva 5" descr="kanteletar.jpg"/>
          <p:cNvPicPr>
            <a:picLocks noChangeAspect="1"/>
          </p:cNvPicPr>
          <p:nvPr/>
        </p:nvPicPr>
        <p:blipFill>
          <a:blip r:embed="rId2" cstate="print"/>
          <a:stretch>
            <a:fillRect/>
          </a:stretch>
        </p:blipFill>
        <p:spPr>
          <a:xfrm>
            <a:off x="4788024" y="476672"/>
            <a:ext cx="4355976" cy="6115790"/>
          </a:xfrm>
          <a:prstGeom prst="rect">
            <a:avLst/>
          </a:prstGeom>
          <a:effectLst>
            <a:softEdge rad="317500"/>
          </a:effec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b="1" dirty="0" err="1"/>
              <a:t>Intertekstuaalisuus</a:t>
            </a:r>
            <a:r>
              <a:rPr lang="fi-FI" b="1" dirty="0"/>
              <a:t>: viittaukset toisiin teksteihin</a:t>
            </a:r>
          </a:p>
        </p:txBody>
      </p:sp>
      <p:sp>
        <p:nvSpPr>
          <p:cNvPr id="3" name="Sisällön paikkamerkki 2"/>
          <p:cNvSpPr>
            <a:spLocks noGrp="1"/>
          </p:cNvSpPr>
          <p:nvPr>
            <p:ph idx="1"/>
          </p:nvPr>
        </p:nvSpPr>
        <p:spPr>
          <a:xfrm>
            <a:off x="0" y="1412776"/>
            <a:ext cx="9144000" cy="2592289"/>
          </a:xfrm>
        </p:spPr>
        <p:txBody>
          <a:bodyPr>
            <a:normAutofit fontScale="92500" lnSpcReduction="20000"/>
          </a:bodyPr>
          <a:lstStyle/>
          <a:p>
            <a:r>
              <a:rPr lang="fi-FI" b="1" dirty="0"/>
              <a:t>alluusiot: epäsuorat </a:t>
            </a:r>
            <a:r>
              <a:rPr lang="fi-FI" b="1" dirty="0" err="1"/>
              <a:t>tekstuaaliset</a:t>
            </a:r>
            <a:r>
              <a:rPr lang="fi-FI" b="1" dirty="0"/>
              <a:t> viittaukset johonkin taiteelliseen tuotokseen, sen hahmoihin tai muihin kulttuurissa tunnettuihin teksteihin</a:t>
            </a:r>
          </a:p>
          <a:p>
            <a:r>
              <a:rPr lang="fi-FI" b="1" dirty="0"/>
              <a:t>esimerkkinä seuraavalla dialla Pyhimyksen kipale Korni uni. Voit halutessasi kuunnella sen linkin takaa: </a:t>
            </a:r>
            <a:r>
              <a:rPr lang="fi-FI" b="1" dirty="0">
                <a:hlinkClick r:id="rId2"/>
              </a:rPr>
              <a:t>https://www.youtube.com/watch?v=uAwPtLEB84E</a:t>
            </a:r>
            <a:r>
              <a:rPr lang="fi-FI" b="1" dirty="0"/>
              <a:t> </a:t>
            </a:r>
          </a:p>
        </p:txBody>
      </p:sp>
      <p:pic>
        <p:nvPicPr>
          <p:cNvPr id="4" name="Kuva 3" descr="hämis.gif"/>
          <p:cNvPicPr>
            <a:picLocks noChangeAspect="1"/>
          </p:cNvPicPr>
          <p:nvPr/>
        </p:nvPicPr>
        <p:blipFill>
          <a:blip r:embed="rId3" cstate="print"/>
          <a:stretch>
            <a:fillRect/>
          </a:stretch>
        </p:blipFill>
        <p:spPr>
          <a:xfrm>
            <a:off x="0" y="3977641"/>
            <a:ext cx="9144000" cy="2880360"/>
          </a:xfrm>
          <a:prstGeom prst="rect">
            <a:avLst/>
          </a:prstGeom>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idx="1"/>
          </p:nvPr>
        </p:nvSpPr>
        <p:spPr>
          <a:xfrm>
            <a:off x="0" y="0"/>
            <a:ext cx="9144000" cy="6858000"/>
          </a:xfrm>
        </p:spPr>
        <p:txBody>
          <a:bodyPr numCol="2">
            <a:normAutofit fontScale="70000" lnSpcReduction="20000"/>
          </a:bodyPr>
          <a:lstStyle/>
          <a:p>
            <a:pPr>
              <a:buNone/>
            </a:pPr>
            <a:r>
              <a:rPr lang="fi-FI" b="1" dirty="0"/>
              <a:t>	Esimerkki </a:t>
            </a:r>
            <a:r>
              <a:rPr lang="fi-FI" b="1" dirty="0" err="1"/>
              <a:t>intertekstuaalisista</a:t>
            </a:r>
            <a:r>
              <a:rPr lang="fi-FI" b="1" dirty="0"/>
              <a:t> viittauksista. </a:t>
            </a:r>
          </a:p>
          <a:p>
            <a:r>
              <a:rPr lang="fi-FI" b="1" cap="all" dirty="0"/>
              <a:t>Pyhimys: Korni Uni</a:t>
            </a:r>
          </a:p>
          <a:p>
            <a:pPr>
              <a:buNone/>
            </a:pPr>
            <a:r>
              <a:rPr lang="fi-FI" b="1" dirty="0"/>
              <a:t>	</a:t>
            </a:r>
            <a:r>
              <a:rPr lang="fi-FI" b="1" dirty="0" err="1"/>
              <a:t>Mä</a:t>
            </a:r>
            <a:r>
              <a:rPr lang="fi-FI" b="1" dirty="0"/>
              <a:t> </a:t>
            </a:r>
            <a:r>
              <a:rPr lang="fi-FI" b="1" dirty="0" err="1"/>
              <a:t>oon</a:t>
            </a:r>
            <a:r>
              <a:rPr lang="fi-FI" b="1" dirty="0"/>
              <a:t> yhtä vanha </a:t>
            </a:r>
            <a:r>
              <a:rPr lang="fi-FI" b="1" dirty="0" err="1"/>
              <a:t>ku</a:t>
            </a:r>
            <a:r>
              <a:rPr lang="fi-FI" b="1" dirty="0"/>
              <a:t> </a:t>
            </a:r>
            <a:r>
              <a:rPr lang="fi-FI" b="1" dirty="0">
                <a:solidFill>
                  <a:srgbClr val="FF0000"/>
                </a:solidFill>
              </a:rPr>
              <a:t>teksti-tv</a:t>
            </a:r>
            <a:r>
              <a:rPr lang="fi-FI" b="1" dirty="0"/>
              <a:t> ja yhtä hyödytön</a:t>
            </a:r>
            <a:br>
              <a:rPr lang="fi-FI" b="1" dirty="0"/>
            </a:br>
            <a:r>
              <a:rPr lang="fi-FI" b="1" dirty="0"/>
              <a:t>Yhtä vanha </a:t>
            </a:r>
            <a:r>
              <a:rPr lang="fi-FI" b="1" dirty="0" err="1"/>
              <a:t>ku</a:t>
            </a:r>
            <a:r>
              <a:rPr lang="fi-FI" b="1" dirty="0"/>
              <a:t> </a:t>
            </a:r>
            <a:r>
              <a:rPr lang="fi-FI" b="1" dirty="0">
                <a:solidFill>
                  <a:srgbClr val="FF0000"/>
                </a:solidFill>
              </a:rPr>
              <a:t>Saarioisten pitsa</a:t>
            </a:r>
            <a:r>
              <a:rPr lang="fi-FI" b="1" dirty="0"/>
              <a:t>, milloin </a:t>
            </a:r>
            <a:r>
              <a:rPr lang="fi-FI" b="1" dirty="0" err="1"/>
              <a:t>sä</a:t>
            </a:r>
            <a:r>
              <a:rPr lang="fi-FI" b="1" dirty="0"/>
              <a:t> syöt </a:t>
            </a:r>
            <a:r>
              <a:rPr lang="fi-FI" b="1" dirty="0" err="1"/>
              <a:t>mut</a:t>
            </a:r>
            <a:r>
              <a:rPr lang="fi-FI" b="1" dirty="0"/>
              <a:t>?</a:t>
            </a:r>
            <a:br>
              <a:rPr lang="fi-FI" b="1" dirty="0"/>
            </a:br>
            <a:r>
              <a:rPr lang="fi-FI" b="1" dirty="0"/>
              <a:t>Yhtä vanha </a:t>
            </a:r>
            <a:r>
              <a:rPr lang="fi-FI" b="1" dirty="0" err="1"/>
              <a:t>ky</a:t>
            </a:r>
            <a:r>
              <a:rPr lang="fi-FI" b="1" dirty="0"/>
              <a:t> yö, yhtä vanha </a:t>
            </a:r>
            <a:r>
              <a:rPr lang="fi-FI" b="1" dirty="0" err="1"/>
              <a:t>ky</a:t>
            </a:r>
            <a:r>
              <a:rPr lang="fi-FI" b="1" dirty="0">
                <a:solidFill>
                  <a:srgbClr val="FF0000"/>
                </a:solidFill>
              </a:rPr>
              <a:t> Yö</a:t>
            </a:r>
            <a:br>
              <a:rPr lang="fi-FI" b="1" dirty="0"/>
            </a:br>
            <a:r>
              <a:rPr lang="fi-FI" b="1" dirty="0"/>
              <a:t>Lastansa rakastaa vaan jos sitä lyö</a:t>
            </a:r>
            <a:br>
              <a:rPr lang="fi-FI" b="1" dirty="0"/>
            </a:br>
            <a:r>
              <a:rPr lang="fi-FI" b="1" dirty="0" err="1">
                <a:solidFill>
                  <a:srgbClr val="FF0000"/>
                </a:solidFill>
              </a:rPr>
              <a:t>Ykssarvinen</a:t>
            </a:r>
            <a:r>
              <a:rPr lang="fi-FI" b="1" dirty="0">
                <a:solidFill>
                  <a:srgbClr val="FF0000"/>
                </a:solidFill>
              </a:rPr>
              <a:t> sateenkaarelle </a:t>
            </a:r>
            <a:r>
              <a:rPr lang="fi-FI" b="1" dirty="0"/>
              <a:t>suli</a:t>
            </a:r>
            <a:br>
              <a:rPr lang="fi-FI" b="1" dirty="0"/>
            </a:br>
            <a:r>
              <a:rPr lang="fi-FI" b="1" dirty="0"/>
              <a:t>Se oli vaan korni uni</a:t>
            </a:r>
            <a:br>
              <a:rPr lang="fi-FI" b="1" dirty="0"/>
            </a:br>
            <a:r>
              <a:rPr lang="fi-FI" b="1" dirty="0"/>
              <a:t>Luetaan </a:t>
            </a:r>
            <a:r>
              <a:rPr lang="fi-FI" b="1" dirty="0" err="1">
                <a:solidFill>
                  <a:srgbClr val="FF0000"/>
                </a:solidFill>
                <a:hlinkClick r:id="rId2"/>
              </a:rPr>
              <a:t>Maltsus</a:t>
            </a:r>
            <a:r>
              <a:rPr lang="fi-FI" b="1" dirty="0">
                <a:solidFill>
                  <a:srgbClr val="FF0000"/>
                </a:solidFill>
              </a:rPr>
              <a:t> Mikko Mallikkaita</a:t>
            </a:r>
            <a:br>
              <a:rPr lang="fi-FI" b="1" dirty="0"/>
            </a:br>
            <a:r>
              <a:rPr lang="fi-FI" b="1" dirty="0"/>
              <a:t>Suvaitaan ja ollaan niin tahdikkaita</a:t>
            </a:r>
            <a:br>
              <a:rPr lang="fi-FI" b="1" dirty="0"/>
            </a:br>
            <a:r>
              <a:rPr lang="fi-FI" b="1" dirty="0"/>
              <a:t>Mietitään Afrikkaa vaikka</a:t>
            </a:r>
            <a:br>
              <a:rPr lang="fi-FI" b="1" dirty="0"/>
            </a:br>
            <a:r>
              <a:rPr lang="fi-FI" b="1" dirty="0"/>
              <a:t>Ja tajutaan et se on paljon enemmän </a:t>
            </a:r>
            <a:r>
              <a:rPr lang="fi-FI" b="1" dirty="0" err="1"/>
              <a:t>ku</a:t>
            </a:r>
            <a:r>
              <a:rPr lang="fi-FI" b="1" dirty="0"/>
              <a:t> paikka</a:t>
            </a:r>
            <a:br>
              <a:rPr lang="fi-FI" b="1" dirty="0"/>
            </a:br>
            <a:r>
              <a:rPr lang="fi-FI" b="1" dirty="0"/>
              <a:t>Unelmoidaan voileipäkakusta</a:t>
            </a:r>
            <a:br>
              <a:rPr lang="fi-FI" b="1" dirty="0"/>
            </a:br>
            <a:r>
              <a:rPr lang="fi-FI" b="1" dirty="0">
                <a:solidFill>
                  <a:srgbClr val="FF0000"/>
                </a:solidFill>
              </a:rPr>
              <a:t>Pistoolin piippu on lakritsin </a:t>
            </a:r>
            <a:r>
              <a:rPr lang="fi-FI" b="1" dirty="0" err="1">
                <a:solidFill>
                  <a:srgbClr val="FF0000"/>
                </a:solidFill>
              </a:rPr>
              <a:t>makusta</a:t>
            </a:r>
            <a:br>
              <a:rPr lang="fi-FI" b="1" dirty="0"/>
            </a:br>
            <a:r>
              <a:rPr lang="fi-FI" b="1" dirty="0"/>
              <a:t>Ei </a:t>
            </a:r>
            <a:r>
              <a:rPr lang="fi-FI" b="1" dirty="0" err="1"/>
              <a:t>sit</a:t>
            </a:r>
            <a:r>
              <a:rPr lang="fi-FI" b="1" dirty="0"/>
              <a:t> herätty </a:t>
            </a:r>
            <a:r>
              <a:rPr lang="fi-FI" b="1" dirty="0" err="1"/>
              <a:t>kuitenkaa</a:t>
            </a:r>
            <a:r>
              <a:rPr lang="fi-FI" b="1" dirty="0"/>
              <a:t> parempaan huomiseen</a:t>
            </a:r>
            <a:br>
              <a:rPr lang="fi-FI" b="1" dirty="0"/>
            </a:br>
            <a:r>
              <a:rPr lang="fi-FI" b="1" dirty="0"/>
              <a:t>Joten keskityn juomiseen</a:t>
            </a:r>
          </a:p>
          <a:p>
            <a:pPr>
              <a:buNone/>
            </a:pPr>
            <a:r>
              <a:rPr lang="fi-FI" b="1" dirty="0"/>
              <a:t>	</a:t>
            </a:r>
            <a:r>
              <a:rPr lang="fi-FI" b="1" dirty="0" err="1"/>
              <a:t>Tää</a:t>
            </a:r>
            <a:r>
              <a:rPr lang="fi-FI" b="1" dirty="0"/>
              <a:t> ei </a:t>
            </a:r>
            <a:r>
              <a:rPr lang="fi-FI" b="1" dirty="0" err="1"/>
              <a:t>oo</a:t>
            </a:r>
            <a:r>
              <a:rPr lang="fi-FI" b="1" dirty="0"/>
              <a:t> mielenhäiriö</a:t>
            </a:r>
            <a:br>
              <a:rPr lang="fi-FI" b="1" dirty="0"/>
            </a:br>
            <a:r>
              <a:rPr lang="fi-FI" b="1" dirty="0" err="1"/>
              <a:t>Tää</a:t>
            </a:r>
            <a:r>
              <a:rPr lang="fi-FI" b="1" dirty="0"/>
              <a:t> ei </a:t>
            </a:r>
            <a:r>
              <a:rPr lang="fi-FI" b="1" dirty="0" err="1"/>
              <a:t>oo</a:t>
            </a:r>
            <a:r>
              <a:rPr lang="fi-FI" b="1" dirty="0"/>
              <a:t> tekninen ongelma</a:t>
            </a:r>
            <a:br>
              <a:rPr lang="fi-FI" b="1" dirty="0"/>
            </a:br>
            <a:r>
              <a:rPr lang="fi-FI" b="1" dirty="0" err="1"/>
              <a:t>Tää</a:t>
            </a:r>
            <a:r>
              <a:rPr lang="fi-FI" b="1" dirty="0"/>
              <a:t> ei </a:t>
            </a:r>
            <a:r>
              <a:rPr lang="fi-FI" b="1" dirty="0" err="1"/>
              <a:t>oo</a:t>
            </a:r>
            <a:r>
              <a:rPr lang="fi-FI" b="1" dirty="0"/>
              <a:t> </a:t>
            </a:r>
            <a:r>
              <a:rPr lang="fi-FI" b="1" dirty="0" err="1"/>
              <a:t>mikää</a:t>
            </a:r>
            <a:r>
              <a:rPr lang="fi-FI" b="1" dirty="0"/>
              <a:t> piilokameraohjelma, </a:t>
            </a:r>
            <a:r>
              <a:rPr lang="fi-FI" b="1" dirty="0" err="1"/>
              <a:t>tää</a:t>
            </a:r>
            <a:r>
              <a:rPr lang="fi-FI" b="1" dirty="0"/>
              <a:t> on korni uni</a:t>
            </a:r>
            <a:br>
              <a:rPr lang="fi-FI" b="1" dirty="0"/>
            </a:br>
            <a:r>
              <a:rPr lang="fi-FI" b="1" dirty="0" err="1"/>
              <a:t>Tää</a:t>
            </a:r>
            <a:r>
              <a:rPr lang="fi-FI" b="1" dirty="0"/>
              <a:t> ei </a:t>
            </a:r>
            <a:r>
              <a:rPr lang="fi-FI" b="1" dirty="0" err="1"/>
              <a:t>oo</a:t>
            </a:r>
            <a:r>
              <a:rPr lang="fi-FI" b="1" dirty="0"/>
              <a:t> mielenhäiriö</a:t>
            </a:r>
            <a:br>
              <a:rPr lang="fi-FI" b="1" dirty="0"/>
            </a:br>
            <a:r>
              <a:rPr lang="fi-FI" b="1" dirty="0" err="1"/>
              <a:t>Tää</a:t>
            </a:r>
            <a:r>
              <a:rPr lang="fi-FI" b="1" dirty="0"/>
              <a:t> ei </a:t>
            </a:r>
            <a:r>
              <a:rPr lang="fi-FI" b="1" dirty="0" err="1"/>
              <a:t>oo</a:t>
            </a:r>
            <a:r>
              <a:rPr lang="fi-FI" b="1" dirty="0"/>
              <a:t> tekninen ongelma</a:t>
            </a:r>
            <a:br>
              <a:rPr lang="fi-FI" b="1" dirty="0"/>
            </a:br>
            <a:r>
              <a:rPr lang="fi-FI" b="1" dirty="0" err="1"/>
              <a:t>Tää</a:t>
            </a:r>
            <a:r>
              <a:rPr lang="fi-FI" b="1" dirty="0"/>
              <a:t> on korni uni, uni, uni</a:t>
            </a:r>
            <a:br>
              <a:rPr lang="fi-FI" b="1" dirty="0"/>
            </a:br>
            <a:br>
              <a:rPr lang="fi-FI" b="1" dirty="0"/>
            </a:br>
            <a:r>
              <a:rPr lang="fi-FI" b="1" dirty="0"/>
              <a:t>Tapa poika!</a:t>
            </a:r>
            <a:br>
              <a:rPr lang="fi-FI" b="1" dirty="0"/>
            </a:br>
            <a:r>
              <a:rPr lang="fi-FI" b="1" dirty="0"/>
              <a:t>Tapa! Tapa! Tapa!</a:t>
            </a:r>
            <a:br>
              <a:rPr lang="fi-FI" b="1" dirty="0"/>
            </a:br>
            <a:r>
              <a:rPr lang="fi-FI" b="1" dirty="0"/>
              <a:t>Tapa niin et </a:t>
            </a:r>
            <a:r>
              <a:rPr lang="fi-FI" b="1" dirty="0" err="1"/>
              <a:t>siit</a:t>
            </a:r>
            <a:r>
              <a:rPr lang="fi-FI" b="1" dirty="0"/>
              <a:t> tulee </a:t>
            </a:r>
            <a:r>
              <a:rPr lang="fi-FI" b="1" dirty="0" err="1"/>
              <a:t>sun</a:t>
            </a:r>
            <a:r>
              <a:rPr lang="fi-FI" b="1" dirty="0"/>
              <a:t> elämäntapa</a:t>
            </a:r>
            <a:br>
              <a:rPr lang="fi-FI" b="1" dirty="0"/>
            </a:br>
            <a:r>
              <a:rPr lang="fi-FI" b="1" dirty="0"/>
              <a:t>Polta pois jo </a:t>
            </a:r>
            <a:r>
              <a:rPr lang="fi-FI" b="1" dirty="0" err="1"/>
              <a:t>sun</a:t>
            </a:r>
            <a:r>
              <a:rPr lang="fi-FI" b="1" dirty="0"/>
              <a:t> äitiyspakkaus</a:t>
            </a:r>
            <a:br>
              <a:rPr lang="fi-FI" b="1" dirty="0"/>
            </a:br>
            <a:r>
              <a:rPr lang="fi-FI" b="1" dirty="0">
                <a:solidFill>
                  <a:srgbClr val="FF0000"/>
                </a:solidFill>
              </a:rPr>
              <a:t>Rock, rauha ja rakkaus</a:t>
            </a:r>
            <a:br>
              <a:rPr lang="fi-FI" b="1" dirty="0"/>
            </a:br>
            <a:r>
              <a:rPr lang="fi-FI" b="1" dirty="0"/>
              <a:t>Tapa poika!</a:t>
            </a:r>
            <a:br>
              <a:rPr lang="fi-FI" b="1" dirty="0"/>
            </a:br>
            <a:r>
              <a:rPr lang="fi-FI" b="1" dirty="0"/>
              <a:t>Tapa! Tapa! Tapa!</a:t>
            </a:r>
            <a:br>
              <a:rPr lang="fi-FI" b="1" dirty="0"/>
            </a:br>
            <a:r>
              <a:rPr lang="fi-FI" b="1" dirty="0"/>
              <a:t>Tapa niin et </a:t>
            </a:r>
            <a:r>
              <a:rPr lang="fi-FI" b="1" dirty="0" err="1"/>
              <a:t>siit</a:t>
            </a:r>
            <a:r>
              <a:rPr lang="fi-FI" b="1" dirty="0"/>
              <a:t> tulee </a:t>
            </a:r>
            <a:r>
              <a:rPr lang="fi-FI" b="1" dirty="0" err="1"/>
              <a:t>sun</a:t>
            </a:r>
            <a:r>
              <a:rPr lang="fi-FI" b="1" dirty="0"/>
              <a:t> elämäntapa</a:t>
            </a:r>
            <a:br>
              <a:rPr lang="fi-FI" b="1" dirty="0"/>
            </a:br>
            <a:r>
              <a:rPr lang="fi-FI" b="1" dirty="0"/>
              <a:t>Tai muuten </a:t>
            </a:r>
            <a:r>
              <a:rPr lang="fi-FI" b="1" dirty="0" err="1"/>
              <a:t>sä</a:t>
            </a:r>
            <a:r>
              <a:rPr lang="fi-FI" b="1" dirty="0"/>
              <a:t> seuraat </a:t>
            </a:r>
            <a:r>
              <a:rPr lang="fi-FI" b="1" dirty="0" err="1"/>
              <a:t>mua</a:t>
            </a:r>
            <a:r>
              <a:rPr lang="fi-FI" b="1" dirty="0"/>
              <a:t> maatuvien lehtien luo</a:t>
            </a:r>
            <a:br>
              <a:rPr lang="fi-FI" b="1" dirty="0"/>
            </a:br>
            <a:r>
              <a:rPr lang="fi-FI" b="1" dirty="0"/>
              <a:t>Uni, uni, uni</a:t>
            </a:r>
            <a:br>
              <a:rPr lang="fi-FI" b="1" dirty="0"/>
            </a:br>
            <a:r>
              <a:rPr lang="fi-FI" b="1" dirty="0" err="1"/>
              <a:t>Uni</a:t>
            </a:r>
            <a:r>
              <a:rPr lang="fi-FI" b="1" dirty="0"/>
              <a:t>, uni, uni</a:t>
            </a:r>
            <a:br>
              <a:rPr lang="fi-FI" b="1" dirty="0"/>
            </a:br>
            <a:r>
              <a:rPr lang="fi-FI" b="1" dirty="0" err="1"/>
              <a:t>Uni</a:t>
            </a:r>
            <a:r>
              <a:rPr lang="fi-FI" b="1" dirty="0"/>
              <a:t>, uni, uni</a:t>
            </a:r>
          </a:p>
          <a:p>
            <a:pPr>
              <a:buNone/>
            </a:pPr>
            <a:endParaRPr lang="fi-FI" b="1" dirty="0"/>
          </a:p>
          <a:p>
            <a:pPr>
              <a:buNone/>
            </a:pPr>
            <a:endParaRPr lang="fi-FI"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0" y="692696"/>
            <a:ext cx="9144000" cy="724942"/>
          </a:xfrm>
        </p:spPr>
        <p:txBody>
          <a:bodyPr>
            <a:noAutofit/>
          </a:bodyPr>
          <a:lstStyle/>
          <a:p>
            <a:pPr algn="l"/>
            <a:r>
              <a:rPr lang="fi-FI" sz="2300" b="1" dirty="0"/>
              <a:t>- lyyrinen minä tai runon minä                                                                           (y. 1. p. verbimuodot ja omistusliitteet sekä persoonapronominit)</a:t>
            </a:r>
            <a:br>
              <a:rPr lang="fi-FI" sz="2300" b="1" dirty="0"/>
            </a:br>
            <a:r>
              <a:rPr lang="fi-FI" sz="2300" b="1" dirty="0"/>
              <a:t>- puhuja voi kääntyä kohti toista henkilöhahmoa</a:t>
            </a:r>
            <a:br>
              <a:rPr lang="fi-FI" sz="2300" b="1" dirty="0"/>
            </a:br>
            <a:r>
              <a:rPr lang="fi-FI" sz="2300" b="1" dirty="0"/>
              <a:t>- puhetta itselle, itsekseen, </a:t>
            </a:r>
            <a:r>
              <a:rPr lang="fi-FI" sz="2300" b="1" dirty="0" err="1"/>
              <a:t>sinälle</a:t>
            </a:r>
            <a:r>
              <a:rPr lang="fi-FI" sz="2300" b="1" dirty="0"/>
              <a:t>, luonnolle, jumalalle, kuolemalle, lukijalle</a:t>
            </a:r>
            <a:br>
              <a:rPr lang="fi-FI" sz="2300" b="1" dirty="0"/>
            </a:br>
            <a:endParaRPr lang="fi-FI" sz="2300" b="1" dirty="0"/>
          </a:p>
        </p:txBody>
      </p:sp>
      <p:sp>
        <p:nvSpPr>
          <p:cNvPr id="7" name="Sisällön paikkamerkki 6"/>
          <p:cNvSpPr>
            <a:spLocks noGrp="1"/>
          </p:cNvSpPr>
          <p:nvPr>
            <p:ph idx="1"/>
          </p:nvPr>
        </p:nvSpPr>
        <p:spPr>
          <a:xfrm>
            <a:off x="3851920" y="1988840"/>
            <a:ext cx="5976664" cy="4869160"/>
          </a:xfrm>
        </p:spPr>
        <p:txBody>
          <a:bodyPr>
            <a:noAutofit/>
          </a:bodyPr>
          <a:lstStyle/>
          <a:p>
            <a:pPr>
              <a:buNone/>
            </a:pPr>
            <a:r>
              <a:rPr lang="fi-FI" sz="2000" b="1" i="1" dirty="0">
                <a:solidFill>
                  <a:schemeClr val="tx1"/>
                </a:solidFill>
              </a:rPr>
              <a:t>	minä rakastan sinua</a:t>
            </a:r>
            <a:br>
              <a:rPr lang="fi-FI" sz="2000" b="1" i="1" dirty="0">
                <a:solidFill>
                  <a:schemeClr val="tx1"/>
                </a:solidFill>
              </a:rPr>
            </a:br>
            <a:r>
              <a:rPr lang="fi-FI" sz="2000" b="1" i="1" dirty="0">
                <a:solidFill>
                  <a:schemeClr val="tx1"/>
                </a:solidFill>
              </a:rPr>
              <a:t>niin kuin vierasta maata</a:t>
            </a:r>
            <a:br>
              <a:rPr lang="fi-FI" sz="2000" b="1" i="1" dirty="0">
                <a:solidFill>
                  <a:schemeClr val="tx1"/>
                </a:solidFill>
              </a:rPr>
            </a:br>
            <a:r>
              <a:rPr lang="fi-FI" sz="2000" b="1" i="1" dirty="0">
                <a:solidFill>
                  <a:schemeClr val="tx1"/>
                </a:solidFill>
              </a:rPr>
              <a:t>kallioita ja siltaa</a:t>
            </a:r>
            <a:br>
              <a:rPr lang="fi-FI" sz="2000" b="1" i="1" dirty="0">
                <a:solidFill>
                  <a:schemeClr val="tx1"/>
                </a:solidFill>
              </a:rPr>
            </a:br>
            <a:r>
              <a:rPr lang="fi-FI" sz="2000" b="1" i="1" dirty="0">
                <a:solidFill>
                  <a:schemeClr val="tx1"/>
                </a:solidFill>
              </a:rPr>
              <a:t>niin kuin yksinäistä iltaa joka tuoksuu kirjoilta</a:t>
            </a:r>
            <a:br>
              <a:rPr lang="fi-FI" sz="2000" b="1" i="1" dirty="0">
                <a:solidFill>
                  <a:schemeClr val="tx1"/>
                </a:solidFill>
              </a:rPr>
            </a:br>
            <a:r>
              <a:rPr lang="fi-FI" sz="2000" b="1" i="1" dirty="0">
                <a:solidFill>
                  <a:schemeClr val="tx1"/>
                </a:solidFill>
              </a:rPr>
              <a:t>minä kävelen sinua kohti maailmassa</a:t>
            </a:r>
            <a:br>
              <a:rPr lang="fi-FI" sz="2000" b="1" i="1" dirty="0">
                <a:solidFill>
                  <a:schemeClr val="tx1"/>
                </a:solidFill>
              </a:rPr>
            </a:br>
            <a:r>
              <a:rPr lang="fi-FI" sz="2000" b="1" i="1" dirty="0">
                <a:solidFill>
                  <a:schemeClr val="tx1"/>
                </a:solidFill>
              </a:rPr>
              <a:t>ilmakehien alla</a:t>
            </a:r>
            <a:br>
              <a:rPr lang="fi-FI" sz="2000" b="1" i="1" dirty="0">
                <a:solidFill>
                  <a:schemeClr val="tx1"/>
                </a:solidFill>
              </a:rPr>
            </a:br>
            <a:r>
              <a:rPr lang="fi-FI" sz="2000" b="1" i="1" dirty="0">
                <a:solidFill>
                  <a:schemeClr val="tx1"/>
                </a:solidFill>
              </a:rPr>
              <a:t>kahden valon välistä</a:t>
            </a:r>
            <a:br>
              <a:rPr lang="fi-FI" sz="2000" b="1" i="1" dirty="0">
                <a:solidFill>
                  <a:schemeClr val="tx1"/>
                </a:solidFill>
              </a:rPr>
            </a:br>
            <a:r>
              <a:rPr lang="fi-FI" sz="2000" b="1" i="1" dirty="0">
                <a:solidFill>
                  <a:schemeClr val="tx1"/>
                </a:solidFill>
              </a:rPr>
              <a:t>minun ajatukseni joka on veistetty ja sinua</a:t>
            </a:r>
          </a:p>
          <a:p>
            <a:pPr>
              <a:buNone/>
            </a:pPr>
            <a:r>
              <a:rPr lang="fi-FI" sz="2000" b="1" i="1" dirty="0">
                <a:solidFill>
                  <a:schemeClr val="tx1"/>
                </a:solidFill>
              </a:rPr>
              <a:t>	(Pentti Saarikoski: Mitä tapahtuu todella)</a:t>
            </a:r>
          </a:p>
          <a:p>
            <a:pPr>
              <a:buNone/>
            </a:pPr>
            <a:endParaRPr lang="fi-FI" sz="2000" b="1" i="1" dirty="0"/>
          </a:p>
          <a:p>
            <a:pPr>
              <a:buNone/>
            </a:pPr>
            <a:endParaRPr lang="fi-FI" sz="2000" b="1" i="1" dirty="0"/>
          </a:p>
          <a:p>
            <a:pPr>
              <a:buNone/>
            </a:pPr>
            <a:endParaRPr lang="fi-FI" sz="2000" b="1" i="1" dirty="0"/>
          </a:p>
          <a:p>
            <a:pPr>
              <a:buNone/>
            </a:pPr>
            <a:r>
              <a:rPr lang="fi-FI" sz="2300" b="1" dirty="0"/>
              <a:t>→ Runon puhuja ei koskaan ole runoilija!!!</a:t>
            </a:r>
          </a:p>
          <a:p>
            <a:pPr>
              <a:buNone/>
            </a:pPr>
            <a:endParaRPr lang="fi-FI" sz="2000" b="1" dirty="0">
              <a:solidFill>
                <a:schemeClr val="tx1"/>
              </a:solidFill>
            </a:endParaRPr>
          </a:p>
        </p:txBody>
      </p:sp>
      <p:pic>
        <p:nvPicPr>
          <p:cNvPr id="8" name="Kuva 7" descr="impres.jpg"/>
          <p:cNvPicPr>
            <a:picLocks noChangeAspect="1"/>
          </p:cNvPicPr>
          <p:nvPr/>
        </p:nvPicPr>
        <p:blipFill>
          <a:blip r:embed="rId2" cstate="print"/>
          <a:stretch>
            <a:fillRect/>
          </a:stretch>
        </p:blipFill>
        <p:spPr>
          <a:xfrm>
            <a:off x="-324544" y="1417638"/>
            <a:ext cx="4427984" cy="5763599"/>
          </a:xfrm>
          <a:prstGeom prst="rect">
            <a:avLst/>
          </a:prstGeom>
          <a:effectLst>
            <a:softEdge rad="317500"/>
          </a:effec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p:spPr>
        <p:txBody>
          <a:bodyPr/>
          <a:lstStyle/>
          <a:p>
            <a:r>
              <a:rPr lang="fi-FI" b="1" dirty="0"/>
              <a:t>Kertovat runot</a:t>
            </a:r>
          </a:p>
        </p:txBody>
      </p:sp>
      <p:sp>
        <p:nvSpPr>
          <p:cNvPr id="3" name="Sisällön paikkamerkki 2"/>
          <p:cNvSpPr>
            <a:spLocks noGrp="1"/>
          </p:cNvSpPr>
          <p:nvPr>
            <p:ph idx="1"/>
          </p:nvPr>
        </p:nvSpPr>
        <p:spPr>
          <a:xfrm>
            <a:off x="0" y="1052736"/>
            <a:ext cx="5508104" cy="5616623"/>
          </a:xfrm>
        </p:spPr>
        <p:txBody>
          <a:bodyPr>
            <a:normAutofit fontScale="92500"/>
          </a:bodyPr>
          <a:lstStyle/>
          <a:p>
            <a:pPr>
              <a:buNone/>
            </a:pPr>
            <a:r>
              <a:rPr lang="fi-FI" sz="2200" b="1" dirty="0"/>
              <a:t>	- tapahtumien ulkopuolinen puhujaääni (vrt. kaikkitietävä kertoja) </a:t>
            </a:r>
          </a:p>
          <a:p>
            <a:pPr>
              <a:buNone/>
            </a:pPr>
            <a:r>
              <a:rPr lang="fi-FI" sz="2200" b="1" dirty="0"/>
              <a:t>	- kertoo havainnoista, joissa kokija ei näkyvissä</a:t>
            </a:r>
          </a:p>
          <a:p>
            <a:pPr>
              <a:buNone/>
            </a:pPr>
            <a:r>
              <a:rPr lang="fi-FI" sz="2200" b="1" dirty="0"/>
              <a:t>	- kertovat runot, joissa puhuja tapahtumien ulkopuolella</a:t>
            </a:r>
          </a:p>
          <a:p>
            <a:pPr>
              <a:buNone/>
            </a:pPr>
            <a:r>
              <a:rPr lang="fi-FI" sz="2200" b="1" dirty="0"/>
              <a:t>	- ihmisenä olemisen raportointi yleisellä tasolla</a:t>
            </a:r>
          </a:p>
          <a:p>
            <a:pPr>
              <a:buNone/>
            </a:pPr>
            <a:r>
              <a:rPr lang="fi-FI" sz="2200" b="1" dirty="0"/>
              <a:t>	- kuvauksen kohteena esim. jotkin henkilöhahmot</a:t>
            </a:r>
          </a:p>
          <a:p>
            <a:pPr>
              <a:buNone/>
            </a:pPr>
            <a:r>
              <a:rPr lang="fi-FI" sz="2400" b="1" dirty="0"/>
              <a:t>	</a:t>
            </a:r>
            <a:r>
              <a:rPr lang="fi-FI" sz="2400" b="1" i="1" dirty="0"/>
              <a:t>Hän pakenee sadetta kattojen alle, naisen raivoa ulos. Katot antavat rummutusta. Hän kulkee yksitellen huoneet lävitse. Hän ei heti tule surulliseksi. Se vie aikansa. </a:t>
            </a:r>
          </a:p>
          <a:p>
            <a:pPr>
              <a:buNone/>
            </a:pPr>
            <a:r>
              <a:rPr lang="fi-FI" sz="2400" b="1" dirty="0"/>
              <a:t>	(Paavo Haavikko: Puut, kaikki heidän vihreytensä.)</a:t>
            </a:r>
          </a:p>
          <a:p>
            <a:endParaRPr lang="fi-FI" dirty="0"/>
          </a:p>
        </p:txBody>
      </p:sp>
      <p:pic>
        <p:nvPicPr>
          <p:cNvPr id="4" name="Kuva 3" descr="mies.jpg"/>
          <p:cNvPicPr>
            <a:picLocks noChangeAspect="1"/>
          </p:cNvPicPr>
          <p:nvPr/>
        </p:nvPicPr>
        <p:blipFill>
          <a:blip r:embed="rId2" cstate="print"/>
          <a:stretch>
            <a:fillRect/>
          </a:stretch>
        </p:blipFill>
        <p:spPr>
          <a:xfrm>
            <a:off x="5147678" y="908720"/>
            <a:ext cx="3996324" cy="5978430"/>
          </a:xfrm>
          <a:prstGeom prst="rect">
            <a:avLst/>
          </a:prstGeom>
          <a:effectLst>
            <a:softEdge rad="317500"/>
          </a:effec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928670"/>
          </a:xfrm>
        </p:spPr>
        <p:txBody>
          <a:bodyPr/>
          <a:lstStyle/>
          <a:p>
            <a:r>
              <a:rPr lang="fi-FI" b="1" dirty="0"/>
              <a:t>Asennonvaihto</a:t>
            </a:r>
          </a:p>
        </p:txBody>
      </p:sp>
      <p:sp>
        <p:nvSpPr>
          <p:cNvPr id="3" name="Sisällön paikkamerkki 2"/>
          <p:cNvSpPr>
            <a:spLocks noGrp="1"/>
          </p:cNvSpPr>
          <p:nvPr>
            <p:ph idx="1"/>
          </p:nvPr>
        </p:nvSpPr>
        <p:spPr>
          <a:xfrm>
            <a:off x="0" y="857232"/>
            <a:ext cx="9144000" cy="6000768"/>
          </a:xfrm>
        </p:spPr>
        <p:txBody>
          <a:bodyPr>
            <a:normAutofit fontScale="85000" lnSpcReduction="20000"/>
          </a:bodyPr>
          <a:lstStyle/>
          <a:p>
            <a:r>
              <a:rPr lang="fi-FI" b="1" dirty="0"/>
              <a:t>Runon puhujan suhtautumistavan, näkökulman,  puhetilanteen tahi puhujan muutos.</a:t>
            </a:r>
          </a:p>
          <a:p>
            <a:pPr>
              <a:buNone/>
            </a:pPr>
            <a:endParaRPr lang="fi-FI" b="1" dirty="0"/>
          </a:p>
          <a:p>
            <a:pPr>
              <a:buNone/>
            </a:pPr>
            <a:r>
              <a:rPr lang="fi-FI" b="1" u="sng" dirty="0" err="1"/>
              <a:t>Sua</a:t>
            </a:r>
            <a:r>
              <a:rPr lang="fi-FI" b="1" u="sng" dirty="0"/>
              <a:t> lemmin</a:t>
            </a:r>
          </a:p>
          <a:p>
            <a:pPr>
              <a:buNone/>
            </a:pPr>
            <a:r>
              <a:rPr lang="fi-FI" b="1" dirty="0" err="1"/>
              <a:t>Sua</a:t>
            </a:r>
            <a:r>
              <a:rPr lang="fi-FI" b="1" dirty="0"/>
              <a:t> lemmin aina, tyttö mustatukka</a:t>
            </a:r>
          </a:p>
          <a:p>
            <a:pPr>
              <a:buNone/>
            </a:pPr>
            <a:r>
              <a:rPr lang="fi-FI" b="1" dirty="0"/>
              <a:t>ja sinisilmä, </a:t>
            </a:r>
            <a:r>
              <a:rPr lang="fi-FI" b="1" dirty="0" err="1"/>
              <a:t>naisist</a:t>
            </a:r>
            <a:r>
              <a:rPr lang="fi-FI" b="1" dirty="0"/>
              <a:t>’ ihanin.</a:t>
            </a:r>
          </a:p>
          <a:p>
            <a:pPr>
              <a:buNone/>
            </a:pPr>
            <a:r>
              <a:rPr lang="fi-FI" b="1" dirty="0" err="1"/>
              <a:t>Oot</a:t>
            </a:r>
            <a:r>
              <a:rPr lang="fi-FI" b="1" dirty="0"/>
              <a:t> elontieni kaunokaisin kukka,</a:t>
            </a:r>
          </a:p>
          <a:p>
            <a:pPr>
              <a:buNone/>
            </a:pPr>
            <a:r>
              <a:rPr lang="fi-FI" b="1" dirty="0" err="1"/>
              <a:t>oot</a:t>
            </a:r>
            <a:r>
              <a:rPr lang="fi-FI" b="1" dirty="0"/>
              <a:t> sydämeni tunne tulisin.</a:t>
            </a:r>
          </a:p>
          <a:p>
            <a:pPr>
              <a:buNone/>
            </a:pPr>
            <a:endParaRPr lang="fi-FI" b="1" dirty="0"/>
          </a:p>
          <a:p>
            <a:pPr>
              <a:buNone/>
            </a:pPr>
            <a:r>
              <a:rPr lang="fi-FI" b="1" dirty="0"/>
              <a:t>Sun kammioosi hiljaa, kyyhkysiivin, </a:t>
            </a:r>
          </a:p>
          <a:p>
            <a:pPr>
              <a:buNone/>
            </a:pPr>
            <a:r>
              <a:rPr lang="fi-FI" b="1" dirty="0" err="1"/>
              <a:t>mun</a:t>
            </a:r>
            <a:r>
              <a:rPr lang="fi-FI" b="1" dirty="0"/>
              <a:t> aatokseni usein kiiruhtaa.</a:t>
            </a:r>
          </a:p>
          <a:p>
            <a:pPr>
              <a:buNone/>
            </a:pPr>
            <a:r>
              <a:rPr lang="fi-FI" b="1" dirty="0"/>
              <a:t>Ma itse sinne kerran vielä hiivin</a:t>
            </a:r>
          </a:p>
          <a:p>
            <a:pPr>
              <a:buNone/>
            </a:pPr>
            <a:r>
              <a:rPr lang="fi-FI" b="1" dirty="0" err="1"/>
              <a:t>sua</a:t>
            </a:r>
            <a:r>
              <a:rPr lang="fi-FI" b="1" dirty="0"/>
              <a:t> </a:t>
            </a:r>
            <a:r>
              <a:rPr lang="fi-FI" b="1" dirty="0" err="1"/>
              <a:t>vaimoks</a:t>
            </a:r>
            <a:r>
              <a:rPr lang="fi-FI" b="1" dirty="0"/>
              <a:t> pyydän – jos en muita saa.</a:t>
            </a:r>
          </a:p>
          <a:p>
            <a:pPr>
              <a:buNone/>
            </a:pPr>
            <a:r>
              <a:rPr lang="fi-FI" b="1" dirty="0"/>
              <a:t>(Kaarlo </a:t>
            </a:r>
            <a:r>
              <a:rPr lang="fi-FI" b="1" dirty="0" err="1"/>
              <a:t>Kramsu</a:t>
            </a:r>
            <a:r>
              <a:rPr lang="fi-FI" b="1" dirty="0"/>
              <a:t>, Runoelmia, 1878)</a:t>
            </a:r>
          </a:p>
        </p:txBody>
      </p:sp>
      <p:pic>
        <p:nvPicPr>
          <p:cNvPr id="4" name="Kuva 3" descr="tyttö.jpg"/>
          <p:cNvPicPr>
            <a:picLocks noChangeAspect="1"/>
          </p:cNvPicPr>
          <p:nvPr/>
        </p:nvPicPr>
        <p:blipFill>
          <a:blip r:embed="rId2" cstate="print"/>
          <a:stretch>
            <a:fillRect/>
          </a:stretch>
        </p:blipFill>
        <p:spPr>
          <a:xfrm>
            <a:off x="5073302" y="1340768"/>
            <a:ext cx="4103000" cy="4725144"/>
          </a:xfrm>
          <a:prstGeom prst="rect">
            <a:avLst/>
          </a:prstGeom>
          <a:effectLst>
            <a:softEdge rad="317500"/>
          </a:effec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251520" y="764704"/>
            <a:ext cx="8640960" cy="3168352"/>
          </a:xfrm>
        </p:spPr>
        <p:txBody>
          <a:bodyPr>
            <a:normAutofit/>
          </a:bodyPr>
          <a:lstStyle/>
          <a:p>
            <a:r>
              <a:rPr lang="fi-FI" b="1" dirty="0"/>
              <a:t>runon ääni tai äänet – moniäänisyys </a:t>
            </a:r>
          </a:p>
          <a:p>
            <a:pPr>
              <a:buNone/>
            </a:pPr>
            <a:r>
              <a:rPr lang="fi-FI" b="1" dirty="0"/>
              <a:t>	-  abstraktius</a:t>
            </a:r>
          </a:p>
          <a:p>
            <a:pPr>
              <a:buNone/>
              <a:tabLst>
                <a:tab pos="541338" algn="l"/>
              </a:tabLst>
            </a:pPr>
            <a:r>
              <a:rPr lang="fi-FI" b="1" dirty="0"/>
              <a:t>	-  erilaiset äänet esille esim. erilaisin kielenkäytön tavoin, </a:t>
            </a:r>
            <a:r>
              <a:rPr lang="fi-FI" b="1" dirty="0" err="1"/>
              <a:t>intertekstuaalisin</a:t>
            </a:r>
            <a:r>
              <a:rPr lang="fi-FI" b="1" dirty="0"/>
              <a:t> viittein, repliikein jne.</a:t>
            </a:r>
          </a:p>
          <a:p>
            <a:pPr marL="0" indent="0">
              <a:buNone/>
            </a:pPr>
            <a:endParaRPr lang="fi-FI" dirty="0"/>
          </a:p>
        </p:txBody>
      </p:sp>
      <p:pic>
        <p:nvPicPr>
          <p:cNvPr id="4" name="Kuva 3">
            <a:extLst>
              <a:ext uri="{FF2B5EF4-FFF2-40B4-BE49-F238E27FC236}">
                <a16:creationId xmlns:a16="http://schemas.microsoft.com/office/drawing/2014/main" id="{AEF68FDC-317D-477C-BACC-7B7257349F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4043607"/>
            <a:ext cx="9144000" cy="2814394"/>
          </a:xfrm>
          <a:prstGeom prst="rect">
            <a:avLst/>
          </a:prstGeom>
        </p:spPr>
      </p:pic>
    </p:spTree>
    <p:extLst>
      <p:ext uri="{BB962C8B-B14F-4D97-AF65-F5344CB8AC3E}">
        <p14:creationId xmlns:p14="http://schemas.microsoft.com/office/powerpoint/2010/main" val="415368899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55645D-B1DC-42B8-B1F1-11E92E7562E0}"/>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18FC3CF0-5A0D-4CC1-A218-8E5028518908}"/>
              </a:ext>
            </a:extLst>
          </p:cNvPr>
          <p:cNvSpPr>
            <a:spLocks noGrp="1"/>
          </p:cNvSpPr>
          <p:nvPr>
            <p:ph idx="1"/>
          </p:nvPr>
        </p:nvSpPr>
        <p:spPr>
          <a:xfrm>
            <a:off x="0" y="274638"/>
            <a:ext cx="9144000" cy="6583362"/>
          </a:xfrm>
        </p:spPr>
        <p:txBody>
          <a:bodyPr>
            <a:normAutofit fontScale="85000" lnSpcReduction="20000"/>
          </a:bodyPr>
          <a:lstStyle/>
          <a:p>
            <a:pPr marL="0" indent="0">
              <a:buNone/>
            </a:pPr>
            <a:r>
              <a:rPr lang="fi-FI" b="1" dirty="0"/>
              <a:t>Himmler:” Mitä tuo täivaltio, Suomi, oikein kuvittelee… minä</a:t>
            </a:r>
          </a:p>
          <a:p>
            <a:pPr marL="0" indent="0">
              <a:buNone/>
            </a:pPr>
            <a:r>
              <a:rPr lang="fi-FI" b="1" dirty="0"/>
              <a:t>päivänä tahansa Führer voi vääntää niskat nurin suomalaisilta…”</a:t>
            </a:r>
          </a:p>
          <a:p>
            <a:pPr marL="0" indent="0">
              <a:buNone/>
            </a:pPr>
            <a:r>
              <a:rPr lang="fi-FI" b="1" dirty="0"/>
              <a:t>Stalin:” … he ovat harvinaisen hidasälyistä kansaa. Järkeä</a:t>
            </a:r>
          </a:p>
          <a:p>
            <a:pPr marL="0" indent="0">
              <a:buNone/>
            </a:pPr>
            <a:r>
              <a:rPr lang="fi-FI" b="1" dirty="0"/>
              <a:t>On lyötävä moukarilla heidän päähänsä.”</a:t>
            </a:r>
          </a:p>
          <a:p>
            <a:pPr marL="0" indent="0">
              <a:buNone/>
            </a:pPr>
            <a:r>
              <a:rPr lang="fi-FI" b="1" dirty="0"/>
              <a:t>Mr. </a:t>
            </a:r>
            <a:r>
              <a:rPr lang="fi-FI" b="1" dirty="0" err="1"/>
              <a:t>Upton</a:t>
            </a:r>
            <a:r>
              <a:rPr lang="fi-FI" b="1" dirty="0"/>
              <a:t>:” … ovat syvästi itsekeskeisiä… pyrkivät elämään</a:t>
            </a:r>
          </a:p>
          <a:p>
            <a:pPr marL="0" indent="0">
              <a:buNone/>
            </a:pPr>
            <a:r>
              <a:rPr lang="fi-FI" b="1" dirty="0"/>
              <a:t>omassa maailmassaan, jonka keskipiste on Suomi.</a:t>
            </a:r>
          </a:p>
          <a:p>
            <a:pPr marL="0" indent="0">
              <a:buNone/>
            </a:pPr>
            <a:r>
              <a:rPr lang="fi-FI" b="1" dirty="0"/>
              <a:t>Heillä on myös voimakas </a:t>
            </a:r>
            <a:r>
              <a:rPr lang="fi-FI" b="1" dirty="0" err="1"/>
              <a:t>ihanteellis</a:t>
            </a:r>
            <a:r>
              <a:rPr lang="fi-FI" b="1" dirty="0"/>
              <a:t>-romanttinen piirre luonteessaan.</a:t>
            </a:r>
          </a:p>
          <a:p>
            <a:pPr marL="0" indent="0">
              <a:buNone/>
            </a:pPr>
            <a:r>
              <a:rPr lang="fi-FI" b="1" dirty="0"/>
              <a:t>He todellakin pitävät kuolemaa häpeää</a:t>
            </a:r>
          </a:p>
          <a:p>
            <a:pPr marL="0" indent="0">
              <a:buNone/>
            </a:pPr>
            <a:r>
              <a:rPr lang="fi-FI" b="1" dirty="0"/>
              <a:t>Parempana, mieluummin taistelevat sortumisen uhan allakin</a:t>
            </a:r>
          </a:p>
          <a:p>
            <a:pPr marL="0" indent="0">
              <a:buNone/>
            </a:pPr>
            <a:r>
              <a:rPr lang="fi-FI" b="1" dirty="0"/>
              <a:t>Kuin alistuvat elämään orjuudessa.”</a:t>
            </a:r>
          </a:p>
          <a:p>
            <a:pPr marL="0" indent="0">
              <a:buNone/>
            </a:pPr>
            <a:r>
              <a:rPr lang="fi-FI" b="1" dirty="0"/>
              <a:t>Minä:</a:t>
            </a:r>
          </a:p>
          <a:p>
            <a:pPr marL="0" indent="0">
              <a:buNone/>
            </a:pPr>
            <a:r>
              <a:rPr lang="fi-FI" b="1" dirty="0"/>
              <a:t>Mistä tämä yksimielisyys niin monen kauaskatseisen miehen.</a:t>
            </a:r>
          </a:p>
          <a:p>
            <a:pPr marL="0" indent="0">
              <a:buNone/>
            </a:pPr>
            <a:r>
              <a:rPr lang="fi-FI" b="1" dirty="0"/>
              <a:t>(Paavo Haavikko: Puut, kaikki heidän vihreytensä. 1966.) </a:t>
            </a:r>
          </a:p>
          <a:p>
            <a:pPr marL="0" indent="0">
              <a:buNone/>
            </a:pPr>
            <a:endParaRPr lang="fi-FI" dirty="0"/>
          </a:p>
        </p:txBody>
      </p:sp>
    </p:spTree>
    <p:extLst>
      <p:ext uri="{BB962C8B-B14F-4D97-AF65-F5344CB8AC3E}">
        <p14:creationId xmlns:p14="http://schemas.microsoft.com/office/powerpoint/2010/main" val="239302837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5A7F30-0631-4865-89D3-59B6C8016621}"/>
              </a:ext>
            </a:extLst>
          </p:cNvPr>
          <p:cNvSpPr>
            <a:spLocks noGrp="1"/>
          </p:cNvSpPr>
          <p:nvPr>
            <p:ph type="title"/>
          </p:nvPr>
        </p:nvSpPr>
        <p:spPr>
          <a:xfrm>
            <a:off x="457200" y="274638"/>
            <a:ext cx="8229600" cy="1714202"/>
          </a:xfrm>
        </p:spPr>
        <p:txBody>
          <a:bodyPr>
            <a:normAutofit/>
          </a:bodyPr>
          <a:lstStyle/>
          <a:p>
            <a:r>
              <a:rPr lang="fi-FI" sz="5500" b="1" dirty="0"/>
              <a:t>Runon kuvat</a:t>
            </a:r>
          </a:p>
        </p:txBody>
      </p:sp>
      <p:pic>
        <p:nvPicPr>
          <p:cNvPr id="4" name="Sisällön paikkamerkki 3">
            <a:extLst>
              <a:ext uri="{FF2B5EF4-FFF2-40B4-BE49-F238E27FC236}">
                <a16:creationId xmlns:a16="http://schemas.microsoft.com/office/drawing/2014/main" id="{EAC4E5DF-D036-403D-9276-D58EB5A353C2}"/>
              </a:ext>
            </a:extLst>
          </p:cNvPr>
          <p:cNvPicPr>
            <a:picLocks noGrp="1" noChangeAspect="1"/>
          </p:cNvPicPr>
          <p:nvPr>
            <p:ph idx="1"/>
          </p:nvPr>
        </p:nvPicPr>
        <p:blipFill>
          <a:blip r:embed="rId2"/>
          <a:stretch>
            <a:fillRect/>
          </a:stretch>
        </p:blipFill>
        <p:spPr>
          <a:xfrm>
            <a:off x="0" y="2132856"/>
            <a:ext cx="9144000" cy="2844376"/>
          </a:xfrm>
          <a:prstGeom prst="rect">
            <a:avLst/>
          </a:prstGeom>
        </p:spPr>
      </p:pic>
    </p:spTree>
    <p:extLst>
      <p:ext uri="{BB962C8B-B14F-4D97-AF65-F5344CB8AC3E}">
        <p14:creationId xmlns:p14="http://schemas.microsoft.com/office/powerpoint/2010/main" val="1004553862"/>
      </p:ext>
    </p:extLst>
  </p:cSld>
  <p:clrMapOvr>
    <a:masterClrMapping/>
  </p:clrMapOvr>
  <p:transition spd="med">
    <p:fade/>
  </p:transition>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993</TotalTime>
  <Words>830</Words>
  <Application>Microsoft Office PowerPoint</Application>
  <PresentationFormat>Näytössä katseltava diaesitys (4:3)</PresentationFormat>
  <Paragraphs>254</Paragraphs>
  <Slides>33</Slides>
  <Notes>1</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33</vt:i4>
      </vt:variant>
    </vt:vector>
  </HeadingPairs>
  <TitlesOfParts>
    <vt:vector size="36" baseType="lpstr">
      <vt:lpstr>Arial</vt:lpstr>
      <vt:lpstr>Calibri</vt:lpstr>
      <vt:lpstr>Office-teema</vt:lpstr>
      <vt:lpstr>Runon keinoja</vt:lpstr>
      <vt:lpstr>Mitä seuraavista runouden keinoista haluaisitte kerrata yhteisesti?</vt:lpstr>
      <vt:lpstr>Runon puhuja (vrt. proosan kertoja)</vt:lpstr>
      <vt:lpstr>- lyyrinen minä tai runon minä                                                                           (y. 1. p. verbimuodot ja omistusliitteet sekä persoonapronominit) - puhuja voi kääntyä kohti toista henkilöhahmoa - puhetta itselle, itsekseen, sinälle, luonnolle, jumalalle, kuolemalle, lukijalle </vt:lpstr>
      <vt:lpstr>Kertovat runot</vt:lpstr>
      <vt:lpstr>Asennonvaihto</vt:lpstr>
      <vt:lpstr>PowerPoint-esitys</vt:lpstr>
      <vt:lpstr>PowerPoint-esitys</vt:lpstr>
      <vt:lpstr>Runon kuvat</vt:lpstr>
      <vt:lpstr>Vertaus</vt:lpstr>
      <vt:lpstr>PowerPoint-esitys</vt:lpstr>
      <vt:lpstr>PowerPoint-esitys</vt:lpstr>
      <vt:lpstr>PowerPoint-esitys</vt:lpstr>
      <vt:lpstr>PowerPoint-esitys</vt:lpstr>
      <vt:lpstr>PowerPoint-esitys</vt:lpstr>
      <vt:lpstr>PowerPoint-esitys</vt:lpstr>
      <vt:lpstr>PowerPoint-esitys</vt:lpstr>
      <vt:lpstr>PowerPoint-esitys</vt:lpstr>
      <vt:lpstr>Runon muoto</vt:lpstr>
      <vt:lpstr>PowerPoint-esitys</vt:lpstr>
      <vt:lpstr>Kuvarunot</vt:lpstr>
      <vt:lpstr>PowerPoint-esitys</vt:lpstr>
      <vt:lpstr>PowerPoint-esitys</vt:lpstr>
      <vt:lpstr>Runon rytmi</vt:lpstr>
      <vt:lpstr>PowerPoint-esitys</vt:lpstr>
      <vt:lpstr>PowerPoint-esitys</vt:lpstr>
      <vt:lpstr>PowerPoint-esitys</vt:lpstr>
      <vt:lpstr>PowerPoint-esitys</vt:lpstr>
      <vt:lpstr>Mitta ja rytmi</vt:lpstr>
      <vt:lpstr>PowerPoint-esitys</vt:lpstr>
      <vt:lpstr>PowerPoint-esitys</vt:lpstr>
      <vt:lpstr>Intertekstuaalisuus: viittaukset toisiin teksteihin</vt:lpstr>
      <vt:lpstr>PowerPoint-esitys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Runon keinoja</dc:title>
  <dc:creator>Marianne Kärkkäinen</dc:creator>
  <cp:lastModifiedBy>Kärkkäinen Marianne</cp:lastModifiedBy>
  <cp:revision>285</cp:revision>
  <dcterms:created xsi:type="dcterms:W3CDTF">2010-05-01T20:59:21Z</dcterms:created>
  <dcterms:modified xsi:type="dcterms:W3CDTF">2020-01-22T10:47:45Z</dcterms:modified>
</cp:coreProperties>
</file>