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942093"/>
    <a:srgbClr val="FF40FF"/>
    <a:srgbClr val="009051"/>
    <a:srgbClr val="4E8F00"/>
    <a:srgbClr val="00FA00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45"/>
    <p:restoredTop sz="93510"/>
  </p:normalViewPr>
  <p:slideViewPr>
    <p:cSldViewPr snapToGrid="0" snapToObjects="1">
      <p:cViewPr varScale="1">
        <p:scale>
          <a:sx n="54" d="100"/>
          <a:sy n="54" d="100"/>
        </p:scale>
        <p:origin x="20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F034F-B4E0-C54C-88CB-453661C4ED45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9A735-6D02-7E4B-9328-395CC174C5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444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9A735-6D02-7E4B-9328-395CC174C58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71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FE1-488C-FA48-8178-2FC56AA0AD51}" type="datetime1">
              <a:rPr lang="fi-FI" smtClean="0"/>
              <a:t>23.1.2017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2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AE6-63DE-5C41-B42F-0D09D863E0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995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24D0-F81F-1D43-BB0C-FBC0A40465C4}" type="datetime1">
              <a:rPr lang="fi-FI" smtClean="0"/>
              <a:t>23.1.2017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2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AE6-63DE-5C41-B42F-0D09D863E0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745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E33A-A494-C145-AB83-ACF8EFC3A9C3}" type="datetime1">
              <a:rPr lang="fi-FI" smtClean="0"/>
              <a:t>23.1.2017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2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AE6-63DE-5C41-B42F-0D09D863E0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81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B651-53C7-9348-BA00-1A991DEEEE38}" type="datetime1">
              <a:rPr lang="fi-FI" smtClean="0"/>
              <a:t>23.1.2017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2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AE6-63DE-5C41-B42F-0D09D863E0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335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0AF2-F06F-2647-8D74-A955A25A6FAA}" type="datetime1">
              <a:rPr lang="fi-FI" smtClean="0"/>
              <a:t>23.1.2017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2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AE6-63DE-5C41-B42F-0D09D863E0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452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61E8-CAEB-8E4A-A34E-D20960223042}" type="datetime1">
              <a:rPr lang="fi-FI" smtClean="0"/>
              <a:t>23.1.2017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2 U-M Hurri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AE6-63DE-5C41-B42F-0D09D863E0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2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78AF-A9C2-D244-BD54-B5150EA1585F}" type="datetime1">
              <a:rPr lang="fi-FI" smtClean="0"/>
              <a:t>23.1.2017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2 U-M Hurri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AE6-63DE-5C41-B42F-0D09D863E0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09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F7BE-0CEC-2F4E-95BE-759A718EE994}" type="datetime1">
              <a:rPr lang="fi-FI" smtClean="0"/>
              <a:t>23.1.2017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2 U-M Hurri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AE6-63DE-5C41-B42F-0D09D863E0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631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658-1B0D-B34E-AA20-94943DCB4A1B}" type="datetime1">
              <a:rPr lang="fi-FI" smtClean="0"/>
              <a:t>23.1.2017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2 U-M Hurri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AE6-63DE-5C41-B42F-0D09D863E0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4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512F-3A4F-C04A-A85B-E02AD4682274}" type="datetime1">
              <a:rPr lang="fi-FI" smtClean="0"/>
              <a:t>23.1.2017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2 U-M Hurri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AE6-63DE-5C41-B42F-0D09D863E0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493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A979-9C52-3A45-98CB-D21687BFBDD4}" type="datetime1">
              <a:rPr lang="fi-FI" smtClean="0"/>
              <a:t>23.1.2017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2 U-M Hurri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AE6-63DE-5C41-B42F-0D09D863E0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242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B29FC-53A2-9E4F-ABEA-DDCC64C03887}" type="datetime1">
              <a:rPr lang="fi-FI" smtClean="0"/>
              <a:t>23.1.2017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EN 2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D1AE6-63DE-5C41-B42F-0D09D863E0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18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05263" y="-826753"/>
            <a:ext cx="9144000" cy="2387600"/>
          </a:xfrm>
        </p:spPr>
        <p:txBody>
          <a:bodyPr/>
          <a:lstStyle/>
          <a:p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Yksikkö ja monikko</a:t>
            </a: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459706" y="5065713"/>
            <a:ext cx="9144000" cy="1655762"/>
          </a:xfrm>
        </p:spPr>
        <p:txBody>
          <a:bodyPr>
            <a:normAutofit/>
          </a:bodyPr>
          <a:lstStyle/>
          <a:p>
            <a:r>
              <a:rPr lang="fi-FI" sz="4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Singular</a:t>
            </a:r>
            <a:r>
              <a:rPr lang="fi-FI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fi-FI" sz="4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plural</a:t>
            </a:r>
            <a:endParaRPr lang="fi-FI" sz="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2 U-M Hurri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AE6-63DE-5C41-B42F-0D09D863E07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989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8149"/>
          </a:xfrm>
        </p:spPr>
        <p:txBody>
          <a:bodyPr/>
          <a:lstStyle/>
          <a:p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Säännölliset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794084"/>
            <a:ext cx="10515600" cy="5382879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girl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			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girls</a:t>
            </a: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ski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			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skis</a:t>
            </a: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Suhuäänne lopussa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bus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		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buses</a:t>
            </a: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match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matches</a:t>
            </a: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Konsonantin jälkeinen –Y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berry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berries</a:t>
            </a: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Kuitenkin erisnimissä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		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Kennedys</a:t>
            </a: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Vokaalin jälkeinen Y säilyy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joy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		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joys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2 U-M Hurri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AE6-63DE-5C41-B42F-0D09D863E07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7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-o –loppuiset sanat</a:t>
            </a:r>
            <a:br>
              <a:rPr lang="fi-FI" dirty="0" smtClean="0">
                <a:latin typeface="Arial" charset="0"/>
                <a:ea typeface="Arial" charset="0"/>
                <a:cs typeface="Arial" charset="0"/>
              </a:rPr>
            </a:b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photo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photos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soprano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sopranos</a:t>
            </a: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- musiikkisanat, lyhenteet, lainasanat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Huomaa kuitenkin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volcano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volcanoes</a:t>
            </a: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An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echo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echoes</a:t>
            </a: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hero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heroes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2 U-M Hurri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AE6-63DE-5C41-B42F-0D09D863E07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02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-f-loppuiset sanat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5466347" cy="4351338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calf</a:t>
            </a:r>
            <a:r>
              <a:rPr lang="fi-FI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i-FI" dirty="0" err="1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calves</a:t>
            </a:r>
            <a:endParaRPr lang="fi-FI" dirty="0" smtClean="0">
              <a:solidFill>
                <a:srgbClr val="00B05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An </a:t>
            </a:r>
            <a:r>
              <a:rPr lang="fi-FI" dirty="0" err="1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elf</a:t>
            </a:r>
            <a:r>
              <a:rPr lang="fi-FI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i-FI" dirty="0" err="1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elves</a:t>
            </a:r>
            <a:endParaRPr lang="fi-FI" dirty="0" smtClean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half</a:t>
            </a:r>
            <a:r>
              <a:rPr lang="fi-FI" dirty="0" smtClean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i-FI" dirty="0" err="1" smtClean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halves</a:t>
            </a:r>
            <a:endParaRPr lang="fi-FI" dirty="0" smtClean="0">
              <a:solidFill>
                <a:srgbClr val="92D05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knife</a:t>
            </a:r>
            <a:r>
              <a:rPr lang="fi-FI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knives</a:t>
            </a:r>
            <a:endParaRPr lang="fi-FI" dirty="0" smtClean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leaf</a:t>
            </a:r>
            <a:r>
              <a:rPr lang="fi-FI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i-FI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leaves</a:t>
            </a:r>
            <a:endParaRPr lang="fi-FI" dirty="0" smtClean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loaf</a:t>
            </a:r>
            <a:r>
              <a:rPr lang="fi-FI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i-FI" dirty="0" err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loaves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’leipä’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shelf</a:t>
            </a:r>
            <a:r>
              <a:rPr lang="fi-FI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      </a:t>
            </a:r>
            <a:r>
              <a:rPr lang="fi-FI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shelves</a:t>
            </a:r>
            <a:endParaRPr lang="fi-FI" dirty="0" smtClean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thief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        </a:t>
            </a:r>
            <a:r>
              <a:rPr lang="fi-FI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thieves</a:t>
            </a:r>
            <a:endParaRPr lang="fi-FI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FF8AD8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rgbClr val="FF8AD8"/>
                </a:solidFill>
                <a:latin typeface="Arial" charset="0"/>
                <a:ea typeface="Arial" charset="0"/>
                <a:cs typeface="Arial" charset="0"/>
              </a:rPr>
              <a:t>wife</a:t>
            </a:r>
            <a:r>
              <a:rPr lang="fi-FI" dirty="0" smtClean="0">
                <a:solidFill>
                  <a:srgbClr val="FF8AD8"/>
                </a:solidFill>
                <a:latin typeface="Arial" charset="0"/>
                <a:ea typeface="Arial" charset="0"/>
                <a:cs typeface="Arial" charset="0"/>
              </a:rPr>
              <a:t>         </a:t>
            </a:r>
            <a:r>
              <a:rPr lang="fi-FI" dirty="0" err="1" smtClean="0">
                <a:solidFill>
                  <a:srgbClr val="FF8AD8"/>
                </a:solidFill>
                <a:latin typeface="Arial" charset="0"/>
                <a:ea typeface="Arial" charset="0"/>
                <a:cs typeface="Arial" charset="0"/>
              </a:rPr>
              <a:t>wives</a:t>
            </a:r>
            <a:endParaRPr lang="fi-FI" dirty="0" smtClean="0">
              <a:solidFill>
                <a:srgbClr val="FF8AD8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wolf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wolves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2 U-M Hurri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AE6-63DE-5C41-B42F-0D09D863E074}" type="slidenum">
              <a:rPr lang="fi-FI" smtClean="0"/>
              <a:t>4</a:t>
            </a:fld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6497053" y="1467853"/>
            <a:ext cx="46441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latin typeface="Arial" charset="0"/>
                <a:ea typeface="Arial" charset="0"/>
                <a:cs typeface="Arial" charset="0"/>
              </a:rPr>
              <a:t>➣➣</a:t>
            </a:r>
          </a:p>
          <a:p>
            <a:r>
              <a:rPr lang="fi-FI" sz="2800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sz="2800" dirty="0" err="1" smtClean="0">
                <a:latin typeface="Arial" charset="0"/>
                <a:ea typeface="Arial" charset="0"/>
                <a:cs typeface="Arial" charset="0"/>
              </a:rPr>
              <a:t>chef</a:t>
            </a:r>
            <a:r>
              <a:rPr lang="fi-FI" sz="2800" dirty="0" smtClean="0">
                <a:latin typeface="Arial" charset="0"/>
                <a:ea typeface="Arial" charset="0"/>
                <a:cs typeface="Arial" charset="0"/>
              </a:rPr>
              <a:t> 		</a:t>
            </a:r>
            <a:r>
              <a:rPr lang="fi-FI" sz="2800" dirty="0" err="1" smtClean="0">
                <a:latin typeface="Arial" charset="0"/>
                <a:ea typeface="Arial" charset="0"/>
                <a:cs typeface="Arial" charset="0"/>
              </a:rPr>
              <a:t>chefs</a:t>
            </a:r>
            <a:endParaRPr lang="fi-FI" sz="2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i-FI" sz="2800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sz="2800" dirty="0" err="1" smtClean="0">
                <a:latin typeface="Arial" charset="0"/>
                <a:ea typeface="Arial" charset="0"/>
                <a:cs typeface="Arial" charset="0"/>
              </a:rPr>
              <a:t>roof</a:t>
            </a:r>
            <a:r>
              <a:rPr lang="fi-FI" sz="2800" dirty="0" smtClean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i-FI" sz="2800" dirty="0" err="1" smtClean="0">
                <a:latin typeface="Arial" charset="0"/>
                <a:ea typeface="Arial" charset="0"/>
                <a:cs typeface="Arial" charset="0"/>
              </a:rPr>
              <a:t>roofs</a:t>
            </a:r>
            <a:endParaRPr lang="fi-FI" sz="2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i-FI" sz="2800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sz="2800" dirty="0" err="1" smtClean="0">
                <a:latin typeface="Arial" charset="0"/>
                <a:ea typeface="Arial" charset="0"/>
                <a:cs typeface="Arial" charset="0"/>
              </a:rPr>
              <a:t>chief</a:t>
            </a:r>
            <a:r>
              <a:rPr lang="fi-FI" sz="2800" dirty="0" smtClean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i-FI" sz="2800" dirty="0" err="1" smtClean="0">
                <a:latin typeface="Arial" charset="0"/>
                <a:ea typeface="Arial" charset="0"/>
                <a:cs typeface="Arial" charset="0"/>
              </a:rPr>
              <a:t>chiefs</a:t>
            </a:r>
            <a:endParaRPr lang="fi-FI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Epäsäännölliset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foot</a:t>
            </a:r>
            <a:r>
              <a:rPr lang="fi-FI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i-FI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feet</a:t>
            </a:r>
            <a:endParaRPr lang="fi-FI" dirty="0" smtClean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My </a:t>
            </a:r>
            <a:r>
              <a:rPr lang="fi-FI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feet</a:t>
            </a:r>
            <a:r>
              <a:rPr lang="fi-FI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hurt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tooth</a:t>
            </a:r>
            <a:r>
              <a:rPr lang="fi-FI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teeth</a:t>
            </a:r>
            <a:endParaRPr lang="fi-FI" dirty="0" smtClean="0">
              <a:solidFill>
                <a:schemeClr val="accent4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 </a:t>
            </a:r>
            <a:r>
              <a:rPr lang="fi-FI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brushes</a:t>
            </a:r>
            <a:r>
              <a:rPr lang="fi-FI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his</a:t>
            </a:r>
            <a:r>
              <a:rPr lang="fi-FI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teeth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goose</a:t>
            </a:r>
            <a:r>
              <a:rPr lang="fi-FI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 	</a:t>
            </a:r>
            <a:r>
              <a:rPr lang="fi-FI" dirty="0" err="1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geese</a:t>
            </a:r>
            <a:endParaRPr lang="fi-FI" dirty="0" smtClean="0">
              <a:solidFill>
                <a:srgbClr val="00B05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man</a:t>
            </a:r>
            <a:r>
              <a:rPr lang="fi-FI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	</a:t>
            </a:r>
            <a:r>
              <a:rPr lang="fi-FI" dirty="0" err="1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men</a:t>
            </a:r>
            <a:endParaRPr lang="fi-FI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FF8AD8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rgbClr val="FF8AD8"/>
                </a:solidFill>
                <a:latin typeface="Arial" charset="0"/>
                <a:ea typeface="Arial" charset="0"/>
                <a:cs typeface="Arial" charset="0"/>
              </a:rPr>
              <a:t>woman</a:t>
            </a:r>
            <a:r>
              <a:rPr lang="fi-FI" dirty="0" smtClean="0">
                <a:solidFill>
                  <a:srgbClr val="FF8AD8"/>
                </a:solidFill>
                <a:latin typeface="Arial" charset="0"/>
                <a:ea typeface="Arial" charset="0"/>
                <a:cs typeface="Arial" charset="0"/>
              </a:rPr>
              <a:t> 	</a:t>
            </a:r>
            <a:r>
              <a:rPr lang="fi-FI" dirty="0" err="1" smtClean="0">
                <a:solidFill>
                  <a:srgbClr val="FF8AD8"/>
                </a:solidFill>
                <a:latin typeface="Arial" charset="0"/>
                <a:ea typeface="Arial" charset="0"/>
                <a:cs typeface="Arial" charset="0"/>
              </a:rPr>
              <a:t>women</a:t>
            </a:r>
            <a:endParaRPr lang="fi-FI" dirty="0" smtClean="0">
              <a:solidFill>
                <a:srgbClr val="FF8AD8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Men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women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equal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mouse</a:t>
            </a:r>
            <a:r>
              <a:rPr lang="fi-FI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fi-FI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mice</a:t>
            </a:r>
            <a:endParaRPr lang="fi-FI" dirty="0" smtClean="0">
              <a:solidFill>
                <a:schemeClr val="accent4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louse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lice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  ’täi’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child</a:t>
            </a:r>
            <a:r>
              <a:rPr lang="fi-FI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children</a:t>
            </a:r>
            <a:endParaRPr lang="fi-FI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2 U-M Hurri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AE6-63DE-5C41-B42F-0D09D863E074}" type="slidenum">
              <a:rPr lang="fi-FI" smtClean="0"/>
              <a:t>5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68" y="365125"/>
            <a:ext cx="5358063" cy="40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0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Vierasperäiset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bacterium</a:t>
            </a:r>
            <a:r>
              <a:rPr lang="fi-FI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i-FI" dirty="0" err="1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bacteria</a:t>
            </a:r>
            <a:endParaRPr lang="fi-FI" dirty="0" smtClean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phenomen</a:t>
            </a:r>
            <a:r>
              <a:rPr lang="fi-FI" dirty="0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i-FI" dirty="0" err="1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phenomena</a:t>
            </a:r>
            <a:endParaRPr lang="fi-FI" dirty="0" smtClean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</a:rPr>
              <a:t>larva</a:t>
            </a:r>
            <a:r>
              <a:rPr lang="fi-FI" dirty="0" smtClean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fi-FI" dirty="0" err="1" smtClean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</a:rPr>
              <a:t>larvae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’toukka’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 medium			media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An </a:t>
            </a:r>
            <a:r>
              <a:rPr lang="fi-FI" dirty="0" err="1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analysis</a:t>
            </a:r>
            <a:r>
              <a:rPr lang="fi-FI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fi-FI" dirty="0" err="1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analyses</a:t>
            </a:r>
            <a:endParaRPr lang="fi-FI" dirty="0" smtClean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4E8F00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rgbClr val="4E8F00"/>
                </a:solidFill>
                <a:latin typeface="Arial" charset="0"/>
                <a:ea typeface="Arial" charset="0"/>
                <a:cs typeface="Arial" charset="0"/>
              </a:rPr>
              <a:t>basis</a:t>
            </a:r>
            <a:r>
              <a:rPr lang="fi-FI" dirty="0" smtClean="0">
                <a:solidFill>
                  <a:srgbClr val="4E8F0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fi-FI" dirty="0" err="1" smtClean="0">
                <a:solidFill>
                  <a:srgbClr val="4E8F00"/>
                </a:solidFill>
                <a:latin typeface="Arial" charset="0"/>
                <a:ea typeface="Arial" charset="0"/>
                <a:cs typeface="Arial" charset="0"/>
              </a:rPr>
              <a:t>bases</a:t>
            </a:r>
            <a:r>
              <a:rPr lang="fi-FI" dirty="0" smtClean="0">
                <a:solidFill>
                  <a:srgbClr val="4E8F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’perusta’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009051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rgbClr val="009051"/>
                </a:solidFill>
                <a:latin typeface="Arial" charset="0"/>
                <a:ea typeface="Arial" charset="0"/>
                <a:cs typeface="Arial" charset="0"/>
              </a:rPr>
              <a:t>curriculum</a:t>
            </a:r>
            <a:r>
              <a:rPr lang="fi-FI" dirty="0" smtClean="0">
                <a:solidFill>
                  <a:srgbClr val="009051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i-FI" dirty="0" err="1" smtClean="0">
                <a:solidFill>
                  <a:srgbClr val="009051"/>
                </a:solidFill>
                <a:latin typeface="Arial" charset="0"/>
                <a:ea typeface="Arial" charset="0"/>
                <a:cs typeface="Arial" charset="0"/>
              </a:rPr>
              <a:t>curricula</a:t>
            </a:r>
            <a:endParaRPr lang="fi-FI" dirty="0" smtClean="0">
              <a:solidFill>
                <a:srgbClr val="009051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criterion</a:t>
            </a:r>
            <a:r>
              <a:rPr lang="fi-FI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fi-FI" dirty="0" err="1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criteria</a:t>
            </a:r>
            <a:endParaRPr lang="fi-FI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2 U-M Hurri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AE6-63DE-5C41-B42F-0D09D863E07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48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Eläimet ja kalat (monikko päätteetön)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buffalo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buffalo</a:t>
            </a: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deer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deer</a:t>
            </a: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sheep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sheep</a:t>
            </a: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moose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	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moose</a:t>
            </a: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fish</a:t>
            </a:r>
            <a:r>
              <a:rPr lang="fi-FI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fi-FI" dirty="0" err="1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fish</a:t>
            </a:r>
            <a:r>
              <a:rPr lang="fi-FI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perch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perch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’ahven’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pike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       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pike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  ’hauki’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salmon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salmon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trout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trout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2 U-M Hurri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AE6-63DE-5C41-B42F-0D09D863E074}" type="slidenum">
              <a:rPr lang="fi-FI" smtClean="0"/>
              <a:t>7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05" y="1646238"/>
            <a:ext cx="5406189" cy="40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8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Muita: s- ja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craft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-päätteiset, kansallisuus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6380747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crossroads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crossroads</a:t>
            </a: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gasworks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gasworks</a:t>
            </a: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942093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rgbClr val="942093"/>
                </a:solidFill>
                <a:latin typeface="Arial" charset="0"/>
                <a:ea typeface="Arial" charset="0"/>
                <a:cs typeface="Arial" charset="0"/>
              </a:rPr>
              <a:t>headquarters</a:t>
            </a:r>
            <a:r>
              <a:rPr lang="fi-FI" dirty="0" smtClean="0">
                <a:solidFill>
                  <a:srgbClr val="942093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i-FI" dirty="0" err="1" smtClean="0">
                <a:solidFill>
                  <a:srgbClr val="942093"/>
                </a:solidFill>
                <a:latin typeface="Arial" charset="0"/>
                <a:ea typeface="Arial" charset="0"/>
                <a:cs typeface="Arial" charset="0"/>
              </a:rPr>
              <a:t>headquarters</a:t>
            </a:r>
            <a:endParaRPr lang="fi-FI" dirty="0" smtClean="0">
              <a:solidFill>
                <a:srgbClr val="942093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means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means</a:t>
            </a: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species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species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series</a:t>
            </a:r>
            <a:r>
              <a:rPr lang="fi-FI" dirty="0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fi-FI" dirty="0" err="1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series</a:t>
            </a:r>
            <a:endParaRPr lang="fi-FI" dirty="0" smtClean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An </a:t>
            </a:r>
            <a:r>
              <a:rPr lang="fi-FI" dirty="0" err="1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aircraft</a:t>
            </a:r>
            <a:r>
              <a:rPr lang="fi-FI" dirty="0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fi-FI" dirty="0" err="1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aircraft</a:t>
            </a:r>
            <a:endParaRPr lang="fi-FI" dirty="0">
              <a:solidFill>
                <a:srgbClr val="FF40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spacecraft</a:t>
            </a:r>
            <a:r>
              <a:rPr lang="fi-FI" dirty="0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i-FI" dirty="0" err="1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spacecraft</a:t>
            </a:r>
            <a:endParaRPr lang="fi-FI" dirty="0" smtClean="0">
              <a:solidFill>
                <a:srgbClr val="FF4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2 U-M Hurri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AE6-63DE-5C41-B42F-0D09D863E074}" type="slidenum">
              <a:rPr lang="fi-FI" smtClean="0"/>
              <a:t>8</a:t>
            </a:fld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7599946" y="2165684"/>
            <a:ext cx="4046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sz="2800" dirty="0" err="1" smtClean="0">
                <a:latin typeface="Arial" charset="0"/>
                <a:ea typeface="Arial" charset="0"/>
                <a:cs typeface="Arial" charset="0"/>
              </a:rPr>
              <a:t>Chinese</a:t>
            </a:r>
            <a:r>
              <a:rPr lang="fi-FI" sz="2800" dirty="0" smtClean="0">
                <a:latin typeface="Arial" charset="0"/>
                <a:ea typeface="Arial" charset="0"/>
                <a:cs typeface="Arial" charset="0"/>
              </a:rPr>
              <a:t> 	</a:t>
            </a:r>
            <a:r>
              <a:rPr lang="fi-FI" sz="2800" dirty="0" err="1" smtClean="0">
                <a:latin typeface="Arial" charset="0"/>
                <a:ea typeface="Arial" charset="0"/>
                <a:cs typeface="Arial" charset="0"/>
              </a:rPr>
              <a:t>Chinese</a:t>
            </a:r>
            <a:endParaRPr lang="fi-FI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20" y="2770940"/>
            <a:ext cx="4780547" cy="35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Ihmiset ja pennit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A person			</a:t>
            </a:r>
            <a:r>
              <a:rPr lang="fi-FI" dirty="0" err="1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people</a:t>
            </a:r>
            <a:r>
              <a:rPr lang="fi-FI" dirty="0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fi-FI" dirty="0" err="1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persons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’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henkiöt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Mary is a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wonderful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person.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people</a:t>
            </a:r>
            <a:r>
              <a:rPr lang="fi-FI" dirty="0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fi-FI" dirty="0" err="1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peoples</a:t>
            </a:r>
            <a:endParaRPr lang="fi-FI" dirty="0" smtClean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Artikkeliton </a:t>
            </a:r>
            <a:r>
              <a:rPr lang="fi-FI" b="1" dirty="0" err="1" smtClean="0">
                <a:latin typeface="Arial" charset="0"/>
                <a:ea typeface="Arial" charset="0"/>
                <a:cs typeface="Arial" charset="0"/>
              </a:rPr>
              <a:t>man</a:t>
            </a:r>
            <a:r>
              <a:rPr lang="fi-FI" b="1" dirty="0" smtClean="0">
                <a:latin typeface="Arial" charset="0"/>
                <a:ea typeface="Arial" charset="0"/>
                <a:cs typeface="Arial" charset="0"/>
              </a:rPr>
              <a:t> 	’ihmiskunta’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Man is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destroying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wildlife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A penny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i-FI" dirty="0" err="1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fifty</a:t>
            </a:r>
            <a:r>
              <a:rPr lang="fi-FI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pence</a:t>
            </a:r>
            <a:endParaRPr lang="fi-FI" dirty="0" smtClean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i-FI" dirty="0" err="1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pennies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’pennin kolikko’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2 U-M Hurri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AE6-63DE-5C41-B42F-0D09D863E074}" type="slidenum">
              <a:rPr lang="fi-FI" smtClean="0"/>
              <a:t>9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452228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6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101</Words>
  <Application>Microsoft Macintosh PowerPoint</Application>
  <PresentationFormat>Laajakuva</PresentationFormat>
  <Paragraphs>112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Office-teema</vt:lpstr>
      <vt:lpstr>Yksikkö ja monikko</vt:lpstr>
      <vt:lpstr>Säännölliset</vt:lpstr>
      <vt:lpstr>-o –loppuiset sanat </vt:lpstr>
      <vt:lpstr>-f-loppuiset sanat</vt:lpstr>
      <vt:lpstr>Epäsäännölliset</vt:lpstr>
      <vt:lpstr>Vierasperäiset</vt:lpstr>
      <vt:lpstr>Eläimet ja kalat (monikko päätteetön)</vt:lpstr>
      <vt:lpstr>Muita: s- ja craft-päätteiset, kansallisuus</vt:lpstr>
      <vt:lpstr>Ihmiset ja pennit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Yksikkö ja monikko</dc:title>
  <dc:creator>Ulla-Maija Hurri</dc:creator>
  <cp:lastModifiedBy>Ulla-Maija Hurri</cp:lastModifiedBy>
  <cp:revision>9</cp:revision>
  <dcterms:created xsi:type="dcterms:W3CDTF">2017-01-23T17:19:43Z</dcterms:created>
  <dcterms:modified xsi:type="dcterms:W3CDTF">2017-01-23T18:54:01Z</dcterms:modified>
</cp:coreProperties>
</file>