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57" r:id="rId5"/>
    <p:sldId id="259" r:id="rId6"/>
    <p:sldId id="267" r:id="rId7"/>
    <p:sldId id="261" r:id="rId8"/>
    <p:sldId id="266" r:id="rId9"/>
    <p:sldId id="268" r:id="rId10"/>
    <p:sldId id="264" r:id="rId11"/>
    <p:sldId id="262" r:id="rId12"/>
    <p:sldId id="260" r:id="rId13"/>
    <p:sldId id="265" r:id="rId14"/>
    <p:sldId id="272" r:id="rId15"/>
    <p:sldId id="263" r:id="rId1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1110F6-161E-DBC0-C998-E4DD57A27EEC}" v="527" dt="2020-08-13T11:54:28.003"/>
    <p1510:client id="{08E3541B-F604-B522-F3E9-40C6F6CF7DC9}" v="113" dt="2020-08-05T06:52:34.361"/>
    <p1510:client id="{0F1838C7-90F1-B894-3F8E-1760701AAFA4}" v="3558" dt="2020-08-11T07:20:48.719"/>
    <p1510:client id="{7566742B-57CB-D2FF-C866-F24AB45BCFF7}" v="2" dt="2020-08-13T09:58:49.923"/>
    <p1510:client id="{801AEF0A-FD23-3197-1C44-333A3C769074}" v="259" dt="2020-08-11T06:48:01.589"/>
    <p1510:client id="{CCFB5512-ED92-EC93-2CEF-D9A489ECAB6D}" v="1" dt="2020-08-08T18:59:02.130"/>
    <p1510:client id="{FF0CCA8F-9A91-946F-F00B-E498DD869CE2}" v="33" dt="2020-08-04T05:49:25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8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13.8.2020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13.8.2020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13.8.2020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13.8.2020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13.8.2020</a:t>
            </a:fld>
            <a:endParaRPr lang="fi-FI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13.8.2020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13.8.2020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13.8.2020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13.8.2020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13.8.2020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13.8.2020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BBC05E2-18CF-4E73-B6DB-F58B260517D6}" type="datetimeFigureOut">
              <a:rPr lang="fi-FI" smtClean="0"/>
              <a:t>13.8.2020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i.wikipedia.org/wiki/Kuka_min%C3%A4_olen%3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3.0/" TargetMode="External"/><Relationship Id="rId2" Type="http://schemas.openxmlformats.org/officeDocument/2006/relationships/hyperlink" Target="http://hikipedia.info/wiki/Suomen_lak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ikipedia.info/wiki/Suomen_laki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Ammatillinen kohtaaminen kasvatus- ja ohjausalalla 15 </a:t>
            </a:r>
            <a:r>
              <a:rPr lang="fi-FI" dirty="0" err="1"/>
              <a:t>osp</a:t>
            </a:r>
            <a:r>
              <a:rPr lang="fi-FI" dirty="0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dirty="0"/>
              <a:t>Johdanto </a:t>
            </a:r>
            <a:r>
              <a:rPr lang="fi-FI" dirty="0" err="1"/>
              <a:t>KASOn</a:t>
            </a:r>
            <a:r>
              <a:rPr lang="fi-FI" dirty="0"/>
              <a:t> arvoihin ja lainsäädäntöön/ Kasvatus- ja ohjausalan arvopohja S20VAPE</a:t>
            </a:r>
          </a:p>
        </p:txBody>
      </p:sp>
    </p:spTree>
    <p:extLst>
      <p:ext uri="{BB962C8B-B14F-4D97-AF65-F5344CB8AC3E}">
        <p14:creationId xmlns:p14="http://schemas.microsoft.com/office/powerpoint/2010/main" val="2869676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n w="13335" cmpd="sng">
                  <a:solidFill>
                    <a:srgbClr val="727CA3">
                      <a:lumMod val="50000"/>
                    </a:srgbClr>
                  </a:solidFill>
                  <a:prstDash val="solid"/>
                </a:ln>
              </a:rPr>
              <a:t>OPPIMISTEHTÄVÄT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fi-FI" sz="3600" dirty="0"/>
              <a:t>1. Itselle tärkeät asiat, mitä ne ovat?</a:t>
            </a:r>
          </a:p>
          <a:p>
            <a:pPr marL="0" indent="0">
              <a:buNone/>
            </a:pPr>
            <a:r>
              <a:rPr lang="fi-FI" sz="3600" dirty="0"/>
              <a:t>  Kollaasi omista arvoista ja kollaasin  </a:t>
            </a:r>
          </a:p>
          <a:p>
            <a:pPr marL="0" indent="0">
              <a:buNone/>
            </a:pPr>
            <a:r>
              <a:rPr lang="fi-FI" sz="3600" dirty="0"/>
              <a:t>  esittely</a:t>
            </a:r>
          </a:p>
          <a:p>
            <a:pPr marL="0" indent="0">
              <a:buNone/>
            </a:pPr>
            <a:r>
              <a:rPr lang="fi-FI" sz="3600" dirty="0"/>
              <a:t>2. PUU-tehtävä eli oman ammatillisuuden  arviointi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2798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Kohti ammatillista </a:t>
            </a:r>
            <a:r>
              <a:rPr lang="fi-FI" dirty="0" err="1"/>
              <a:t>ohjaajuutta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fi-FI" sz="3200" dirty="0"/>
              <a:t>Ohjaajana kehittyminen on prosessi</a:t>
            </a:r>
            <a:r>
              <a:rPr lang="en-US" sz="3200" dirty="0"/>
              <a:t>​</a:t>
            </a:r>
          </a:p>
          <a:p>
            <a:pPr fontAlgn="base"/>
            <a:r>
              <a:rPr lang="fi-FI" sz="3200" dirty="0"/>
              <a:t>Keskeistä on halu oppia uutta</a:t>
            </a:r>
            <a:r>
              <a:rPr lang="en-US" sz="3200" dirty="0"/>
              <a:t>​</a:t>
            </a:r>
          </a:p>
          <a:p>
            <a:pPr fontAlgn="base"/>
            <a:r>
              <a:rPr lang="fi-FI" sz="3200" dirty="0"/>
              <a:t>Ajan, koulutuksen ja kokemuksen myötä kehittyy </a:t>
            </a:r>
            <a:r>
              <a:rPr lang="fi-FI" sz="3200" b="1" dirty="0"/>
              <a:t>ammatti-identiteetti</a:t>
            </a:r>
            <a:r>
              <a:rPr lang="en-US" sz="3200" dirty="0"/>
              <a:t>​</a:t>
            </a:r>
          </a:p>
          <a:p>
            <a:pPr fontAlgn="base"/>
            <a:r>
              <a:rPr lang="fi-FI" sz="3200" dirty="0"/>
              <a:t>Ohjaajana kehittyminen vaatii uusia kokemuksia, epävarmuutta ja epäonnistumisiakin</a:t>
            </a:r>
            <a:r>
              <a:rPr lang="en-US" sz="3200" dirty="0"/>
              <a:t>​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979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Identiteetti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​</a:t>
            </a:r>
          </a:p>
          <a:p>
            <a:pPr fontAlgn="base"/>
            <a:r>
              <a:rPr lang="fi-FI" dirty="0"/>
              <a:t>Meitä muokkaa oma menneisyytemme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Ymmärrys itseä kohtaan</a:t>
            </a:r>
            <a:r>
              <a:rPr lang="en-US" dirty="0"/>
              <a:t>​</a:t>
            </a:r>
          </a:p>
          <a:p>
            <a:pPr fontAlgn="base"/>
            <a:r>
              <a:rPr lang="fi-FI" dirty="0" err="1"/>
              <a:t>Ohjaajuudessa</a:t>
            </a:r>
            <a:r>
              <a:rPr lang="fi-FI" dirty="0"/>
              <a:t> ei voi sivuuttaa omaa persoonaansa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marL="2194560" lvl="8" indent="0" fontAlgn="base">
              <a:buNone/>
            </a:pPr>
            <a:r>
              <a:rPr lang="fi-FI" sz="2600" dirty="0"/>
              <a:t>Ammatillinen 	Persoonallinen</a:t>
            </a:r>
            <a:r>
              <a:rPr lang="en-US" sz="2600" dirty="0"/>
              <a:t>​</a:t>
            </a:r>
          </a:p>
          <a:p>
            <a:pPr marL="2194560" lvl="8" indent="0" fontAlgn="base">
              <a:buNone/>
            </a:pPr>
            <a:r>
              <a:rPr lang="fi-FI" sz="2600" dirty="0"/>
              <a:t> identiteetti 		</a:t>
            </a:r>
            <a:r>
              <a:rPr lang="fi-FI" sz="2600" dirty="0" err="1"/>
              <a:t>identiteetti</a:t>
            </a:r>
            <a:r>
              <a:rPr lang="fi-FI" sz="2600" dirty="0"/>
              <a:t>​</a:t>
            </a:r>
          </a:p>
          <a:p>
            <a:endParaRPr lang="en-US" dirty="0"/>
          </a:p>
        </p:txBody>
      </p:sp>
      <p:sp>
        <p:nvSpPr>
          <p:cNvPr id="6" name="Ellipsi 5"/>
          <p:cNvSpPr/>
          <p:nvPr/>
        </p:nvSpPr>
        <p:spPr>
          <a:xfrm>
            <a:off x="3851920" y="3212976"/>
            <a:ext cx="2088232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/>
          <p:cNvSpPr/>
          <p:nvPr/>
        </p:nvSpPr>
        <p:spPr>
          <a:xfrm>
            <a:off x="2550751" y="3212976"/>
            <a:ext cx="1944216" cy="20162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7031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Mistä kaikesta minä koostuu?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endParaRPr lang="fi-FI" dirty="0"/>
          </a:p>
          <a:p>
            <a:pPr fontAlgn="base"/>
            <a:r>
              <a:rPr lang="fi-FI" sz="3000" dirty="0"/>
              <a:t>Fyysinen minä </a:t>
            </a:r>
            <a:r>
              <a:rPr lang="en-US" sz="3000" dirty="0"/>
              <a:t>​</a:t>
            </a:r>
          </a:p>
          <a:p>
            <a:r>
              <a:rPr lang="en-US" sz="3000" dirty="0"/>
              <a:t>-</a:t>
            </a:r>
            <a:r>
              <a:rPr lang="en-US" sz="3000" dirty="0" err="1"/>
              <a:t>näkyy</a:t>
            </a:r>
            <a:r>
              <a:rPr lang="en-US" sz="3000" dirty="0"/>
              <a:t> </a:t>
            </a:r>
            <a:r>
              <a:rPr lang="en-US" sz="3000" dirty="0" err="1"/>
              <a:t>ulospäin</a:t>
            </a:r>
            <a:endParaRPr lang="en-US" sz="3000"/>
          </a:p>
          <a:p>
            <a:pPr fontAlgn="base"/>
            <a:r>
              <a:rPr lang="fi-FI" sz="3000" dirty="0"/>
              <a:t>Psyykkinen minä</a:t>
            </a:r>
            <a:endParaRPr lang="en-US" sz="3000" dirty="0"/>
          </a:p>
          <a:p>
            <a:pPr fontAlgn="base"/>
            <a:r>
              <a:rPr lang="fi-FI" sz="3000" dirty="0"/>
              <a:t>(elämä, henki, sielu, mieli)</a:t>
            </a:r>
            <a:r>
              <a:rPr lang="en-US" sz="3000" dirty="0"/>
              <a:t>​		</a:t>
            </a:r>
            <a:r>
              <a:rPr lang="fi-FI" sz="2800" dirty="0"/>
              <a:t>            </a:t>
            </a:r>
            <a:endParaRPr lang="en-US" sz="3000" dirty="0"/>
          </a:p>
          <a:p>
            <a:pPr fontAlgn="base"/>
            <a:r>
              <a:rPr lang="fi-FI" sz="3000" dirty="0"/>
              <a:t>Kulttuurinen minä</a:t>
            </a:r>
            <a:r>
              <a:rPr lang="en-US" sz="3000" dirty="0"/>
              <a:t>​</a:t>
            </a:r>
          </a:p>
          <a:p>
            <a:pPr marL="0" indent="0">
              <a:buNone/>
            </a:pPr>
            <a:r>
              <a:rPr lang="en-US" sz="3000" dirty="0"/>
              <a:t>   </a:t>
            </a:r>
            <a:r>
              <a:rPr lang="en-US" sz="3000" dirty="0" err="1"/>
              <a:t>Esim</a:t>
            </a:r>
            <a:r>
              <a:rPr lang="en-US" sz="3000" dirty="0"/>
              <a:t>. </a:t>
            </a:r>
            <a:r>
              <a:rPr lang="en-US" sz="3000" dirty="0" err="1"/>
              <a:t>Suomalaisuus</a:t>
            </a:r>
            <a:r>
              <a:rPr lang="en-US" sz="3000" dirty="0"/>
              <a:t>, </a:t>
            </a:r>
            <a:r>
              <a:rPr lang="en-US" sz="3000" dirty="0" err="1"/>
              <a:t>karjalaisuus</a:t>
            </a:r>
            <a:r>
              <a:rPr lang="en-US" sz="3000" dirty="0"/>
              <a:t>, </a:t>
            </a:r>
            <a:r>
              <a:rPr lang="en-US" sz="3000" dirty="0" err="1"/>
              <a:t>kaupunkilaisuus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​</a:t>
            </a:r>
          </a:p>
          <a:p>
            <a:endParaRPr lang="fi-FI" dirty="0"/>
          </a:p>
        </p:txBody>
      </p:sp>
      <p:pic>
        <p:nvPicPr>
          <p:cNvPr id="1026" name="Picture 2" descr="C:\Users\JazzOpisto\AppData\Local\Microsoft\Windows\Temporary Internet Files\Content.IE5\977K24BF\motivaatio-johdanto-1-6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397" y="1467397"/>
            <a:ext cx="4046586" cy="303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123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A0B7C004-BD3C-4145-BDE7-2206314AE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n w="13335" cmpd="sng">
                  <a:solidFill>
                    <a:srgbClr val="727CA3">
                      <a:lumMod val="50000"/>
                    </a:srgbClr>
                  </a:solidFill>
                  <a:prstDash val="solid"/>
                </a:ln>
              </a:rPr>
              <a:t>Mistä kaikesta minä koostuu?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17118EE9-E32C-4958-9C2E-5765042C5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dirty="0">
                <a:ea typeface="+mn-lt"/>
                <a:cs typeface="+mn-lt"/>
              </a:rPr>
              <a:t>Kasvatettu minä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r>
              <a:rPr lang="en-US" dirty="0">
                <a:ea typeface="+mn-lt"/>
                <a:cs typeface="+mn-lt"/>
              </a:rPr>
              <a:t>- </a:t>
            </a:r>
            <a:r>
              <a:rPr lang="en-US" dirty="0" err="1">
                <a:ea typeface="+mn-lt"/>
                <a:cs typeface="+mn-lt"/>
              </a:rPr>
              <a:t>koostuu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lukemattomista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malleista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lähipiiri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vanhemmat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koulu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kaverit</a:t>
            </a:r>
            <a:r>
              <a:rPr lang="en-US" dirty="0">
                <a:ea typeface="+mn-lt"/>
                <a:cs typeface="+mn-lt"/>
              </a:rPr>
              <a:t>...</a:t>
            </a:r>
          </a:p>
          <a:p>
            <a:r>
              <a:rPr lang="fi-FI" dirty="0" err="1">
                <a:ea typeface="+mn-lt"/>
                <a:cs typeface="+mn-lt"/>
              </a:rPr>
              <a:t>Tempperamentti</a:t>
            </a:r>
          </a:p>
          <a:p>
            <a:r>
              <a:rPr lang="fi-FI" dirty="0">
                <a:ea typeface="+mn-lt"/>
                <a:cs typeface="+mn-lt"/>
              </a:rPr>
              <a:t>- se tyyli ja tapa, jolla reagoimme</a:t>
            </a:r>
          </a:p>
          <a:p>
            <a:r>
              <a:rPr lang="fi-FI" dirty="0">
                <a:ea typeface="+mn-lt"/>
                <a:cs typeface="+mn-lt"/>
              </a:rPr>
              <a:t>-ilmenee ulkoisena käyttäytymisenä</a:t>
            </a:r>
          </a:p>
          <a:p>
            <a:r>
              <a:rPr lang="fi-FI" dirty="0">
                <a:ea typeface="+mn-lt"/>
                <a:cs typeface="+mn-lt"/>
              </a:rPr>
              <a:t>Rooliminä</a:t>
            </a:r>
          </a:p>
          <a:p>
            <a:r>
              <a:rPr lang="fi-FI" dirty="0">
                <a:ea typeface="+mn-lt"/>
                <a:cs typeface="+mn-lt"/>
              </a:rPr>
              <a:t>-riippuu sosiaalisesta ympäristöstä</a:t>
            </a:r>
          </a:p>
          <a:p>
            <a:r>
              <a:rPr lang="fi-FI" dirty="0">
                <a:ea typeface="+mn-lt"/>
                <a:cs typeface="+mn-lt"/>
              </a:rPr>
              <a:t>Ydinminä </a:t>
            </a:r>
            <a:endParaRPr lang="en-US">
              <a:ea typeface="+mn-lt"/>
              <a:cs typeface="+mn-lt"/>
            </a:endParaRPr>
          </a:p>
          <a:p>
            <a:r>
              <a:rPr lang="fi-FI" dirty="0"/>
              <a:t>- se osa minusta, joka pystyy tekemään toisin, kuin </a:t>
            </a:r>
            <a:r>
              <a:rPr lang="fi-FI" dirty="0" err="1"/>
              <a:t>esim</a:t>
            </a:r>
            <a:r>
              <a:rPr lang="fi-FI" dirty="0"/>
              <a:t> yhteiskunta odottaa</a:t>
            </a:r>
          </a:p>
          <a:p>
            <a:endParaRPr lang="fi-FI" dirty="0"/>
          </a:p>
        </p:txBody>
      </p:sp>
      <p:pic>
        <p:nvPicPr>
          <p:cNvPr id="4" name="Kuva 4" descr="Kuva, joka sisältää kohteen pöytä, istuminen, ruoka&#10;&#10;Kuvaus luotu automaattisesti">
            <a:extLst>
              <a:ext uri="{FF2B5EF4-FFF2-40B4-BE49-F238E27FC236}">
                <a16:creationId xmlns:a16="http://schemas.microsoft.com/office/drawing/2014/main" xmlns="" id="{B61A0977-654C-426B-BF39-1B52199D97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932098" y="2692047"/>
            <a:ext cx="2613803" cy="1933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36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JOHARIN IKKUNA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pPr lvl="2"/>
            <a:endParaRPr lang="fi-FI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02651"/>
            <a:ext cx="7272808" cy="520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1434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1AAABD16-55BA-47D6-92AA-1CA6199E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>
                <a:ln w="13335" cmpd="sng">
                  <a:solidFill>
                    <a:srgbClr val="727CA3">
                      <a:lumMod val="50000"/>
                    </a:srgbClr>
                  </a:solidFill>
                  <a:prstDash val="solid"/>
                </a:ln>
              </a:rPr>
              <a:t>Tutkinnon osan Ammattitaitovaatimukset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E709911A-05AC-4C77-A7CC-414BA284D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ea typeface="+mn-lt"/>
                <a:cs typeface="+mn-lt"/>
              </a:rPr>
              <a:t>noudattaa alaa ohjaavia säädöksiä, määräyksiä ja toimintaperiaatteita</a:t>
            </a:r>
          </a:p>
          <a:p>
            <a:r>
              <a:rPr lang="fi-FI" dirty="0">
                <a:ea typeface="+mn-lt"/>
                <a:cs typeface="+mn-lt"/>
              </a:rPr>
              <a:t>toimia ammatillisesti vuorovaikutustilanteissa asiakkaiden ja työyhteisön kanssa</a:t>
            </a:r>
          </a:p>
          <a:p>
            <a:r>
              <a:rPr lang="fi-FI" dirty="0">
                <a:ea typeface="+mn-lt"/>
                <a:cs typeface="+mn-lt"/>
              </a:rPr>
              <a:t>huolehtia yksilön ja ryhmän hyvinvoinnista ja turvallisuudesta</a:t>
            </a:r>
          </a:p>
          <a:p>
            <a:r>
              <a:rPr lang="fi-FI" dirty="0">
                <a:ea typeface="+mn-lt"/>
                <a:cs typeface="+mn-lt"/>
              </a:rPr>
              <a:t>toimia erilaisten yksilöiden kanssa kunnioittaen moninaisuutta</a:t>
            </a:r>
          </a:p>
          <a:p>
            <a:r>
              <a:rPr lang="fi-FI" dirty="0">
                <a:ea typeface="+mn-lt"/>
                <a:cs typeface="+mn-lt"/>
              </a:rPr>
              <a:t>tukea yksilön kasvua ja kehitystä</a:t>
            </a:r>
          </a:p>
          <a:p>
            <a:r>
              <a:rPr lang="fi-FI" dirty="0">
                <a:ea typeface="+mn-lt"/>
                <a:cs typeface="+mn-lt"/>
              </a:rPr>
              <a:t>toteuttaa kasvatus- ja ohjausalan päivittäistä toimintaa</a:t>
            </a:r>
          </a:p>
          <a:p>
            <a:r>
              <a:rPr lang="fi-FI" dirty="0">
                <a:ea typeface="+mn-lt"/>
                <a:cs typeface="+mn-lt"/>
              </a:rPr>
              <a:t>noudattaa työelämän perustaitoja</a:t>
            </a:r>
          </a:p>
          <a:p>
            <a:r>
              <a:rPr lang="fi-FI" dirty="0">
                <a:ea typeface="+mn-lt"/>
                <a:cs typeface="+mn-lt"/>
              </a:rPr>
              <a:t>arvioida ja kehittää toimintaansa.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0770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>
            <a:extLst>
              <a:ext uri="{FF2B5EF4-FFF2-40B4-BE49-F238E27FC236}">
                <a16:creationId xmlns:a16="http://schemas.microsoft.com/office/drawing/2014/main" xmlns="" id="{FAB70008-5071-4530-AAFE-B71C3B830D98}"/>
              </a:ext>
            </a:extLst>
          </p:cNvPr>
          <p:cNvSpPr txBox="1"/>
          <p:nvPr/>
        </p:nvSpPr>
        <p:spPr>
          <a:xfrm>
            <a:off x="6372225" y="5991225"/>
            <a:ext cx="95250" cy="1651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r>
              <a:rPr lang="en-US">
                <a:hlinkClick r:id="rId2"/>
              </a:rPr>
              <a:t>Tämä valokuva</a:t>
            </a:r>
            <a:r>
              <a:rPr lang="en-US"/>
              <a:t>, tekijä Tuntematon tekijä, käyttöoikeus: </a:t>
            </a:r>
            <a:r>
              <a:rPr lang="en-US">
                <a:hlinkClick r:id="rId3"/>
              </a:rPr>
              <a:t>CC BY-SA-NC</a:t>
            </a:r>
            <a:r>
              <a:rPr lang="en-US"/>
              <a:t>.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3B9088B5-E9AB-4ACF-B65A-7F6629DCD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09697"/>
          </a:xfrm>
        </p:spPr>
        <p:txBody>
          <a:bodyPr>
            <a:normAutofit fontScale="90000"/>
          </a:bodyPr>
          <a:lstStyle/>
          <a:p>
            <a:r>
              <a:rPr lang="fi-FI" dirty="0">
                <a:ln w="13335" cmpd="sng">
                  <a:solidFill>
                    <a:srgbClr val="727CA3">
                      <a:lumMod val="50000"/>
                    </a:srgbClr>
                  </a:solidFill>
                  <a:prstDash val="solid"/>
                </a:ln>
              </a:rPr>
              <a:t>Opintokokonaisuuden sisällöt ja vaatimukset:</a:t>
            </a:r>
            <a:br>
              <a:rPr lang="fi-FI" dirty="0">
                <a:ln w="13335" cmpd="sng">
                  <a:solidFill>
                    <a:srgbClr val="727CA3">
                      <a:lumMod val="50000"/>
                    </a:srgbClr>
                  </a:solidFill>
                  <a:prstDash val="solid"/>
                </a:ln>
              </a:rPr>
            </a:br>
            <a:r>
              <a:rPr lang="fi-FI" b="0" dirty="0">
                <a:ln w="13335" cmpd="sng">
                  <a:solidFill>
                    <a:srgbClr val="727CA3">
                      <a:lumMod val="50000"/>
                    </a:srgbClr>
                  </a:solidFill>
                  <a:prstDash val="solid"/>
                </a:ln>
                <a:ea typeface="+mj-lt"/>
                <a:cs typeface="+mj-lt"/>
              </a:rPr>
              <a:t>Johdanto </a:t>
            </a:r>
            <a:r>
              <a:rPr lang="fi-FI" b="0" dirty="0" err="1">
                <a:ln w="13335" cmpd="sng">
                  <a:solidFill>
                    <a:srgbClr val="727CA3">
                      <a:lumMod val="50000"/>
                    </a:srgbClr>
                  </a:solidFill>
                  <a:prstDash val="solid"/>
                </a:ln>
                <a:ea typeface="+mj-lt"/>
                <a:cs typeface="+mj-lt"/>
              </a:rPr>
              <a:t>KASOn</a:t>
            </a:r>
            <a:r>
              <a:rPr lang="fi-FI" b="0" dirty="0">
                <a:ln w="13335" cmpd="sng">
                  <a:solidFill>
                    <a:srgbClr val="727CA3">
                      <a:lumMod val="50000"/>
                    </a:srgbClr>
                  </a:solidFill>
                  <a:prstDash val="solid"/>
                </a:ln>
                <a:ea typeface="+mj-lt"/>
                <a:cs typeface="+mj-lt"/>
              </a:rPr>
              <a:t> arvoihin ja lainsäädäntöön/ Kasvatus- ja ohjausalan arvopohja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D8EF5CAB-ACCD-4C13-A28B-D9F833909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66950"/>
            <a:ext cx="8229600" cy="385921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i-FI" dirty="0">
              <a:ea typeface="+mn-lt"/>
              <a:cs typeface="+mn-lt"/>
            </a:endParaRPr>
          </a:p>
          <a:p>
            <a:endParaRPr lang="fi-FI" dirty="0">
              <a:ea typeface="+mn-lt"/>
              <a:cs typeface="+mn-lt"/>
            </a:endParaRPr>
          </a:p>
          <a:p>
            <a:r>
              <a:rPr lang="fi-FI" dirty="0">
                <a:ea typeface="+mn-lt"/>
                <a:cs typeface="+mn-lt"/>
              </a:rPr>
              <a:t>kasvatus- ja ohjausalan arvopohja</a:t>
            </a:r>
            <a:endParaRPr lang="fi-FI" dirty="0"/>
          </a:p>
          <a:p>
            <a:r>
              <a:rPr lang="fi-FI" dirty="0">
                <a:ea typeface="+mn-lt"/>
                <a:cs typeface="+mn-lt"/>
              </a:rPr>
              <a:t>yhdenvertaisuuslaki ja tasa-arvo</a:t>
            </a:r>
          </a:p>
          <a:p>
            <a:r>
              <a:rPr lang="fi-FI" dirty="0">
                <a:ea typeface="+mn-lt"/>
                <a:cs typeface="+mn-lt"/>
              </a:rPr>
              <a:t>lastensuojelulaki: ilmoitusvelvollisuus</a:t>
            </a:r>
          </a:p>
          <a:p>
            <a:r>
              <a:rPr lang="fi-FI" dirty="0">
                <a:ea typeface="+mn-lt"/>
                <a:cs typeface="+mn-lt"/>
              </a:rPr>
              <a:t>vaitiolovelvollisuus</a:t>
            </a:r>
          </a:p>
          <a:p>
            <a:r>
              <a:rPr lang="fi-FI" dirty="0">
                <a:ea typeface="+mn-lt"/>
                <a:cs typeface="+mn-lt"/>
              </a:rPr>
              <a:t>ammattietiikka kasvatus- ja ohjausalalla</a:t>
            </a:r>
          </a:p>
          <a:p>
            <a:endParaRPr lang="fi-FI" dirty="0"/>
          </a:p>
        </p:txBody>
      </p:sp>
      <p:pic>
        <p:nvPicPr>
          <p:cNvPr id="4" name="Kuva 4" descr="Kuva, joka sisältää kohteen elektroniikka, vihreä&#10;&#10;Kuvaus luotu automaattisesti">
            <a:extLst>
              <a:ext uri="{FF2B5EF4-FFF2-40B4-BE49-F238E27FC236}">
                <a16:creationId xmlns:a16="http://schemas.microsoft.com/office/drawing/2014/main" xmlns="" id="{81804CBE-42B6-425E-9858-9E5E6D66AA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6372225" y="4228934"/>
            <a:ext cx="1809749" cy="240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641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Millainen ihminen minä olen?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fi-FI" dirty="0" err="1"/>
              <a:t>Ohjaajuuden</a:t>
            </a:r>
            <a:r>
              <a:rPr lang="fi-FI" dirty="0"/>
              <a:t> tärkein kysymys on </a:t>
            </a:r>
            <a:r>
              <a:rPr lang="fi-FI" b="1" dirty="0"/>
              <a:t>Kuka ja millainen minä olen?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Jokainen meistä on ainutlaatuinen ja arvokas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Ohjaustyön perustalla vaikuttaa </a:t>
            </a:r>
            <a:r>
              <a:rPr lang="fi-FI" b="1" dirty="0"/>
              <a:t>humanistinen ihmiskäsitys:</a:t>
            </a:r>
            <a:r>
              <a:rPr lang="en-US" dirty="0"/>
              <a:t>​</a:t>
            </a:r>
          </a:p>
          <a:p>
            <a:pPr fontAlgn="base"/>
            <a:r>
              <a:rPr lang="fi-FI" b="1" dirty="0"/>
              <a:t>- </a:t>
            </a:r>
            <a:r>
              <a:rPr lang="fi-FI" dirty="0"/>
              <a:t>ihminen on arvokas yksilönä 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- yksilön mielipiteitä tulee kunnioittaa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- ihminen on vapaa tekemään valintoja, mutta vastuussa tekemistään valinnoistaan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- ihminen on alati kehittyvä, sosiaalinen, vuorovaikutukseen pyrkivä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2709822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ARVO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sz="3600" dirty="0"/>
              <a:t>Mitä mielestäsi tarkoitetaan arvoilla?</a:t>
            </a:r>
          </a:p>
        </p:txBody>
      </p:sp>
    </p:spTree>
    <p:extLst>
      <p:ext uri="{BB962C8B-B14F-4D97-AF65-F5344CB8AC3E}">
        <p14:creationId xmlns:p14="http://schemas.microsoft.com/office/powerpoint/2010/main" val="1753551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b="1" dirty="0"/>
              <a:t>Arvoilla</a:t>
            </a:r>
            <a:r>
              <a:rPr lang="fi-FI" sz="3200" dirty="0"/>
              <a:t> tarkoitetaan hyvinä ja tavoiteltavina pidettäviä asioita kuten esimerkiksi terveys, kauneus, raha ja hyvät ihmissuhteet</a:t>
            </a:r>
          </a:p>
          <a:p>
            <a:r>
              <a:rPr lang="fi-FI" sz="3200" b="1" dirty="0"/>
              <a:t>Normit</a:t>
            </a:r>
            <a:r>
              <a:rPr lang="fi-FI" sz="3200" dirty="0"/>
              <a:t> taas ovat yleisesti yhteisön hyväksymiä tapoja, sääntöjä ja lakeja</a:t>
            </a:r>
          </a:p>
          <a:p>
            <a:r>
              <a:rPr lang="fi-FI" sz="3200" b="1" dirty="0"/>
              <a:t>Sanktioiden</a:t>
            </a:r>
            <a:r>
              <a:rPr lang="fi-FI" sz="3200" dirty="0"/>
              <a:t> avulla pyritään ohjaamaan yksilöiden käyttäytymistä toivottuun suuntaan.</a:t>
            </a:r>
          </a:p>
        </p:txBody>
      </p:sp>
    </p:spTree>
    <p:extLst>
      <p:ext uri="{BB962C8B-B14F-4D97-AF65-F5344CB8AC3E}">
        <p14:creationId xmlns:p14="http://schemas.microsoft.com/office/powerpoint/2010/main" val="3785557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ARVOT JA ASENTEET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fi-FI" dirty="0"/>
              <a:t>Arvot vaikuttavat jokapäiväiseen toimintaamme</a:t>
            </a:r>
            <a:r>
              <a:rPr lang="en-US" dirty="0"/>
              <a:t>​</a:t>
            </a:r>
          </a:p>
          <a:p>
            <a:pPr fontAlgn="base"/>
            <a:r>
              <a:rPr lang="en-US" dirty="0" err="1"/>
              <a:t>Ohjaajana</a:t>
            </a:r>
            <a:r>
              <a:rPr lang="en-US" dirty="0"/>
              <a:t> </a:t>
            </a:r>
            <a:r>
              <a:rPr lang="en-US" dirty="0" err="1"/>
              <a:t>joutuu</a:t>
            </a:r>
            <a:r>
              <a:rPr lang="en-US" dirty="0"/>
              <a:t> </a:t>
            </a:r>
            <a:r>
              <a:rPr lang="en-US" dirty="0" err="1"/>
              <a:t>miettimään</a:t>
            </a:r>
            <a:r>
              <a:rPr lang="en-US" dirty="0"/>
              <a:t>, </a:t>
            </a:r>
            <a:r>
              <a:rPr lang="en-US" dirty="0" err="1"/>
              <a:t>millaisia</a:t>
            </a:r>
            <a:r>
              <a:rPr lang="en-US" dirty="0"/>
              <a:t> </a:t>
            </a:r>
            <a:r>
              <a:rPr lang="en-US" dirty="0" err="1"/>
              <a:t>asioita</a:t>
            </a:r>
            <a:r>
              <a:rPr lang="en-US" dirty="0"/>
              <a:t> </a:t>
            </a:r>
            <a:r>
              <a:rPr lang="en-US" dirty="0" err="1"/>
              <a:t>arvostaa</a:t>
            </a:r>
            <a:r>
              <a:rPr lang="en-US" dirty="0"/>
              <a:t> ja </a:t>
            </a:r>
            <a:r>
              <a:rPr lang="en-US" dirty="0" err="1"/>
              <a:t>miksi</a:t>
            </a:r>
            <a:r>
              <a:rPr lang="en-US" dirty="0"/>
              <a:t> ne </a:t>
            </a:r>
            <a:r>
              <a:rPr lang="en-US" dirty="0" err="1"/>
              <a:t>ovat</a:t>
            </a:r>
            <a:r>
              <a:rPr lang="en-US" dirty="0"/>
              <a:t> </a:t>
            </a:r>
            <a:r>
              <a:rPr lang="en-US" dirty="0" err="1"/>
              <a:t>tärkeitä</a:t>
            </a:r>
            <a:endParaRPr lang="en-US" dirty="0"/>
          </a:p>
          <a:p>
            <a:pPr fontAlgn="base"/>
            <a:r>
              <a:rPr lang="fi-FI" b="1" dirty="0"/>
              <a:t>Arvoristiriidasta</a:t>
            </a:r>
            <a:r>
              <a:rPr lang="fi-FI" dirty="0"/>
              <a:t> puhutaan silloin, kun omat arvot joutuvat keskenään ristiriitaan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Työssä pitää sitoutua edistämään niitä arvoja, joita työpaikassa pidetään tärkeänä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Arjessa arvot näkyvät asenteina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Kun oppii tunnistamaan omat arvonsa ja asenteensa, voi oppia tunnistamaan </a:t>
            </a:r>
            <a:r>
              <a:rPr lang="fi-FI" b="1" dirty="0"/>
              <a:t>stereotyyppisiä</a:t>
            </a:r>
            <a:r>
              <a:rPr lang="fi-FI" dirty="0"/>
              <a:t> ajattelutapoja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Stereotyyppi pohjautuu usein olettamuksiin, ennakkoluuloihin ja yleistämiseen</a:t>
            </a:r>
            <a:r>
              <a:rPr lang="en-US" dirty="0"/>
              <a:t>​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4240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ETIIKKA JA MORAALI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Etiikka pohtii oikeaa ja väärää, hyvää ja pahaa. Etiikassa tarkastellaan myös sitä, mitä on hyvä ja paha</a:t>
            </a:r>
          </a:p>
          <a:p>
            <a:r>
              <a:rPr lang="fi-FI" dirty="0"/>
              <a:t>Moraali on etiikan toteuttamista käytännössä. Se tarkoittaa niitä valintoja ja toimintaa, joita toteutat arjessa.</a:t>
            </a:r>
          </a:p>
          <a:p>
            <a:r>
              <a:rPr lang="fi-FI" dirty="0"/>
              <a:t>Arvoihin, etiikkaan ja moraaliin liittyvät myös sellaiset asiat kuin omatunto, empatiakyky, </a:t>
            </a:r>
            <a:r>
              <a:rPr lang="fi-FI" dirty="0" err="1"/>
              <a:t>indiviualismi</a:t>
            </a:r>
            <a:r>
              <a:rPr lang="fi-FI" dirty="0"/>
              <a:t> (yksilökeskeisyys) ja kollektiivinen ajattelu.</a:t>
            </a:r>
          </a:p>
        </p:txBody>
      </p:sp>
    </p:spTree>
    <p:extLst>
      <p:ext uri="{BB962C8B-B14F-4D97-AF65-F5344CB8AC3E}">
        <p14:creationId xmlns:p14="http://schemas.microsoft.com/office/powerpoint/2010/main" val="1904012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AMMATTIETIIKKA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4400" dirty="0"/>
              <a:t>Ammattietiikka puolestaan käsittelee ammatillisten tekojen eettisyyttä eli se liittyy ammatissa toimimiseen ja siinä </a:t>
            </a:r>
            <a:r>
              <a:rPr lang="fi-FI" sz="4400" b="1" dirty="0"/>
              <a:t>vastaan tulevien ongelmatilanteiden ratkaisemiseen</a:t>
            </a:r>
          </a:p>
        </p:txBody>
      </p:sp>
    </p:spTree>
    <p:extLst>
      <p:ext uri="{BB962C8B-B14F-4D97-AF65-F5344CB8AC3E}">
        <p14:creationId xmlns:p14="http://schemas.microsoft.com/office/powerpoint/2010/main" val="3671786880"/>
      </p:ext>
    </p:extLst>
  </p:cSld>
  <p:clrMapOvr>
    <a:masterClrMapping/>
  </p:clrMapOvr>
</p:sld>
</file>

<file path=ppt/theme/theme1.xml><?xml version="1.0" encoding="utf-8"?>
<a:theme xmlns:a="http://schemas.openxmlformats.org/drawingml/2006/main" name="Ristikko">
  <a:themeElements>
    <a:clrScheme name="Alkuperäin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Mediaani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istikko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103</TotalTime>
  <Words>464</Words>
  <Application>Microsoft Office PowerPoint</Application>
  <PresentationFormat>Näytössä katseltava diaesitys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6" baseType="lpstr">
      <vt:lpstr>Ristikko</vt:lpstr>
      <vt:lpstr>Ammatillinen kohtaaminen kasvatus- ja ohjausalalla 15 osp.</vt:lpstr>
      <vt:lpstr>Tutkinnon osan Ammattitaitovaatimukset</vt:lpstr>
      <vt:lpstr>Opintokokonaisuuden sisällöt ja vaatimukset: Johdanto KASOn arvoihin ja lainsäädäntöön/ Kasvatus- ja ohjausalan arvopohja</vt:lpstr>
      <vt:lpstr>Millainen ihminen minä olen?</vt:lpstr>
      <vt:lpstr>ARVO</vt:lpstr>
      <vt:lpstr>ARVOT</vt:lpstr>
      <vt:lpstr>ARVOT JA ASENTEET</vt:lpstr>
      <vt:lpstr>ETIIKKA JA MORAALI</vt:lpstr>
      <vt:lpstr>AMMATTIETIIKKA</vt:lpstr>
      <vt:lpstr>OPPIMISTEHTÄVÄT</vt:lpstr>
      <vt:lpstr>Kohti ammatillista ohjaajuutta</vt:lpstr>
      <vt:lpstr>Identiteetti</vt:lpstr>
      <vt:lpstr>Mistä kaikesta minä koostuu?</vt:lpstr>
      <vt:lpstr>Mistä kaikesta minä koostuu?</vt:lpstr>
      <vt:lpstr>JOHARIN IKKUNA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Ammatillinen kohtaaminen kasvatus- ja ohjausalalla 15 osp.</dc:title>
  <dc:creator>JazzOpisto</dc:creator>
  <cp:lastModifiedBy>JazzOpisto</cp:lastModifiedBy>
  <cp:revision>281</cp:revision>
  <dcterms:created xsi:type="dcterms:W3CDTF">2018-08-11T17:57:20Z</dcterms:created>
  <dcterms:modified xsi:type="dcterms:W3CDTF">2020-08-13T12:12:37Z</dcterms:modified>
</cp:coreProperties>
</file>