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657" r:id="rId2"/>
  </p:sldMasterIdLst>
  <p:notesMasterIdLst>
    <p:notesMasterId r:id="rId10"/>
  </p:notesMasterIdLst>
  <p:sldIdLst>
    <p:sldId id="257" r:id="rId3"/>
    <p:sldId id="281" r:id="rId4"/>
    <p:sldId id="261" r:id="rId5"/>
    <p:sldId id="294" r:id="rId6"/>
    <p:sldId id="293" r:id="rId7"/>
    <p:sldId id="263" r:id="rId8"/>
    <p:sldId id="283" r:id="rId9"/>
  </p:sldIdLst>
  <p:sldSz cx="24384000" cy="13716000"/>
  <p:notesSz cx="6794500" cy="9931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" roundtripDataSignature="AMtx7miIUMBOF0Oz037Mhzv/YcdjG7l2A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lonen, Hilda M" initials="" lastIdx="2" clrIdx="0"/>
  <p:cmAuthor id="1" name="Karri Lehtinen" initials="" lastIdx="1" clrIdx="1"/>
  <p:cmAuthor id="2" name="Kimmo Päivärinta" initials="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Ei tyyliä, ei ruudukko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3922" autoAdjust="0"/>
  </p:normalViewPr>
  <p:slideViewPr>
    <p:cSldViewPr snapToGrid="0">
      <p:cViewPr varScale="1">
        <p:scale>
          <a:sx n="31" d="100"/>
          <a:sy n="31" d="100"/>
        </p:scale>
        <p:origin x="204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23" Type="http://customschemas.google.com/relationships/presentationmetadata" Target="metadata"/><Relationship Id="rId28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4283" cy="49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8645" y="0"/>
            <a:ext cx="2944283" cy="49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3107"/>
            <a:ext cx="2944283" cy="49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38565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53664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5081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87095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89738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Mukautettu asettelu">
  <p:cSld name="7_Mukautettu asettelu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199" cy="814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marL="914400" lvl="1" indent="-571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Char char="•"/>
              <a:defRPr sz="5400"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Historia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Image Half Full">
  <p:cSld name="17_Image Half Full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12"/>
          <p:cNvSpPr txBox="1">
            <a:spLocks noGrp="1"/>
          </p:cNvSpPr>
          <p:nvPr>
            <p:ph type="body" idx="1"/>
          </p:nvPr>
        </p:nvSpPr>
        <p:spPr>
          <a:xfrm>
            <a:off x="803274" y="7881471"/>
            <a:ext cx="6867074" cy="3562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2"/>
          <p:cNvSpPr>
            <a:spLocks noGrp="1"/>
          </p:cNvSpPr>
          <p:nvPr>
            <p:ph type="pic" idx="2"/>
          </p:nvPr>
        </p:nvSpPr>
        <p:spPr>
          <a:xfrm>
            <a:off x="803726" y="2680426"/>
            <a:ext cx="6867074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body" idx="3"/>
          </p:nvPr>
        </p:nvSpPr>
        <p:spPr>
          <a:xfrm>
            <a:off x="8778874" y="7906871"/>
            <a:ext cx="6867074" cy="3562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>
            <a:spLocks noGrp="1"/>
          </p:cNvSpPr>
          <p:nvPr>
            <p:ph type="pic" idx="4"/>
          </p:nvPr>
        </p:nvSpPr>
        <p:spPr>
          <a:xfrm>
            <a:off x="8779326" y="2705826"/>
            <a:ext cx="6867074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body" idx="5"/>
          </p:nvPr>
        </p:nvSpPr>
        <p:spPr>
          <a:xfrm>
            <a:off x="16754473" y="7906871"/>
            <a:ext cx="6867074" cy="3562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>
            <a:spLocks noGrp="1"/>
          </p:cNvSpPr>
          <p:nvPr>
            <p:ph type="pic" idx="6"/>
          </p:nvPr>
        </p:nvSpPr>
        <p:spPr>
          <a:xfrm>
            <a:off x="16754927" y="2705826"/>
            <a:ext cx="6867074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ldNum" idx="12"/>
          </p:nvPr>
        </p:nvSpPr>
        <p:spPr>
          <a:xfrm>
            <a:off x="18076984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ftr" idx="11"/>
          </p:nvPr>
        </p:nvSpPr>
        <p:spPr>
          <a:xfrm>
            <a:off x="832756" y="12293264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Historia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4357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Image Half Full">
  <p:cSld name="14_Image Half Full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>
            <a:off x="826867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>
            <a:spLocks noGrp="1"/>
          </p:cNvSpPr>
          <p:nvPr>
            <p:ph type="pic" idx="2"/>
          </p:nvPr>
        </p:nvSpPr>
        <p:spPr>
          <a:xfrm>
            <a:off x="827319" y="2680426"/>
            <a:ext cx="5231176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body" idx="3"/>
          </p:nvPr>
        </p:nvSpPr>
        <p:spPr>
          <a:xfrm>
            <a:off x="6652041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>
            <a:spLocks noGrp="1"/>
          </p:cNvSpPr>
          <p:nvPr>
            <p:ph type="pic" idx="4"/>
          </p:nvPr>
        </p:nvSpPr>
        <p:spPr>
          <a:xfrm>
            <a:off x="6652493" y="2680426"/>
            <a:ext cx="5231176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body" idx="5"/>
          </p:nvPr>
        </p:nvSpPr>
        <p:spPr>
          <a:xfrm>
            <a:off x="12511727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>
            <a:spLocks noGrp="1"/>
          </p:cNvSpPr>
          <p:nvPr>
            <p:ph type="pic" idx="6"/>
          </p:nvPr>
        </p:nvSpPr>
        <p:spPr>
          <a:xfrm>
            <a:off x="12512179" y="2680426"/>
            <a:ext cx="5231176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body" idx="7"/>
          </p:nvPr>
        </p:nvSpPr>
        <p:spPr>
          <a:xfrm>
            <a:off x="18390370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>
            <a:spLocks noGrp="1"/>
          </p:cNvSpPr>
          <p:nvPr>
            <p:ph type="pic" idx="8"/>
          </p:nvPr>
        </p:nvSpPr>
        <p:spPr>
          <a:xfrm>
            <a:off x="18390823" y="2680426"/>
            <a:ext cx="5231176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ldNum" idx="12"/>
          </p:nvPr>
        </p:nvSpPr>
        <p:spPr>
          <a:xfrm>
            <a:off x="18076984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ftr" idx="11"/>
          </p:nvPr>
        </p:nvSpPr>
        <p:spPr>
          <a:xfrm>
            <a:off x="820615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Historia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1105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Image Half Full">
  <p:cSld name="22_Image Half Full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xfrm>
            <a:off x="772971" y="4437888"/>
            <a:ext cx="10959888" cy="658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2"/>
          </p:nvPr>
        </p:nvSpPr>
        <p:spPr>
          <a:xfrm>
            <a:off x="12595591" y="4463288"/>
            <a:ext cx="10959888" cy="658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body" idx="3"/>
          </p:nvPr>
        </p:nvSpPr>
        <p:spPr>
          <a:xfrm>
            <a:off x="772920" y="3184914"/>
            <a:ext cx="10960608" cy="997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75757"/>
              </a:buClr>
              <a:buSzPts val="4800"/>
              <a:buFont typeface="Calibri"/>
              <a:buNone/>
              <a:defRPr sz="4800" b="1">
                <a:solidFill>
                  <a:srgbClr val="575757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4"/>
          </p:nvPr>
        </p:nvSpPr>
        <p:spPr>
          <a:xfrm>
            <a:off x="12590711" y="3221626"/>
            <a:ext cx="11020318" cy="997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75757"/>
              </a:buClr>
              <a:buSzPts val="4800"/>
              <a:buFont typeface="Calibri"/>
              <a:buNone/>
              <a:defRPr sz="4800" b="1">
                <a:solidFill>
                  <a:srgbClr val="575757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7" name="Google Shape;77;p14"/>
          <p:cNvCxnSpPr/>
          <p:nvPr/>
        </p:nvCxnSpPr>
        <p:spPr>
          <a:xfrm>
            <a:off x="768588" y="4204109"/>
            <a:ext cx="10964271" cy="0"/>
          </a:xfrm>
          <a:prstGeom prst="straightConnector1">
            <a:avLst/>
          </a:prstGeom>
          <a:noFill/>
          <a:ln w="88900" cap="flat" cmpd="sng">
            <a:solidFill>
              <a:srgbClr val="575757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8" name="Google Shape;78;p14"/>
          <p:cNvCxnSpPr/>
          <p:nvPr/>
        </p:nvCxnSpPr>
        <p:spPr>
          <a:xfrm>
            <a:off x="12591208" y="4204109"/>
            <a:ext cx="10964271" cy="0"/>
          </a:xfrm>
          <a:prstGeom prst="straightConnector1">
            <a:avLst/>
          </a:prstGeom>
          <a:noFill/>
          <a:ln w="88900" cap="flat" cmpd="sng">
            <a:solidFill>
              <a:srgbClr val="57575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18076984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ftr" idx="11"/>
          </p:nvPr>
        </p:nvSpPr>
        <p:spPr>
          <a:xfrm>
            <a:off x="832756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Historia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7860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 Half Full">
  <p:cSld name="8_Image Half Full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>
            <a:spLocks noGrp="1"/>
          </p:cNvSpPr>
          <p:nvPr>
            <p:ph type="pic" idx="2"/>
          </p:nvPr>
        </p:nvSpPr>
        <p:spPr>
          <a:xfrm>
            <a:off x="1" y="0"/>
            <a:ext cx="10923814" cy="137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11381014" y="730250"/>
            <a:ext cx="11732046" cy="2183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11381015" y="3536295"/>
            <a:ext cx="11732048" cy="869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17624213" y="1232166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Historia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Image Half Full">
  <p:cSld name="17_Image Half Full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12"/>
          <p:cNvSpPr txBox="1">
            <a:spLocks noGrp="1"/>
          </p:cNvSpPr>
          <p:nvPr>
            <p:ph type="body" idx="1"/>
          </p:nvPr>
        </p:nvSpPr>
        <p:spPr>
          <a:xfrm>
            <a:off x="803274" y="7881471"/>
            <a:ext cx="6867074" cy="3562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2"/>
          <p:cNvSpPr>
            <a:spLocks noGrp="1"/>
          </p:cNvSpPr>
          <p:nvPr>
            <p:ph type="pic" idx="2"/>
          </p:nvPr>
        </p:nvSpPr>
        <p:spPr>
          <a:xfrm>
            <a:off x="803726" y="2680426"/>
            <a:ext cx="6867074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body" idx="3"/>
          </p:nvPr>
        </p:nvSpPr>
        <p:spPr>
          <a:xfrm>
            <a:off x="8778874" y="7906871"/>
            <a:ext cx="6867074" cy="3562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>
            <a:spLocks noGrp="1"/>
          </p:cNvSpPr>
          <p:nvPr>
            <p:ph type="pic" idx="4"/>
          </p:nvPr>
        </p:nvSpPr>
        <p:spPr>
          <a:xfrm>
            <a:off x="8779326" y="2705826"/>
            <a:ext cx="6867074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body" idx="5"/>
          </p:nvPr>
        </p:nvSpPr>
        <p:spPr>
          <a:xfrm>
            <a:off x="16754473" y="7906871"/>
            <a:ext cx="6867074" cy="3562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>
            <a:spLocks noGrp="1"/>
          </p:cNvSpPr>
          <p:nvPr>
            <p:ph type="pic" idx="6"/>
          </p:nvPr>
        </p:nvSpPr>
        <p:spPr>
          <a:xfrm>
            <a:off x="16754927" y="2705826"/>
            <a:ext cx="6867074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ldNum" idx="12"/>
          </p:nvPr>
        </p:nvSpPr>
        <p:spPr>
          <a:xfrm>
            <a:off x="18076984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ftr" idx="11"/>
          </p:nvPr>
        </p:nvSpPr>
        <p:spPr>
          <a:xfrm>
            <a:off x="832756" y="12293264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Historia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Image Half Full">
  <p:cSld name="14_Image Half Full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>
            <a:off x="826867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>
            <a:spLocks noGrp="1"/>
          </p:cNvSpPr>
          <p:nvPr>
            <p:ph type="pic" idx="2"/>
          </p:nvPr>
        </p:nvSpPr>
        <p:spPr>
          <a:xfrm>
            <a:off x="827319" y="2680426"/>
            <a:ext cx="5231176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body" idx="3"/>
          </p:nvPr>
        </p:nvSpPr>
        <p:spPr>
          <a:xfrm>
            <a:off x="6652041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>
            <a:spLocks noGrp="1"/>
          </p:cNvSpPr>
          <p:nvPr>
            <p:ph type="pic" idx="4"/>
          </p:nvPr>
        </p:nvSpPr>
        <p:spPr>
          <a:xfrm>
            <a:off x="6652493" y="2680426"/>
            <a:ext cx="5231176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body" idx="5"/>
          </p:nvPr>
        </p:nvSpPr>
        <p:spPr>
          <a:xfrm>
            <a:off x="12511727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>
            <a:spLocks noGrp="1"/>
          </p:cNvSpPr>
          <p:nvPr>
            <p:ph type="pic" idx="6"/>
          </p:nvPr>
        </p:nvSpPr>
        <p:spPr>
          <a:xfrm>
            <a:off x="12512179" y="2680426"/>
            <a:ext cx="5231176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body" idx="7"/>
          </p:nvPr>
        </p:nvSpPr>
        <p:spPr>
          <a:xfrm>
            <a:off x="18390370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>
            <a:spLocks noGrp="1"/>
          </p:cNvSpPr>
          <p:nvPr>
            <p:ph type="pic" idx="8"/>
          </p:nvPr>
        </p:nvSpPr>
        <p:spPr>
          <a:xfrm>
            <a:off x="18390823" y="2680426"/>
            <a:ext cx="5231176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ldNum" idx="12"/>
          </p:nvPr>
        </p:nvSpPr>
        <p:spPr>
          <a:xfrm>
            <a:off x="18076984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ftr" idx="11"/>
          </p:nvPr>
        </p:nvSpPr>
        <p:spPr>
          <a:xfrm>
            <a:off x="820615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Historia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Image Half Full">
  <p:cSld name="22_Image Half Full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xfrm>
            <a:off x="772971" y="4437888"/>
            <a:ext cx="10959888" cy="658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2"/>
          </p:nvPr>
        </p:nvSpPr>
        <p:spPr>
          <a:xfrm>
            <a:off x="12595591" y="4463288"/>
            <a:ext cx="10959888" cy="658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body" idx="3"/>
          </p:nvPr>
        </p:nvSpPr>
        <p:spPr>
          <a:xfrm>
            <a:off x="772920" y="3184914"/>
            <a:ext cx="10960608" cy="997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75757"/>
              </a:buClr>
              <a:buSzPts val="4800"/>
              <a:buFont typeface="Calibri"/>
              <a:buNone/>
              <a:defRPr sz="4800" b="1">
                <a:solidFill>
                  <a:srgbClr val="575757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4"/>
          </p:nvPr>
        </p:nvSpPr>
        <p:spPr>
          <a:xfrm>
            <a:off x="12590711" y="3221626"/>
            <a:ext cx="11020318" cy="997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75757"/>
              </a:buClr>
              <a:buSzPts val="4800"/>
              <a:buFont typeface="Calibri"/>
              <a:buNone/>
              <a:defRPr sz="4800" b="1">
                <a:solidFill>
                  <a:srgbClr val="575757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7" name="Google Shape;77;p14"/>
          <p:cNvCxnSpPr/>
          <p:nvPr/>
        </p:nvCxnSpPr>
        <p:spPr>
          <a:xfrm>
            <a:off x="768588" y="4204109"/>
            <a:ext cx="10964271" cy="0"/>
          </a:xfrm>
          <a:prstGeom prst="straightConnector1">
            <a:avLst/>
          </a:prstGeom>
          <a:noFill/>
          <a:ln w="88900" cap="flat" cmpd="sng">
            <a:solidFill>
              <a:srgbClr val="575757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8" name="Google Shape;78;p14"/>
          <p:cNvCxnSpPr/>
          <p:nvPr/>
        </p:nvCxnSpPr>
        <p:spPr>
          <a:xfrm>
            <a:off x="12591208" y="4204109"/>
            <a:ext cx="10964271" cy="0"/>
          </a:xfrm>
          <a:prstGeom prst="straightConnector1">
            <a:avLst/>
          </a:prstGeom>
          <a:noFill/>
          <a:ln w="88900" cap="flat" cmpd="sng">
            <a:solidFill>
              <a:srgbClr val="57575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18076984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ftr" idx="11"/>
          </p:nvPr>
        </p:nvSpPr>
        <p:spPr>
          <a:xfrm>
            <a:off x="832756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Historia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Mukautettu asettelu">
  <p:cSld name="9_Mukautettu asettelu">
    <p:bg>
      <p:bgPr>
        <a:solidFill>
          <a:srgbClr val="00A87E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7"/>
          <p:cNvSpPr txBox="1">
            <a:spLocks noGrp="1"/>
          </p:cNvSpPr>
          <p:nvPr>
            <p:ph type="title"/>
          </p:nvPr>
        </p:nvSpPr>
        <p:spPr>
          <a:xfrm>
            <a:off x="1676400" y="5766899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Calibri"/>
              <a:buNone/>
              <a:defRPr sz="9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body" idx="1"/>
          </p:nvPr>
        </p:nvSpPr>
        <p:spPr>
          <a:xfrm>
            <a:off x="1676400" y="1771745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  <a:defRPr sz="6600" b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body" idx="2"/>
          </p:nvPr>
        </p:nvSpPr>
        <p:spPr>
          <a:xfrm>
            <a:off x="1676400" y="2856646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sz="4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8" name="Google Shape;18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04454" y="11772077"/>
            <a:ext cx="1804218" cy="9932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002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Mukautettu asettelu">
  <p:cSld name="7_Mukautettu asettelu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199" cy="814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marL="914400" lvl="1" indent="-571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Char char="•"/>
              <a:defRPr sz="5400"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Historia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136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Image Half Full">
  <p:cSld name="18_Image Half Full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10"/>
          <p:cNvSpPr txBox="1">
            <a:spLocks noGrp="1"/>
          </p:cNvSpPr>
          <p:nvPr>
            <p:ph type="body" idx="1"/>
          </p:nvPr>
        </p:nvSpPr>
        <p:spPr>
          <a:xfrm>
            <a:off x="1621943" y="3160738"/>
            <a:ext cx="10942861" cy="8399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>
            <a:spLocks noGrp="1"/>
          </p:cNvSpPr>
          <p:nvPr>
            <p:ph type="pic" idx="2"/>
          </p:nvPr>
        </p:nvSpPr>
        <p:spPr>
          <a:xfrm>
            <a:off x="13460186" y="0"/>
            <a:ext cx="10923814" cy="137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sldNum" idx="12"/>
          </p:nvPr>
        </p:nvSpPr>
        <p:spPr>
          <a:xfrm>
            <a:off x="17624213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2400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2400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2400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2400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2400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2400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2400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2400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Historia 1</a:t>
            </a:r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title"/>
          </p:nvPr>
        </p:nvSpPr>
        <p:spPr>
          <a:xfrm>
            <a:off x="1621944" y="730251"/>
            <a:ext cx="10997318" cy="2130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184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 Half Full">
  <p:cSld name="8_Image Half Full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>
            <a:spLocks noGrp="1"/>
          </p:cNvSpPr>
          <p:nvPr>
            <p:ph type="pic" idx="2"/>
          </p:nvPr>
        </p:nvSpPr>
        <p:spPr>
          <a:xfrm>
            <a:off x="1" y="0"/>
            <a:ext cx="10923814" cy="137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11381014" y="730250"/>
            <a:ext cx="11732046" cy="2183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11381015" y="3536295"/>
            <a:ext cx="11732048" cy="869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17624213" y="1232166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Historia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7193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199" cy="81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533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508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sldNum" idx="12"/>
          </p:nvPr>
        </p:nvSpPr>
        <p:spPr>
          <a:xfrm>
            <a:off x="17275656" y="12255499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fi-FI"/>
              <a:t>Forum Historia 1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3" r:id="rId2"/>
    <p:sldLayoutId id="2147483654" r:id="rId3"/>
    <p:sldLayoutId id="2147483655" r:id="rId4"/>
    <p:sldLayoutId id="2147483656" r:id="rId5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199" cy="81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533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508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sldNum" idx="12"/>
          </p:nvPr>
        </p:nvSpPr>
        <p:spPr>
          <a:xfrm>
            <a:off x="17275656" y="12255499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fi-FI"/>
              <a:t>Forum Historia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6276189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 txBox="1">
            <a:spLocks noGrp="1"/>
          </p:cNvSpPr>
          <p:nvPr>
            <p:ph type="title"/>
          </p:nvPr>
        </p:nvSpPr>
        <p:spPr>
          <a:xfrm>
            <a:off x="1676400" y="5532437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/>
              <a:buNone/>
            </a:pPr>
            <a:r>
              <a:rPr lang="fi-FI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Tilastotehtävä: </a:t>
            </a:r>
            <a:br>
              <a:rPr lang="fi-FI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i-FI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Euroopan suurimmat kaupungit keskiajalla</a:t>
            </a:r>
          </a:p>
        </p:txBody>
      </p:sp>
      <p:sp>
        <p:nvSpPr>
          <p:cNvPr id="94" name="Google Shape;94;p2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Forum Historia 1</a:t>
            </a:r>
            <a:endParaRPr lang="fi-FI" dirty="0"/>
          </a:p>
        </p:txBody>
      </p:sp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5EAFCAE0-48E7-46A7-A648-6CC5CFD38EA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mtClean="0"/>
              <a:t>1</a:t>
            </a:fld>
            <a:endParaRPr lang="fi-F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/>
              <a:buNone/>
            </a:pPr>
            <a:r>
              <a:rPr lang="fi-FI" dirty="0">
                <a:solidFill>
                  <a:schemeClr val="tx1"/>
                </a:solidFill>
              </a:rPr>
              <a:t>Tehtävässä harjoiteltavat taidot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01" name="Google Shape;101;p3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2</a:t>
            </a:fld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Forum Historia 1</a:t>
            </a:r>
            <a:endParaRPr/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237467D1-ABD0-41B5-95A6-AEE5C8BF3089}"/>
              </a:ext>
            </a:extLst>
          </p:cNvPr>
          <p:cNvSpPr txBox="1">
            <a:spLocks/>
          </p:cNvSpPr>
          <p:nvPr/>
        </p:nvSpPr>
        <p:spPr>
          <a:xfrm>
            <a:off x="1676400" y="3730513"/>
            <a:ext cx="21031200" cy="814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1B55755-DC3E-421A-8D6E-6DA4406181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57250" lvl="0" indent="-85725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6000"/>
              <a:buFont typeface="Arial"/>
              <a:buChar char="•"/>
            </a:pPr>
            <a:r>
              <a:rPr lang="fi-FI" dirty="0"/>
              <a:t>muutoksen ja jatkuvuuden hallinta</a:t>
            </a:r>
          </a:p>
          <a:p>
            <a:pPr marL="857250" lvl="0" indent="-85725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6000"/>
              <a:buFont typeface="Arial"/>
              <a:buChar char="•"/>
            </a:pPr>
            <a:r>
              <a:rPr lang="fi-FI" dirty="0"/>
              <a:t>syy-seuraussuhteiden hallinta</a:t>
            </a:r>
          </a:p>
          <a:p>
            <a:pPr marL="857250" lvl="0" indent="-85725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6000"/>
              <a:buFont typeface="Arial"/>
              <a:buChar char="•"/>
            </a:pPr>
            <a:r>
              <a:rPr lang="fi-FI" dirty="0"/>
              <a:t>tilaston lukeminen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/>
              <a:buNone/>
            </a:pPr>
            <a:r>
              <a:rPr lang="fi-FI" dirty="0">
                <a:solidFill>
                  <a:schemeClr val="tx1"/>
                </a:solidFill>
              </a:rPr>
              <a:t>Euroopan suurimmat kaupungit keskiajalla</a:t>
            </a:r>
          </a:p>
        </p:txBody>
      </p:sp>
      <p:sp>
        <p:nvSpPr>
          <p:cNvPr id="101" name="Google Shape;101;p3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3</a:t>
            </a:fld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Forum Historia 1</a:t>
            </a:r>
            <a:endParaRPr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1B55755-DC3E-421A-8D6E-6DA440618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381377"/>
            <a:ext cx="20092850" cy="4761984"/>
          </a:xfrm>
        </p:spPr>
        <p:txBody>
          <a:bodyPr>
            <a:noAutofit/>
          </a:bodyPr>
          <a:lstStyle/>
          <a:p>
            <a:pPr marL="0" lvl="0" indent="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fi-FI" dirty="0"/>
              <a:t>Tutustu oheiseen taulukkoon. </a:t>
            </a:r>
          </a:p>
          <a:p>
            <a:pPr marL="1143000" lvl="0" indent="-11430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6000"/>
              <a:buFont typeface="+mj-lt"/>
              <a:buAutoNum type="alphaLcParenR"/>
            </a:pPr>
            <a:r>
              <a:rPr lang="fi-FI" dirty="0"/>
              <a:t>Mitä huomioita voit tehdä taulukosta?</a:t>
            </a:r>
          </a:p>
          <a:p>
            <a:pPr marL="1143000" lvl="0" indent="-11430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6000"/>
              <a:buFont typeface="+mj-lt"/>
              <a:buAutoNum type="alphaLcParenR"/>
            </a:pPr>
            <a:r>
              <a:rPr lang="fi-FI" dirty="0"/>
              <a:t>Mitkä tekijät selittävät muutoksia?</a:t>
            </a:r>
          </a:p>
          <a:p>
            <a:pPr marL="0" lvl="0" indent="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6000"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7085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/>
              <a:buNone/>
            </a:pPr>
            <a:r>
              <a:rPr lang="fi-FI" dirty="0">
                <a:solidFill>
                  <a:schemeClr val="tx1"/>
                </a:solidFill>
              </a:rPr>
              <a:t>Euroopan suurimmat kaupungit keskiajalla</a:t>
            </a:r>
          </a:p>
        </p:txBody>
      </p:sp>
      <p:sp>
        <p:nvSpPr>
          <p:cNvPr id="101" name="Google Shape;101;p3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4</a:t>
            </a:fld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Forum Historia 1</a:t>
            </a:r>
            <a:endParaRPr/>
          </a:p>
        </p:txBody>
      </p:sp>
      <p:graphicFrame>
        <p:nvGraphicFramePr>
          <p:cNvPr id="2" name="Taulukko 2">
            <a:extLst>
              <a:ext uri="{FF2B5EF4-FFF2-40B4-BE49-F238E27FC236}">
                <a16:creationId xmlns:a16="http://schemas.microsoft.com/office/drawing/2014/main" id="{8C6843A7-176A-44F7-B8D2-D1B796A59E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979404"/>
              </p:ext>
            </p:extLst>
          </p:nvPr>
        </p:nvGraphicFramePr>
        <p:xfrm>
          <a:off x="5128983" y="4259858"/>
          <a:ext cx="14126032" cy="7514643"/>
        </p:xfrm>
        <a:graphic>
          <a:graphicData uri="http://schemas.openxmlformats.org/drawingml/2006/table">
            <a:tbl>
              <a:tblPr firstRow="1" firstCol="1" lastCol="1" bandRow="1">
                <a:tableStyleId>{2D5ABB26-0587-4C30-8999-92F81FD0307C}</a:tableStyleId>
              </a:tblPr>
              <a:tblGrid>
                <a:gridCol w="3531508">
                  <a:extLst>
                    <a:ext uri="{9D8B030D-6E8A-4147-A177-3AD203B41FA5}">
                      <a16:colId xmlns:a16="http://schemas.microsoft.com/office/drawing/2014/main" val="1967378359"/>
                    </a:ext>
                  </a:extLst>
                </a:gridCol>
                <a:gridCol w="3531508">
                  <a:extLst>
                    <a:ext uri="{9D8B030D-6E8A-4147-A177-3AD203B41FA5}">
                      <a16:colId xmlns:a16="http://schemas.microsoft.com/office/drawing/2014/main" val="1759142646"/>
                    </a:ext>
                  </a:extLst>
                </a:gridCol>
                <a:gridCol w="3531508">
                  <a:extLst>
                    <a:ext uri="{9D8B030D-6E8A-4147-A177-3AD203B41FA5}">
                      <a16:colId xmlns:a16="http://schemas.microsoft.com/office/drawing/2014/main" val="1292033620"/>
                    </a:ext>
                  </a:extLst>
                </a:gridCol>
                <a:gridCol w="3531508">
                  <a:extLst>
                    <a:ext uri="{9D8B030D-6E8A-4147-A177-3AD203B41FA5}">
                      <a16:colId xmlns:a16="http://schemas.microsoft.com/office/drawing/2014/main" val="364177793"/>
                    </a:ext>
                  </a:extLst>
                </a:gridCol>
              </a:tblGrid>
              <a:tr h="546158">
                <a:tc>
                  <a:txBody>
                    <a:bodyPr/>
                    <a:lstStyle/>
                    <a:p>
                      <a:pPr algn="ctr"/>
                      <a:r>
                        <a:rPr lang="fi-FI" sz="4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4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4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1330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4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1500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7733439"/>
                  </a:ext>
                </a:extLst>
              </a:tr>
              <a:tr h="757067">
                <a:tc>
                  <a:txBody>
                    <a:bodyPr/>
                    <a:lstStyle/>
                    <a:p>
                      <a:r>
                        <a:rPr lang="fi-FI" sz="4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Cordoba</a:t>
                      </a:r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450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Palermo 150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Granada 150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Pariisi 225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8989423"/>
                  </a:ext>
                </a:extLst>
              </a:tr>
              <a:tr h="757067"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Palermo 350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Pariisi 110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Pariisi 150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Napoli 125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7579165"/>
                  </a:ext>
                </a:extLst>
              </a:tr>
              <a:tr h="757067"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Sevilla 90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Sevilla 80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Venetsia 110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Milano 100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6587228"/>
                  </a:ext>
                </a:extLst>
              </a:tr>
              <a:tr h="757067">
                <a:tc>
                  <a:txBody>
                    <a:bodyPr/>
                    <a:lstStyle/>
                    <a:p>
                      <a:r>
                        <a:rPr lang="fi-FI" sz="4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Salerno</a:t>
                      </a:r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50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Venetsia 70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Genova 100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Venetsia 100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2571536"/>
                  </a:ext>
                </a:extLst>
              </a:tr>
              <a:tr h="757067"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Venetsia 45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Firenze 60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Milano 100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Granada 70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2212954"/>
                  </a:ext>
                </a:extLst>
              </a:tr>
              <a:tr h="757067">
                <a:tc>
                  <a:txBody>
                    <a:bodyPr/>
                    <a:lstStyle/>
                    <a:p>
                      <a:r>
                        <a:rPr lang="fi-FI" sz="4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Regensberg</a:t>
                      </a:r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40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Granada 60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Firenze 95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Praha 70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894491"/>
                  </a:ext>
                </a:extLst>
              </a:tr>
              <a:tr h="757067">
                <a:tc>
                  <a:txBody>
                    <a:bodyPr/>
                    <a:lstStyle/>
                    <a:p>
                      <a:r>
                        <a:rPr lang="fi-FI" sz="4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Toledo</a:t>
                      </a:r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37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Cordoba</a:t>
                      </a:r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60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Sevilla 90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Lissabon 65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6107950"/>
                  </a:ext>
                </a:extLst>
              </a:tr>
              <a:tr h="757067"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Rooma 35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Köln 50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Cordoba</a:t>
                      </a:r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60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Tours</a:t>
                      </a:r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60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8161120"/>
                  </a:ext>
                </a:extLst>
              </a:tr>
              <a:tr h="757067">
                <a:tc>
                  <a:txBody>
                    <a:bodyPr/>
                    <a:lstStyle/>
                    <a:p>
                      <a:r>
                        <a:rPr lang="fi-FI" sz="4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Barbastro</a:t>
                      </a:r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35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Leon 40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Napoli 60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4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Genova 58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4900578"/>
                  </a:ext>
                </a:extLst>
              </a:tr>
            </a:tbl>
          </a:graphicData>
        </a:graphic>
      </p:graphicFrame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C934DABA-149F-4B0D-8B79-B30690B52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8983" y="3108208"/>
            <a:ext cx="11199588" cy="1027337"/>
          </a:xfrm>
        </p:spPr>
        <p:txBody>
          <a:bodyPr>
            <a:noAutofit/>
          </a:bodyPr>
          <a:lstStyle/>
          <a:p>
            <a:pPr marL="0" lvl="0" indent="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fi-FI" sz="4000" dirty="0"/>
              <a:t>väkiluku tuhansina</a:t>
            </a:r>
          </a:p>
        </p:txBody>
      </p:sp>
    </p:spTree>
    <p:extLst>
      <p:ext uri="{BB962C8B-B14F-4D97-AF65-F5344CB8AC3E}">
        <p14:creationId xmlns:p14="http://schemas.microsoft.com/office/powerpoint/2010/main" val="286294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87E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 txBox="1">
            <a:spLocks noGrp="1"/>
          </p:cNvSpPr>
          <p:nvPr>
            <p:ph type="title"/>
          </p:nvPr>
        </p:nvSpPr>
        <p:spPr>
          <a:xfrm>
            <a:off x="1676400" y="5766898"/>
            <a:ext cx="21031199" cy="2901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Calibri"/>
              <a:buNone/>
            </a:pPr>
            <a:r>
              <a:rPr lang="fi-FI" dirty="0"/>
              <a:t>Opettajalle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637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/>
              <a:buNone/>
            </a:pPr>
            <a:r>
              <a:rPr lang="fi-FI" dirty="0">
                <a:solidFill>
                  <a:schemeClr val="tx1"/>
                </a:solidFill>
              </a:rPr>
              <a:t>Näkökulmia tehtävään</a:t>
            </a:r>
          </a:p>
        </p:txBody>
      </p:sp>
      <p:sp>
        <p:nvSpPr>
          <p:cNvPr id="101" name="Google Shape;101;p3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6</a:t>
            </a:fld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/>
              <a:t>Forum Historia 1</a:t>
            </a:r>
            <a:endParaRPr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1B55755-DC3E-421A-8D6E-6DA440618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99212" y="3069834"/>
            <a:ext cx="20939759" cy="9626258"/>
          </a:xfrm>
        </p:spPr>
        <p:txBody>
          <a:bodyPr>
            <a:noAutofit/>
          </a:bodyPr>
          <a:lstStyle/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fi-FI" sz="5400" dirty="0"/>
              <a:t>a) Mitä huomioita voit tehdä taulukosta? </a:t>
            </a:r>
          </a:p>
          <a:p>
            <a:pPr marL="1714500" lvl="2" indent="-685800">
              <a:lnSpc>
                <a:spcPct val="100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dk1"/>
                </a:solidFill>
              </a:rPr>
              <a:t>Kaupunkien kokonaisväkimäärässä ei tapahdu suuria muutoksia.</a:t>
            </a:r>
          </a:p>
          <a:p>
            <a:pPr marL="1714500" lvl="2" indent="-685800">
              <a:lnSpc>
                <a:spcPct val="100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dk1"/>
                </a:solidFill>
              </a:rPr>
              <a:t>Espanjan kaupungit ovat 450 vuoden kuluessa tipahtaneet pois kymmenen suurimman kaupungin listalta (Granadaa lukuun ottamatta).</a:t>
            </a:r>
          </a:p>
          <a:p>
            <a:pPr marL="1714500" lvl="2" indent="-685800">
              <a:lnSpc>
                <a:spcPct val="100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dk1"/>
                </a:solidFill>
              </a:rPr>
              <a:t>Erityisesti </a:t>
            </a:r>
            <a:r>
              <a:rPr lang="fi-FI" dirty="0" err="1">
                <a:solidFill>
                  <a:schemeClr val="dk1"/>
                </a:solidFill>
              </a:rPr>
              <a:t>Cordoban</a:t>
            </a:r>
            <a:r>
              <a:rPr lang="fi-FI" dirty="0">
                <a:solidFill>
                  <a:schemeClr val="dk1"/>
                </a:solidFill>
              </a:rPr>
              <a:t> väkiluku on romahtanut, ja se on tippunut pois kymmenen suurimman kaupungin listalta 1500-luvulla.</a:t>
            </a:r>
          </a:p>
          <a:p>
            <a:pPr marL="1714500" lvl="2" indent="-685800">
              <a:lnSpc>
                <a:spcPct val="100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dk1"/>
                </a:solidFill>
              </a:rPr>
              <a:t>Italian kaupungit ovat koko ajan listan kärkisijoilla.</a:t>
            </a:r>
          </a:p>
          <a:p>
            <a:pPr marL="1714500" lvl="2" indent="-685800">
              <a:lnSpc>
                <a:spcPct val="100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dk1"/>
                </a:solidFill>
              </a:rPr>
              <a:t>Pariisi nousee nopeasti Euroopan suurimmaksi kaupungiksi. Se ei ole edes listalla vielä 1050-luvulla.</a:t>
            </a:r>
          </a:p>
          <a:p>
            <a:pPr marL="1714500" lvl="2" indent="-685800">
              <a:lnSpc>
                <a:spcPct val="100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dk1"/>
                </a:solidFill>
              </a:rPr>
              <a:t>Joidenkin kaupunkien kohdalla muutokset ovat suuria ja ne voivat kertoa esimerkiksi mustan surman vaikutuksista (Firenze).</a:t>
            </a:r>
          </a:p>
        </p:txBody>
      </p:sp>
    </p:spTree>
    <p:extLst>
      <p:ext uri="{BB962C8B-B14F-4D97-AF65-F5344CB8AC3E}">
        <p14:creationId xmlns:p14="http://schemas.microsoft.com/office/powerpoint/2010/main" val="1316449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/>
              <a:buNone/>
            </a:pPr>
            <a:r>
              <a:rPr lang="fi-FI" dirty="0">
                <a:solidFill>
                  <a:schemeClr val="tx1"/>
                </a:solidFill>
              </a:rPr>
              <a:t>Näkökulmia tehtävään</a:t>
            </a:r>
          </a:p>
        </p:txBody>
      </p:sp>
      <p:sp>
        <p:nvSpPr>
          <p:cNvPr id="101" name="Google Shape;101;p3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7</a:t>
            </a:fld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/>
              <a:t>Forum Historia 1</a:t>
            </a:r>
            <a:endParaRPr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1B55755-DC3E-421A-8D6E-6DA440618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99212" y="3069834"/>
            <a:ext cx="20939759" cy="9626258"/>
          </a:xfrm>
        </p:spPr>
        <p:txBody>
          <a:bodyPr>
            <a:noAutofit/>
          </a:bodyPr>
          <a:lstStyle/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fi-FI" sz="5400" dirty="0"/>
              <a:t>b) Mitä huomioita voit tehdä taulukosta? </a:t>
            </a:r>
          </a:p>
          <a:p>
            <a:pPr marL="1714500" lvl="2" indent="-685800">
              <a:lnSpc>
                <a:spcPct val="100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dk1"/>
                </a:solidFill>
              </a:rPr>
              <a:t>kaupan voimistuminen</a:t>
            </a:r>
          </a:p>
          <a:p>
            <a:pPr marL="1714500" lvl="2" indent="-685800">
              <a:lnSpc>
                <a:spcPct val="100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dk1"/>
                </a:solidFill>
              </a:rPr>
              <a:t>porvariston kehittyminen</a:t>
            </a:r>
          </a:p>
          <a:p>
            <a:pPr marL="1714500" lvl="2" indent="-685800">
              <a:lnSpc>
                <a:spcPct val="100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dk1"/>
                </a:solidFill>
              </a:rPr>
              <a:t>musta surma</a:t>
            </a:r>
          </a:p>
          <a:p>
            <a:pPr marL="1714500" lvl="2" indent="-685800">
              <a:lnSpc>
                <a:spcPct val="100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dk1"/>
                </a:solidFill>
              </a:rPr>
              <a:t>taloudellinen vaurastuminen</a:t>
            </a:r>
          </a:p>
          <a:p>
            <a:pPr marL="1714500" lvl="2" indent="-685800">
              <a:lnSpc>
                <a:spcPct val="100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dk1"/>
                </a:solidFill>
              </a:rPr>
              <a:t>yksinvaltiuden voimistuminen</a:t>
            </a:r>
          </a:p>
          <a:p>
            <a:pPr marL="1714500" lvl="2" indent="-685800">
              <a:lnSpc>
                <a:spcPct val="100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dk1"/>
                </a:solidFill>
              </a:rPr>
              <a:t>talouden painopisteen muutos etelästä pohjoiseen</a:t>
            </a:r>
          </a:p>
          <a:p>
            <a:pPr marL="1714500" lvl="2" indent="-685800">
              <a:lnSpc>
                <a:spcPct val="100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dk1"/>
                </a:solidFill>
              </a:rPr>
              <a:t>maurien (islaminuskoisten) aseman heikentyminen Espanjassa</a:t>
            </a:r>
          </a:p>
        </p:txBody>
      </p:sp>
    </p:spTree>
    <p:extLst>
      <p:ext uri="{BB962C8B-B14F-4D97-AF65-F5344CB8AC3E}">
        <p14:creationId xmlns:p14="http://schemas.microsoft.com/office/powerpoint/2010/main" val="232655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ema">
  <a:themeElements>
    <a:clrScheme name="Opeaineisto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-teema">
  <a:themeElements>
    <a:clrScheme name="Opeaineisto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267</Words>
  <Application>Microsoft Office PowerPoint</Application>
  <PresentationFormat>Mukautettu</PresentationFormat>
  <Paragraphs>81</Paragraphs>
  <Slides>7</Slides>
  <Notes>7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7</vt:i4>
      </vt:variant>
    </vt:vector>
  </HeadingPairs>
  <TitlesOfParts>
    <vt:vector size="11" baseType="lpstr">
      <vt:lpstr>Arial</vt:lpstr>
      <vt:lpstr>Calibri</vt:lpstr>
      <vt:lpstr>Office-teema</vt:lpstr>
      <vt:lpstr>1_Office-teema</vt:lpstr>
      <vt:lpstr>Tilastotehtävä:  Euroopan suurimmat kaupungit keskiajalla</vt:lpstr>
      <vt:lpstr>Tehtävässä harjoiteltavat taidot</vt:lpstr>
      <vt:lpstr>Euroopan suurimmat kaupungit keskiajalla</vt:lpstr>
      <vt:lpstr>Euroopan suurimmat kaupungit keskiajalla</vt:lpstr>
      <vt:lpstr>Opettajalle</vt:lpstr>
      <vt:lpstr>Näkökulmia tehtävään</vt:lpstr>
      <vt:lpstr>Näkökulmia tehtävään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Keräilijöiden ja metsästäjien elämäntapa</dc:title>
  <dc:creator>karri</dc:creator>
  <cp:lastModifiedBy>Katrimaija Lehtinen-Itälä</cp:lastModifiedBy>
  <cp:revision>30</cp:revision>
  <dcterms:created xsi:type="dcterms:W3CDTF">2020-11-30T15:53:58Z</dcterms:created>
  <dcterms:modified xsi:type="dcterms:W3CDTF">2023-09-07T07:51:02Z</dcterms:modified>
</cp:coreProperties>
</file>