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67" r:id="rId5"/>
    <p:sldId id="265" r:id="rId6"/>
    <p:sldId id="268" r:id="rId7"/>
    <p:sldId id="269" r:id="rId8"/>
    <p:sldId id="259" r:id="rId9"/>
    <p:sldId id="258" r:id="rId10"/>
    <p:sldId id="260" r:id="rId11"/>
    <p:sldId id="262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C324B2-11A6-4547-8A97-E78ADC7AD714}" v="6" dt="2022-03-23T12:50:11.042"/>
    <p1510:client id="{233AF9A9-00DF-4E2D-8A03-B38251FD2128}" v="1056" dt="2022-02-17T13:35:13.318"/>
    <p1510:client id="{29434991-CFB5-4304-B32E-52093EA6280D}" v="32" dt="2022-03-23T07:35:39.419"/>
    <p1510:client id="{371706D8-37E5-8ADA-BF7D-6C3E1109A6BB}" v="4448" dt="2022-03-22T14:47:32.550"/>
    <p1510:client id="{54F0A956-43C9-F9F4-D878-F8827F6FB418}" v="119" dt="2022-03-30T12:23:52.313"/>
    <p1510:client id="{5ADAB68A-1042-6E59-38FD-2190AB934D89}" v="259" dt="2022-02-18T07:37:35.468"/>
    <p1510:client id="{83098A1F-F098-C12B-B40A-887439520C38}" v="11" dt="2022-03-28T13:56:33.522"/>
    <p1510:client id="{84C126B8-F035-A1E4-53E8-42C245460AB6}" v="499" dt="2022-03-24T08:13:59.095"/>
    <p1510:client id="{869A3378-9C94-443D-BA96-78E1EF154CCA}" v="9" dt="2022-03-28T13:06:45.201"/>
    <p1510:client id="{D96ECC7E-305D-4794-B0F8-A969B5E96675}" v="140" dt="2022-03-25T07:58:40.8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11.4.2022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11.4.2022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11.4.2022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11.4.2022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11.4.2022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11.4.2022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11.4.2022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11.4.2022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11.4.2022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11.4.2022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11.4.2022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11.4.2022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liisauusitaloarola.fi/2020/10/23/5-perustarvetta-joita-ei-pida-ohittaa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B1wOK9yGUYM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89ED1AA-8684-4D37-B208-8777E1A778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Graphic 33">
            <a:extLst>
              <a:ext uri="{FF2B5EF4-FFF2-40B4-BE49-F238E27FC236}">
                <a16:creationId xmlns:a16="http://schemas.microsoft.com/office/drawing/2014/main" id="{4180E01B-B1F4-437C-807D-1C930718E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10784" y="0"/>
            <a:ext cx="9570431" cy="6858000"/>
          </a:xfrm>
          <a:custGeom>
            <a:avLst/>
            <a:gdLst>
              <a:gd name="connsiteX0" fmla="*/ 7178288 w 7187261"/>
              <a:gd name="connsiteY0" fmla="*/ 2604802 h 5150263"/>
              <a:gd name="connsiteX1" fmla="*/ 7169335 w 7187261"/>
              <a:gd name="connsiteY1" fmla="*/ 2328577 h 5150263"/>
              <a:gd name="connsiteX2" fmla="*/ 7060845 w 7187261"/>
              <a:gd name="connsiteY2" fmla="*/ 1661160 h 5150263"/>
              <a:gd name="connsiteX3" fmla="*/ 6212263 w 7187261"/>
              <a:gd name="connsiteY3" fmla="*/ 243840 h 5150263"/>
              <a:gd name="connsiteX4" fmla="*/ 5953564 w 7187261"/>
              <a:gd name="connsiteY4" fmla="*/ 0 h 5150263"/>
              <a:gd name="connsiteX5" fmla="*/ 1408615 w 7187261"/>
              <a:gd name="connsiteY5" fmla="*/ 0 h 5150263"/>
              <a:gd name="connsiteX6" fmla="*/ 805111 w 7187261"/>
              <a:gd name="connsiteY6" fmla="*/ 676275 h 5150263"/>
              <a:gd name="connsiteX7" fmla="*/ 104928 w 7187261"/>
              <a:gd name="connsiteY7" fmla="*/ 2183035 h 5150263"/>
              <a:gd name="connsiteX8" fmla="*/ 51588 w 7187261"/>
              <a:gd name="connsiteY8" fmla="*/ 2400014 h 5150263"/>
              <a:gd name="connsiteX9" fmla="*/ 41301 w 7187261"/>
              <a:gd name="connsiteY9" fmla="*/ 2424208 h 5150263"/>
              <a:gd name="connsiteX10" fmla="*/ 119692 w 7187261"/>
              <a:gd name="connsiteY10" fmla="*/ 1834801 h 5150263"/>
              <a:gd name="connsiteX11" fmla="*/ 870071 w 7187261"/>
              <a:gd name="connsiteY11" fmla="*/ 462248 h 5150263"/>
              <a:gd name="connsiteX12" fmla="*/ 1389279 w 7187261"/>
              <a:gd name="connsiteY12" fmla="*/ 476 h 5150263"/>
              <a:gd name="connsiteX13" fmla="*/ 1320223 w 7187261"/>
              <a:gd name="connsiteY13" fmla="*/ 476 h 5150263"/>
              <a:gd name="connsiteX14" fmla="*/ 423158 w 7187261"/>
              <a:gd name="connsiteY14" fmla="*/ 989743 h 5150263"/>
              <a:gd name="connsiteX15" fmla="*/ 25585 w 7187261"/>
              <a:gd name="connsiteY15" fmla="*/ 2113693 h 5150263"/>
              <a:gd name="connsiteX16" fmla="*/ 2344 w 7187261"/>
              <a:gd name="connsiteY16" fmla="*/ 2725865 h 5150263"/>
              <a:gd name="connsiteX17" fmla="*/ 447256 w 7187261"/>
              <a:gd name="connsiteY17" fmla="*/ 4210717 h 5150263"/>
              <a:gd name="connsiteX18" fmla="*/ 1138962 w 7187261"/>
              <a:gd name="connsiteY18" fmla="*/ 4988910 h 5150263"/>
              <a:gd name="connsiteX19" fmla="*/ 1348512 w 7187261"/>
              <a:gd name="connsiteY19" fmla="*/ 5146834 h 5150263"/>
              <a:gd name="connsiteX20" fmla="*/ 1422712 w 7187261"/>
              <a:gd name="connsiteY20" fmla="*/ 5146834 h 5150263"/>
              <a:gd name="connsiteX21" fmla="*/ 480594 w 7187261"/>
              <a:gd name="connsiteY21" fmla="*/ 4187952 h 5150263"/>
              <a:gd name="connsiteX22" fmla="*/ 398679 w 7187261"/>
              <a:gd name="connsiteY22" fmla="*/ 4046125 h 5150263"/>
              <a:gd name="connsiteX23" fmla="*/ 411823 w 7187261"/>
              <a:gd name="connsiteY23" fmla="*/ 4053078 h 5150263"/>
              <a:gd name="connsiteX24" fmla="*/ 1439380 w 7187261"/>
              <a:gd name="connsiteY24" fmla="*/ 5147405 h 5150263"/>
              <a:gd name="connsiteX25" fmla="*/ 5710010 w 7187261"/>
              <a:gd name="connsiteY25" fmla="*/ 5150263 h 5150263"/>
              <a:gd name="connsiteX26" fmla="*/ 5999665 w 7187261"/>
              <a:gd name="connsiteY26" fmla="*/ 4910900 h 5150263"/>
              <a:gd name="connsiteX27" fmla="*/ 6954165 w 7187261"/>
              <a:gd name="connsiteY27" fmla="*/ 3545777 h 5150263"/>
              <a:gd name="connsiteX28" fmla="*/ 7137712 w 7187261"/>
              <a:gd name="connsiteY28" fmla="*/ 2799207 h 5150263"/>
              <a:gd name="connsiteX29" fmla="*/ 7142951 w 7187261"/>
              <a:gd name="connsiteY29" fmla="*/ 2754535 h 5150263"/>
              <a:gd name="connsiteX30" fmla="*/ 7149428 w 7187261"/>
              <a:gd name="connsiteY30" fmla="*/ 2774823 h 5150263"/>
              <a:gd name="connsiteX31" fmla="*/ 7066465 w 7187261"/>
              <a:gd name="connsiteY31" fmla="*/ 3465672 h 5150263"/>
              <a:gd name="connsiteX32" fmla="*/ 6452578 w 7187261"/>
              <a:gd name="connsiteY32" fmla="*/ 4552760 h 5150263"/>
              <a:gd name="connsiteX33" fmla="*/ 5752110 w 7187261"/>
              <a:gd name="connsiteY33" fmla="*/ 5150263 h 5150263"/>
              <a:gd name="connsiteX34" fmla="*/ 5827643 w 7187261"/>
              <a:gd name="connsiteY34" fmla="*/ 5150263 h 5150263"/>
              <a:gd name="connsiteX35" fmla="*/ 6642793 w 7187261"/>
              <a:gd name="connsiteY35" fmla="*/ 4389406 h 5150263"/>
              <a:gd name="connsiteX36" fmla="*/ 7102469 w 7187261"/>
              <a:gd name="connsiteY36" fmla="*/ 3490817 h 5150263"/>
              <a:gd name="connsiteX37" fmla="*/ 7187242 w 7187261"/>
              <a:gd name="connsiteY37" fmla="*/ 2990183 h 5150263"/>
              <a:gd name="connsiteX38" fmla="*/ 7178288 w 7187261"/>
              <a:gd name="connsiteY38" fmla="*/ 2604802 h 5150263"/>
              <a:gd name="connsiteX39" fmla="*/ 6342565 w 7187261"/>
              <a:gd name="connsiteY39" fmla="*/ 441389 h 5150263"/>
              <a:gd name="connsiteX40" fmla="*/ 7126567 w 7187261"/>
              <a:gd name="connsiteY40" fmla="*/ 2355056 h 5150263"/>
              <a:gd name="connsiteX41" fmla="*/ 6342565 w 7187261"/>
              <a:gd name="connsiteY41" fmla="*/ 441389 h 5150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7187261" h="5150263">
                <a:moveTo>
                  <a:pt x="7178288" y="2604802"/>
                </a:moveTo>
                <a:cubicBezTo>
                  <a:pt x="7168763" y="2513076"/>
                  <a:pt x="7174478" y="2420684"/>
                  <a:pt x="7169335" y="2328577"/>
                </a:cubicBezTo>
                <a:cubicBezTo>
                  <a:pt x="7156952" y="2102882"/>
                  <a:pt x="7120586" y="1879149"/>
                  <a:pt x="7060845" y="1661160"/>
                </a:cubicBezTo>
                <a:cubicBezTo>
                  <a:pt x="6910588" y="1121007"/>
                  <a:pt x="6617428" y="631374"/>
                  <a:pt x="6212263" y="243840"/>
                </a:cubicBezTo>
                <a:cubicBezTo>
                  <a:pt x="6126538" y="162496"/>
                  <a:pt x="6040813" y="80201"/>
                  <a:pt x="5953564" y="0"/>
                </a:cubicBezTo>
                <a:lnTo>
                  <a:pt x="1408615" y="0"/>
                </a:lnTo>
                <a:cubicBezTo>
                  <a:pt x="1180967" y="200316"/>
                  <a:pt x="978332" y="427387"/>
                  <a:pt x="805111" y="676275"/>
                </a:cubicBezTo>
                <a:cubicBezTo>
                  <a:pt x="481261" y="1136523"/>
                  <a:pt x="252089" y="1640872"/>
                  <a:pt x="104928" y="2183035"/>
                </a:cubicBezTo>
                <a:cubicBezTo>
                  <a:pt x="85878" y="2254853"/>
                  <a:pt x="69495" y="2327720"/>
                  <a:pt x="51588" y="2400014"/>
                </a:cubicBezTo>
                <a:cubicBezTo>
                  <a:pt x="49683" y="2407634"/>
                  <a:pt x="51588" y="2416969"/>
                  <a:pt x="41301" y="2424208"/>
                </a:cubicBezTo>
                <a:cubicBezTo>
                  <a:pt x="45900" y="2225469"/>
                  <a:pt x="72186" y="2027834"/>
                  <a:pt x="119692" y="1834801"/>
                </a:cubicBezTo>
                <a:cubicBezTo>
                  <a:pt x="247993" y="1310926"/>
                  <a:pt x="506121" y="857726"/>
                  <a:pt x="870071" y="462248"/>
                </a:cubicBezTo>
                <a:cubicBezTo>
                  <a:pt x="1027729" y="291823"/>
                  <a:pt x="1201617" y="137169"/>
                  <a:pt x="1389279" y="476"/>
                </a:cubicBezTo>
                <a:lnTo>
                  <a:pt x="1320223" y="476"/>
                </a:lnTo>
                <a:cubicBezTo>
                  <a:pt x="960844" y="274320"/>
                  <a:pt x="656330" y="599123"/>
                  <a:pt x="423158" y="989743"/>
                </a:cubicBezTo>
                <a:cubicBezTo>
                  <a:pt x="215608" y="1337596"/>
                  <a:pt x="80258" y="1711357"/>
                  <a:pt x="25585" y="2113693"/>
                </a:cubicBezTo>
                <a:cubicBezTo>
                  <a:pt x="-2705" y="2316480"/>
                  <a:pt x="-2228" y="2521077"/>
                  <a:pt x="2344" y="2725865"/>
                </a:cubicBezTo>
                <a:cubicBezTo>
                  <a:pt x="14155" y="3261932"/>
                  <a:pt x="170650" y="3754565"/>
                  <a:pt x="447256" y="4210717"/>
                </a:cubicBezTo>
                <a:cubicBezTo>
                  <a:pt x="629851" y="4511612"/>
                  <a:pt x="866356" y="4767167"/>
                  <a:pt x="1138962" y="4988910"/>
                </a:cubicBezTo>
                <a:cubicBezTo>
                  <a:pt x="1207161" y="5044345"/>
                  <a:pt x="1277008" y="5096990"/>
                  <a:pt x="1348512" y="5146834"/>
                </a:cubicBezTo>
                <a:lnTo>
                  <a:pt x="1422712" y="5146834"/>
                </a:lnTo>
                <a:cubicBezTo>
                  <a:pt x="1043426" y="4892802"/>
                  <a:pt x="724720" y="4577334"/>
                  <a:pt x="480594" y="4187952"/>
                </a:cubicBezTo>
                <a:cubicBezTo>
                  <a:pt x="452019" y="4141851"/>
                  <a:pt x="423444" y="4095179"/>
                  <a:pt x="398679" y="4046125"/>
                </a:cubicBezTo>
                <a:cubicBezTo>
                  <a:pt x="407442" y="4043267"/>
                  <a:pt x="409156" y="4048982"/>
                  <a:pt x="411823" y="4053078"/>
                </a:cubicBezTo>
                <a:cubicBezTo>
                  <a:pt x="683572" y="4484656"/>
                  <a:pt x="1033139" y="4842701"/>
                  <a:pt x="1439380" y="5147405"/>
                </a:cubicBezTo>
                <a:lnTo>
                  <a:pt x="5710010" y="5150263"/>
                </a:lnTo>
                <a:cubicBezTo>
                  <a:pt x="5810594" y="5075482"/>
                  <a:pt x="5907272" y="4995587"/>
                  <a:pt x="5999665" y="4910900"/>
                </a:cubicBezTo>
                <a:cubicBezTo>
                  <a:pt x="6418765" y="4526661"/>
                  <a:pt x="6746901" y="4078129"/>
                  <a:pt x="6954165" y="3545777"/>
                </a:cubicBezTo>
                <a:cubicBezTo>
                  <a:pt x="7048234" y="3306175"/>
                  <a:pt x="7109956" y="3055115"/>
                  <a:pt x="7137712" y="2799207"/>
                </a:cubicBezTo>
                <a:cubicBezTo>
                  <a:pt x="7139236" y="2784920"/>
                  <a:pt x="7141046" y="2770632"/>
                  <a:pt x="7142951" y="2754535"/>
                </a:cubicBezTo>
                <a:cubicBezTo>
                  <a:pt x="7151714" y="2760440"/>
                  <a:pt x="7149237" y="2768441"/>
                  <a:pt x="7149428" y="2774823"/>
                </a:cubicBezTo>
                <a:cubicBezTo>
                  <a:pt x="7156743" y="3007967"/>
                  <a:pt x="7128777" y="3240881"/>
                  <a:pt x="7066465" y="3465672"/>
                </a:cubicBezTo>
                <a:cubicBezTo>
                  <a:pt x="6952165" y="3878580"/>
                  <a:pt x="6737948" y="4235863"/>
                  <a:pt x="6452578" y="4552760"/>
                </a:cubicBezTo>
                <a:cubicBezTo>
                  <a:pt x="6244553" y="4783836"/>
                  <a:pt x="6008809" y="4980242"/>
                  <a:pt x="5752110" y="5150263"/>
                </a:cubicBezTo>
                <a:lnTo>
                  <a:pt x="5827643" y="5150263"/>
                </a:lnTo>
                <a:cubicBezTo>
                  <a:pt x="6136539" y="4938904"/>
                  <a:pt x="6412192" y="4689348"/>
                  <a:pt x="6642793" y="4389406"/>
                </a:cubicBezTo>
                <a:cubicBezTo>
                  <a:pt x="6851295" y="4118324"/>
                  <a:pt x="7009125" y="3820859"/>
                  <a:pt x="7102469" y="3490817"/>
                </a:cubicBezTo>
                <a:cubicBezTo>
                  <a:pt x="7148646" y="3327473"/>
                  <a:pt x="7177069" y="3159624"/>
                  <a:pt x="7187242" y="2990183"/>
                </a:cubicBezTo>
                <a:cubicBezTo>
                  <a:pt x="7187623" y="2984087"/>
                  <a:pt x="7182384" y="2642330"/>
                  <a:pt x="7178288" y="2604802"/>
                </a:cubicBezTo>
                <a:close/>
                <a:moveTo>
                  <a:pt x="6342565" y="441389"/>
                </a:moveTo>
                <a:cubicBezTo>
                  <a:pt x="6829797" y="986533"/>
                  <a:pt x="7091135" y="1624422"/>
                  <a:pt x="7126567" y="2355056"/>
                </a:cubicBezTo>
                <a:cubicBezTo>
                  <a:pt x="7001123" y="1661827"/>
                  <a:pt x="6756426" y="1017365"/>
                  <a:pt x="6342565" y="441389"/>
                </a:cubicBez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2101516" y="955309"/>
            <a:ext cx="7531768" cy="2898975"/>
          </a:xfrm>
        </p:spPr>
        <p:txBody>
          <a:bodyPr>
            <a:normAutofit/>
          </a:bodyPr>
          <a:lstStyle/>
          <a:p>
            <a:r>
              <a:rPr lang="fi-FI" sz="6600" b="1" dirty="0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YHTEISTYÖLLÄ UUTEEN KOULUUN</a:t>
            </a:r>
            <a:br>
              <a:rPr lang="fi-FI" sz="6600" b="1" dirty="0">
                <a:cs typeface="Calibri Light"/>
              </a:rPr>
            </a:br>
            <a:r>
              <a:rPr lang="fi-FI" sz="4000" dirty="0">
                <a:solidFill>
                  <a:srgbClr val="FFFFFF"/>
                </a:solidFill>
                <a:cs typeface="Calibri Light"/>
              </a:rPr>
              <a:t>Uuden koulun toimintakulttuuri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634916" y="4533813"/>
            <a:ext cx="6930189" cy="93846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solidFill>
                  <a:srgbClr val="FFFFFF"/>
                </a:solidFill>
                <a:ea typeface="Calibri" panose="020F0502020204030204"/>
                <a:cs typeface="Calibri" panose="020F0502020204030204"/>
              </a:rPr>
              <a:t>Oppilaiden viisi perustarvetta MOK-työskentelyssä</a:t>
            </a: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41F77738-2AF0-4750-A0C7-F97C2C1759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17349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7">
            <a:extLst>
              <a:ext uri="{FF2B5EF4-FFF2-40B4-BE49-F238E27FC236}">
                <a16:creationId xmlns:a16="http://schemas.microsoft.com/office/drawing/2014/main" id="{E92FEB64-6EEA-4759-B4A4-BD2C1E660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7393" y="847600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B6FCB38-A7AF-4B2F-B940-893FDF4C00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0164" y="699841"/>
            <a:ext cx="4013391" cy="5011685"/>
          </a:xfrm>
        </p:spPr>
        <p:txBody>
          <a:bodyPr>
            <a:normAutofit/>
          </a:bodyPr>
          <a:lstStyle/>
          <a:p>
            <a:r>
              <a:rPr lang="fi-FI" sz="2800">
                <a:solidFill>
                  <a:srgbClr val="FFFFFF"/>
                </a:solidFill>
                <a:cs typeface="Calibri Light"/>
              </a:rPr>
              <a:t>Yhteisöllisyyden kokeminen: </a:t>
            </a:r>
            <a:br>
              <a:rPr lang="fi-FI" sz="2800">
                <a:cs typeface="Calibri Light"/>
              </a:rPr>
            </a:br>
            <a:r>
              <a:rPr lang="fi-FI" sz="2800">
                <a:solidFill>
                  <a:srgbClr val="FFFFFF"/>
                </a:solidFill>
                <a:cs typeface="Calibri Light"/>
              </a:rPr>
              <a:t>Uudessa koulussa on tärkeää olla tekemisissä eri-ikäisten oppilaiden kanssa.</a:t>
            </a:r>
            <a:br>
              <a:rPr lang="fi-FI" sz="2800">
                <a:solidFill>
                  <a:srgbClr val="FFFFFF"/>
                </a:solidFill>
                <a:cs typeface="Calibri Light"/>
              </a:rPr>
            </a:br>
            <a:r>
              <a:rPr lang="fi-FI" sz="2800">
                <a:solidFill>
                  <a:srgbClr val="FFFFFF"/>
                </a:solidFill>
                <a:cs typeface="Calibri Light"/>
              </a:rPr>
              <a:t>N. 10 -15 min.</a:t>
            </a:r>
            <a:endParaRPr lang="fi-FI" sz="2800">
              <a:solidFill>
                <a:srgbClr val="FFFFFF"/>
              </a:solidFill>
            </a:endParaRPr>
          </a:p>
        </p:txBody>
      </p:sp>
      <p:sp>
        <p:nvSpPr>
          <p:cNvPr id="28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0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AA1B1C0-B216-43F1-AB28-BD8BD7FDE2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842651"/>
            <a:ext cx="5257799" cy="544452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b="1">
                <a:ea typeface="Calibri"/>
                <a:cs typeface="Calibri"/>
              </a:rPr>
              <a:t>Keskustelutehtävä: (parit)</a:t>
            </a:r>
            <a:endParaRPr lang="fi-FI" b="1">
              <a:cs typeface="Calibri"/>
            </a:endParaRPr>
          </a:p>
          <a:p>
            <a:pPr lvl="1" indent="0"/>
            <a:r>
              <a:rPr lang="fi-FI">
                <a:ea typeface="Calibri"/>
                <a:cs typeface="Calibri"/>
              </a:rPr>
              <a:t> Missä tilanteissa uudessa koulussa kohtaamme eri ikäisten oppilaiden kanssa? Miten jokaisen tulisi huomioida kohtaamiset?</a:t>
            </a:r>
          </a:p>
          <a:p>
            <a:pPr lvl="1" indent="0"/>
            <a:r>
              <a:rPr lang="fi-FI">
                <a:ea typeface="Calibri"/>
                <a:cs typeface="Calibri"/>
              </a:rPr>
              <a:t> Muuttuuko oman luokan yhteishenki uuden koulun myötä? Onko sinun luokkasi yhteishengessä kehitettävää?</a:t>
            </a:r>
          </a:p>
          <a:p>
            <a:pPr lvl="1" indent="0"/>
            <a:r>
              <a:rPr lang="fi-FI">
                <a:ea typeface="Calibri"/>
                <a:cs typeface="Calibri"/>
              </a:rPr>
              <a:t> Miettikää, millaista hengailu yläasteen aulatilassa voisi parhaimmillaan olla?</a:t>
            </a:r>
          </a:p>
          <a:p>
            <a:pPr lvl="1" indent="0"/>
            <a:endParaRPr lang="fi-FI">
              <a:ea typeface="Calibri"/>
              <a:cs typeface="Calibri"/>
            </a:endParaRPr>
          </a:p>
          <a:p>
            <a:pPr lvl="1" indent="0">
              <a:buNone/>
            </a:pPr>
            <a:r>
              <a:rPr lang="fi-FI">
                <a:ea typeface="Calibri"/>
                <a:cs typeface="Calibri"/>
              </a:rPr>
              <a:t>Purkukeskustelu koko luokan kesken, jos ehditään!</a:t>
            </a:r>
          </a:p>
        </p:txBody>
      </p:sp>
      <p:sp>
        <p:nvSpPr>
          <p:cNvPr id="31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2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0505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3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494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7FAA137-702F-4C57-874E-F2D728D3FB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sz="3200">
                <a:cs typeface="Calibri Light"/>
              </a:rPr>
              <a:t>Esityksen tekijät: Katri Kittilä, Mikael Vähäsarja ja Salli Konttinen</a:t>
            </a:r>
            <a:br>
              <a:rPr lang="fi-FI" sz="3200">
                <a:cs typeface="Calibri Light"/>
              </a:rPr>
            </a:br>
            <a:r>
              <a:rPr lang="fi-FI" sz="3200">
                <a:cs typeface="Calibri Light"/>
              </a:rPr>
              <a:t>Lähde:  </a:t>
            </a:r>
            <a:r>
              <a:rPr lang="fi-FI" sz="3200">
                <a:ea typeface="+mj-lt"/>
                <a:cs typeface="+mj-lt"/>
                <a:hlinkClick r:id="rId2"/>
              </a:rPr>
              <a:t>5 sosiaalista perustarvetta, joita ei pidä ohittaa. Mitä ihminen tarvitsee? - Liisa Uusitalo-Arola (liisauusitaloarola.fi)</a:t>
            </a:r>
            <a:endParaRPr lang="fi-FI" sz="3200"/>
          </a:p>
        </p:txBody>
      </p:sp>
      <p:pic>
        <p:nvPicPr>
          <p:cNvPr id="4" name="Kuva 4" descr="Kuva, joka sisältää kohteen teksti, merkki&#10;&#10;Kuvaus luotu automaattisesti">
            <a:extLst>
              <a:ext uri="{FF2B5EF4-FFF2-40B4-BE49-F238E27FC236}">
                <a16:creationId xmlns:a16="http://schemas.microsoft.com/office/drawing/2014/main" id="{9F2D0990-64CB-4C2C-B671-30F3DC34ECD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380058" y="1825625"/>
            <a:ext cx="9431884" cy="4351338"/>
          </a:xfrm>
        </p:spPr>
      </p:pic>
    </p:spTree>
    <p:extLst>
      <p:ext uri="{BB962C8B-B14F-4D97-AF65-F5344CB8AC3E}">
        <p14:creationId xmlns:p14="http://schemas.microsoft.com/office/powerpoint/2010/main" val="2897619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C320AB5-8CA3-4945-AA22-1A8BAED38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fi-FI" dirty="0">
                <a:solidFill>
                  <a:srgbClr val="FFFFFF"/>
                </a:solidFill>
                <a:ea typeface="Calibri Light"/>
                <a:cs typeface="Calibri Light"/>
              </a:rPr>
              <a:t>Kahden tunnin ohjelma</a:t>
            </a:r>
            <a:endParaRPr lang="fi-FI">
              <a:solidFill>
                <a:srgbClr val="FFFFFF"/>
              </a:solidFill>
            </a:endParaRPr>
          </a:p>
        </p:txBody>
      </p:sp>
      <p:sp>
        <p:nvSpPr>
          <p:cNvPr id="7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9DAB886-5F10-4D06-A674-4CD463072A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endParaRPr lang="fi-FI" b="1">
              <a:ea typeface="Calibri"/>
              <a:cs typeface="Calibri"/>
            </a:endParaRPr>
          </a:p>
          <a:p>
            <a:endParaRPr lang="fi-FI">
              <a:cs typeface="Calibri"/>
            </a:endParaRP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9E690AC9-5AB7-6F3C-959C-CD244016D2CC}"/>
              </a:ext>
            </a:extLst>
          </p:cNvPr>
          <p:cNvSpPr txBox="1"/>
          <p:nvPr/>
        </p:nvSpPr>
        <p:spPr>
          <a:xfrm>
            <a:off x="4441372" y="304800"/>
            <a:ext cx="6640285" cy="63709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sz="2400" b="1">
                <a:ea typeface="Calibri"/>
                <a:cs typeface="Calibri"/>
              </a:rPr>
              <a:t>1</a:t>
            </a:r>
            <a:r>
              <a:rPr lang="fi-FI" sz="2400">
                <a:ea typeface="Calibri"/>
                <a:cs typeface="Calibri"/>
              </a:rPr>
              <a:t>. Aluksi teemme lämmittelyharjoituksen.</a:t>
            </a:r>
          </a:p>
          <a:p>
            <a:endParaRPr lang="fi-FI" sz="2400">
              <a:ea typeface="Calibri"/>
              <a:cs typeface="Calibri"/>
            </a:endParaRPr>
          </a:p>
          <a:p>
            <a:r>
              <a:rPr lang="fi-FI" sz="2400" b="1">
                <a:ea typeface="Calibri"/>
                <a:cs typeface="Calibri"/>
              </a:rPr>
              <a:t>2</a:t>
            </a:r>
            <a:r>
              <a:rPr lang="fi-FI" sz="2400">
                <a:ea typeface="Calibri"/>
                <a:cs typeface="Calibri"/>
              </a:rPr>
              <a:t>. Sen jälkeen käymme läpi tämän esityksen tapauksia ja harjoituksia.</a:t>
            </a:r>
          </a:p>
          <a:p>
            <a:endParaRPr lang="fi-FI" sz="2400">
              <a:ea typeface="Calibri"/>
              <a:cs typeface="Calibri"/>
            </a:endParaRPr>
          </a:p>
          <a:p>
            <a:r>
              <a:rPr lang="fi-FI" sz="2400" b="1">
                <a:ea typeface="Calibri"/>
                <a:cs typeface="Calibri"/>
              </a:rPr>
              <a:t>3</a:t>
            </a:r>
            <a:r>
              <a:rPr lang="fi-FI" sz="2400">
                <a:ea typeface="Calibri"/>
                <a:cs typeface="Calibri"/>
              </a:rPr>
              <a:t>. Teemme harjoitukset 4 hengen ryhmissä tai pareittain.</a:t>
            </a:r>
          </a:p>
          <a:p>
            <a:endParaRPr lang="fi-FI" sz="2400">
              <a:ea typeface="Calibri"/>
              <a:cs typeface="Calibri"/>
            </a:endParaRPr>
          </a:p>
          <a:p>
            <a:r>
              <a:rPr lang="fi-FI" sz="2400" b="1">
                <a:ea typeface="Calibri"/>
                <a:cs typeface="Calibri"/>
              </a:rPr>
              <a:t>4</a:t>
            </a:r>
            <a:r>
              <a:rPr lang="fi-FI" sz="2400">
                <a:ea typeface="Calibri"/>
                <a:cs typeface="Calibri"/>
              </a:rPr>
              <a:t>. Teemme harjoituksia lyhyesti keskustellen ja / tai näytellen. Kaikki osallistuvat keskustelemalla ja kokeilemalla erilaisia rooleja. "Parin sanan" vaihto ei riitä työskentelyksi.</a:t>
            </a:r>
          </a:p>
          <a:p>
            <a:endParaRPr lang="fi-FI" sz="2400">
              <a:ea typeface="Calibri"/>
              <a:cs typeface="Calibri"/>
            </a:endParaRPr>
          </a:p>
          <a:p>
            <a:r>
              <a:rPr lang="fi-FI" sz="2400" b="1">
                <a:ea typeface="Calibri"/>
                <a:cs typeface="Calibri"/>
              </a:rPr>
              <a:t>5</a:t>
            </a:r>
            <a:r>
              <a:rPr lang="fi-FI" sz="2400">
                <a:ea typeface="Calibri"/>
                <a:cs typeface="Calibri"/>
              </a:rPr>
              <a:t>. Teemme niin monta tapausta kuin ehdimme! Keskustelemme kokemuksista yhdessä tai ryhmissä. Ryhmä voi halutessaan kuvata tabletilla oman harjoituksensa.</a:t>
            </a:r>
          </a:p>
        </p:txBody>
      </p:sp>
    </p:spTree>
    <p:extLst>
      <p:ext uri="{BB962C8B-B14F-4D97-AF65-F5344CB8AC3E}">
        <p14:creationId xmlns:p14="http://schemas.microsoft.com/office/powerpoint/2010/main" val="3554889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C320AB5-8CA3-4945-AA22-1A8BAED38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  <a:ea typeface="Calibri Light"/>
                <a:cs typeface="Calibri Light"/>
              </a:rPr>
              <a:t>STATUS </a:t>
            </a:r>
            <a:br>
              <a:rPr lang="fi-FI">
                <a:solidFill>
                  <a:srgbClr val="FFFFFF"/>
                </a:solidFill>
                <a:ea typeface="Calibri Light"/>
                <a:cs typeface="Calibri Light"/>
              </a:rPr>
            </a:br>
            <a:r>
              <a:rPr lang="fi-FI">
                <a:solidFill>
                  <a:srgbClr val="FFFFFF"/>
                </a:solidFill>
                <a:ea typeface="Calibri Light"/>
                <a:cs typeface="Calibri Light"/>
              </a:rPr>
              <a:t>- Lämppäri</a:t>
            </a:r>
            <a:br>
              <a:rPr lang="fi-FI">
                <a:solidFill>
                  <a:srgbClr val="FFFFFF"/>
                </a:solidFill>
                <a:ea typeface="Calibri Light"/>
                <a:cs typeface="Calibri Light"/>
              </a:rPr>
            </a:br>
            <a:r>
              <a:rPr lang="fi-FI">
                <a:solidFill>
                  <a:srgbClr val="FFFFFF"/>
                </a:solidFill>
                <a:ea typeface="Calibri Light"/>
                <a:cs typeface="Calibri Light"/>
              </a:rPr>
              <a:t>noin 10 min.</a:t>
            </a:r>
            <a:endParaRPr lang="fi-FI">
              <a:solidFill>
                <a:srgbClr val="FFFFFF"/>
              </a:solidFill>
            </a:endParaRPr>
          </a:p>
        </p:txBody>
      </p:sp>
      <p:sp>
        <p:nvSpPr>
          <p:cNvPr id="7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9DAB886-5F10-4D06-A674-4CD463072A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endParaRPr lang="fi-FI" b="1">
              <a:ea typeface="Calibri"/>
              <a:cs typeface="Calibri"/>
            </a:endParaRPr>
          </a:p>
          <a:p>
            <a:endParaRPr lang="fi-FI">
              <a:cs typeface="Calibri"/>
            </a:endParaRP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9E690AC9-5AB7-6F3C-959C-CD244016D2CC}"/>
              </a:ext>
            </a:extLst>
          </p:cNvPr>
          <p:cNvSpPr txBox="1"/>
          <p:nvPr/>
        </p:nvSpPr>
        <p:spPr>
          <a:xfrm>
            <a:off x="4245430" y="272143"/>
            <a:ext cx="7870369" cy="73558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sz="2400" dirty="0"/>
              <a:t>Järjestäkää luokan tilaa siten, että pulpetit työnnetään syrjään. Tuolit voi asettaa esimerkiksi puolikaareen. Jäädään seisomaan!</a:t>
            </a:r>
            <a:endParaRPr lang="fi-FI" sz="2000" dirty="0">
              <a:ea typeface="Calibri"/>
              <a:cs typeface="Calibri"/>
            </a:endParaRPr>
          </a:p>
          <a:p>
            <a:endParaRPr lang="fi-FI" sz="2400">
              <a:ea typeface="Calibri"/>
              <a:cs typeface="Calibri"/>
            </a:endParaRPr>
          </a:p>
          <a:p>
            <a:r>
              <a:rPr lang="fi-FI" sz="2400" dirty="0">
                <a:ea typeface="Calibri"/>
                <a:cs typeface="Calibri"/>
              </a:rPr>
              <a:t>Musiikki soimaan taustalle </a:t>
            </a:r>
            <a:r>
              <a:rPr lang="fi-FI" sz="2000" dirty="0">
                <a:ea typeface="Calibri"/>
                <a:cs typeface="Calibri"/>
              </a:rPr>
              <a:t>(</a:t>
            </a:r>
            <a:r>
              <a:rPr lang="fi-FI" sz="2000" dirty="0">
                <a:ea typeface="+mn-lt"/>
                <a:cs typeface="+mn-lt"/>
                <a:hlinkClick r:id="rId2"/>
              </a:rPr>
              <a:t>James Brown - I Feel Good - YouTube</a:t>
            </a:r>
            <a:r>
              <a:rPr lang="fi-FI" sz="2000" dirty="0">
                <a:ea typeface="Calibri"/>
                <a:cs typeface="Calibri"/>
              </a:rPr>
              <a:t>)</a:t>
            </a:r>
          </a:p>
          <a:p>
            <a:r>
              <a:rPr lang="fi-FI" sz="2400" dirty="0">
                <a:ea typeface="Calibri"/>
                <a:cs typeface="Calibri"/>
              </a:rPr>
              <a:t>Kuljetaan tilassa kävellen...</a:t>
            </a:r>
          </a:p>
          <a:p>
            <a:endParaRPr lang="fi-FI" sz="2400" dirty="0">
              <a:ea typeface="Calibri"/>
              <a:cs typeface="Calibri"/>
            </a:endParaRPr>
          </a:p>
          <a:p>
            <a:r>
              <a:rPr lang="fi-FI" sz="2400" dirty="0">
                <a:ea typeface="Calibri"/>
                <a:cs typeface="Calibri"/>
              </a:rPr>
              <a:t>A) Kukaan ei saa ottaa fyysistä kontaktia tai katsekontaktia toisiin oppilaisiin. Jokainen keskittyy vain omaan kävelyynsä.</a:t>
            </a:r>
          </a:p>
          <a:p>
            <a:endParaRPr lang="fi-FI" sz="2400">
              <a:ea typeface="Calibri"/>
              <a:cs typeface="Calibri"/>
            </a:endParaRPr>
          </a:p>
          <a:p>
            <a:r>
              <a:rPr lang="fi-FI" sz="2400" dirty="0">
                <a:ea typeface="Calibri"/>
                <a:cs typeface="Calibri"/>
              </a:rPr>
              <a:t>B) Kävellään tilassa, mutta välillä luodaan nopeita vilkaisuja ympärille. Vältetään pitkiä katsekontakteja. </a:t>
            </a:r>
          </a:p>
          <a:p>
            <a:endParaRPr lang="fi-FI" sz="2400">
              <a:ea typeface="Calibri"/>
              <a:cs typeface="Calibri"/>
            </a:endParaRPr>
          </a:p>
          <a:p>
            <a:r>
              <a:rPr lang="fi-FI" sz="2400" dirty="0">
                <a:ea typeface="Calibri"/>
                <a:cs typeface="Calibri"/>
              </a:rPr>
              <a:t>C) Etsitään tuttuja joukosta, kävellään yhtä matkaa. Ei jutella.</a:t>
            </a:r>
            <a:endParaRPr lang="fi-FI" dirty="0"/>
          </a:p>
          <a:p>
            <a:endParaRPr lang="fi-FI" sz="2400">
              <a:ea typeface="Calibri"/>
              <a:cs typeface="Calibri"/>
            </a:endParaRPr>
          </a:p>
          <a:p>
            <a:r>
              <a:rPr lang="fi-FI" sz="2400" dirty="0">
                <a:ea typeface="Calibri"/>
                <a:cs typeface="Calibri"/>
              </a:rPr>
              <a:t>D) Olet kaikkien kaveri, tervehdit suurieleisesti jokaista. Nostat tunnelmaa maailmanomistajan tavoin!</a:t>
            </a:r>
            <a:endParaRPr lang="fi-FI" dirty="0"/>
          </a:p>
          <a:p>
            <a:endParaRPr lang="fi-FI" sz="3200">
              <a:ea typeface="Calibri"/>
              <a:cs typeface="Calibri"/>
            </a:endParaRPr>
          </a:p>
          <a:p>
            <a:endParaRPr lang="fi-FI" sz="320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11563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C320AB5-8CA3-4945-AA22-1A8BAED38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  <a:ea typeface="Calibri Light"/>
                <a:cs typeface="Calibri Light"/>
              </a:rPr>
              <a:t>STATUS </a:t>
            </a:r>
            <a:br>
              <a:rPr lang="fi-FI">
                <a:solidFill>
                  <a:srgbClr val="FFFFFF"/>
                </a:solidFill>
                <a:ea typeface="Calibri Light"/>
                <a:cs typeface="Calibri Light"/>
              </a:rPr>
            </a:br>
            <a:r>
              <a:rPr lang="fi-FI">
                <a:solidFill>
                  <a:srgbClr val="FFFFFF"/>
                </a:solidFill>
                <a:ea typeface="Calibri Light"/>
                <a:cs typeface="Calibri Light"/>
              </a:rPr>
              <a:t>- palaute</a:t>
            </a:r>
            <a:br>
              <a:rPr lang="fi-FI">
                <a:solidFill>
                  <a:srgbClr val="FFFFFF"/>
                </a:solidFill>
                <a:ea typeface="Calibri Light"/>
                <a:cs typeface="Calibri Light"/>
              </a:rPr>
            </a:br>
            <a:r>
              <a:rPr lang="fi-FI">
                <a:solidFill>
                  <a:srgbClr val="FFFFFF"/>
                </a:solidFill>
                <a:cs typeface="Calibri Light"/>
              </a:rPr>
              <a:t>n. 2 min.</a:t>
            </a:r>
            <a:endParaRPr lang="fi-FI">
              <a:solidFill>
                <a:srgbClr val="FFFFFF"/>
              </a:solidFill>
            </a:endParaRPr>
          </a:p>
        </p:txBody>
      </p:sp>
      <p:sp>
        <p:nvSpPr>
          <p:cNvPr id="7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9DAB886-5F10-4D06-A674-4CD463072A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endParaRPr lang="fi-FI" b="1">
              <a:ea typeface="Calibri"/>
              <a:cs typeface="Calibri"/>
            </a:endParaRPr>
          </a:p>
          <a:p>
            <a:endParaRPr lang="fi-FI">
              <a:cs typeface="Calibri"/>
            </a:endParaRP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9E690AC9-5AB7-6F3C-959C-CD244016D2CC}"/>
              </a:ext>
            </a:extLst>
          </p:cNvPr>
          <p:cNvSpPr txBox="1"/>
          <p:nvPr/>
        </p:nvSpPr>
        <p:spPr>
          <a:xfrm>
            <a:off x="4245430" y="881743"/>
            <a:ext cx="7870369" cy="507831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sz="2800" b="1" dirty="0">
                <a:ea typeface="Calibri"/>
                <a:cs typeface="Calibri"/>
              </a:rPr>
              <a:t>Mikä sinusta tuntui luontevimmalta?</a:t>
            </a:r>
          </a:p>
          <a:p>
            <a:r>
              <a:rPr lang="fi-FI" sz="2800" dirty="0">
                <a:ea typeface="Calibri"/>
                <a:cs typeface="Calibri"/>
              </a:rPr>
              <a:t>1) Kävellä ilman kontaktia toisiin</a:t>
            </a:r>
          </a:p>
          <a:p>
            <a:r>
              <a:rPr lang="fi-FI" sz="2800" dirty="0">
                <a:ea typeface="Calibri"/>
                <a:cs typeface="Calibri"/>
              </a:rPr>
              <a:t>2) Vilkuilla välillä ympärille</a:t>
            </a:r>
          </a:p>
          <a:p>
            <a:r>
              <a:rPr lang="fi-FI" sz="2800" dirty="0">
                <a:ea typeface="Calibri"/>
                <a:cs typeface="Calibri"/>
              </a:rPr>
              <a:t>3) Etsiytyä tuttujen joukkoon</a:t>
            </a:r>
          </a:p>
          <a:p>
            <a:r>
              <a:rPr lang="fi-FI" sz="2800" dirty="0">
                <a:ea typeface="Calibri"/>
                <a:cs typeface="Calibri"/>
              </a:rPr>
              <a:t>4) Ottaa kontaktia ja hakea huomiota</a:t>
            </a:r>
          </a:p>
          <a:p>
            <a:endParaRPr lang="fi-FI" sz="2800">
              <a:ea typeface="Calibri"/>
              <a:cs typeface="Calibri"/>
            </a:endParaRPr>
          </a:p>
          <a:p>
            <a:r>
              <a:rPr lang="fi-FI" sz="2800" b="1" dirty="0">
                <a:ea typeface="Calibri"/>
                <a:cs typeface="Calibri"/>
              </a:rPr>
              <a:t>Näytä sormin, mikä numero olisit eniten?</a:t>
            </a:r>
          </a:p>
          <a:p>
            <a:endParaRPr lang="fi-FI" sz="3200">
              <a:ea typeface="Calibri"/>
              <a:cs typeface="Calibri"/>
            </a:endParaRPr>
          </a:p>
          <a:p>
            <a:r>
              <a:rPr lang="fi-FI" sz="3200" dirty="0">
                <a:ea typeface="Calibri"/>
                <a:cs typeface="Calibri"/>
              </a:rPr>
              <a:t>Jokaisella on luokassa oma rooli / status. Kaikkia rooleja tarvitaan, jotta ryhmä toimii! </a:t>
            </a:r>
          </a:p>
          <a:p>
            <a:endParaRPr lang="fi-FI" sz="320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601830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C320AB5-8CA3-4945-AA22-1A8BAED38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br>
              <a:rPr lang="fi-FI">
                <a:solidFill>
                  <a:srgbClr val="FFFFFF"/>
                </a:solidFill>
                <a:cs typeface="Calibri Light"/>
              </a:rPr>
            </a:br>
            <a:r>
              <a:rPr lang="fi-FI">
                <a:solidFill>
                  <a:srgbClr val="FFFFFF"/>
                </a:solidFill>
                <a:cs typeface="Calibri Light"/>
              </a:rPr>
              <a:t>STATUS  - ryhmätyö-tehtävä</a:t>
            </a:r>
            <a:br>
              <a:rPr lang="fi-FI">
                <a:solidFill>
                  <a:srgbClr val="FFFFFF"/>
                </a:solidFill>
                <a:cs typeface="Calibri Light"/>
              </a:rPr>
            </a:br>
            <a:r>
              <a:rPr lang="fi-FI">
                <a:solidFill>
                  <a:srgbClr val="FFFFFF"/>
                </a:solidFill>
                <a:cs typeface="Calibri Light"/>
              </a:rPr>
              <a:t>n. 15 min.</a:t>
            </a:r>
            <a:endParaRPr lang="fi-FI">
              <a:solidFill>
                <a:srgbClr val="FFFFFF"/>
              </a:solidFill>
            </a:endParaRPr>
          </a:p>
        </p:txBody>
      </p:sp>
      <p:sp>
        <p:nvSpPr>
          <p:cNvPr id="7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9DAB886-5F10-4D06-A674-4CD463072A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55423" y="123259"/>
            <a:ext cx="8005946" cy="6565332"/>
          </a:xfrm>
        </p:spPr>
        <p:txBody>
          <a:bodyPr vert="horz" lIns="91440" tIns="45720" rIns="91440" bIns="45720" rtlCol="0" anchor="ctr">
            <a:normAutofit fontScale="92500"/>
          </a:bodyPr>
          <a:lstStyle/>
          <a:p>
            <a:r>
              <a:rPr lang="fi-FI" b="1" dirty="0">
                <a:cs typeface="Calibri"/>
              </a:rPr>
              <a:t>Kaikilla oppilailla on tarve tulla nähdyksi ja kuulluksi, olipa oma status mikä tahansa. </a:t>
            </a:r>
          </a:p>
          <a:p>
            <a:r>
              <a:rPr lang="fi-FI" dirty="0">
                <a:cs typeface="Calibri"/>
              </a:rPr>
              <a:t>Tehtävä 4 hlön ryhmässä</a:t>
            </a:r>
            <a:endParaRPr lang="fi-FI" dirty="0">
              <a:ea typeface="Calibri"/>
              <a:cs typeface="Calibri"/>
            </a:endParaRPr>
          </a:p>
          <a:p>
            <a:r>
              <a:rPr lang="fi-FI" dirty="0">
                <a:cs typeface="Calibri"/>
              </a:rPr>
              <a:t>Kukin valitsee seuraavista vaihtoehdoista oman roolin:</a:t>
            </a:r>
            <a:endParaRPr lang="fi-FI" dirty="0">
              <a:ea typeface="Calibri"/>
              <a:cs typeface="Calibri"/>
            </a:endParaRPr>
          </a:p>
          <a:p>
            <a:pPr lvl="1"/>
            <a:r>
              <a:rPr lang="fi-FI" dirty="0">
                <a:ea typeface="Calibri"/>
                <a:cs typeface="Calibri"/>
              </a:rPr>
              <a:t>Itsevarma ja dominoiva (hyvä ryhti)</a:t>
            </a:r>
          </a:p>
          <a:p>
            <a:pPr lvl="1"/>
            <a:r>
              <a:rPr lang="fi-FI" dirty="0">
                <a:ea typeface="Calibri"/>
                <a:cs typeface="Calibri"/>
              </a:rPr>
              <a:t>Tavallinen tolkun tyyppi </a:t>
            </a:r>
          </a:p>
          <a:p>
            <a:pPr lvl="1"/>
            <a:r>
              <a:rPr lang="fi-FI" dirty="0">
                <a:ea typeface="Calibri"/>
                <a:cs typeface="Calibri"/>
              </a:rPr>
              <a:t>Pelokas, ujo (nopeat, käpertyvä asento ja epävarmat liikkeet)</a:t>
            </a:r>
            <a:endParaRPr lang="fi-FI" dirty="0">
              <a:cs typeface="Calibri"/>
            </a:endParaRPr>
          </a:p>
          <a:p>
            <a:r>
              <a:rPr lang="fi-FI" dirty="0">
                <a:ea typeface="Calibri"/>
                <a:cs typeface="Calibri"/>
              </a:rPr>
              <a:t>Tapaus 1: </a:t>
            </a:r>
          </a:p>
          <a:p>
            <a:pPr lvl="1"/>
            <a:r>
              <a:rPr lang="fi-FI" dirty="0">
                <a:ea typeface="Calibri"/>
                <a:cs typeface="Calibri"/>
              </a:rPr>
              <a:t>Vessajonossa on ruuhkaa, koska 2 yläasteen oppilasta on lukittautunut välitunnin ajaksi samaan vessaan. </a:t>
            </a:r>
          </a:p>
          <a:p>
            <a:pPr lvl="1"/>
            <a:r>
              <a:rPr lang="fi-FI" dirty="0">
                <a:ea typeface="Calibri"/>
                <a:cs typeface="Calibri"/>
              </a:rPr>
              <a:t>Jonossa on ensimmäisenä pelokas esikoululainen, jolla on kova pissahätä.</a:t>
            </a:r>
          </a:p>
          <a:p>
            <a:pPr lvl="1"/>
            <a:r>
              <a:rPr lang="fi-FI" dirty="0">
                <a:ea typeface="Calibri"/>
                <a:cs typeface="Calibri"/>
              </a:rPr>
              <a:t>Jonossa toisena on lukiolainen, jolla on juuri matikan koe alkamassa. Kauhea kiire. </a:t>
            </a:r>
          </a:p>
          <a:p>
            <a:r>
              <a:rPr lang="fi-FI" dirty="0">
                <a:ea typeface="Calibri"/>
                <a:cs typeface="Calibri"/>
              </a:rPr>
              <a:t>Näytelkää tapaus, huomioikaa oma rooli ja ratkaiskaa yhdessä tilanne. </a:t>
            </a:r>
          </a:p>
          <a:p>
            <a:pPr marL="457200" lvl="1" indent="0">
              <a:buNone/>
            </a:pPr>
            <a:r>
              <a:rPr lang="fi-FI" dirty="0">
                <a:ea typeface="Calibri"/>
                <a:cs typeface="Calibri"/>
              </a:rPr>
              <a:t>-&gt; Voitte kuvata tabletilla tapauksen, kun olette treenanneet sen!</a:t>
            </a:r>
          </a:p>
        </p:txBody>
      </p:sp>
    </p:spTree>
    <p:extLst>
      <p:ext uri="{BB962C8B-B14F-4D97-AF65-F5344CB8AC3E}">
        <p14:creationId xmlns:p14="http://schemas.microsoft.com/office/powerpoint/2010/main" val="38067233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92FEB64-6EEA-4759-B4A4-BD2C1E660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7393" y="847600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9D4BB7C-15A7-4165-8301-AA0609ACF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278" y="1233241"/>
            <a:ext cx="3517596" cy="4064628"/>
          </a:xfrm>
        </p:spPr>
        <p:txBody>
          <a:bodyPr>
            <a:normAutofit/>
          </a:bodyPr>
          <a:lstStyle/>
          <a:p>
            <a:r>
              <a:rPr lang="fi-FI" sz="2800">
                <a:solidFill>
                  <a:srgbClr val="FFFFFF"/>
                </a:solidFill>
                <a:cs typeface="Calibri Light"/>
              </a:rPr>
              <a:t>REILUUS – Kuinka olen oikeudenmukainen ja tasapuolinen kaveri?</a:t>
            </a:r>
            <a:br>
              <a:rPr lang="fi-FI" sz="2800">
                <a:solidFill>
                  <a:srgbClr val="FFFFFF"/>
                </a:solidFill>
                <a:cs typeface="Calibri Light"/>
              </a:rPr>
            </a:br>
            <a:r>
              <a:rPr lang="fi-FI" sz="2800">
                <a:solidFill>
                  <a:srgbClr val="FFFFFF"/>
                </a:solidFill>
                <a:cs typeface="Calibri Light"/>
              </a:rPr>
              <a:t>Noin 10 min.</a:t>
            </a:r>
            <a:endParaRPr lang="fi-FI" sz="2800">
              <a:solidFill>
                <a:srgbClr val="FFFFFF"/>
              </a:solidFill>
              <a:ea typeface="Calibri Light"/>
              <a:cs typeface="Calibri Light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64DF95A-8C91-4645-A49F-46E8DDA3D7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7915" y="842651"/>
            <a:ext cx="6553197" cy="629360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sz="2600" b="1" dirty="0">
                <a:cs typeface="Calibri"/>
              </a:rPr>
              <a:t>Tehtävä: PEILIHARJOITUS</a:t>
            </a:r>
            <a:endParaRPr lang="fi-FI" sz="2600" b="1" dirty="0">
              <a:ea typeface="Calibri"/>
              <a:cs typeface="Calibri"/>
            </a:endParaRPr>
          </a:p>
          <a:p>
            <a:r>
              <a:rPr lang="fi-FI" sz="2600" dirty="0">
                <a:cs typeface="Calibri"/>
              </a:rPr>
              <a:t>Otetaan parit, asetutaan parin kanssa vastakkain tilaan.</a:t>
            </a:r>
            <a:endParaRPr lang="fi-FI" sz="2600" dirty="0">
              <a:ea typeface="Calibri"/>
              <a:cs typeface="Calibri"/>
            </a:endParaRPr>
          </a:p>
          <a:p>
            <a:r>
              <a:rPr lang="fi-FI" sz="2600" dirty="0">
                <a:ea typeface="Calibri"/>
                <a:cs typeface="Calibri"/>
              </a:rPr>
              <a:t>Toinen parista asettaa oikean käden kämmenen eteensä, kuin peilin. Toisen tehtävä on seurata omalla kädellään ja kehollaan kämmentä, kallistellen ja liikkuen peilin mukaan. </a:t>
            </a:r>
          </a:p>
          <a:p>
            <a:r>
              <a:rPr lang="fi-FI" sz="2600" dirty="0">
                <a:ea typeface="Calibri"/>
                <a:cs typeface="Calibri"/>
              </a:rPr>
              <a:t>Yritä olla reilu kaveri: </a:t>
            </a:r>
          </a:p>
          <a:p>
            <a:pPr lvl="1" indent="0"/>
            <a:r>
              <a:rPr lang="fi-FI" sz="2200" dirty="0">
                <a:ea typeface="Calibri"/>
                <a:cs typeface="Calibri"/>
              </a:rPr>
              <a:t> Tee riittävän rauhallista ja selkeää liikettä, jotta parin on mahdollista pysyä perässä! </a:t>
            </a:r>
          </a:p>
          <a:p>
            <a:r>
              <a:rPr lang="fi-FI" sz="2600" dirty="0">
                <a:ea typeface="Calibri"/>
                <a:cs typeface="Calibri"/>
              </a:rPr>
              <a:t>Vaihtakaa sitten roolit.</a:t>
            </a: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0505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6382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92FEB64-6EEA-4759-B4A4-BD2C1E660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7393" y="847600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9D4BB7C-15A7-4165-8301-AA0609ACF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278" y="1233241"/>
            <a:ext cx="3517596" cy="4064628"/>
          </a:xfrm>
        </p:spPr>
        <p:txBody>
          <a:bodyPr>
            <a:normAutofit/>
          </a:bodyPr>
          <a:lstStyle/>
          <a:p>
            <a:r>
              <a:rPr lang="fi-FI" sz="2800">
                <a:solidFill>
                  <a:srgbClr val="FFFFFF"/>
                </a:solidFill>
                <a:cs typeface="Calibri Light"/>
              </a:rPr>
              <a:t>PEILIHARJOITUS</a:t>
            </a:r>
            <a:br>
              <a:rPr lang="fi-FI" sz="2800">
                <a:solidFill>
                  <a:srgbClr val="FFFFFF"/>
                </a:solidFill>
                <a:cs typeface="Calibri Light"/>
              </a:rPr>
            </a:br>
            <a:r>
              <a:rPr lang="fi-FI" sz="2800">
                <a:solidFill>
                  <a:srgbClr val="FFFFFF"/>
                </a:solidFill>
                <a:cs typeface="Calibri Light"/>
              </a:rPr>
              <a:t>– Kokemuksen purku n. 5 min. </a:t>
            </a:r>
            <a:br>
              <a:rPr lang="fi-FI" sz="2800">
                <a:solidFill>
                  <a:srgbClr val="FFFFFF"/>
                </a:solidFill>
                <a:cs typeface="Calibri Light"/>
              </a:rPr>
            </a:br>
            <a:r>
              <a:rPr lang="fi-FI" sz="2800">
                <a:solidFill>
                  <a:srgbClr val="FFFFFF"/>
                </a:solidFill>
                <a:cs typeface="Calibri Light"/>
              </a:rPr>
              <a:t>(Mahdollinen välitunti?)</a:t>
            </a:r>
            <a:endParaRPr lang="fi-FI" sz="2800">
              <a:solidFill>
                <a:srgbClr val="FFFFFF"/>
              </a:solidFill>
              <a:ea typeface="Calibri Light"/>
              <a:cs typeface="Calibri Light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64DF95A-8C91-4645-A49F-46E8DDA3D7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8801" y="254822"/>
            <a:ext cx="6553197" cy="629360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fi-FI" sz="2600">
              <a:ea typeface="Calibri"/>
              <a:cs typeface="Calibri"/>
            </a:endParaRPr>
          </a:p>
          <a:p>
            <a:pPr marL="0" indent="0">
              <a:buNone/>
            </a:pPr>
            <a:r>
              <a:rPr lang="fi-FI" sz="2600" b="1" dirty="0">
                <a:ea typeface="Calibri"/>
                <a:cs typeface="Calibri"/>
              </a:rPr>
              <a:t>Keskustelkaa molemmista rooleista: </a:t>
            </a:r>
          </a:p>
          <a:p>
            <a:pPr marL="0" indent="0">
              <a:buNone/>
            </a:pPr>
            <a:r>
              <a:rPr lang="fi-FI" sz="2600" dirty="0">
                <a:ea typeface="Calibri"/>
                <a:cs typeface="Calibri"/>
              </a:rPr>
              <a:t>1. Oliko sinun helppo tehdä peilin mukaisia liikkeitä?</a:t>
            </a:r>
            <a:endParaRPr lang="fi-FI" dirty="0"/>
          </a:p>
          <a:p>
            <a:pPr marL="0" indent="0">
              <a:buNone/>
            </a:pPr>
            <a:endParaRPr lang="fi-FI" sz="2600">
              <a:ea typeface="Calibri"/>
              <a:cs typeface="Calibri"/>
            </a:endParaRPr>
          </a:p>
          <a:p>
            <a:pPr marL="0" indent="0">
              <a:buNone/>
            </a:pPr>
            <a:r>
              <a:rPr lang="fi-FI" sz="2600" dirty="0">
                <a:ea typeface="Calibri"/>
                <a:cs typeface="Calibri"/>
              </a:rPr>
              <a:t>2. Osasiko parisi huomioida riittävästi mukana pysymistä?</a:t>
            </a:r>
          </a:p>
          <a:p>
            <a:pPr marL="0" indent="0">
              <a:buNone/>
            </a:pPr>
            <a:endParaRPr lang="fi-FI" sz="2600">
              <a:ea typeface="Calibri"/>
              <a:cs typeface="Calibri"/>
            </a:endParaRPr>
          </a:p>
          <a:p>
            <a:pPr marL="0" indent="0">
              <a:buNone/>
            </a:pPr>
            <a:r>
              <a:rPr lang="fi-FI" sz="2600" dirty="0">
                <a:ea typeface="Calibri"/>
                <a:cs typeface="Calibri"/>
              </a:rPr>
              <a:t>3. Miltä tuntui johtaa harjoitusta? Entä seurata harjoituksessa?</a:t>
            </a:r>
          </a:p>
          <a:p>
            <a:pPr marL="0" indent="0">
              <a:buNone/>
            </a:pPr>
            <a:endParaRPr lang="fi-FI" sz="2600">
              <a:ea typeface="Calibri"/>
              <a:cs typeface="Calibri"/>
            </a:endParaRPr>
          </a:p>
          <a:p>
            <a:pPr marL="0" indent="0">
              <a:buNone/>
            </a:pPr>
            <a:r>
              <a:rPr lang="fi-FI" sz="2600" dirty="0">
                <a:ea typeface="Calibri"/>
                <a:cs typeface="Calibri"/>
              </a:rPr>
              <a:t>4. Kumpi oli mukavampaa – seuraaminen vai johtaminen?</a:t>
            </a:r>
          </a:p>
          <a:p>
            <a:pPr marL="0" indent="0">
              <a:buNone/>
            </a:pPr>
            <a:endParaRPr lang="fi-FI" sz="2600">
              <a:ea typeface="Calibri"/>
              <a:cs typeface="Calibri"/>
            </a:endParaRPr>
          </a:p>
          <a:p>
            <a:pPr marL="0" indent="0">
              <a:buNone/>
            </a:pPr>
            <a:endParaRPr lang="fi-FI" sz="2600">
              <a:ea typeface="Calibri"/>
              <a:cs typeface="Calibri"/>
            </a:endParaRPr>
          </a:p>
          <a:p>
            <a:endParaRPr lang="fi-FI" sz="2200">
              <a:ea typeface="Calibri"/>
              <a:cs typeface="Calibri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0505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0242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B4624B3-E741-4FBE-AF71-890FA4C33C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  <a:cs typeface="Calibri Light"/>
              </a:rPr>
              <a:t>Hallinnan tunne: </a:t>
            </a:r>
            <a:r>
              <a:rPr lang="fi-FI" sz="4000">
                <a:solidFill>
                  <a:srgbClr val="FFFFFF"/>
                </a:solidFill>
                <a:cs typeface="Calibri Light"/>
              </a:rPr>
              <a:t>Tunne, että pärjään </a:t>
            </a:r>
            <a:br>
              <a:rPr lang="fi-FI" sz="4000">
                <a:cs typeface="Calibri Light"/>
              </a:rPr>
            </a:br>
            <a:r>
              <a:rPr lang="fi-FI" sz="4000">
                <a:solidFill>
                  <a:srgbClr val="FFFFFF"/>
                </a:solidFill>
                <a:cs typeface="Calibri Light"/>
              </a:rPr>
              <a:t>erilaisissa tilanteissa.</a:t>
            </a:r>
            <a:br>
              <a:rPr lang="fi-FI" sz="4000">
                <a:solidFill>
                  <a:srgbClr val="FFFFFF"/>
                </a:solidFill>
                <a:cs typeface="Calibri Light"/>
              </a:rPr>
            </a:br>
            <a:r>
              <a:rPr lang="fi-FI" sz="3200">
                <a:solidFill>
                  <a:srgbClr val="FFFFFF"/>
                </a:solidFill>
                <a:cs typeface="Calibri Light"/>
              </a:rPr>
              <a:t>N. 15 min</a:t>
            </a:r>
            <a:r>
              <a:rPr lang="fi-FI" sz="4000">
                <a:solidFill>
                  <a:srgbClr val="FFFFFF"/>
                </a:solidFill>
                <a:cs typeface="Calibri Light"/>
              </a:rPr>
              <a:t>.</a:t>
            </a:r>
            <a:endParaRPr lang="fi-FI" sz="4000">
              <a:cs typeface="Calibri Light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60D3E62-7DFE-4C6B-8765-38AA99E7D1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8896" y="774918"/>
            <a:ext cx="6886224" cy="6145081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>
              <a:buNone/>
            </a:pPr>
            <a:r>
              <a:rPr lang="fi-FI" sz="2400" b="1" dirty="0">
                <a:ea typeface="Calibri"/>
                <a:cs typeface="Calibri"/>
              </a:rPr>
              <a:t>Hankalissakin tilanteissa kannattaa yrittää selviytyä yhteistyöllä erilaisten ihmisten kanssa.</a:t>
            </a:r>
          </a:p>
          <a:p>
            <a:pPr marL="0" indent="0">
              <a:buNone/>
            </a:pPr>
            <a:endParaRPr lang="fi-FI" sz="2400">
              <a:cs typeface="Calibri"/>
            </a:endParaRPr>
          </a:p>
          <a:p>
            <a:pPr marL="0" indent="0">
              <a:buNone/>
            </a:pPr>
            <a:r>
              <a:rPr lang="fi-FI" sz="2400" dirty="0">
                <a:cs typeface="Calibri"/>
              </a:rPr>
              <a:t>Tapaus 2: Maantiedon tunnilla tehdään 4 hengen ryhmätyötä. </a:t>
            </a:r>
            <a:endParaRPr lang="fi-FI" sz="2400" dirty="0">
              <a:ea typeface="Calibri" panose="020F0502020204030204"/>
              <a:cs typeface="Calibri"/>
            </a:endParaRPr>
          </a:p>
          <a:p>
            <a:pPr marL="342900" indent="-342900"/>
            <a:r>
              <a:rPr lang="fi-FI" sz="2400" dirty="0">
                <a:cs typeface="Calibri"/>
              </a:rPr>
              <a:t>Valitkaa joukostanne yksi, jolla on ns. </a:t>
            </a:r>
            <a:r>
              <a:rPr lang="fi-FI" sz="2400" dirty="0" err="1">
                <a:cs typeface="Calibri"/>
              </a:rPr>
              <a:t>kärtypäivä</a:t>
            </a:r>
            <a:r>
              <a:rPr lang="fi-FI" sz="2400" dirty="0">
                <a:cs typeface="Calibri"/>
              </a:rPr>
              <a:t>. Kaikki asiat harmittavat ja yhteistyön tekeminen muiden kanssa on tosi vaikeaa. </a:t>
            </a:r>
            <a:endParaRPr lang="fi-FI" sz="2400" dirty="0">
              <a:ea typeface="Calibri" panose="020F0502020204030204"/>
              <a:cs typeface="Calibri"/>
            </a:endParaRPr>
          </a:p>
          <a:p>
            <a:pPr marL="342900" indent="-342900"/>
            <a:r>
              <a:rPr lang="fi-FI" sz="2400" dirty="0">
                <a:ea typeface="Calibri" panose="020F0502020204030204"/>
                <a:cs typeface="Calibri"/>
              </a:rPr>
              <a:t>Yhdellä oppilaalla on surullinen mieli.</a:t>
            </a:r>
            <a:endParaRPr lang="fi-FI" dirty="0">
              <a:ea typeface="Calibri" panose="020F0502020204030204"/>
              <a:cs typeface="Calibri"/>
            </a:endParaRPr>
          </a:p>
          <a:p>
            <a:pPr marL="342900" indent="-342900"/>
            <a:r>
              <a:rPr lang="fi-FI" sz="2400" dirty="0">
                <a:ea typeface="Calibri" panose="020F0502020204030204"/>
                <a:cs typeface="Calibri"/>
              </a:rPr>
              <a:t>Ryhmän muut jäsenet yrittävät saada homman toimimaan: </a:t>
            </a:r>
            <a:endParaRPr lang="fi-FI" dirty="0">
              <a:ea typeface="Calibri" panose="020F0502020204030204"/>
              <a:cs typeface="Calibri"/>
            </a:endParaRPr>
          </a:p>
          <a:p>
            <a:pPr marL="0" indent="0">
              <a:buNone/>
            </a:pPr>
            <a:r>
              <a:rPr lang="fi-FI" sz="2400" dirty="0">
                <a:ea typeface="Calibri" panose="020F0502020204030204"/>
                <a:cs typeface="Calibri"/>
              </a:rPr>
              <a:t>Näytelkää tilanne ja käykää nämä kohdat läpi:</a:t>
            </a:r>
          </a:p>
          <a:p>
            <a:pPr marL="0" indent="0">
              <a:buNone/>
            </a:pPr>
            <a:r>
              <a:rPr lang="fi-FI" sz="2400" b="1" dirty="0">
                <a:ea typeface="Calibri" panose="020F0502020204030204"/>
                <a:cs typeface="Calibri"/>
              </a:rPr>
              <a:t>a) Sovitaan, mistä maasta esitelmä tehdään. </a:t>
            </a:r>
          </a:p>
          <a:p>
            <a:pPr marL="0" indent="0">
              <a:buNone/>
            </a:pPr>
            <a:r>
              <a:rPr lang="fi-FI" sz="2400" b="1" dirty="0">
                <a:ea typeface="Calibri" panose="020F0502020204030204"/>
                <a:cs typeface="Calibri"/>
              </a:rPr>
              <a:t>b) Miten voisi jokaisen saada mukaan toimintaan? (myös </a:t>
            </a:r>
            <a:r>
              <a:rPr lang="fi-FI" sz="2400" b="1" dirty="0" err="1">
                <a:ea typeface="Calibri"/>
                <a:cs typeface="Calibri"/>
              </a:rPr>
              <a:t>kärtyn</a:t>
            </a:r>
            <a:r>
              <a:rPr lang="fi-FI" sz="2400" b="1" dirty="0">
                <a:ea typeface="Calibri"/>
                <a:cs typeface="Calibri"/>
              </a:rPr>
              <a:t> ja surullisen)</a:t>
            </a:r>
          </a:p>
          <a:p>
            <a:pPr marL="0" indent="0">
              <a:buNone/>
            </a:pPr>
            <a:r>
              <a:rPr lang="fi-FI" sz="2400" b="1" dirty="0">
                <a:ea typeface="Calibri"/>
                <a:cs typeface="Calibri"/>
              </a:rPr>
              <a:t>c) Tapaus ja sen lopputulos esitellään opettajalle: aihe ja sovittelun tulos.</a:t>
            </a:r>
          </a:p>
          <a:p>
            <a:pPr marL="0" indent="0">
              <a:buNone/>
            </a:pPr>
            <a:r>
              <a:rPr lang="fi-FI" sz="2400" dirty="0">
                <a:ea typeface="Calibri"/>
                <a:cs typeface="Calibri"/>
              </a:rPr>
              <a:t>-&gt; Tunnin opettaja voisi lopuksi poimia hyviä esimerkkejä näytelmän ratkaisuista.</a:t>
            </a:r>
          </a:p>
          <a:p>
            <a:pPr marL="0" indent="0">
              <a:buNone/>
            </a:pPr>
            <a:endParaRPr lang="fi-FI" sz="240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486663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92FEB64-6EEA-4759-B4A4-BD2C1E660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7393" y="847600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85069AF-676F-402B-84E8-48D5EC56A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7136" y="1233241"/>
            <a:ext cx="3806562" cy="4064628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  <a:cs typeface="Calibri Light"/>
              </a:rPr>
              <a:t>Turvallisuus  -kävelyharjoitus, noin 15 min.</a:t>
            </a:r>
            <a:endParaRPr lang="fi-FI">
              <a:solidFill>
                <a:srgbClr val="FFFFFF"/>
              </a:solidFill>
              <a:ea typeface="Calibri Light"/>
              <a:cs typeface="Calibri Light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2009442-0F7F-4F21-9BD6-95C4DAE2FC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9944" y="842651"/>
            <a:ext cx="6585854" cy="5640464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 marL="0" indent="0">
              <a:buNone/>
            </a:pPr>
            <a:r>
              <a:rPr lang="fi-FI" b="1" dirty="0">
                <a:ea typeface="Calibri"/>
                <a:cs typeface="Calibri"/>
              </a:rPr>
              <a:t>Jokaisella on tarve kokea olonsa turvalliseksi </a:t>
            </a:r>
          </a:p>
          <a:p>
            <a:r>
              <a:rPr lang="fi-FI" dirty="0">
                <a:cs typeface="Calibri"/>
              </a:rPr>
              <a:t>Tehtävä pareittain! </a:t>
            </a:r>
            <a:endParaRPr lang="fi-FI" dirty="0">
              <a:ea typeface="Calibri"/>
              <a:cs typeface="Calibri"/>
            </a:endParaRPr>
          </a:p>
          <a:p>
            <a:r>
              <a:rPr lang="fi-FI" dirty="0">
                <a:ea typeface="Calibri"/>
                <a:cs typeface="Calibri"/>
              </a:rPr>
              <a:t>Toisen parin silmät sidotaan huivilla (tai pipo silmille)</a:t>
            </a:r>
          </a:p>
          <a:p>
            <a:r>
              <a:rPr lang="fi-FI" dirty="0">
                <a:cs typeface="Calibri"/>
              </a:rPr>
              <a:t>Toinen parista kuljettaa tarkasti ohjeistaen ja taluttaen parinsa ulos luokasta. (aulatilaan tai itse valittuun paikkaan)</a:t>
            </a:r>
          </a:p>
          <a:p>
            <a:r>
              <a:rPr lang="fi-FI" dirty="0">
                <a:ea typeface="Calibri"/>
                <a:cs typeface="Calibri"/>
              </a:rPr>
              <a:t>Kun pari on kuljetettu perille aulaan, silmät aukaistaan ja kerrotaan miltä matka tuntui.</a:t>
            </a:r>
          </a:p>
          <a:p>
            <a:r>
              <a:rPr lang="fi-FI" dirty="0">
                <a:ea typeface="Calibri"/>
                <a:cs typeface="Calibri"/>
              </a:rPr>
              <a:t>Roolien vaihto!</a:t>
            </a:r>
          </a:p>
          <a:p>
            <a:r>
              <a:rPr lang="fi-FI" dirty="0">
                <a:ea typeface="Calibri"/>
                <a:cs typeface="Calibri"/>
              </a:rPr>
              <a:t>Opettaja pyytää ryhmän takaisin luokkaan.</a:t>
            </a:r>
          </a:p>
          <a:p>
            <a:pPr marL="0" indent="0">
              <a:buNone/>
            </a:pPr>
            <a:r>
              <a:rPr lang="fi-FI" dirty="0">
                <a:ea typeface="Calibri"/>
                <a:cs typeface="Calibri"/>
              </a:rPr>
              <a:t>-&gt; Palautekeskustelu kokemuksista!</a:t>
            </a: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0505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440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Laajakuva</PresentationFormat>
  <Slides>11</Slides>
  <Notes>0</Notes>
  <HiddenSlides>0</HiddenSlide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2" baseType="lpstr">
      <vt:lpstr>Office-teema</vt:lpstr>
      <vt:lpstr>YHTEISTYÖLLÄ UUTEEN KOULUUN Uuden koulun toimintakulttuuri</vt:lpstr>
      <vt:lpstr>Kahden tunnin ohjelma</vt:lpstr>
      <vt:lpstr>STATUS  - Lämppäri noin 10 min.</vt:lpstr>
      <vt:lpstr>STATUS  - palaute n. 2 min.</vt:lpstr>
      <vt:lpstr> STATUS  - ryhmätyö-tehtävä n. 15 min.</vt:lpstr>
      <vt:lpstr>REILUUS – Kuinka olen oikeudenmukainen ja tasapuolinen kaveri? Noin 10 min.</vt:lpstr>
      <vt:lpstr>PEILIHARJOITUS – Kokemuksen purku n. 5 min.  (Mahdollinen välitunti?)</vt:lpstr>
      <vt:lpstr>Hallinnan tunne: Tunne, että pärjään  erilaisissa tilanteissa. N. 15 min.</vt:lpstr>
      <vt:lpstr>Turvallisuus  -kävelyharjoitus, noin 15 min.</vt:lpstr>
      <vt:lpstr>Yhteisöllisyyden kokeminen:  Uudessa koulussa on tärkeää olla tekemisissä eri-ikäisten oppilaiden kanssa. N. 10 -15 min.</vt:lpstr>
      <vt:lpstr>Esityksen tekijät: Katri Kittilä, Mikael Vähäsarja ja Salli Konttinen Lähde:  5 sosiaalista perustarvetta, joita ei pidä ohittaa. Mitä ihminen tarvitsee? - Liisa Uusitalo-Arola (liisauusitaloarola.fi)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revision>56</cp:revision>
  <dcterms:created xsi:type="dcterms:W3CDTF">2022-02-17T12:45:11Z</dcterms:created>
  <dcterms:modified xsi:type="dcterms:W3CDTF">2022-04-11T09:30:40Z</dcterms:modified>
</cp:coreProperties>
</file>